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67" r:id="rId3"/>
    <p:sldId id="259" r:id="rId4"/>
    <p:sldId id="257" r:id="rId5"/>
    <p:sldId id="268" r:id="rId6"/>
    <p:sldId id="261" r:id="rId7"/>
    <p:sldId id="262" r:id="rId8"/>
    <p:sldId id="264" r:id="rId9"/>
    <p:sldId id="270" r:id="rId10"/>
    <p:sldId id="277" r:id="rId11"/>
    <p:sldId id="272" r:id="rId12"/>
    <p:sldId id="269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F092D9-2AEF-4A99-9418-9A631BDB6042}">
          <p14:sldIdLst>
            <p14:sldId id="256"/>
            <p14:sldId id="267"/>
            <p14:sldId id="259"/>
            <p14:sldId id="257"/>
            <p14:sldId id="268"/>
            <p14:sldId id="261"/>
          </p14:sldIdLst>
        </p14:section>
        <p14:section name="Untitled Section" id="{6AC9F1B6-A2E0-4B21-8096-62BF9EB6581D}">
          <p14:sldIdLst>
            <p14:sldId id="262"/>
            <p14:sldId id="264"/>
            <p14:sldId id="270"/>
            <p14:sldId id="277"/>
            <p14:sldId id="272"/>
            <p14:sldId id="269"/>
            <p14:sldId id="273"/>
            <p14:sldId id="274"/>
            <p14:sldId id="2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3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8DBE-1C8C-49FE-91FF-5806CB1A9E9D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2EE8E-8E90-4452-894C-79AC3E6F7E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924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46E644-5CA7-4EB5-91FD-D7EA96D10207}" type="datetimeFigureOut">
              <a:rPr lang="sl-SI" smtClean="0"/>
              <a:t>16.1.2014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848600" cy="1927225"/>
          </a:xfrm>
        </p:spPr>
        <p:txBody>
          <a:bodyPr/>
          <a:lstStyle/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NAIVNI BAYESOV KLASIFIKATOR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501008"/>
            <a:ext cx="7992888" cy="2952328"/>
          </a:xfrm>
        </p:spPr>
        <p:txBody>
          <a:bodyPr>
            <a:normAutofit lnSpcReduction="10000"/>
          </a:bodyPr>
          <a:lstStyle/>
          <a:p>
            <a:pPr algn="ctr"/>
            <a:r>
              <a:rPr lang="sl-SI" sz="1400" dirty="0" smtClean="0"/>
              <a:t>Fakulteta za matematiko in fiziko </a:t>
            </a:r>
          </a:p>
          <a:p>
            <a:pPr algn="ctr"/>
            <a:r>
              <a:rPr lang="sl-SI" sz="1400" dirty="0" smtClean="0"/>
              <a:t>Matematika </a:t>
            </a:r>
            <a:r>
              <a:rPr lang="sl-SI" sz="1400" dirty="0" smtClean="0"/>
              <a:t>z računalnikom</a:t>
            </a:r>
          </a:p>
          <a:p>
            <a:endParaRPr lang="sl-SI" dirty="0"/>
          </a:p>
          <a:p>
            <a:r>
              <a:rPr lang="sl-SI" dirty="0" smtClean="0"/>
              <a:t>						</a:t>
            </a:r>
          </a:p>
          <a:p>
            <a:r>
              <a:rPr lang="sl-SI" dirty="0"/>
              <a:t>	</a:t>
            </a:r>
            <a:r>
              <a:rPr lang="sl-SI" dirty="0" smtClean="0"/>
              <a:t>				Avtor: </a:t>
            </a:r>
            <a:r>
              <a:rPr lang="sl-SI" b="1" dirty="0" smtClean="0"/>
              <a:t>Zala Jamšek</a:t>
            </a:r>
          </a:p>
          <a:p>
            <a:r>
              <a:rPr lang="sl-SI" dirty="0"/>
              <a:t>	</a:t>
            </a:r>
            <a:r>
              <a:rPr lang="sl-SI" dirty="0" smtClean="0"/>
              <a:t>				Mentor: </a:t>
            </a:r>
            <a:r>
              <a:rPr lang="sl-SI" b="1" dirty="0" smtClean="0"/>
              <a:t>Vid Podpečan</a:t>
            </a:r>
            <a:r>
              <a:rPr lang="sl-SI" dirty="0" smtClean="0"/>
              <a:t>,</a:t>
            </a:r>
          </a:p>
          <a:p>
            <a:r>
              <a:rPr lang="sl-SI" dirty="0"/>
              <a:t>	</a:t>
            </a:r>
            <a:r>
              <a:rPr lang="sl-SI" dirty="0" smtClean="0"/>
              <a:t>					   </a:t>
            </a:r>
            <a:r>
              <a:rPr lang="sl-SI" b="1" dirty="0" smtClean="0"/>
              <a:t>Andrej Bauer</a:t>
            </a:r>
          </a:p>
          <a:p>
            <a:r>
              <a:rPr lang="sl-SI" dirty="0" smtClean="0"/>
              <a:t>			</a:t>
            </a:r>
            <a:r>
              <a:rPr lang="sl-SI" sz="1400" dirty="0" smtClean="0"/>
              <a:t>Ljubljana, 17.1.2013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6837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76668" y="836712"/>
                <a:ext cx="7992888" cy="5741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l-SI" sz="2400" dirty="0"/>
                  <a:t>P(X</a:t>
                </a:r>
                <a:r>
                  <a:rPr lang="sl-SI" sz="2400" baseline="-25000" dirty="0"/>
                  <a:t>i</a:t>
                </a:r>
                <a:r>
                  <a:rPr lang="sl-SI" sz="2400" dirty="0"/>
                  <a:t>=x</a:t>
                </a:r>
                <a:r>
                  <a:rPr lang="sl-SI" sz="2400" baseline="-25000" dirty="0"/>
                  <a:t>i</a:t>
                </a:r>
                <a:r>
                  <a:rPr lang="sl-SI" sz="2400" dirty="0"/>
                  <a:t> </a:t>
                </a:r>
                <a:r>
                  <a:rPr lang="sl-SI" sz="2400" dirty="0"/>
                  <a:t>| </a:t>
                </a:r>
                <a:r>
                  <a:rPr lang="sl-SI" sz="2400" dirty="0"/>
                  <a:t>Y=y</a:t>
                </a:r>
                <a:r>
                  <a:rPr lang="sl-SI" sz="2400" baseline="-25000" dirty="0"/>
                  <a:t>j</a:t>
                </a:r>
                <a:r>
                  <a:rPr lang="sl-SI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l-SI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l-SI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sl-SI" sz="2400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sl-SI" sz="2000" dirty="0"/>
              </a:p>
              <a:p>
                <a:pPr marL="54864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l-SI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l-SI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sl-SI" sz="20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l-SI" sz="2000" i="1">
                        <a:latin typeface="Cambria Math"/>
                      </a:rPr>
                      <m:t> −š</m:t>
                    </m:r>
                    <m:r>
                      <a:rPr lang="sl-SI" sz="2000" i="1">
                        <a:latin typeface="Cambria Math"/>
                      </a:rPr>
                      <m:t>𝑡</m:t>
                    </m:r>
                    <m:r>
                      <a:rPr lang="sl-SI" sz="2000" i="1">
                        <a:latin typeface="Cambria Math"/>
                      </a:rPr>
                      <m:t>. </m:t>
                    </m:r>
                    <m:r>
                      <a:rPr lang="sl-SI" sz="2000" i="1">
                        <a:latin typeface="Cambria Math"/>
                      </a:rPr>
                      <m:t>𝑝𝑟𝑖𝑚𝑒𝑟𝑜𝑣</m:t>
                    </m:r>
                    <m:r>
                      <a:rPr lang="sl-SI" sz="2000" i="1">
                        <a:latin typeface="Cambria Math"/>
                      </a:rPr>
                      <m:t>, </m:t>
                    </m:r>
                    <m:r>
                      <a:rPr lang="sl-SI" sz="2000" i="1">
                        <a:latin typeface="Cambria Math"/>
                      </a:rPr>
                      <m:t>𝑘𝑜</m:t>
                    </m:r>
                    <m:r>
                      <a:rPr lang="sl-SI" sz="2000" i="1">
                        <a:latin typeface="Cambria Math"/>
                      </a:rPr>
                      <m:t> </m:t>
                    </m:r>
                  </m:oMath>
                </a14:m>
                <a:r>
                  <a:rPr lang="sl-SI" sz="2000" dirty="0"/>
                  <a:t>X=x</a:t>
                </a:r>
                <a:r>
                  <a:rPr lang="sl-SI" sz="2000" baseline="-25000" dirty="0"/>
                  <a:t>i </a:t>
                </a:r>
                <a:r>
                  <a:rPr lang="sl-SI" sz="2000" dirty="0"/>
                  <a:t>pri znani vrednosti Y</a:t>
                </a:r>
              </a:p>
              <a:p>
                <a:pPr marL="548640" lvl="2" indent="0">
                  <a:buNone/>
                </a:pPr>
                <a:r>
                  <a:rPr lang="sl-SI" sz="2000" i="1" dirty="0"/>
                  <a:t>n</a:t>
                </a:r>
                <a:r>
                  <a:rPr lang="sl-SI" sz="2000" i="1" dirty="0"/>
                  <a:t> – št. </a:t>
                </a:r>
                <a:r>
                  <a:rPr lang="sl-SI" sz="2000" i="1" dirty="0"/>
                  <a:t>p</a:t>
                </a:r>
                <a:r>
                  <a:rPr lang="sl-SI" sz="2000" i="1" dirty="0"/>
                  <a:t>ojavitev </a:t>
                </a:r>
                <a:r>
                  <a:rPr lang="sl-SI" sz="2000" i="1" dirty="0"/>
                  <a:t>y</a:t>
                </a:r>
                <a:r>
                  <a:rPr lang="sl-SI" sz="2000" i="1" baseline="-25000" dirty="0"/>
                  <a:t>i</a:t>
                </a:r>
                <a:r>
                  <a:rPr lang="sl-SI" sz="2000" i="1" dirty="0"/>
                  <a:t> </a:t>
                </a:r>
                <a:endParaRPr lang="sl-SI" sz="2000" i="1" dirty="0"/>
              </a:p>
              <a:p>
                <a:pPr marL="274320" lvl="1" indent="0">
                  <a:buNone/>
                </a:pPr>
                <a:r>
                  <a:rPr lang="sl-SI" sz="2000" dirty="0"/>
                  <a:t>č</a:t>
                </a:r>
                <a:r>
                  <a:rPr lang="sl-SI" sz="2000" dirty="0"/>
                  <a:t>e</a:t>
                </a:r>
                <a:r>
                  <a:rPr lang="sl-SI" sz="20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l-SI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sl-SI" sz="20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l-SI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l-SI" sz="2000" dirty="0"/>
                  <a:t>      </a:t>
                </a:r>
              </a:p>
              <a:p>
                <a:pPr marL="274320" lvl="1" indent="0">
                  <a:buNone/>
                </a:pPr>
                <a:r>
                  <a:rPr lang="sl-SI" sz="2000" b="1" dirty="0"/>
                  <a:t>P(Y|X) = </a:t>
                </a:r>
                <a:r>
                  <a:rPr lang="sl-SI" sz="2000" b="1" dirty="0" smtClean="0"/>
                  <a:t>0</a:t>
                </a:r>
              </a:p>
              <a:p>
                <a:pPr marL="274320" lvl="1" indent="0">
                  <a:buNone/>
                </a:pPr>
                <a:endParaRPr lang="sl-SI" sz="2000" b="1" dirty="0"/>
              </a:p>
              <a:p>
                <a:pPr>
                  <a:lnSpc>
                    <a:spcPct val="150000"/>
                  </a:lnSpc>
                </a:pPr>
                <a:r>
                  <a:rPr lang="sl-SI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Laplacova metoda</a:t>
                </a:r>
              </a:p>
              <a:p>
                <a:pPr>
                  <a:lnSpc>
                    <a:spcPct val="150000"/>
                  </a:lnSpc>
                </a:pPr>
                <a:r>
                  <a:rPr lang="sl-SI" sz="2000" dirty="0"/>
                  <a:t>	</a:t>
                </a:r>
                <a:r>
                  <a:rPr lang="sl-SI" sz="2000" b="1" dirty="0"/>
                  <a:t>P(X</a:t>
                </a:r>
                <a:r>
                  <a:rPr lang="sl-SI" sz="2000" b="1" baseline="-25000" dirty="0"/>
                  <a:t>i</a:t>
                </a:r>
                <a:r>
                  <a:rPr lang="sl-SI" sz="2000" b="1" dirty="0"/>
                  <a:t>=x</a:t>
                </a:r>
                <a:r>
                  <a:rPr lang="sl-SI" sz="2000" b="1" baseline="-25000" dirty="0"/>
                  <a:t>i</a:t>
                </a:r>
                <a:r>
                  <a:rPr lang="sl-SI" sz="2000" b="1" dirty="0"/>
                  <a:t> </a:t>
                </a:r>
                <a:r>
                  <a:rPr lang="sl-SI" sz="2000" b="1" dirty="0"/>
                  <a:t>| Y=y</a:t>
                </a:r>
                <a:r>
                  <a:rPr lang="sl-SI" sz="2000" b="1" baseline="-25000" dirty="0"/>
                  <a:t>j</a:t>
                </a:r>
                <a:r>
                  <a:rPr lang="sl-SI" sz="2000" b="1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20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l-SI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sl-SI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sl-SI" sz="20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sl-SI" sz="2000" b="1" i="1">
                            <a:latin typeface="Cambria Math"/>
                          </a:rPr>
                          <m:t>+</m:t>
                        </m:r>
                        <m:r>
                          <a:rPr lang="sl-SI" sz="20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sl-SI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l-SI" sz="2000" b="1" i="1">
                            <a:latin typeface="Cambria Math"/>
                          </a:rPr>
                          <m:t>+</m:t>
                        </m:r>
                        <m:r>
                          <a:rPr lang="sl-SI" sz="2000" b="1" i="1">
                            <a:latin typeface="Cambria Math"/>
                          </a:rPr>
                          <m:t>𝒌</m:t>
                        </m:r>
                      </m:den>
                    </m:f>
                  </m:oMath>
                </a14:m>
                <a:endParaRPr lang="sl-SI" sz="2000" b="1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sl-SI" sz="2000" dirty="0"/>
                  <a:t>k</a:t>
                </a:r>
                <a:r>
                  <a:rPr lang="sl-SI" sz="2000" dirty="0"/>
                  <a:t> – št. </a:t>
                </a:r>
                <a:r>
                  <a:rPr lang="sl-SI" sz="2000" dirty="0"/>
                  <a:t>r</a:t>
                </a:r>
                <a:r>
                  <a:rPr lang="sl-SI" sz="2000" dirty="0"/>
                  <a:t>azredov za razredov  za atribut </a:t>
                </a:r>
                <a:r>
                  <a:rPr lang="sl-SI" sz="2000" dirty="0"/>
                  <a:t>X</a:t>
                </a:r>
                <a:r>
                  <a:rPr lang="sl-SI" sz="2000" baseline="-25000" dirty="0"/>
                  <a:t>i</a:t>
                </a:r>
                <a:endParaRPr lang="sl-SI" sz="2000" dirty="0"/>
              </a:p>
              <a:p>
                <a:pPr marL="274320" lvl="1" indent="0">
                  <a:buNone/>
                </a:pPr>
                <a:endParaRPr lang="sl-SI" sz="2000" dirty="0"/>
              </a:p>
              <a:p>
                <a:r>
                  <a:rPr lang="sl-SI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M </a:t>
                </a:r>
                <a:r>
                  <a:rPr lang="sl-SI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– metoda</a:t>
                </a:r>
                <a:endParaRPr lang="sl-SI" sz="2000" dirty="0"/>
              </a:p>
              <a:p>
                <a:pPr>
                  <a:lnSpc>
                    <a:spcPct val="150000"/>
                  </a:lnSpc>
                </a:pPr>
                <a:r>
                  <a:rPr lang="sl-SI" sz="2000" dirty="0" smtClean="0"/>
                  <a:t>	</a:t>
                </a:r>
                <a:r>
                  <a:rPr lang="sl-SI" sz="2000" b="1" dirty="0" smtClean="0"/>
                  <a:t>P(X</a:t>
                </a:r>
                <a:r>
                  <a:rPr lang="sl-SI" sz="2000" b="1" baseline="-25000" dirty="0" smtClean="0"/>
                  <a:t>i</a:t>
                </a:r>
                <a:r>
                  <a:rPr lang="sl-SI" sz="2000" b="1" dirty="0" smtClean="0"/>
                  <a:t>=x</a:t>
                </a:r>
                <a:r>
                  <a:rPr lang="sl-SI" sz="2000" b="1" baseline="-25000" dirty="0" smtClean="0"/>
                  <a:t>i</a:t>
                </a:r>
                <a:r>
                  <a:rPr lang="sl-SI" sz="2000" b="1" dirty="0" smtClean="0"/>
                  <a:t> </a:t>
                </a:r>
                <a:r>
                  <a:rPr lang="sl-SI" sz="2000" b="1" dirty="0"/>
                  <a:t>| Y=y</a:t>
                </a:r>
                <a:r>
                  <a:rPr lang="sl-SI" sz="2000" b="1" baseline="-25000" dirty="0"/>
                  <a:t>j</a:t>
                </a:r>
                <a:r>
                  <a:rPr lang="sl-SI" sz="2000" b="1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20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l-SI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sl-SI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sl-SI" sz="20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sl-SI" sz="2000" b="1" i="1">
                            <a:latin typeface="Cambria Math"/>
                          </a:rPr>
                          <m:t>+</m:t>
                        </m:r>
                        <m:r>
                          <a:rPr lang="sl-SI" sz="2000" b="1" i="1">
                            <a:latin typeface="Cambria Math"/>
                          </a:rPr>
                          <m:t>𝒎𝒑</m:t>
                        </m:r>
                      </m:num>
                      <m:den>
                        <m:r>
                          <a:rPr lang="sl-SI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l-SI" sz="2000" b="1" i="1">
                            <a:latin typeface="Cambria Math"/>
                          </a:rPr>
                          <m:t>+</m:t>
                        </m:r>
                        <m:r>
                          <a:rPr lang="sl-SI" sz="2000" b="1" i="1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sl-SI" sz="2000" b="1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sl-SI" sz="2000" dirty="0"/>
                  <a:t>m – parameter, ki pove, koliko zaupamo našim podatkom</a:t>
                </a:r>
              </a:p>
              <a:p>
                <a:pPr marL="274320" lvl="1" indent="0">
                  <a:buNone/>
                </a:pPr>
                <a:r>
                  <a:rPr lang="sl-SI" sz="2000" dirty="0"/>
                  <a:t>p – apriorna verjetnost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8" y="836712"/>
                <a:ext cx="7992888" cy="5741380"/>
              </a:xfrm>
              <a:prstGeom prst="rect">
                <a:avLst/>
              </a:prstGeom>
              <a:blipFill rotWithShape="1">
                <a:blip r:embed="rId2"/>
                <a:stretch>
                  <a:fillRect l="-1220" t="-106" b="-95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Podatki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4797152"/>
            <a:ext cx="8229600" cy="1512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l-SI" sz="1600" i="1" dirty="0" smtClean="0"/>
              <a:t>2012, Portugalska telefonska marketinška kampanija bančnih institucij</a:t>
            </a:r>
          </a:p>
          <a:p>
            <a:pPr>
              <a:lnSpc>
                <a:spcPct val="150000"/>
              </a:lnSpc>
            </a:pPr>
            <a:r>
              <a:rPr lang="sl-SI" sz="1600" i="1" dirty="0" smtClean="0"/>
              <a:t>45211 </a:t>
            </a:r>
            <a:r>
              <a:rPr lang="sl-SI" sz="1600" i="1" dirty="0" smtClean="0"/>
              <a:t>oseb</a:t>
            </a:r>
          </a:p>
          <a:p>
            <a:pPr marL="0" indent="0">
              <a:buNone/>
            </a:pPr>
            <a:r>
              <a:rPr lang="sl-SI" sz="1800" b="1" i="1" dirty="0" smtClean="0"/>
              <a:t>Razred y </a:t>
            </a:r>
            <a:r>
              <a:rPr lang="sl-SI" sz="1800" i="1" dirty="0" smtClean="0"/>
              <a:t>– ali bo stranka sklenila vezani depozit </a:t>
            </a:r>
            <a:endParaRPr lang="sl-SI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316416" cy="32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Koda v Pythonu</a:t>
            </a:r>
            <a:endParaRPr lang="sl-SI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Osnovna metoda in Laplaceova matoda</a:t>
            </a:r>
          </a:p>
          <a:p>
            <a:r>
              <a:rPr lang="sl-SI" dirty="0" smtClean="0"/>
              <a:t>Binarni razred</a:t>
            </a:r>
            <a:endParaRPr lang="sl-SI" dirty="0"/>
          </a:p>
          <a:p>
            <a:r>
              <a:rPr lang="sl-SI" dirty="0" smtClean="0"/>
              <a:t>10 % podatkov</a:t>
            </a:r>
          </a:p>
          <a:p>
            <a:r>
              <a:rPr lang="sl-SI" i="1" dirty="0" smtClean="0"/>
              <a:t>Ali bo oseba najela posojilo, če ima naslednje lastnosti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 smtClean="0"/>
              <a:t>	</a:t>
            </a:r>
            <a:r>
              <a:rPr lang="sl-SI" sz="1800" i="1" dirty="0" smtClean="0"/>
              <a:t>X=(</a:t>
            </a:r>
            <a:r>
              <a:rPr lang="sl-SI" sz="1800" i="1" dirty="0" smtClean="0"/>
              <a:t>age:24,job:student,marital:singel</a:t>
            </a:r>
            <a:r>
              <a:rPr lang="sl-SI" sz="1800" i="1" dirty="0" smtClean="0"/>
              <a:t>,</a:t>
            </a:r>
          </a:p>
          <a:p>
            <a:pPr marL="0" indent="0">
              <a:buNone/>
            </a:pPr>
            <a:r>
              <a:rPr lang="sl-SI" sz="1800" i="1" dirty="0"/>
              <a:t>	</a:t>
            </a:r>
            <a:r>
              <a:rPr lang="sl-SI" sz="1800" i="1" dirty="0" smtClean="0"/>
              <a:t>education:secundary,default:no,</a:t>
            </a:r>
          </a:p>
          <a:p>
            <a:pPr marL="0" indent="0">
              <a:buNone/>
            </a:pPr>
            <a:r>
              <a:rPr lang="sl-SI" sz="1800" i="1" dirty="0"/>
              <a:t>	</a:t>
            </a:r>
            <a:r>
              <a:rPr lang="sl-SI" sz="1800" i="1" dirty="0" smtClean="0"/>
              <a:t>balance:500,housing:no,loan:no</a:t>
            </a:r>
            <a:r>
              <a:rPr lang="sl-SI" sz="1800" i="1" dirty="0" smtClean="0"/>
              <a:t>,</a:t>
            </a:r>
          </a:p>
          <a:p>
            <a:pPr marL="0" indent="0">
              <a:buNone/>
            </a:pPr>
            <a:r>
              <a:rPr lang="sl-SI" sz="1800" i="1" dirty="0"/>
              <a:t>	</a:t>
            </a:r>
            <a:r>
              <a:rPr lang="sl-SI" sz="1800" i="1" dirty="0" smtClean="0"/>
              <a:t>contact:unknown,duration:600,</a:t>
            </a:r>
          </a:p>
          <a:p>
            <a:pPr marL="0" indent="0">
              <a:buNone/>
            </a:pPr>
            <a:r>
              <a:rPr lang="sl-SI" sz="1800" i="1" dirty="0" smtClean="0"/>
              <a:t>	poutcome:unknown</a:t>
            </a:r>
            <a:r>
              <a:rPr lang="sl-SI" sz="1800" i="1" dirty="0" smtClean="0"/>
              <a:t>)</a:t>
            </a:r>
          </a:p>
          <a:p>
            <a:endParaRPr lang="sl-SI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4" y="5459054"/>
            <a:ext cx="682085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851104" cy="519336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Analiza podatkov 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66328"/>
          </a:xfrm>
        </p:spPr>
        <p:txBody>
          <a:bodyPr>
            <a:normAutofit fontScale="25000" lnSpcReduction="20000"/>
          </a:bodyPr>
          <a:lstStyle/>
          <a:p>
            <a:endParaRPr lang="sl-SI" dirty="0" smtClean="0"/>
          </a:p>
          <a:p>
            <a:pPr marL="0" indent="0">
              <a:buNone/>
            </a:pPr>
            <a:r>
              <a:rPr lang="sl-SI" sz="6400" dirty="0" smtClean="0"/>
              <a:t>Laplaceova metoda </a:t>
            </a:r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76328"/>
            <a:ext cx="6995856" cy="509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77" y="908720"/>
            <a:ext cx="8229600" cy="6046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l-SI" sz="2000" dirty="0" smtClean="0"/>
              <a:t>m-metoda (m</a:t>
            </a:r>
            <a:r>
              <a:rPr lang="sl-SI" sz="2000" dirty="0" smtClean="0"/>
              <a:t>= </a:t>
            </a:r>
            <a:r>
              <a:rPr lang="sl-SI" sz="2000" dirty="0" smtClean="0"/>
              <a:t>2)</a:t>
            </a:r>
          </a:p>
          <a:p>
            <a:pPr marL="0" indent="0">
              <a:buNone/>
            </a:pPr>
            <a:r>
              <a:rPr lang="sl-SI" sz="2000" dirty="0"/>
              <a:t>a</a:t>
            </a:r>
            <a:r>
              <a:rPr lang="sl-SI" sz="2000" dirty="0" smtClean="0"/>
              <a:t>bsloutna pomembnost atributov</a:t>
            </a:r>
            <a:endParaRPr lang="sl-SI" sz="2000" dirty="0" smtClean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5" name="Rectangle 4"/>
          <p:cNvSpPr/>
          <p:nvPr/>
        </p:nvSpPr>
        <p:spPr>
          <a:xfrm>
            <a:off x="539552" y="395372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Analiza </a:t>
            </a:r>
            <a:r>
              <a:rPr lang="sl-SI" sz="2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podatkov 2</a:t>
            </a:r>
            <a:endParaRPr lang="sl-SI" sz="28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6402227" cy="51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400"/>
            <a:ext cx="9073008" cy="807368"/>
          </a:xfrm>
        </p:spPr>
        <p:txBody>
          <a:bodyPr>
            <a:normAutofit fontScale="90000"/>
          </a:bodyPr>
          <a:lstStyle/>
          <a:p>
            <a:r>
              <a:rPr lang="sl-SI" sz="3600" dirty="0" smtClean="0"/>
              <a:t>OPTIMALNOST BAYESOVEGA KLASIFIKATORJA</a:t>
            </a:r>
            <a:r>
              <a:rPr lang="sl-SI" dirty="0" smtClean="0"/>
              <a:t/>
            </a:r>
            <a:br>
              <a:rPr lang="sl-SI" dirty="0" smtClean="0"/>
            </a:b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320480"/>
          </a:xfrm>
        </p:spPr>
        <p:txBody>
          <a:bodyPr/>
          <a:lstStyle/>
          <a:p>
            <a:r>
              <a:rPr lang="sl-SI" dirty="0" smtClean="0"/>
              <a:t>pogojna neodvisnost pri </a:t>
            </a:r>
          </a:p>
          <a:p>
            <a:pPr marL="0" indent="0">
              <a:buNone/>
            </a:pPr>
            <a:r>
              <a:rPr lang="sl-SI" dirty="0"/>
              <a:t>d</a:t>
            </a:r>
            <a:r>
              <a:rPr lang="sl-SI" dirty="0" smtClean="0"/>
              <a:t>anem razredu v realnosti </a:t>
            </a:r>
          </a:p>
          <a:p>
            <a:pPr marL="0" indent="0">
              <a:buNone/>
            </a:pPr>
            <a:r>
              <a:rPr lang="sl-SI" dirty="0" smtClean="0"/>
              <a:t>redka </a:t>
            </a:r>
          </a:p>
          <a:p>
            <a:pPr marL="0" indent="0">
              <a:buNone/>
            </a:pPr>
            <a:endParaRPr lang="sl-SI" dirty="0" smtClean="0"/>
          </a:p>
          <a:p>
            <a:pPr>
              <a:lnSpc>
                <a:spcPct val="150000"/>
              </a:lnSpc>
            </a:pPr>
            <a:r>
              <a:rPr lang="sl-SI" dirty="0"/>
              <a:t>n</a:t>
            </a:r>
            <a:r>
              <a:rPr lang="sl-SI" dirty="0" smtClean="0"/>
              <a:t>e kaznuje napačno </a:t>
            </a:r>
            <a:r>
              <a:rPr lang="sl-SI" dirty="0" smtClean="0"/>
              <a:t>izračunanih verjetnosti</a:t>
            </a:r>
            <a:endParaRPr lang="sl-SI" dirty="0" smtClean="0"/>
          </a:p>
          <a:p>
            <a:pPr marL="274320" lvl="1" indent="0">
              <a:lnSpc>
                <a:spcPct val="150000"/>
              </a:lnSpc>
              <a:buNone/>
            </a:pPr>
            <a:r>
              <a:rPr lang="sl-SI" i="1" dirty="0" smtClean="0">
                <a:solidFill>
                  <a:schemeClr val="bg1">
                    <a:lumMod val="50000"/>
                  </a:schemeClr>
                </a:solidFill>
              </a:rPr>
              <a:t>Prave verjetnosti: 		P(yes|X) = 0,4		P(no|X)=0,6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sl-SI" i="1" dirty="0" smtClean="0">
                <a:solidFill>
                  <a:schemeClr val="bg1">
                    <a:lumMod val="50000"/>
                  </a:schemeClr>
                </a:solidFill>
              </a:rPr>
              <a:t>Izračunane verjetnosti:	</a:t>
            </a:r>
            <a:r>
              <a:rPr lang="sl-SI" i="1" dirty="0">
                <a:solidFill>
                  <a:schemeClr val="bg1">
                    <a:lumMod val="50000"/>
                  </a:schemeClr>
                </a:solidFill>
              </a:rPr>
              <a:t>P(yes|X) = </a:t>
            </a:r>
            <a:r>
              <a:rPr lang="sl-SI" i="1" dirty="0" smtClean="0">
                <a:solidFill>
                  <a:schemeClr val="bg1">
                    <a:lumMod val="50000"/>
                  </a:schemeClr>
                </a:solidFill>
              </a:rPr>
              <a:t>0,1</a:t>
            </a:r>
            <a:r>
              <a:rPr lang="sl-SI" i="1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sl-SI" i="1" dirty="0" smtClean="0">
                <a:solidFill>
                  <a:schemeClr val="bg1">
                    <a:lumMod val="50000"/>
                  </a:schemeClr>
                </a:solidFill>
              </a:rPr>
              <a:t>	P(no|X</a:t>
            </a:r>
            <a:r>
              <a:rPr lang="sl-SI" i="1" dirty="0">
                <a:solidFill>
                  <a:schemeClr val="bg1">
                    <a:lumMod val="50000"/>
                  </a:schemeClr>
                </a:solidFill>
              </a:rPr>
              <a:t>)=</a:t>
            </a:r>
            <a:r>
              <a:rPr lang="sl-SI" i="1" dirty="0" smtClean="0">
                <a:solidFill>
                  <a:schemeClr val="bg1">
                    <a:lumMod val="50000"/>
                  </a:schemeClr>
                </a:solidFill>
              </a:rPr>
              <a:t>0,9</a:t>
            </a:r>
          </a:p>
          <a:p>
            <a:pPr>
              <a:lnSpc>
                <a:spcPct val="150000"/>
              </a:lnSpc>
            </a:pPr>
            <a:r>
              <a:rPr lang="sl-SI" dirty="0"/>
              <a:t>s</a:t>
            </a:r>
            <a:r>
              <a:rPr lang="sl-SI" dirty="0" smtClean="0"/>
              <a:t>labo </a:t>
            </a:r>
            <a:r>
              <a:rPr lang="sl-SI" dirty="0" smtClean="0"/>
              <a:t>oceni verjetnosti, dobro klasificira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061774"/>
            <a:ext cx="3533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Naivni </a:t>
            </a:r>
            <a:r>
              <a:rPr lang="sl-SI" dirty="0" err="1" smtClean="0"/>
              <a:t>Bayesov</a:t>
            </a:r>
            <a:r>
              <a:rPr lang="sl-SI" dirty="0" smtClean="0"/>
              <a:t> klasifikator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a</a:t>
            </a:r>
            <a:r>
              <a:rPr lang="sl-SI" dirty="0" smtClean="0"/>
              <a:t>lgoritem strojnega učenja</a:t>
            </a:r>
          </a:p>
          <a:p>
            <a:endParaRPr lang="sl-SI" dirty="0" smtClean="0"/>
          </a:p>
          <a:p>
            <a:r>
              <a:rPr lang="sl-SI" dirty="0" smtClean="0"/>
              <a:t>algoritem:</a:t>
            </a:r>
          </a:p>
          <a:p>
            <a:pPr lvl="1"/>
            <a:r>
              <a:rPr lang="sl-SI" dirty="0" smtClean="0"/>
              <a:t>Bayesovo </a:t>
            </a:r>
            <a:r>
              <a:rPr lang="sl-SI" dirty="0" smtClean="0"/>
              <a:t>pravilo</a:t>
            </a:r>
          </a:p>
          <a:p>
            <a:pPr lvl="1"/>
            <a:r>
              <a:rPr lang="sl-SI" dirty="0" smtClean="0"/>
              <a:t>predpostavko o pogojni neodvisnosti </a:t>
            </a:r>
            <a:r>
              <a:rPr lang="sl-SI" dirty="0" smtClean="0"/>
              <a:t>atributov pri </a:t>
            </a:r>
            <a:r>
              <a:rPr lang="sl-SI" dirty="0" smtClean="0"/>
              <a:t>danem razredu</a:t>
            </a:r>
          </a:p>
          <a:p>
            <a:pPr lvl="1"/>
            <a:endParaRPr lang="sl-SI" dirty="0" smtClean="0"/>
          </a:p>
          <a:p>
            <a:r>
              <a:rPr lang="sl-SI" b="1" dirty="0" smtClean="0"/>
              <a:t>CILJ</a:t>
            </a:r>
            <a:r>
              <a:rPr lang="sl-SI" dirty="0" smtClean="0"/>
              <a:t>: s pomočjo učnega algoritma določiti klasifikator za učno množico podatkov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100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Primer: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43" y="16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dirty="0" smtClean="0">
                <a:solidFill>
                  <a:schemeClr val="accent5">
                    <a:lumMod val="75000"/>
                  </a:schemeClr>
                </a:solidFill>
              </a:rPr>
              <a:t>  	binarni atribut        kategorični atribut	zvezni atribut             razred         </a:t>
            </a:r>
          </a:p>
          <a:p>
            <a:pPr marL="0" indent="0">
              <a:buNone/>
            </a:pPr>
            <a:endParaRPr lang="sl-SI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sl-SI" sz="1600" dirty="0" smtClean="0"/>
              <a:t>X </a:t>
            </a:r>
            <a:r>
              <a:rPr lang="sl-SI" sz="1600" dirty="0"/>
              <a:t>= </a:t>
            </a:r>
            <a:r>
              <a:rPr lang="sl-SI" sz="1600" dirty="0" smtClean="0"/>
              <a:t>(X</a:t>
            </a:r>
            <a:r>
              <a:rPr lang="sl-SI" sz="1600" baseline="-25000" dirty="0" smtClean="0"/>
              <a:t>1</a:t>
            </a:r>
            <a:r>
              <a:rPr lang="sl-SI" sz="1600" dirty="0"/>
              <a:t>, </a:t>
            </a:r>
            <a:r>
              <a:rPr lang="sl-SI" sz="1600" dirty="0" smtClean="0"/>
              <a:t>X</a:t>
            </a:r>
            <a:r>
              <a:rPr lang="sl-SI" sz="1600" baseline="-25000" dirty="0" smtClean="0"/>
              <a:t>2</a:t>
            </a:r>
            <a:r>
              <a:rPr lang="sl-SI" sz="1600" dirty="0" smtClean="0"/>
              <a:t>,...,</a:t>
            </a:r>
            <a:r>
              <a:rPr lang="sl-SI" sz="1600" dirty="0"/>
              <a:t>X</a:t>
            </a:r>
            <a:r>
              <a:rPr lang="sl-SI" sz="1600" baseline="-25000" dirty="0" smtClean="0"/>
              <a:t>d</a:t>
            </a:r>
            <a:r>
              <a:rPr lang="sl-SI" sz="1600" dirty="0" smtClean="0"/>
              <a:t>)</a:t>
            </a:r>
            <a:endParaRPr lang="sl-SI" sz="1600" dirty="0"/>
          </a:p>
          <a:p>
            <a:r>
              <a:rPr lang="sl-SI" sz="1600" dirty="0"/>
              <a:t>d je število atributov</a:t>
            </a:r>
          </a:p>
          <a:p>
            <a:r>
              <a:rPr lang="sl-SI" sz="1600" dirty="0" smtClean="0"/>
              <a:t>x</a:t>
            </a:r>
            <a:r>
              <a:rPr lang="sl-SI" sz="1600" baseline="-25000" dirty="0" smtClean="0"/>
              <a:t>i</a:t>
            </a:r>
            <a:r>
              <a:rPr lang="sl-SI" sz="1600" dirty="0" smtClean="0"/>
              <a:t> </a:t>
            </a:r>
            <a:r>
              <a:rPr lang="sl-SI" sz="1600" dirty="0"/>
              <a:t>je vrednost atributa X</a:t>
            </a:r>
            <a:r>
              <a:rPr lang="sl-SI" sz="1600" baseline="-25000" dirty="0"/>
              <a:t>i</a:t>
            </a:r>
          </a:p>
          <a:p>
            <a:r>
              <a:rPr lang="sl-SI" sz="1600" dirty="0" smtClean="0"/>
              <a:t>Y </a:t>
            </a:r>
            <a:r>
              <a:rPr lang="sl-SI" sz="1600" dirty="0"/>
              <a:t>je razred </a:t>
            </a:r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endParaRPr lang="sl-SI" sz="1800" dirty="0" smtClean="0"/>
          </a:p>
          <a:p>
            <a:pPr marL="0" indent="0">
              <a:buNone/>
            </a:pPr>
            <a:endParaRPr lang="sl-SI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79912" y="3976480"/>
            <a:ext cx="0" cy="53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23728" y="3976480"/>
            <a:ext cx="576065" cy="53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04048" y="3976480"/>
            <a:ext cx="540753" cy="53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2160" y="3976480"/>
            <a:ext cx="1296144" cy="53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51" y="1556792"/>
            <a:ext cx="404869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75556" y="4024118"/>
            <a:ext cx="3240360" cy="1047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Bayesovo pravilo</a:t>
            </a:r>
            <a:endParaRPr lang="sl-SI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l-SI" dirty="0" smtClean="0"/>
                  <a:t>P(X|Y)=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l-SI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sl-SI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sl-SI" dirty="0"/>
                  <a:t>		P(Y|X) =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l-SI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l-SI" dirty="0"/>
              </a:p>
              <a:p>
                <a:pPr marL="0" indent="0">
                  <a:buNone/>
                </a:pPr>
                <a:endParaRPr lang="sl-SI" dirty="0" smtClean="0"/>
              </a:p>
              <a:p>
                <a:pPr marL="0" indent="0">
                  <a:buNone/>
                </a:pPr>
                <a:r>
                  <a:rPr lang="sl-SI" dirty="0" smtClean="0"/>
                  <a:t>P(X,Y) = </a:t>
                </a:r>
                <a:r>
                  <a:rPr lang="sl-SI" dirty="0"/>
                  <a:t>P(X|Y</a:t>
                </a:r>
                <a:r>
                  <a:rPr lang="sl-SI" dirty="0" smtClean="0"/>
                  <a:t>) * P(Y) = </a:t>
                </a:r>
                <a:r>
                  <a:rPr lang="sl-SI" dirty="0"/>
                  <a:t>P(Y|X) </a:t>
                </a:r>
                <a:r>
                  <a:rPr lang="sl-SI" dirty="0" smtClean="0"/>
                  <a:t>* P (X)</a:t>
                </a:r>
              </a:p>
              <a:p>
                <a:pPr marL="1737360" lvl="8" indent="0">
                  <a:buNone/>
                </a:pPr>
                <a:endParaRPr lang="sl-SI" dirty="0" smtClean="0"/>
              </a:p>
              <a:p>
                <a:pPr marL="1737360" lvl="8" indent="0">
                  <a:buNone/>
                </a:pPr>
                <a:endParaRPr lang="sl-SI" dirty="0" smtClean="0"/>
              </a:p>
              <a:p>
                <a:pPr marL="1188720" lvl="5" indent="0">
                  <a:buNone/>
                </a:pPr>
                <a:r>
                  <a:rPr lang="sl-SI" sz="1200" i="1" dirty="0" smtClean="0"/>
                  <a:t>Porazdelitev podatkov</a:t>
                </a:r>
                <a:endParaRPr lang="sl-SI" sz="1200" i="1" dirty="0"/>
              </a:p>
              <a:p>
                <a:pPr marL="1737360" lvl="8" indent="0">
                  <a:buNone/>
                </a:pPr>
                <a:r>
                  <a:rPr lang="sl-SI" dirty="0" smtClean="0"/>
                  <a:t>		                  Ap</a:t>
                </a:r>
                <a:r>
                  <a:rPr lang="sl-SI" sz="1200" i="1" dirty="0" smtClean="0"/>
                  <a:t>riorna verjetnost</a:t>
                </a:r>
                <a:endParaRPr lang="sl-SI" sz="1200" i="1" dirty="0"/>
              </a:p>
              <a:p>
                <a:pPr marL="0" indent="0">
                  <a:buNone/>
                </a:pPr>
                <a:r>
                  <a:rPr lang="sl-SI" b="1" dirty="0" smtClean="0"/>
                  <a:t>  P(Y|X)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b="1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sl-SI" b="1" dirty="0"/>
                          <m:t>P</m:t>
                        </m:r>
                        <m:r>
                          <m:rPr>
                            <m:nor/>
                          </m:rPr>
                          <a:rPr lang="sl-SI" b="1" dirty="0"/>
                          <m:t>(</m:t>
                        </m:r>
                        <m:r>
                          <m:rPr>
                            <m:nor/>
                          </m:rPr>
                          <a:rPr lang="sl-SI" b="1" dirty="0"/>
                          <m:t>X</m:t>
                        </m:r>
                        <m:r>
                          <m:rPr>
                            <m:nor/>
                          </m:rPr>
                          <a:rPr lang="sl-SI" b="1" dirty="0"/>
                          <m:t>|</m:t>
                        </m:r>
                        <m:r>
                          <m:rPr>
                            <m:nor/>
                          </m:rPr>
                          <a:rPr lang="sl-SI" b="1" dirty="0"/>
                          <m:t>Y</m:t>
                        </m:r>
                        <m:r>
                          <m:rPr>
                            <m:nor/>
                          </m:rPr>
                          <a:rPr lang="sl-SI" b="1" dirty="0"/>
                          <m:t>) ∗ </m:t>
                        </m:r>
                        <m:r>
                          <m:rPr>
                            <m:nor/>
                          </m:rPr>
                          <a:rPr lang="sl-SI" b="1" dirty="0"/>
                          <m:t>P</m:t>
                        </m:r>
                        <m:r>
                          <m:rPr>
                            <m:nor/>
                          </m:rPr>
                          <a:rPr lang="sl-SI" b="1" dirty="0"/>
                          <m:t>(</m:t>
                        </m:r>
                        <m:r>
                          <m:rPr>
                            <m:nor/>
                          </m:rPr>
                          <a:rPr lang="sl-SI" b="1" dirty="0"/>
                          <m:t>Y</m:t>
                        </m:r>
                        <m:r>
                          <m:rPr>
                            <m:nor/>
                          </m:rPr>
                          <a:rPr lang="sl-SI" b="1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sl-SI" b="1" dirty="0"/>
                          <m:t>P</m:t>
                        </m:r>
                        <m:r>
                          <m:rPr>
                            <m:nor/>
                          </m:rPr>
                          <a:rPr lang="sl-SI" b="1" dirty="0"/>
                          <m:t> (</m:t>
                        </m:r>
                        <m:r>
                          <m:rPr>
                            <m:nor/>
                          </m:rPr>
                          <a:rPr lang="sl-SI" b="1" dirty="0"/>
                          <m:t>X</m:t>
                        </m:r>
                        <m:r>
                          <m:rPr>
                            <m:nor/>
                          </m:rPr>
                          <a:rPr lang="sl-SI" b="1" dirty="0"/>
                          <m:t>) </m:t>
                        </m:r>
                      </m:den>
                    </m:f>
                    <m:r>
                      <a:rPr lang="sl-SI" b="1" i="1">
                        <a:latin typeface="Cambria Math"/>
                      </a:rPr>
                      <m:t> </m:t>
                    </m:r>
                  </m:oMath>
                </a14:m>
                <a:endParaRPr lang="sl-SI" b="1" dirty="0" smtClean="0"/>
              </a:p>
              <a:p>
                <a:pPr marL="0" indent="0">
                  <a:buNone/>
                </a:pPr>
                <a:endParaRPr lang="sl-SI" b="1" dirty="0"/>
              </a:p>
              <a:p>
                <a:pPr marL="0" indent="0">
                  <a:buNone/>
                </a:pPr>
                <a:r>
                  <a:rPr lang="sl-SI" sz="1200" i="1" dirty="0" err="1" smtClean="0"/>
                  <a:t>Posteriorna</a:t>
                </a:r>
                <a:r>
                  <a:rPr lang="sl-SI" sz="1200" i="1" dirty="0" smtClean="0"/>
                  <a:t> verjetnost</a:t>
                </a:r>
              </a:p>
              <a:p>
                <a:pPr marL="0" indent="0">
                  <a:buNone/>
                </a:pPr>
                <a:endParaRPr lang="sl-SI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743402"/>
            <a:ext cx="2520898" cy="2520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1187624" y="4818917"/>
            <a:ext cx="0" cy="505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95736" y="3754088"/>
            <a:ext cx="98590" cy="404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35896" y="3960529"/>
            <a:ext cx="360040" cy="225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87624" y="4221088"/>
            <a:ext cx="4032448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Rounded Rectangle 6"/>
          <p:cNvSpPr/>
          <p:nvPr/>
        </p:nvSpPr>
        <p:spPr>
          <a:xfrm>
            <a:off x="1331640" y="2348880"/>
            <a:ext cx="4176464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Naivni </a:t>
            </a:r>
            <a:r>
              <a:rPr lang="sl-SI" dirty="0" err="1"/>
              <a:t>Bayesov</a:t>
            </a:r>
            <a:r>
              <a:rPr lang="sl-SI" dirty="0"/>
              <a:t> klasifikator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/>
                  <a:t>predpostavka  pogojne neodvisnosti atributov pri danem razredu:</a:t>
                </a:r>
              </a:p>
              <a:p>
                <a:pPr marL="274320" lvl="1" indent="0">
                  <a:buNone/>
                </a:pPr>
                <a:r>
                  <a:rPr lang="sl-SI" dirty="0" smtClean="0"/>
                  <a:t>	</a:t>
                </a:r>
                <a:r>
                  <a:rPr lang="sl-SI" sz="2400" b="1" dirty="0"/>
                  <a:t>P(X| Y=y)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sl-SI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𝐝</m:t>
                        </m:r>
                      </m:sup>
                      <m:e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l-SI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sl-SI" sz="2400" b="1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l-SI" sz="2400" dirty="0" smtClean="0"/>
              </a:p>
              <a:p>
                <a:pPr marL="274320" lvl="1" indent="0">
                  <a:buNone/>
                </a:pPr>
                <a:endParaRPr lang="sl-SI" sz="2400" dirty="0"/>
              </a:p>
              <a:p>
                <a:endParaRPr lang="sl-SI" sz="2800" dirty="0" smtClean="0"/>
              </a:p>
              <a:p>
                <a:r>
                  <a:rPr lang="sl-SI" dirty="0" err="1" smtClean="0"/>
                  <a:t>Posteriorna</a:t>
                </a:r>
                <a:r>
                  <a:rPr lang="sl-SI" dirty="0" smtClean="0"/>
                  <a:t> </a:t>
                </a:r>
                <a:r>
                  <a:rPr lang="sl-SI" dirty="0"/>
                  <a:t>verjetnost</a:t>
                </a:r>
                <a:r>
                  <a:rPr lang="sl-SI" dirty="0" smtClean="0"/>
                  <a:t>:</a:t>
                </a:r>
              </a:p>
              <a:p>
                <a:pPr marL="274320" lvl="1" indent="0">
                  <a:buNone/>
                </a:pPr>
                <a:r>
                  <a:rPr lang="sl-SI" dirty="0"/>
                  <a:t>	</a:t>
                </a:r>
                <a:r>
                  <a:rPr lang="sl-SI" sz="2400" b="1" dirty="0"/>
                  <a:t>P(Y|X)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2400" b="1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ctrlPr>
                              <a:rPr lang="sl-SI" sz="2400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sl-SI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sl-SI" sz="24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l-SI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sl-SI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  <m:e>
                            <m:r>
                              <a:rPr lang="sl-SI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sl-SI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sl-SI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l-SI" sz="2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sl-SI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sl-SI" sz="24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sl-SI" sz="24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sl-SI" sz="24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l-SI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sl-SI" sz="24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sl-SI" sz="2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l-SI" sz="2400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l-SI" sz="2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sl-SI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sl-SI" sz="2400" b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sl-SI" sz="2400" b="1" dirty="0"/>
              </a:p>
              <a:p>
                <a:pPr marL="274320" lvl="1" indent="0">
                  <a:buNone/>
                </a:pPr>
                <a:endParaRPr lang="sl-SI" sz="2400" dirty="0" smtClean="0"/>
              </a:p>
              <a:p>
                <a:pPr marL="0" indent="0">
                  <a:buNone/>
                </a:pPr>
                <a:r>
                  <a:rPr lang="sl-SI" dirty="0"/>
                  <a:t>ker P(X) </a:t>
                </a:r>
                <a:r>
                  <a:rPr lang="sl-SI" dirty="0" smtClean="0"/>
                  <a:t>konstantna za vsak Y, </a:t>
                </a:r>
                <a:r>
                  <a:rPr lang="sl-SI" dirty="0"/>
                  <a:t>jo lahko izpustimo  </a:t>
                </a:r>
              </a:p>
              <a:p>
                <a:pPr marL="274320" lvl="1" indent="0">
                  <a:buNone/>
                </a:pPr>
                <a:endParaRPr lang="sl-SI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4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15616" y="2060848"/>
            <a:ext cx="55446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Rounded Rectangle 3"/>
          <p:cNvSpPr/>
          <p:nvPr/>
        </p:nvSpPr>
        <p:spPr>
          <a:xfrm>
            <a:off x="457200" y="4941168"/>
            <a:ext cx="799288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Naivni </a:t>
            </a:r>
            <a:r>
              <a:rPr lang="sl-SI" dirty="0" err="1"/>
              <a:t>Bayesov</a:t>
            </a:r>
            <a:r>
              <a:rPr lang="sl-SI" dirty="0"/>
              <a:t> klasifikator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9857" y="1556792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l-SI" sz="2800" b="1" dirty="0" err="1" smtClean="0"/>
                  <a:t>Posteriorna</a:t>
                </a:r>
                <a:r>
                  <a:rPr lang="sl-SI" sz="2800" b="1" dirty="0" smtClean="0"/>
                  <a:t> verjetnost:</a:t>
                </a:r>
                <a:endParaRPr lang="sl-SI" sz="2800" b="1" dirty="0"/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r>
                  <a:rPr lang="sl-SI" dirty="0"/>
                  <a:t>	</a:t>
                </a:r>
                <a:r>
                  <a:rPr lang="sl-SI" b="1" dirty="0"/>
                  <a:t> P(Y|X) </a:t>
                </a:r>
                <a14:m>
                  <m:oMath xmlns:m="http://schemas.openxmlformats.org/officeDocument/2006/math">
                    <m:r>
                      <a:rPr lang="sl-SI" b="1"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limLoc m:val="undOvr"/>
                        <m:ctrlPr>
                          <a:rPr lang="sl-SI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sl-SI" b="1" i="1">
                            <a:latin typeface="Cambria Math"/>
                          </a:rPr>
                          <m:t>𝒊</m:t>
                        </m:r>
                        <m:r>
                          <a:rPr lang="sl-SI" b="1" i="1">
                            <a:latin typeface="Cambria Math"/>
                          </a:rPr>
                          <m:t>=</m:t>
                        </m:r>
                        <m:r>
                          <a:rPr lang="sl-SI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sl-SI" b="1" i="1">
                            <a:latin typeface="Cambria Math"/>
                          </a:rPr>
                          <m:t>𝒅</m:t>
                        </m:r>
                      </m:sup>
                      <m:e>
                        <m:r>
                          <a:rPr lang="sl-SI" b="1" i="1">
                            <a:latin typeface="Cambria Math"/>
                          </a:rPr>
                          <m:t>𝑷</m:t>
                        </m:r>
                        <m:r>
                          <a:rPr lang="sl-SI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l-SI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sl-SI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sl-SI" b="1" i="1">
                            <a:latin typeface="Cambria Math"/>
                          </a:rPr>
                          <m:t>|</m:t>
                        </m:r>
                        <m:r>
                          <a:rPr lang="sl-SI" b="1" i="1">
                            <a:latin typeface="Cambria Math"/>
                          </a:rPr>
                          <m:t>𝒀</m:t>
                        </m:r>
                        <m:r>
                          <a:rPr lang="sl-SI" b="1" i="1">
                            <a:latin typeface="Cambria Math"/>
                          </a:rPr>
                          <m:t>=</m:t>
                        </m:r>
                        <m:r>
                          <a:rPr lang="sl-SI" b="1" i="1">
                            <a:latin typeface="Cambria Math"/>
                          </a:rPr>
                          <m:t>𝒚</m:t>
                        </m:r>
                        <m:r>
                          <a:rPr lang="sl-SI" b="1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sl-SI" b="1" i="1">
                        <a:latin typeface="Cambria Math"/>
                      </a:rPr>
                      <m:t>∗ </m:t>
                    </m:r>
                    <m:r>
                      <a:rPr lang="sl-SI" b="1" i="1">
                        <a:latin typeface="Cambria Math"/>
                      </a:rPr>
                      <m:t>𝐏</m:t>
                    </m:r>
                    <m:r>
                      <a:rPr lang="sl-SI" b="1">
                        <a:latin typeface="Cambria Math"/>
                      </a:rPr>
                      <m:t>(</m:t>
                    </m:r>
                    <m:r>
                      <a:rPr lang="sl-SI" b="1" i="1">
                        <a:latin typeface="Cambria Math"/>
                      </a:rPr>
                      <m:t>𝐘</m:t>
                    </m:r>
                    <m:r>
                      <a:rPr lang="sl-SI" b="1">
                        <a:latin typeface="Cambria Math"/>
                      </a:rPr>
                      <m:t>)</m:t>
                    </m:r>
                  </m:oMath>
                </a14:m>
                <a:endParaRPr lang="sl-SI" dirty="0"/>
              </a:p>
              <a:p>
                <a:pPr marL="0" indent="0">
                  <a:buNone/>
                </a:pPr>
                <a:r>
                  <a:rPr lang="sl-SI" dirty="0" smtClean="0"/>
                  <a:t> 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endParaRPr lang="sl-SI" dirty="0" smtClean="0"/>
              </a:p>
              <a:p>
                <a:pPr marL="0" indent="0">
                  <a:buNone/>
                </a:pPr>
                <a:r>
                  <a:rPr lang="sl-SI" sz="2800" b="1" dirty="0" smtClean="0"/>
                  <a:t>Naivni </a:t>
                </a:r>
                <a:r>
                  <a:rPr lang="sl-SI" sz="2800" b="1" dirty="0" err="1" smtClean="0"/>
                  <a:t>Bayesov</a:t>
                </a:r>
                <a:r>
                  <a:rPr lang="sl-SI" sz="2800" b="1" dirty="0" smtClean="0"/>
                  <a:t> klasifikator:</a:t>
                </a:r>
              </a:p>
              <a:p>
                <a:pPr marL="0" indent="0">
                  <a:buNone/>
                </a:pPr>
                <a:endParaRPr lang="sl-SI" dirty="0" smtClean="0"/>
              </a:p>
              <a:p>
                <a:endParaRPr lang="sl-SI" dirty="0" smtClean="0"/>
              </a:p>
              <a:p>
                <a:pPr marL="0" indent="0">
                  <a:buNone/>
                </a:pPr>
                <a:r>
                  <a:rPr lang="sl-SI" dirty="0" smtClean="0"/>
                  <a:t>  classify(x</a:t>
                </a:r>
                <a:r>
                  <a:rPr lang="sl-SI" baseline="-25000" dirty="0" smtClean="0"/>
                  <a:t>1</a:t>
                </a:r>
                <a:r>
                  <a:rPr lang="sl-SI" dirty="0"/>
                  <a:t>, </a:t>
                </a:r>
                <a:r>
                  <a:rPr lang="sl-SI" dirty="0" smtClean="0"/>
                  <a:t>x</a:t>
                </a:r>
                <a:r>
                  <a:rPr lang="sl-SI" baseline="-25000" dirty="0" smtClean="0"/>
                  <a:t>2</a:t>
                </a:r>
                <a:r>
                  <a:rPr lang="sl-SI" dirty="0" smtClean="0"/>
                  <a:t>,...,x</a:t>
                </a:r>
                <a:r>
                  <a:rPr lang="sl-SI" baseline="-25000" dirty="0" smtClean="0"/>
                  <a:t>d</a:t>
                </a:r>
                <a:r>
                  <a:rPr lang="sl-SI" dirty="0" smtClean="0"/>
                  <a:t>)= argmax </a:t>
                </a:r>
                <a14:m>
                  <m:oMath xmlns:m="http://schemas.openxmlformats.org/officeDocument/2006/math">
                    <m:r>
                      <a:rPr lang="sl-SI" b="1" i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sl-SI" b="1" i="1">
                            <a:latin typeface="Cambria Math"/>
                          </a:rPr>
                        </m:ctrlPr>
                      </m:dPr>
                      <m:e>
                        <m:r>
                          <a:rPr lang="sl-SI" b="1" i="1">
                            <a:latin typeface="Cambria Math"/>
                          </a:rPr>
                          <m:t>𝐘</m:t>
                        </m:r>
                        <m:r>
                          <a:rPr lang="sl-SI" b="1" i="1" smtClean="0">
                            <a:latin typeface="Cambria Math"/>
                          </a:rPr>
                          <m:t>=</m:t>
                        </m:r>
                        <m:r>
                          <a:rPr lang="sl-SI" b="1" i="1" smtClean="0">
                            <a:latin typeface="Cambria Math"/>
                          </a:rPr>
                          <m:t>𝒚</m:t>
                        </m:r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lang="sl-SI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sl-SI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sl-SI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l-SI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sl-SI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r>
                          <a:rPr lang="sl-SI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sl-SI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l-SI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l-SI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sl-SI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r>
                              <a:rPr lang="sl-SI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sl-SI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l-SI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nary>
                  </m:oMath>
                </a14:m>
                <a:endParaRPr lang="sl-SI" b="1" dirty="0" smtClean="0"/>
              </a:p>
              <a:p>
                <a:pPr marL="0" indent="0">
                  <a:buNone/>
                </a:pPr>
                <a:r>
                  <a:rPr lang="sl-SI" sz="1400" dirty="0" smtClean="0"/>
                  <a:t>			             y ∊ 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857" y="1556792"/>
                <a:ext cx="8229600" cy="4876800"/>
              </a:xfrm>
              <a:blipFill rotWithShape="1">
                <a:blip r:embed="rId2"/>
                <a:stretch>
                  <a:fillRect l="-1481" t="-212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Primer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/>
              <p:cNvSpPr>
                <a:spLocks noGrp="1"/>
              </p:cNvSpPr>
              <p:nvPr>
                <p:ph idx="1"/>
              </p:nvPr>
            </p:nvSpPr>
            <p:spPr>
              <a:xfrm>
                <a:off x="491602" y="1196752"/>
                <a:ext cx="8229600" cy="51845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sl-SI" sz="1600" dirty="0" smtClean="0"/>
              </a:p>
              <a:p>
                <a:pPr marL="0" indent="0">
                  <a:buNone/>
                </a:pPr>
                <a:r>
                  <a:rPr lang="sl-SI" sz="1600" dirty="0" smtClean="0"/>
                  <a:t>Ali bo stranka, ki ima lastnostmi: </a:t>
                </a:r>
              </a:p>
              <a:p>
                <a:pPr marL="0" indent="0">
                  <a:buNone/>
                </a:pPr>
                <a:r>
                  <a:rPr lang="sl-SI" sz="1600" dirty="0"/>
                  <a:t>	</a:t>
                </a:r>
                <a:r>
                  <a:rPr lang="sl-SI" sz="1600" b="1" i="1" dirty="0" smtClean="0"/>
                  <a:t>Home </a:t>
                </a:r>
                <a:r>
                  <a:rPr lang="sl-SI" sz="1600" b="1" i="1" dirty="0" smtClean="0"/>
                  <a:t>= </a:t>
                </a:r>
                <a:r>
                  <a:rPr lang="sl-SI" sz="1600" b="1" i="1" dirty="0"/>
                  <a:t>n</a:t>
                </a:r>
                <a:r>
                  <a:rPr lang="sl-SI" sz="1600" b="1" i="1" dirty="0" smtClean="0"/>
                  <a:t>o</a:t>
                </a:r>
              </a:p>
              <a:p>
                <a:pPr marL="0" indent="0">
                  <a:buNone/>
                </a:pPr>
                <a:r>
                  <a:rPr lang="sl-SI" sz="1600" b="1" i="1" dirty="0"/>
                  <a:t>	</a:t>
                </a:r>
                <a:r>
                  <a:rPr lang="sl-SI" sz="1600" b="1" i="1" dirty="0" smtClean="0"/>
                  <a:t>Maritual </a:t>
                </a:r>
                <a:r>
                  <a:rPr lang="sl-SI" sz="1600" b="1" i="1" dirty="0" smtClean="0"/>
                  <a:t>= single</a:t>
                </a:r>
              </a:p>
              <a:p>
                <a:pPr marL="0" indent="0">
                  <a:buNone/>
                </a:pPr>
                <a:r>
                  <a:rPr lang="sl-SI" sz="1600" b="1" i="1" dirty="0"/>
                  <a:t>	</a:t>
                </a:r>
                <a:r>
                  <a:rPr lang="sl-SI" sz="1600" b="1" i="1" dirty="0" smtClean="0"/>
                  <a:t>Annual</a:t>
                </a:r>
                <a:r>
                  <a:rPr lang="sl-SI" sz="1600" b="1" i="1" dirty="0" smtClean="0"/>
                  <a:t> </a:t>
                </a:r>
                <a:r>
                  <a:rPr lang="sl-SI" sz="1600" b="1" i="1" dirty="0" smtClean="0"/>
                  <a:t>= 120</a:t>
                </a:r>
              </a:p>
              <a:p>
                <a:pPr marL="0" indent="0">
                  <a:buNone/>
                </a:pPr>
                <a:r>
                  <a:rPr lang="sl-SI" sz="1600" dirty="0" smtClean="0"/>
                  <a:t>sklenila vezani depozit?</a:t>
                </a:r>
              </a:p>
              <a:p>
                <a:pPr marL="0" indent="0">
                  <a:buNone/>
                </a:pPr>
                <a:endParaRPr lang="sl-SI" sz="1600" dirty="0" smtClean="0"/>
              </a:p>
              <a:p>
                <a:pPr marL="0" indent="0">
                  <a:buNone/>
                </a:pPr>
                <a:r>
                  <a:rPr lang="sl-SI" sz="20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Apriorna </a:t>
                </a:r>
                <a:r>
                  <a:rPr lang="sl-SI" sz="20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verjetnost</a:t>
                </a:r>
                <a:r>
                  <a:rPr lang="sl-SI" sz="16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  <a:endParaRPr lang="sl-SI" sz="16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sl-SI" sz="1600" dirty="0" smtClean="0"/>
                  <a:t>	P(Y=</a:t>
                </a:r>
                <a:r>
                  <a:rPr lang="sl-SI" sz="1600" dirty="0" err="1" smtClean="0"/>
                  <a:t>yes</a:t>
                </a:r>
                <a:r>
                  <a:rPr lang="sl-SI" sz="1600" dirty="0" smtClean="0"/>
                  <a:t>) = 0,3</a:t>
                </a:r>
              </a:p>
              <a:p>
                <a:pPr marL="0" indent="0">
                  <a:buNone/>
                </a:pPr>
                <a:r>
                  <a:rPr lang="sl-SI" sz="1600" dirty="0" smtClean="0"/>
                  <a:t>	P(Y=no) = 0,7</a:t>
                </a:r>
              </a:p>
              <a:p>
                <a:endParaRPr lang="sl-SI" sz="2000" dirty="0" smtClean="0"/>
              </a:p>
              <a:p>
                <a:pPr marL="0" indent="0">
                  <a:buNone/>
                </a:pPr>
                <a:r>
                  <a:rPr lang="sl-SI" sz="20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Kategorični in binarni </a:t>
                </a:r>
                <a:r>
                  <a:rPr lang="sl-SI" sz="20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atributi:</a:t>
                </a:r>
              </a:p>
              <a:p>
                <a:pPr marL="822960" lvl="3" indent="0">
                  <a:buNone/>
                </a:pPr>
                <a:r>
                  <a:rPr lang="sl-SI" sz="1500" dirty="0" smtClean="0"/>
                  <a:t>P(Home=no </a:t>
                </a:r>
                <a:r>
                  <a:rPr lang="sl-SI" sz="1500" dirty="0"/>
                  <a:t>| Y=yes) </a:t>
                </a:r>
                <a:r>
                  <a:rPr lang="sl-SI" sz="15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500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l-SI" sz="15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sl-SI" sz="1500" dirty="0" smtClean="0"/>
              </a:p>
              <a:p>
                <a:pPr marL="822960" lvl="3" indent="0">
                  <a:buNone/>
                </a:pPr>
                <a:r>
                  <a:rPr lang="sl-SI" sz="1500" dirty="0" smtClean="0"/>
                  <a:t>P(Home=no| </a:t>
                </a:r>
                <a:r>
                  <a:rPr lang="sl-SI" sz="1500" dirty="0" smtClean="0"/>
                  <a:t>Y=no) </a:t>
                </a:r>
                <a:r>
                  <a:rPr lang="sl-SI" sz="15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500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l-SI" sz="15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sl-SI" sz="1500" dirty="0"/>
              </a:p>
              <a:p>
                <a:pPr marL="822960" lvl="3" indent="0">
                  <a:buNone/>
                </a:pPr>
                <a:endParaRPr lang="sl-SI" sz="1500" dirty="0" smtClean="0"/>
              </a:p>
              <a:p>
                <a:pPr marL="822960" lvl="3" indent="0">
                  <a:buNone/>
                </a:pPr>
                <a:r>
                  <a:rPr lang="sl-SI" sz="1500" dirty="0"/>
                  <a:t>P(Maritual =</a:t>
                </a:r>
                <a:r>
                  <a:rPr lang="sl-SI" sz="1500" dirty="0" smtClean="0"/>
                  <a:t>single </a:t>
                </a:r>
                <a:r>
                  <a:rPr lang="sl-SI" sz="1500" dirty="0"/>
                  <a:t>| Y=yes) </a:t>
                </a:r>
                <a:r>
                  <a:rPr lang="sl-SI" sz="15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500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l-SI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l-SI" sz="1500" dirty="0"/>
                  <a:t>	</a:t>
                </a:r>
              </a:p>
              <a:p>
                <a:pPr marL="822960" lvl="3" indent="0">
                  <a:buNone/>
                </a:pPr>
                <a:r>
                  <a:rPr lang="sl-SI" sz="1500" dirty="0"/>
                  <a:t>P(Maritual =</a:t>
                </a:r>
                <a:r>
                  <a:rPr lang="sl-SI" sz="1500" dirty="0" smtClean="0"/>
                  <a:t>single | </a:t>
                </a:r>
                <a:r>
                  <a:rPr lang="sl-SI" sz="1500" dirty="0"/>
                  <a:t>Y=no) </a:t>
                </a:r>
                <a:r>
                  <a:rPr lang="sl-SI" sz="15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500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l-SI" sz="15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sl-SI" sz="1100" dirty="0"/>
              </a:p>
              <a:p>
                <a:endParaRPr lang="sl-SI" sz="1800" dirty="0" smtClean="0"/>
              </a:p>
              <a:p>
                <a:endParaRPr lang="sl-SI" sz="18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602" y="1196752"/>
                <a:ext cx="8229600" cy="5184576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26" y="1340768"/>
            <a:ext cx="421700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20688"/>
                <a:ext cx="8229600" cy="58563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l-SI" sz="20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Zvezni </a:t>
                </a:r>
                <a:r>
                  <a:rPr lang="sl-SI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atributi:</a:t>
                </a:r>
                <a:r>
                  <a:rPr lang="sl-SI" sz="1800" b="1" i="1" dirty="0"/>
                  <a:t/>
                </a:r>
                <a:br>
                  <a:rPr lang="sl-SI" sz="1800" b="1" i="1" dirty="0"/>
                </a:br>
                <a:r>
                  <a:rPr lang="sl-SI" sz="1800" b="1" i="1" dirty="0"/>
                  <a:t>1.)Diskretizacija</a:t>
                </a:r>
                <a:r>
                  <a:rPr lang="sl-SI" sz="1800" b="1" i="1" dirty="0" smtClean="0"/>
                  <a:t>:</a:t>
                </a:r>
                <a:r>
                  <a:rPr lang="sl-SI" sz="1800" dirty="0"/>
                  <a:t/>
                </a:r>
                <a:br>
                  <a:rPr lang="sl-SI" sz="1800" dirty="0"/>
                </a:br>
                <a:r>
                  <a:rPr lang="sl-SI" sz="1800" b="1" i="1" dirty="0"/>
                  <a:t>	</a:t>
                </a:r>
                <a:br>
                  <a:rPr lang="sl-SI" sz="1800" b="1" i="1" dirty="0"/>
                </a:br>
                <a:r>
                  <a:rPr lang="sl-SI" sz="1800" b="1" i="1" dirty="0"/>
                  <a:t>2.)Privzamemo porazdelitev (npr. normlano):</a:t>
                </a:r>
                <a:br>
                  <a:rPr lang="sl-SI" sz="1800" b="1" i="1" dirty="0"/>
                </a:br>
                <a:r>
                  <a:rPr lang="sl-SI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sl-SI" sz="1800" dirty="0"/>
                  <a:t> </a:t>
                </a:r>
                <a:r>
                  <a:rPr lang="sl-SI" sz="1800" dirty="0" smtClean="0"/>
                  <a:t>P(X</a:t>
                </a:r>
                <a:r>
                  <a:rPr lang="sl-SI" sz="1800" baseline="-25000" dirty="0"/>
                  <a:t>i</a:t>
                </a:r>
                <a:r>
                  <a:rPr lang="sl-SI" sz="1800" dirty="0" smtClean="0"/>
                  <a:t>=x</a:t>
                </a:r>
                <a:r>
                  <a:rPr lang="sl-SI" sz="1800" baseline="-25000" dirty="0" smtClean="0"/>
                  <a:t>i</a:t>
                </a:r>
                <a:r>
                  <a:rPr lang="sl-SI" sz="1800" dirty="0" smtClean="0"/>
                  <a:t> </a:t>
                </a:r>
                <a:r>
                  <a:rPr lang="sl-SI" sz="1800" dirty="0"/>
                  <a:t>| </a:t>
                </a:r>
                <a:r>
                  <a:rPr lang="sl-SI" sz="1800" dirty="0" smtClean="0"/>
                  <a:t>Y=y</a:t>
                </a:r>
                <a:r>
                  <a:rPr lang="sl-SI" sz="1800" baseline="-25000" dirty="0" smtClean="0"/>
                  <a:t>j</a:t>
                </a:r>
                <a:r>
                  <a:rPr lang="sl-SI" sz="1800" dirty="0" smtClean="0"/>
                  <a:t>) </a:t>
                </a:r>
                <a:r>
                  <a:rPr lang="sl-SI" sz="1800" dirty="0"/>
                  <a:t>≈</a:t>
                </a:r>
                <a:r>
                  <a:rPr lang="sl-SI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sz="1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sl-SI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sl-SI" sz="1800" i="1">
                                <a:latin typeface="Cambria Math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sz="18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sl-SI" sz="18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sl-SI" sz="1800" dirty="0"/>
                  <a:t>exp(</a:t>
                </a:r>
                <a14:m>
                  <m:oMath xmlns:m="http://schemas.openxmlformats.org/officeDocument/2006/math">
                    <m:r>
                      <a:rPr lang="sl-SI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sl-SI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l-SI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sl-SI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l-SI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l-SI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sl-SI" sz="1800" i="1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sl-SI" sz="1800" i="1">
                                <a:latin typeface="Cambria Math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sl-SI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l-SI" sz="18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sl-SI" sz="18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sl-SI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sl-SI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l-SI" sz="1800" i="1">
                            <a:latin typeface="Cambria Math"/>
                          </a:rPr>
                          <m:t>2</m:t>
                        </m:r>
                        <m:sSubSup>
                          <m:sSubSupPr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sl-SI" sz="18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sl-SI" sz="18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sl-SI" sz="18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sl-SI" sz="1800" dirty="0"/>
                  <a:t>)</a:t>
                </a:r>
                <a:br>
                  <a:rPr lang="sl-SI" sz="1800" dirty="0"/>
                </a:br>
                <a:r>
                  <a:rPr lang="sl-SI" sz="1800" dirty="0"/>
                  <a:t/>
                </a:r>
                <a:br>
                  <a:rPr lang="sl-SI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sl-SI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sz="1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sl-SI" sz="1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l-SI" sz="1400" dirty="0"/>
                  <a:t> - povprečje </a:t>
                </a:r>
                <a:r>
                  <a:rPr lang="sl-SI" sz="1400" dirty="0" smtClean="0"/>
                  <a:t>vzorca: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l-SI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sl-SI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sl-SI" sz="1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sl-SI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sl-SI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l-SI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l-SI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sl-SI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l-SI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l-SI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sSub>
                      <m:sSubPr>
                        <m:ctrlPr>
                          <a:rPr lang="sl-SI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l-SI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l-SI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l-SI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sl-SI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sl-SI" sz="14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sl-SI" sz="1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l-SI" sz="1400" dirty="0"/>
                  <a:t>  - </a:t>
                </a:r>
                <a:r>
                  <a:rPr lang="sl-SI" sz="1400" dirty="0" smtClean="0"/>
                  <a:t>varianco vzorca: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sl-SI" sz="1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sl-SI" sz="1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sl-SI" sz="1800" dirty="0" smtClean="0"/>
                  <a:t> </a:t>
                </a:r>
                <a:r>
                  <a:rPr lang="sl-SI" sz="14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sl-SI" sz="1100" i="1">
                            <a:latin typeface="Cambria Math"/>
                          </a:rPr>
                        </m:ctrlPr>
                      </m:naryPr>
                      <m:sub>
                        <m:r>
                          <a:rPr lang="sl-SI" sz="1100" i="1">
                            <a:latin typeface="Cambria Math"/>
                          </a:rPr>
                          <m:t>𝑖</m:t>
                        </m:r>
                        <m:r>
                          <a:rPr lang="sl-SI" sz="11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l-SI" sz="1100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sl-SI" sz="1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l-SI" sz="11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l-SI" sz="1100" i="1">
                                <a:latin typeface="Cambria Math"/>
                              </a:rPr>
                              <m:t>𝑛</m:t>
                            </m:r>
                            <m:r>
                              <a:rPr lang="sl-SI" sz="11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sl-SI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sl-SI" sz="1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l-SI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sz="1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l-SI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sl-SI" sz="1400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sl-SI" sz="14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sl-SI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l-SI" sz="14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sl-SI" sz="1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sl-SI" sz="1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l-SI" sz="1400" dirty="0" smtClean="0"/>
              </a:p>
              <a:p>
                <a:endParaRPr lang="sl-SI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l-SI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sl-SI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sl-SI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sz="1800" b="0" i="1" smtClean="0">
                            <a:latin typeface="Cambria Math" panose="02040503050406030204" pitchFamily="18" charset="0"/>
                          </a:rPr>
                          <m:t>125+100+ …+75</m:t>
                        </m:r>
                      </m:num>
                      <m:den>
                        <m:r>
                          <a:rPr lang="sl-SI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sl-SI" sz="1800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sl-SI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sl-SI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sl-SI" sz="1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sl-SI" sz="1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sl-SI" sz="1800" dirty="0"/>
                  <a:t> = </a:t>
                </a:r>
                <a:r>
                  <a:rPr lang="sl-SI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l-SI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sl-SI" sz="1800" i="1">
                                <a:latin typeface="Cambria Math" panose="02040503050406030204" pitchFamily="18" charset="0"/>
                              </a:rPr>
                              <m:t>125 −110</m:t>
                            </m:r>
                            <m:r>
                              <a:rPr lang="sl-SI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sl-SI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sl-SI" sz="1800" i="1">
                            <a:latin typeface="Cambria Math" panose="02040503050406030204" pitchFamily="18" charset="0"/>
                          </a:rPr>
                          <m:t>+ …+</m:t>
                        </m:r>
                        <m:sSup>
                          <m:sSupPr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l-SI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sl-SI" sz="1800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  <m:r>
                              <a:rPr lang="sl-SI" sz="1800" i="1">
                                <a:latin typeface="Cambria Math" panose="02040503050406030204" pitchFamily="18" charset="0"/>
                              </a:rPr>
                              <m:t> −110</m:t>
                            </m:r>
                            <m:r>
                              <a:rPr lang="sl-SI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sl-SI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l-SI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sl-SI" sz="1800" dirty="0" smtClean="0"/>
                  <a:t> = 2975		S = 54,54 </a:t>
                </a:r>
              </a:p>
              <a:p>
                <a:endParaRPr lang="sl-SI" sz="1800" dirty="0"/>
              </a:p>
              <a:p>
                <a:pPr marL="274320" lvl="1" indent="0">
                  <a:buNone/>
                </a:pPr>
                <a:r>
                  <a:rPr lang="sl-SI" sz="1600" dirty="0"/>
                  <a:t>P (Balance = 120 | Y=no) =  </a:t>
                </a:r>
                <a:r>
                  <a:rPr lang="sl-SI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sz="16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l-SI" sz="1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sl-SI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sl-SI" sz="1600" i="1">
                                <a:latin typeface="Cambria Math"/>
                              </a:rPr>
                              <m:t>𝜋</m:t>
                            </m:r>
                          </m:e>
                        </m:rad>
                        <m:r>
                          <a:rPr lang="sl-SI" sz="1600" b="0" i="1" smtClean="0">
                            <a:latin typeface="Cambria Math" panose="02040503050406030204" pitchFamily="18" charset="0"/>
                          </a:rPr>
                          <m:t> (54.54)</m:t>
                        </m:r>
                      </m:den>
                    </m:f>
                  </m:oMath>
                </a14:m>
                <a:r>
                  <a:rPr lang="sl-SI" sz="1600" dirty="0"/>
                  <a:t>exp(</a:t>
                </a:r>
                <a14:m>
                  <m:oMath xmlns:m="http://schemas.openxmlformats.org/officeDocument/2006/math">
                    <m:r>
                      <a:rPr lang="sl-SI" sz="16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sl-SI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l-SI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l-SI" sz="1600" i="1">
                                <a:latin typeface="Cambria Math"/>
                              </a:rPr>
                              <m:t>(</m:t>
                            </m:r>
                            <m:r>
                              <a:rPr lang="sl-SI" sz="1600" b="0" i="1" smtClean="0">
                                <a:latin typeface="Cambria Math" panose="02040503050406030204" pitchFamily="18" charset="0"/>
                              </a:rPr>
                              <m:t>120</m:t>
                            </m:r>
                            <m:r>
                              <a:rPr lang="sl-SI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sl-SI" sz="1600" b="0" i="1" smtClean="0">
                                <a:latin typeface="Cambria Math" panose="02040503050406030204" pitchFamily="18" charset="0"/>
                              </a:rPr>
                              <m:t>110</m:t>
                            </m:r>
                            <m:r>
                              <a:rPr lang="sl-SI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sl-SI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l-SI" sz="1600" i="1">
                            <a:latin typeface="Cambria Math"/>
                          </a:rPr>
                          <m:t>2</m:t>
                        </m:r>
                        <m:r>
                          <a:rPr lang="sl-SI" sz="1600" b="0" i="1" smtClean="0">
                            <a:latin typeface="Cambria Math" panose="02040503050406030204" pitchFamily="18" charset="0"/>
                          </a:rPr>
                          <m:t> ∗2975</m:t>
                        </m:r>
                      </m:den>
                    </m:f>
                  </m:oMath>
                </a14:m>
                <a:r>
                  <a:rPr lang="sl-SI" sz="1600" dirty="0" smtClean="0"/>
                  <a:t>) = 0,0072</a:t>
                </a:r>
                <a:r>
                  <a:rPr lang="sl-SI" sz="1600" dirty="0"/>
                  <a:t/>
                </a:r>
                <a:br>
                  <a:rPr lang="sl-SI" sz="1600" dirty="0"/>
                </a:br>
                <a:endParaRPr lang="sl-SI" sz="1600" dirty="0" smtClean="0"/>
              </a:p>
              <a:p>
                <a:pPr lvl="1"/>
                <a:endParaRPr lang="sl-SI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20688"/>
                <a:ext cx="8229600" cy="5856312"/>
              </a:xfrm>
              <a:blipFill rotWithShape="1">
                <a:blip r:embed="rId2"/>
                <a:stretch>
                  <a:fillRect l="-815" t="-416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97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7544" y="4952550"/>
            <a:ext cx="331236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9376"/>
          </a:xfrm>
        </p:spPr>
        <p:txBody>
          <a:bodyPr/>
          <a:lstStyle/>
          <a:p>
            <a:r>
              <a:rPr lang="sl-SI" dirty="0" smtClean="0"/>
              <a:t>Primer: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sl-SI" b="1" dirty="0" smtClean="0"/>
                  <a:t>Verjetnost vzorca:</a:t>
                </a:r>
              </a:p>
              <a:p>
                <a:pPr marL="274320" lvl="1" indent="0">
                  <a:buNone/>
                </a:pPr>
                <a:r>
                  <a:rPr lang="sl-SI" dirty="0" smtClean="0"/>
                  <a:t>P </a:t>
                </a:r>
                <a:r>
                  <a:rPr lang="sl-SI" dirty="0" smtClean="0"/>
                  <a:t>(X | Y=yes) =  1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sl-SI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sl-SI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l-SI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sl-SI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sl-SI" dirty="0" smtClean="0"/>
                  <a:t>0,0072 = 0,0048</a:t>
                </a:r>
              </a:p>
              <a:p>
                <a:pPr marL="274320" lvl="1" indent="0">
                  <a:buNone/>
                </a:pPr>
                <a:r>
                  <a:rPr lang="sl-SI" dirty="0" smtClean="0"/>
                  <a:t>P (X  | Y=no)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l-SI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sl-SI" dirty="0"/>
                  <a:t>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sl-SI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sl-SI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sl-SI" i="1">
                        <a:latin typeface="Cambria Math" panose="02040503050406030204" pitchFamily="18" charset="0"/>
                      </a:rPr>
                      <m:t> ∗ </m:t>
                    </m:r>
                  </m:oMath>
                </a14:m>
                <a:r>
                  <a:rPr lang="sl-SI" dirty="0" smtClean="0"/>
                  <a:t>10</a:t>
                </a:r>
                <a:r>
                  <a:rPr lang="sl-SI" baseline="30000" dirty="0" smtClean="0"/>
                  <a:t>-9 =</a:t>
                </a:r>
                <a:r>
                  <a:rPr lang="sl-SI" dirty="0" smtClean="0"/>
                  <a:t> 0,16</a:t>
                </a:r>
                <a:r>
                  <a:rPr lang="sl-SI" dirty="0"/>
                  <a:t>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sl-SI" dirty="0"/>
                  <a:t>10</a:t>
                </a:r>
                <a:r>
                  <a:rPr lang="sl-SI" baseline="30000" dirty="0"/>
                  <a:t>-9 </a:t>
                </a:r>
                <a:endParaRPr lang="sl-SI" baseline="30000" dirty="0" smtClean="0"/>
              </a:p>
              <a:p>
                <a:pPr marL="274320" lvl="1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r>
                  <a:rPr lang="sl-SI" b="1" dirty="0" smtClean="0"/>
                  <a:t>Posteriorna verjetnost:</a:t>
                </a:r>
                <a:endParaRPr lang="sl-SI" b="1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sl-SI" dirty="0" smtClean="0"/>
                  <a:t>P(Y=no | X ) = 0,7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sl-SI" dirty="0" smtClean="0"/>
                  <a:t> </a:t>
                </a:r>
                <a:r>
                  <a:rPr lang="sl-SI" dirty="0" smtClean="0"/>
                  <a:t>0,16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sl-SI" dirty="0"/>
                  <a:t>10</a:t>
                </a:r>
                <a:r>
                  <a:rPr lang="sl-SI" baseline="30000" dirty="0"/>
                  <a:t>-9 </a:t>
                </a:r>
                <a:r>
                  <a:rPr lang="sl-SI" dirty="0"/>
                  <a:t>= </a:t>
                </a:r>
                <a:r>
                  <a:rPr lang="sl-SI" b="1" dirty="0" smtClean="0"/>
                  <a:t>0,112 * 10</a:t>
                </a:r>
                <a:r>
                  <a:rPr lang="sl-SI" b="1" baseline="30000" dirty="0" smtClean="0"/>
                  <a:t>-9</a:t>
                </a:r>
                <a:endParaRPr lang="sl-SI" b="1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sl-SI" dirty="0" smtClean="0"/>
                  <a:t>P(Y=yes </a:t>
                </a:r>
                <a:r>
                  <a:rPr lang="sl-SI" dirty="0"/>
                  <a:t>| </a:t>
                </a:r>
                <a:r>
                  <a:rPr lang="sl-SI" dirty="0" smtClean="0"/>
                  <a:t>X) </a:t>
                </a:r>
                <a:r>
                  <a:rPr lang="sl-SI" dirty="0"/>
                  <a:t>= </a:t>
                </a:r>
                <a:r>
                  <a:rPr lang="sl-SI" dirty="0" smtClean="0"/>
                  <a:t>0,3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sl-SI" dirty="0" smtClean="0"/>
                  <a:t>0,0048 = </a:t>
                </a:r>
                <a:r>
                  <a:rPr lang="sl-SI" b="1" dirty="0" smtClean="0"/>
                  <a:t>0,114 * </a:t>
                </a:r>
                <a:r>
                  <a:rPr lang="sl-SI" b="1" dirty="0" smtClean="0"/>
                  <a:t>10</a:t>
                </a:r>
                <a:r>
                  <a:rPr lang="sl-SI" b="1" baseline="30000" dirty="0" smtClean="0"/>
                  <a:t>-3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sl-SI" b="1" dirty="0"/>
              </a:p>
              <a:p>
                <a:pPr marL="0" indent="0">
                  <a:buNone/>
                </a:pPr>
                <a:r>
                  <a:rPr lang="sl-SI" dirty="0" smtClean="0"/>
                  <a:t> </a:t>
                </a:r>
              </a:p>
              <a:p>
                <a:pPr marL="0" indent="0">
                  <a:buNone/>
                </a:pPr>
                <a:r>
                  <a:rPr lang="sl-SI" b="1" dirty="0" smtClean="0"/>
                  <a:t>P(yes </a:t>
                </a:r>
                <a:r>
                  <a:rPr lang="sl-SI" b="1" dirty="0"/>
                  <a:t>| X</a:t>
                </a:r>
                <a:r>
                  <a:rPr lang="sl-SI" b="1" dirty="0" smtClean="0"/>
                  <a:t>) &gt; </a:t>
                </a:r>
                <a:r>
                  <a:rPr lang="sl-SI" b="1" dirty="0"/>
                  <a:t>P(no | X ) </a:t>
                </a:r>
                <a:endParaRPr lang="sl-SI" b="1" dirty="0" smtClean="0"/>
              </a:p>
              <a:p>
                <a:pPr marL="0" indent="0">
                  <a:buNone/>
                </a:pPr>
                <a:endParaRPr lang="sl-SI" b="1" dirty="0" smtClean="0"/>
              </a:p>
              <a:p>
                <a:pPr marL="0" indent="0">
                  <a:buNone/>
                </a:pPr>
                <a:r>
                  <a:rPr lang="sl-SI" dirty="0" smtClean="0"/>
                  <a:t>Napovedani razred je </a:t>
                </a:r>
                <a:r>
                  <a:rPr lang="sl-SI" b="1" dirty="0" smtClean="0"/>
                  <a:t>yes.</a:t>
                </a:r>
                <a:endParaRPr lang="sl-SI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4876800"/>
              </a:xfrm>
              <a:blipFill rotWithShape="1">
                <a:blip r:embed="rId2"/>
                <a:stretch>
                  <a:fillRect l="-963" t="-1375" b="-2000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1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1347</TotalTime>
  <Words>304</Words>
  <Application>Microsoft Office PowerPoint</Application>
  <PresentationFormat>On-screen Show 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 NAIVNI BAYESOV KLASIFIKATOR</vt:lpstr>
      <vt:lpstr>Naivni Bayesov klasifikator </vt:lpstr>
      <vt:lpstr>Primer:</vt:lpstr>
      <vt:lpstr>Bayesovo pravilo</vt:lpstr>
      <vt:lpstr>Naivni Bayesov klasifikator</vt:lpstr>
      <vt:lpstr>Naivni Bayesov klasifikator</vt:lpstr>
      <vt:lpstr>Primer</vt:lpstr>
      <vt:lpstr>PowerPoint Presentation</vt:lpstr>
      <vt:lpstr>Primer:</vt:lpstr>
      <vt:lpstr>PowerPoint Presentation</vt:lpstr>
      <vt:lpstr>Podatki</vt:lpstr>
      <vt:lpstr>Koda v Pythonu</vt:lpstr>
      <vt:lpstr>Analiza podatkov 1</vt:lpstr>
      <vt:lpstr>PowerPoint Presentation</vt:lpstr>
      <vt:lpstr>OPTIMALNOST BAYESOVEGA KLASIFIKATORJA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NAIVNI BAYESOV KLASIFIKATOR</dc:title>
  <dc:creator>Zali</dc:creator>
  <cp:lastModifiedBy>Zali</cp:lastModifiedBy>
  <cp:revision>58</cp:revision>
  <dcterms:created xsi:type="dcterms:W3CDTF">2014-01-12T08:50:31Z</dcterms:created>
  <dcterms:modified xsi:type="dcterms:W3CDTF">2014-01-16T22:07:14Z</dcterms:modified>
</cp:coreProperties>
</file>