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3" r:id="rId2"/>
    <p:sldId id="258" r:id="rId3"/>
    <p:sldId id="259" r:id="rId4"/>
    <p:sldId id="260" r:id="rId5"/>
    <p:sldId id="261" r:id="rId6"/>
    <p:sldId id="262" r:id="rId7"/>
    <p:sldId id="269" r:id="rId8"/>
    <p:sldId id="270" r:id="rId9"/>
    <p:sldId id="271" r:id="rId10"/>
    <p:sldId id="272" r:id="rId11"/>
    <p:sldId id="267" r:id="rId12"/>
    <p:sldId id="268" r:id="rId13"/>
    <p:sldId id="275"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7985F-3858-16C4-482C-808A37D0A4B6}" v="38" dt="2024-05-13T03:06:26.572"/>
    <p1510:client id="{3343F129-9B83-8F85-B037-AAF6E021D928}" v="94" dt="2024-05-13T16:44:32.368"/>
    <p1510:client id="{35ABEE29-4B4E-C084-0F6D-B76AAC454A29}" v="582" dt="2024-05-13T04:18:26.074"/>
    <p1510:client id="{564556E1-9CD7-605E-6732-84F07E3BF720}" v="371" dt="2024-05-13T17:22:24.213"/>
    <p1510:client id="{5E51C8A3-C077-08B0-7AA4-62BB869E9EBB}" v="33" dt="2024-05-13T22:04:53.465"/>
    <p1510:client id="{91A0E321-8977-8089-02D2-750BBE243F25}" v="144" dt="2024-05-13T21:02:15.946"/>
    <p1510:client id="{A79EA3D9-77B6-BAF9-CFAC-68446878EE0B}" v="85" dt="2024-05-13T07:52:17.979"/>
    <p1510:client id="{AA5A864F-E48B-4A8F-9BD1-6D8746714926}" v="1260" dt="2024-05-13T17:49:45.282"/>
    <p1510:client id="{B44F9D2E-1C17-551D-2B49-6DFCF463FDF4}" v="482" dt="2024-05-13T15:32:50.768"/>
    <p1510:client id="{B5E8521D-DFDC-C3E0-3AB5-89B7E1C7D2AF}" v="41" dt="2024-05-13T17:36:18.200"/>
    <p1510:client id="{CBD2439E-BB43-0395-9751-5EA4295CCDD4}" v="37" dt="2024-05-13T16:00:26.916"/>
    <p1510:client id="{E1054C49-52ED-A882-AE01-097FE1BDE1B8}" v="8" dt="2024-05-12T19:58:21.388"/>
    <p1510:client id="{F546C58D-934C-5D5D-D3D5-ECBC201EFA33}" v="465" dt="2024-05-13T18:00:3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youtube.com/watch?v=jMv6-9gVOCc" TargetMode="External"/><Relationship Id="rId7" Type="http://schemas.openxmlformats.org/officeDocument/2006/relationships/image" Target="../media/image27.svg"/><Relationship Id="rId2" Type="http://schemas.openxmlformats.org/officeDocument/2006/relationships/hyperlink" Target="https://bit.ly/3WISbCP" TargetMode="External"/><Relationship Id="rId1" Type="http://schemas.openxmlformats.org/officeDocument/2006/relationships/hyperlink" Target="https://bit.ly/3WEjfmT"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bit.ly/3WEjfmT" TargetMode="External"/><Relationship Id="rId7" Type="http://schemas.openxmlformats.org/officeDocument/2006/relationships/image" Target="../media/image28.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hyperlink" Target="https://bit.ly/3WISbCP" TargetMode="External"/><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hyperlink" Target="https://www.youtube.com/watch?v=jMv6-9gVOCc"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94D-7B94-41B4-BCC6-1273CD720AB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CCCBAEC-8923-4C25-9604-2131787781A7}">
      <dgm:prSet/>
      <dgm:spPr/>
      <dgm:t>
        <a:bodyPr/>
        <a:lstStyle/>
        <a:p>
          <a:pPr>
            <a:lnSpc>
              <a:spcPct val="100000"/>
            </a:lnSpc>
          </a:pPr>
          <a:r>
            <a:rPr lang="en-US" b="1" i="0"/>
            <a:t>Python Flexibility: Utilize Python's libraries and frameworks for efficient time series analysis</a:t>
          </a:r>
          <a:br>
            <a:rPr lang="en-US" b="1" i="0"/>
          </a:br>
          <a:endParaRPr lang="en-US"/>
        </a:p>
      </dgm:t>
    </dgm:pt>
    <dgm:pt modelId="{6EA4251B-6B2C-4187-8A57-294FA1AE158B}" type="parTrans" cxnId="{AAD01C63-6AAD-4A29-89C6-E3C6D2540415}">
      <dgm:prSet/>
      <dgm:spPr/>
      <dgm:t>
        <a:bodyPr/>
        <a:lstStyle/>
        <a:p>
          <a:endParaRPr lang="en-US"/>
        </a:p>
      </dgm:t>
    </dgm:pt>
    <dgm:pt modelId="{8022AB87-49AA-49B4-BB86-921D6E8AF891}" type="sibTrans" cxnId="{AAD01C63-6AAD-4A29-89C6-E3C6D2540415}">
      <dgm:prSet/>
      <dgm:spPr/>
      <dgm:t>
        <a:bodyPr/>
        <a:lstStyle/>
        <a:p>
          <a:pPr>
            <a:lnSpc>
              <a:spcPct val="100000"/>
            </a:lnSpc>
          </a:pPr>
          <a:endParaRPr lang="en-US"/>
        </a:p>
      </dgm:t>
    </dgm:pt>
    <dgm:pt modelId="{DB80D123-2A0D-4418-8E26-1AA6CF19E095}">
      <dgm:prSet/>
      <dgm:spPr/>
      <dgm:t>
        <a:bodyPr/>
        <a:lstStyle/>
        <a:p>
          <a:pPr>
            <a:lnSpc>
              <a:spcPct val="100000"/>
            </a:lnSpc>
          </a:pPr>
          <a:r>
            <a:rPr lang="en-US" b="1" i="0"/>
            <a:t>ARIMA Model: Employ ARIMA for accurate predictions of subscriber trends based on historical data</a:t>
          </a:r>
          <a:br>
            <a:rPr lang="en-US" b="1" i="0"/>
          </a:br>
          <a:endParaRPr lang="en-US"/>
        </a:p>
      </dgm:t>
    </dgm:pt>
    <dgm:pt modelId="{9ECF18AA-8885-419A-8B33-EC871AFCEC41}" type="parTrans" cxnId="{63F75CDB-CEB6-49C3-80E2-2AF80676D5CE}">
      <dgm:prSet/>
      <dgm:spPr/>
      <dgm:t>
        <a:bodyPr/>
        <a:lstStyle/>
        <a:p>
          <a:endParaRPr lang="en-US"/>
        </a:p>
      </dgm:t>
    </dgm:pt>
    <dgm:pt modelId="{0D0F4468-0C43-4F3F-9DCE-358F7CA41115}" type="sibTrans" cxnId="{63F75CDB-CEB6-49C3-80E2-2AF80676D5CE}">
      <dgm:prSet/>
      <dgm:spPr/>
      <dgm:t>
        <a:bodyPr/>
        <a:lstStyle/>
        <a:p>
          <a:pPr>
            <a:lnSpc>
              <a:spcPct val="100000"/>
            </a:lnSpc>
          </a:pPr>
          <a:endParaRPr lang="en-US"/>
        </a:p>
      </dgm:t>
    </dgm:pt>
    <dgm:pt modelId="{42075AF6-296F-4C66-92B1-FBFEBD3DE755}">
      <dgm:prSet/>
      <dgm:spPr/>
      <dgm:t>
        <a:bodyPr/>
        <a:lstStyle/>
        <a:p>
          <a:pPr>
            <a:lnSpc>
              <a:spcPct val="100000"/>
            </a:lnSpc>
          </a:pPr>
          <a:r>
            <a:rPr lang="en-US" b="1" i="0"/>
            <a:t>Growth Insights: Analyze potential subscriber growth to inform strategic decision-making</a:t>
          </a:r>
          <a:br>
            <a:rPr lang="en-US" b="1" i="0"/>
          </a:br>
          <a:endParaRPr lang="en-US"/>
        </a:p>
      </dgm:t>
    </dgm:pt>
    <dgm:pt modelId="{69F7E58C-A38F-4B84-BC34-3FEBA6DC73D2}" type="parTrans" cxnId="{5798EF75-4DEB-433A-AD3C-5F0E46F80361}">
      <dgm:prSet/>
      <dgm:spPr/>
      <dgm:t>
        <a:bodyPr/>
        <a:lstStyle/>
        <a:p>
          <a:endParaRPr lang="en-US"/>
        </a:p>
      </dgm:t>
    </dgm:pt>
    <dgm:pt modelId="{7D862822-518D-4658-99EB-98D48F891400}" type="sibTrans" cxnId="{5798EF75-4DEB-433A-AD3C-5F0E46F80361}">
      <dgm:prSet/>
      <dgm:spPr/>
      <dgm:t>
        <a:bodyPr/>
        <a:lstStyle/>
        <a:p>
          <a:pPr>
            <a:lnSpc>
              <a:spcPct val="100000"/>
            </a:lnSpc>
          </a:pPr>
          <a:endParaRPr lang="en-US"/>
        </a:p>
      </dgm:t>
    </dgm:pt>
    <dgm:pt modelId="{0A6A1CCF-8E92-4DF4-8AEA-BFBC1CFB1148}">
      <dgm:prSet/>
      <dgm:spPr/>
      <dgm:t>
        <a:bodyPr/>
        <a:lstStyle/>
        <a:p>
          <a:pPr>
            <a:lnSpc>
              <a:spcPct val="100000"/>
            </a:lnSpc>
          </a:pPr>
          <a:r>
            <a:rPr lang="en-US" b="1" i="0"/>
            <a:t>Data Driven: Leverage Python’s capabilities to handle large datasets, ensuring detailed and reliable forecasts</a:t>
          </a:r>
          <a:endParaRPr lang="en-US"/>
        </a:p>
      </dgm:t>
    </dgm:pt>
    <dgm:pt modelId="{F36C01D3-FA10-4602-AE49-A659F3EC7C97}" type="parTrans" cxnId="{2155043F-F828-4185-BF78-F4D72B2F3023}">
      <dgm:prSet/>
      <dgm:spPr/>
      <dgm:t>
        <a:bodyPr/>
        <a:lstStyle/>
        <a:p>
          <a:endParaRPr lang="en-US"/>
        </a:p>
      </dgm:t>
    </dgm:pt>
    <dgm:pt modelId="{C0E74CB2-9DC6-4117-A4D6-47F10BF08D47}" type="sibTrans" cxnId="{2155043F-F828-4185-BF78-F4D72B2F3023}">
      <dgm:prSet/>
      <dgm:spPr/>
      <dgm:t>
        <a:bodyPr/>
        <a:lstStyle/>
        <a:p>
          <a:endParaRPr lang="en-US"/>
        </a:p>
      </dgm:t>
    </dgm:pt>
    <dgm:pt modelId="{E3139196-143B-450C-A740-440F542ED202}" type="pres">
      <dgm:prSet presAssocID="{FD3FB94D-7B94-41B4-BCC6-1273CD720ABB}" presName="root" presStyleCnt="0">
        <dgm:presLayoutVars>
          <dgm:dir/>
          <dgm:resizeHandles val="exact"/>
        </dgm:presLayoutVars>
      </dgm:prSet>
      <dgm:spPr/>
    </dgm:pt>
    <dgm:pt modelId="{814E16E4-7743-49F4-89EF-F8A03485458C}" type="pres">
      <dgm:prSet presAssocID="{FD3FB94D-7B94-41B4-BCC6-1273CD720ABB}" presName="container" presStyleCnt="0">
        <dgm:presLayoutVars>
          <dgm:dir/>
          <dgm:resizeHandles val="exact"/>
        </dgm:presLayoutVars>
      </dgm:prSet>
      <dgm:spPr/>
    </dgm:pt>
    <dgm:pt modelId="{BA9B9125-E00C-4E23-B45A-83DFBAC1833D}" type="pres">
      <dgm:prSet presAssocID="{3CCCBAEC-8923-4C25-9604-2131787781A7}" presName="compNode" presStyleCnt="0"/>
      <dgm:spPr/>
    </dgm:pt>
    <dgm:pt modelId="{5C925FA3-D632-466B-812D-ED2AD4D29DA5}" type="pres">
      <dgm:prSet presAssocID="{3CCCBAEC-8923-4C25-9604-2131787781A7}" presName="iconBgRect" presStyleLbl="bgShp" presStyleIdx="0" presStyleCnt="4"/>
      <dgm:spPr/>
    </dgm:pt>
    <dgm:pt modelId="{7D775F29-24ED-4697-B2A8-086625D04992}" type="pres">
      <dgm:prSet presAssocID="{3CCCBAEC-8923-4C25-9604-2131787781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8DBD57C-5EAE-4D5A-ACE0-60F040CA90F6}" type="pres">
      <dgm:prSet presAssocID="{3CCCBAEC-8923-4C25-9604-2131787781A7}" presName="spaceRect" presStyleCnt="0"/>
      <dgm:spPr/>
    </dgm:pt>
    <dgm:pt modelId="{1AD62A2E-4AB9-4875-B991-7DD0FE13BD30}" type="pres">
      <dgm:prSet presAssocID="{3CCCBAEC-8923-4C25-9604-2131787781A7}" presName="textRect" presStyleLbl="revTx" presStyleIdx="0" presStyleCnt="4">
        <dgm:presLayoutVars>
          <dgm:chMax val="1"/>
          <dgm:chPref val="1"/>
        </dgm:presLayoutVars>
      </dgm:prSet>
      <dgm:spPr/>
    </dgm:pt>
    <dgm:pt modelId="{56839BAD-1BB5-4664-B922-DC2EDA9D7B32}" type="pres">
      <dgm:prSet presAssocID="{8022AB87-49AA-49B4-BB86-921D6E8AF891}" presName="sibTrans" presStyleLbl="sibTrans2D1" presStyleIdx="0" presStyleCnt="0"/>
      <dgm:spPr/>
    </dgm:pt>
    <dgm:pt modelId="{2D05C94C-BB45-4ACF-A5A6-781E9FB71FCD}" type="pres">
      <dgm:prSet presAssocID="{DB80D123-2A0D-4418-8E26-1AA6CF19E095}" presName="compNode" presStyleCnt="0"/>
      <dgm:spPr/>
    </dgm:pt>
    <dgm:pt modelId="{8048D5C1-68B9-429C-A75C-74ED689F2249}" type="pres">
      <dgm:prSet presAssocID="{DB80D123-2A0D-4418-8E26-1AA6CF19E095}" presName="iconBgRect" presStyleLbl="bgShp" presStyleIdx="1" presStyleCnt="4"/>
      <dgm:spPr/>
    </dgm:pt>
    <dgm:pt modelId="{DA9A7B2C-78EC-45D1-8F09-0F30EFA676EB}" type="pres">
      <dgm:prSet presAssocID="{DB80D123-2A0D-4418-8E26-1AA6CF19E0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FCE4590-BDF1-4747-8F2B-BEF323BB048A}" type="pres">
      <dgm:prSet presAssocID="{DB80D123-2A0D-4418-8E26-1AA6CF19E095}" presName="spaceRect" presStyleCnt="0"/>
      <dgm:spPr/>
    </dgm:pt>
    <dgm:pt modelId="{CD94F2A3-A3B5-41C2-8AE3-089E6500BF17}" type="pres">
      <dgm:prSet presAssocID="{DB80D123-2A0D-4418-8E26-1AA6CF19E095}" presName="textRect" presStyleLbl="revTx" presStyleIdx="1" presStyleCnt="4">
        <dgm:presLayoutVars>
          <dgm:chMax val="1"/>
          <dgm:chPref val="1"/>
        </dgm:presLayoutVars>
      </dgm:prSet>
      <dgm:spPr/>
    </dgm:pt>
    <dgm:pt modelId="{7AB08106-08E6-4A80-A781-C1C830B17471}" type="pres">
      <dgm:prSet presAssocID="{0D0F4468-0C43-4F3F-9DCE-358F7CA41115}" presName="sibTrans" presStyleLbl="sibTrans2D1" presStyleIdx="0" presStyleCnt="0"/>
      <dgm:spPr/>
    </dgm:pt>
    <dgm:pt modelId="{FFB1D000-C47A-4859-BAAF-65016FA2338A}" type="pres">
      <dgm:prSet presAssocID="{42075AF6-296F-4C66-92B1-FBFEBD3DE755}" presName="compNode" presStyleCnt="0"/>
      <dgm:spPr/>
    </dgm:pt>
    <dgm:pt modelId="{A71F5CA8-8A79-4AFF-B82C-2E23F61D631D}" type="pres">
      <dgm:prSet presAssocID="{42075AF6-296F-4C66-92B1-FBFEBD3DE755}" presName="iconBgRect" presStyleLbl="bgShp" presStyleIdx="2" presStyleCnt="4"/>
      <dgm:spPr/>
    </dgm:pt>
    <dgm:pt modelId="{36995FC9-F052-4E76-BE9D-48F859D7D1EC}" type="pres">
      <dgm:prSet presAssocID="{42075AF6-296F-4C66-92B1-FBFEBD3DE7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6F07C760-9B63-46CA-B92F-F48D7CFCA97E}" type="pres">
      <dgm:prSet presAssocID="{42075AF6-296F-4C66-92B1-FBFEBD3DE755}" presName="spaceRect" presStyleCnt="0"/>
      <dgm:spPr/>
    </dgm:pt>
    <dgm:pt modelId="{62846C4F-6FAD-457F-9A64-A35852EB96D3}" type="pres">
      <dgm:prSet presAssocID="{42075AF6-296F-4C66-92B1-FBFEBD3DE755}" presName="textRect" presStyleLbl="revTx" presStyleIdx="2" presStyleCnt="4">
        <dgm:presLayoutVars>
          <dgm:chMax val="1"/>
          <dgm:chPref val="1"/>
        </dgm:presLayoutVars>
      </dgm:prSet>
      <dgm:spPr/>
    </dgm:pt>
    <dgm:pt modelId="{67A7C12B-56FF-400C-B406-22A32C74D519}" type="pres">
      <dgm:prSet presAssocID="{7D862822-518D-4658-99EB-98D48F891400}" presName="sibTrans" presStyleLbl="sibTrans2D1" presStyleIdx="0" presStyleCnt="0"/>
      <dgm:spPr/>
    </dgm:pt>
    <dgm:pt modelId="{2750717B-CDEA-4A8C-845E-727754DCD50A}" type="pres">
      <dgm:prSet presAssocID="{0A6A1CCF-8E92-4DF4-8AEA-BFBC1CFB1148}" presName="compNode" presStyleCnt="0"/>
      <dgm:spPr/>
    </dgm:pt>
    <dgm:pt modelId="{3FDDF70A-8A7C-40DD-AF1F-B8CB65E25AB4}" type="pres">
      <dgm:prSet presAssocID="{0A6A1CCF-8E92-4DF4-8AEA-BFBC1CFB1148}" presName="iconBgRect" presStyleLbl="bgShp" presStyleIdx="3" presStyleCnt="4"/>
      <dgm:spPr/>
    </dgm:pt>
    <dgm:pt modelId="{4CC7946F-75D5-4B7A-B09B-118DC9DAFFD7}" type="pres">
      <dgm:prSet presAssocID="{0A6A1CCF-8E92-4DF4-8AEA-BFBC1CFB11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AEF5604-7972-4F6C-BA03-6B2691CFF015}" type="pres">
      <dgm:prSet presAssocID="{0A6A1CCF-8E92-4DF4-8AEA-BFBC1CFB1148}" presName="spaceRect" presStyleCnt="0"/>
      <dgm:spPr/>
    </dgm:pt>
    <dgm:pt modelId="{E0E7E653-6B12-46C5-975B-A69A67C22A79}" type="pres">
      <dgm:prSet presAssocID="{0A6A1CCF-8E92-4DF4-8AEA-BFBC1CFB1148}" presName="textRect" presStyleLbl="revTx" presStyleIdx="3" presStyleCnt="4">
        <dgm:presLayoutVars>
          <dgm:chMax val="1"/>
          <dgm:chPref val="1"/>
        </dgm:presLayoutVars>
      </dgm:prSet>
      <dgm:spPr/>
    </dgm:pt>
  </dgm:ptLst>
  <dgm:cxnLst>
    <dgm:cxn modelId="{2B1AAC05-C9D4-4C36-A593-3563BA89FDF8}" type="presOf" srcId="{7D862822-518D-4658-99EB-98D48F891400}" destId="{67A7C12B-56FF-400C-B406-22A32C74D519}" srcOrd="0" destOrd="0" presId="urn:microsoft.com/office/officeart/2018/2/layout/IconCircleList"/>
    <dgm:cxn modelId="{049F1515-0917-4D24-8362-7BF41E10744A}" type="presOf" srcId="{DB80D123-2A0D-4418-8E26-1AA6CF19E095}" destId="{CD94F2A3-A3B5-41C2-8AE3-089E6500BF17}" srcOrd="0" destOrd="0" presId="urn:microsoft.com/office/officeart/2018/2/layout/IconCircleList"/>
    <dgm:cxn modelId="{2155043F-F828-4185-BF78-F4D72B2F3023}" srcId="{FD3FB94D-7B94-41B4-BCC6-1273CD720ABB}" destId="{0A6A1CCF-8E92-4DF4-8AEA-BFBC1CFB1148}" srcOrd="3" destOrd="0" parTransId="{F36C01D3-FA10-4602-AE49-A659F3EC7C97}" sibTransId="{C0E74CB2-9DC6-4117-A4D6-47F10BF08D47}"/>
    <dgm:cxn modelId="{AAD01C63-6AAD-4A29-89C6-E3C6D2540415}" srcId="{FD3FB94D-7B94-41B4-BCC6-1273CD720ABB}" destId="{3CCCBAEC-8923-4C25-9604-2131787781A7}" srcOrd="0" destOrd="0" parTransId="{6EA4251B-6B2C-4187-8A57-294FA1AE158B}" sibTransId="{8022AB87-49AA-49B4-BB86-921D6E8AF891}"/>
    <dgm:cxn modelId="{DE50EF72-2FBC-4BF4-914E-EE6CABA6B691}" type="presOf" srcId="{0A6A1CCF-8E92-4DF4-8AEA-BFBC1CFB1148}" destId="{E0E7E653-6B12-46C5-975B-A69A67C22A79}" srcOrd="0" destOrd="0" presId="urn:microsoft.com/office/officeart/2018/2/layout/IconCircleList"/>
    <dgm:cxn modelId="{5798EF75-4DEB-433A-AD3C-5F0E46F80361}" srcId="{FD3FB94D-7B94-41B4-BCC6-1273CD720ABB}" destId="{42075AF6-296F-4C66-92B1-FBFEBD3DE755}" srcOrd="2" destOrd="0" parTransId="{69F7E58C-A38F-4B84-BC34-3FEBA6DC73D2}" sibTransId="{7D862822-518D-4658-99EB-98D48F891400}"/>
    <dgm:cxn modelId="{BF3F46B1-4949-4904-8BE7-82DB7B7010E4}" type="presOf" srcId="{FD3FB94D-7B94-41B4-BCC6-1273CD720ABB}" destId="{E3139196-143B-450C-A740-440F542ED202}" srcOrd="0" destOrd="0" presId="urn:microsoft.com/office/officeart/2018/2/layout/IconCircleList"/>
    <dgm:cxn modelId="{AB4C9CBE-4905-49C7-9B5B-503E8A81972B}" type="presOf" srcId="{8022AB87-49AA-49B4-BB86-921D6E8AF891}" destId="{56839BAD-1BB5-4664-B922-DC2EDA9D7B32}" srcOrd="0" destOrd="0" presId="urn:microsoft.com/office/officeart/2018/2/layout/IconCircleList"/>
    <dgm:cxn modelId="{86BB3FC5-12D5-4BD0-88F6-274D426023B1}" type="presOf" srcId="{3CCCBAEC-8923-4C25-9604-2131787781A7}" destId="{1AD62A2E-4AB9-4875-B991-7DD0FE13BD30}" srcOrd="0" destOrd="0" presId="urn:microsoft.com/office/officeart/2018/2/layout/IconCircleList"/>
    <dgm:cxn modelId="{1B3BC3CD-2D58-4790-AED4-EA138465D119}" type="presOf" srcId="{42075AF6-296F-4C66-92B1-FBFEBD3DE755}" destId="{62846C4F-6FAD-457F-9A64-A35852EB96D3}" srcOrd="0" destOrd="0" presId="urn:microsoft.com/office/officeart/2018/2/layout/IconCircleList"/>
    <dgm:cxn modelId="{63F75CDB-CEB6-49C3-80E2-2AF80676D5CE}" srcId="{FD3FB94D-7B94-41B4-BCC6-1273CD720ABB}" destId="{DB80D123-2A0D-4418-8E26-1AA6CF19E095}" srcOrd="1" destOrd="0" parTransId="{9ECF18AA-8885-419A-8B33-EC871AFCEC41}" sibTransId="{0D0F4468-0C43-4F3F-9DCE-358F7CA41115}"/>
    <dgm:cxn modelId="{0AFF79F8-7A52-4D9C-AE97-9AA0FA72DB9E}" type="presOf" srcId="{0D0F4468-0C43-4F3F-9DCE-358F7CA41115}" destId="{7AB08106-08E6-4A80-A781-C1C830B17471}" srcOrd="0" destOrd="0" presId="urn:microsoft.com/office/officeart/2018/2/layout/IconCircleList"/>
    <dgm:cxn modelId="{AB987954-DAFF-4A41-A498-2CF5B678481A}" type="presParOf" srcId="{E3139196-143B-450C-A740-440F542ED202}" destId="{814E16E4-7743-49F4-89EF-F8A03485458C}" srcOrd="0" destOrd="0" presId="urn:microsoft.com/office/officeart/2018/2/layout/IconCircleList"/>
    <dgm:cxn modelId="{9F28DBAF-FD3F-4280-A686-07B847E5DFEA}" type="presParOf" srcId="{814E16E4-7743-49F4-89EF-F8A03485458C}" destId="{BA9B9125-E00C-4E23-B45A-83DFBAC1833D}" srcOrd="0" destOrd="0" presId="urn:microsoft.com/office/officeart/2018/2/layout/IconCircleList"/>
    <dgm:cxn modelId="{B3366391-8923-4E4C-AEB1-D5349F31AE9F}" type="presParOf" srcId="{BA9B9125-E00C-4E23-B45A-83DFBAC1833D}" destId="{5C925FA3-D632-466B-812D-ED2AD4D29DA5}" srcOrd="0" destOrd="0" presId="urn:microsoft.com/office/officeart/2018/2/layout/IconCircleList"/>
    <dgm:cxn modelId="{0AABF91D-87DE-4BF0-90E7-A2516F6A7789}" type="presParOf" srcId="{BA9B9125-E00C-4E23-B45A-83DFBAC1833D}" destId="{7D775F29-24ED-4697-B2A8-086625D04992}" srcOrd="1" destOrd="0" presId="urn:microsoft.com/office/officeart/2018/2/layout/IconCircleList"/>
    <dgm:cxn modelId="{462D25EF-82F2-43B6-B59D-AC2642DD43F4}" type="presParOf" srcId="{BA9B9125-E00C-4E23-B45A-83DFBAC1833D}" destId="{A8DBD57C-5EAE-4D5A-ACE0-60F040CA90F6}" srcOrd="2" destOrd="0" presId="urn:microsoft.com/office/officeart/2018/2/layout/IconCircleList"/>
    <dgm:cxn modelId="{A86A7D39-278F-4720-923B-5CB45C502776}" type="presParOf" srcId="{BA9B9125-E00C-4E23-B45A-83DFBAC1833D}" destId="{1AD62A2E-4AB9-4875-B991-7DD0FE13BD30}" srcOrd="3" destOrd="0" presId="urn:microsoft.com/office/officeart/2018/2/layout/IconCircleList"/>
    <dgm:cxn modelId="{64AF9222-FCED-4DD8-A6E5-0DCF0C527AAE}" type="presParOf" srcId="{814E16E4-7743-49F4-89EF-F8A03485458C}" destId="{56839BAD-1BB5-4664-B922-DC2EDA9D7B32}" srcOrd="1" destOrd="0" presId="urn:microsoft.com/office/officeart/2018/2/layout/IconCircleList"/>
    <dgm:cxn modelId="{317BC382-B977-45ED-A5F1-B29303288475}" type="presParOf" srcId="{814E16E4-7743-49F4-89EF-F8A03485458C}" destId="{2D05C94C-BB45-4ACF-A5A6-781E9FB71FCD}" srcOrd="2" destOrd="0" presId="urn:microsoft.com/office/officeart/2018/2/layout/IconCircleList"/>
    <dgm:cxn modelId="{194412E6-1F7F-42DC-BEA8-D7E2CF473263}" type="presParOf" srcId="{2D05C94C-BB45-4ACF-A5A6-781E9FB71FCD}" destId="{8048D5C1-68B9-429C-A75C-74ED689F2249}" srcOrd="0" destOrd="0" presId="urn:microsoft.com/office/officeart/2018/2/layout/IconCircleList"/>
    <dgm:cxn modelId="{234F77C1-23F1-4032-AB2F-BEEF1838A211}" type="presParOf" srcId="{2D05C94C-BB45-4ACF-A5A6-781E9FB71FCD}" destId="{DA9A7B2C-78EC-45D1-8F09-0F30EFA676EB}" srcOrd="1" destOrd="0" presId="urn:microsoft.com/office/officeart/2018/2/layout/IconCircleList"/>
    <dgm:cxn modelId="{9B16114C-0B85-4D88-8781-70220E5E9FBC}" type="presParOf" srcId="{2D05C94C-BB45-4ACF-A5A6-781E9FB71FCD}" destId="{FFCE4590-BDF1-4747-8F2B-BEF323BB048A}" srcOrd="2" destOrd="0" presId="urn:microsoft.com/office/officeart/2018/2/layout/IconCircleList"/>
    <dgm:cxn modelId="{6ABD2EAE-EC41-4DA7-A596-22368FBF96E4}" type="presParOf" srcId="{2D05C94C-BB45-4ACF-A5A6-781E9FB71FCD}" destId="{CD94F2A3-A3B5-41C2-8AE3-089E6500BF17}" srcOrd="3" destOrd="0" presId="urn:microsoft.com/office/officeart/2018/2/layout/IconCircleList"/>
    <dgm:cxn modelId="{F3904E44-0F36-4834-858A-C8E6CA9A87D1}" type="presParOf" srcId="{814E16E4-7743-49F4-89EF-F8A03485458C}" destId="{7AB08106-08E6-4A80-A781-C1C830B17471}" srcOrd="3" destOrd="0" presId="urn:microsoft.com/office/officeart/2018/2/layout/IconCircleList"/>
    <dgm:cxn modelId="{1B27C33D-55E0-4973-BFBB-63731402E251}" type="presParOf" srcId="{814E16E4-7743-49F4-89EF-F8A03485458C}" destId="{FFB1D000-C47A-4859-BAAF-65016FA2338A}" srcOrd="4" destOrd="0" presId="urn:microsoft.com/office/officeart/2018/2/layout/IconCircleList"/>
    <dgm:cxn modelId="{4AC7188E-E4B5-4912-8C44-74D99BB22092}" type="presParOf" srcId="{FFB1D000-C47A-4859-BAAF-65016FA2338A}" destId="{A71F5CA8-8A79-4AFF-B82C-2E23F61D631D}" srcOrd="0" destOrd="0" presId="urn:microsoft.com/office/officeart/2018/2/layout/IconCircleList"/>
    <dgm:cxn modelId="{7427E067-56CB-4A8E-9569-04B92810FAC5}" type="presParOf" srcId="{FFB1D000-C47A-4859-BAAF-65016FA2338A}" destId="{36995FC9-F052-4E76-BE9D-48F859D7D1EC}" srcOrd="1" destOrd="0" presId="urn:microsoft.com/office/officeart/2018/2/layout/IconCircleList"/>
    <dgm:cxn modelId="{D54CB01F-85B3-415E-B1FA-795A3C8750B9}" type="presParOf" srcId="{FFB1D000-C47A-4859-BAAF-65016FA2338A}" destId="{6F07C760-9B63-46CA-B92F-F48D7CFCA97E}" srcOrd="2" destOrd="0" presId="urn:microsoft.com/office/officeart/2018/2/layout/IconCircleList"/>
    <dgm:cxn modelId="{BD238FBF-CEAA-4562-A2B5-811401C63C42}" type="presParOf" srcId="{FFB1D000-C47A-4859-BAAF-65016FA2338A}" destId="{62846C4F-6FAD-457F-9A64-A35852EB96D3}" srcOrd="3" destOrd="0" presId="urn:microsoft.com/office/officeart/2018/2/layout/IconCircleList"/>
    <dgm:cxn modelId="{BFC04B91-5296-4658-BD3E-80F5A93ACE3C}" type="presParOf" srcId="{814E16E4-7743-49F4-89EF-F8A03485458C}" destId="{67A7C12B-56FF-400C-B406-22A32C74D519}" srcOrd="5" destOrd="0" presId="urn:microsoft.com/office/officeart/2018/2/layout/IconCircleList"/>
    <dgm:cxn modelId="{160DD21D-7254-4D42-B16A-8B64563DBE42}" type="presParOf" srcId="{814E16E4-7743-49F4-89EF-F8A03485458C}" destId="{2750717B-CDEA-4A8C-845E-727754DCD50A}" srcOrd="6" destOrd="0" presId="urn:microsoft.com/office/officeart/2018/2/layout/IconCircleList"/>
    <dgm:cxn modelId="{0E0C6D07-F50A-440C-B45C-D8F922D2B3C4}" type="presParOf" srcId="{2750717B-CDEA-4A8C-845E-727754DCD50A}" destId="{3FDDF70A-8A7C-40DD-AF1F-B8CB65E25AB4}" srcOrd="0" destOrd="0" presId="urn:microsoft.com/office/officeart/2018/2/layout/IconCircleList"/>
    <dgm:cxn modelId="{4CA6C203-43B9-4ED0-87A3-B651BDE2CA8D}" type="presParOf" srcId="{2750717B-CDEA-4A8C-845E-727754DCD50A}" destId="{4CC7946F-75D5-4B7A-B09B-118DC9DAFFD7}" srcOrd="1" destOrd="0" presId="urn:microsoft.com/office/officeart/2018/2/layout/IconCircleList"/>
    <dgm:cxn modelId="{93983141-FCE2-4E20-B1D5-02A585E830AE}" type="presParOf" srcId="{2750717B-CDEA-4A8C-845E-727754DCD50A}" destId="{EAEF5604-7972-4F6C-BA03-6B2691CFF015}" srcOrd="2" destOrd="0" presId="urn:microsoft.com/office/officeart/2018/2/layout/IconCircleList"/>
    <dgm:cxn modelId="{69B8E83E-6C78-425C-8D11-F48C5E892D04}" type="presParOf" srcId="{2750717B-CDEA-4A8C-845E-727754DCD50A}" destId="{E0E7E653-6B12-46C5-975B-A69A67C22A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905B2-9D2E-4A16-980E-838D30D887A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6DC843E-335B-4FBE-A8E8-109B2F4DAD87}">
      <dgm:prSet/>
      <dgm:spPr/>
      <dgm:t>
        <a:bodyPr/>
        <a:lstStyle/>
        <a:p>
          <a:pPr rtl="0">
            <a:lnSpc>
              <a:spcPct val="100000"/>
            </a:lnSpc>
          </a:pPr>
          <a:r>
            <a:rPr lang="en-US" b="0" i="0"/>
            <a:t>We conclude </a:t>
          </a:r>
          <a:r>
            <a:rPr lang="en-US" b="0" i="0">
              <a:latin typeface="Century Gothic" panose="020B0502020202020204"/>
            </a:rPr>
            <a:t>that subscriptions</a:t>
          </a:r>
          <a:r>
            <a:rPr lang="en-US" b="0" i="0"/>
            <a:t> are expected to hit 263 million in the fourth quarter of 2024.</a:t>
          </a:r>
          <a:endParaRPr lang="en-US"/>
        </a:p>
      </dgm:t>
    </dgm:pt>
    <dgm:pt modelId="{017D57CF-3AEF-4DD4-A610-4A8398ABF1B5}" type="parTrans" cxnId="{48C4CBE4-9106-4F78-90A6-5837DE93F848}">
      <dgm:prSet/>
      <dgm:spPr/>
      <dgm:t>
        <a:bodyPr/>
        <a:lstStyle/>
        <a:p>
          <a:endParaRPr lang="en-US"/>
        </a:p>
      </dgm:t>
    </dgm:pt>
    <dgm:pt modelId="{5CAF5F35-22A8-47BD-9607-561767355B41}" type="sibTrans" cxnId="{48C4CBE4-9106-4F78-90A6-5837DE93F848}">
      <dgm:prSet/>
      <dgm:spPr/>
      <dgm:t>
        <a:bodyPr/>
        <a:lstStyle/>
        <a:p>
          <a:endParaRPr lang="en-US"/>
        </a:p>
      </dgm:t>
    </dgm:pt>
    <dgm:pt modelId="{0CDC0941-29CC-4A1D-949B-276D397173D4}">
      <dgm:prSet/>
      <dgm:spPr/>
      <dgm:t>
        <a:bodyPr/>
        <a:lstStyle/>
        <a:p>
          <a:pPr>
            <a:lnSpc>
              <a:spcPct val="100000"/>
            </a:lnSpc>
          </a:pPr>
          <a:r>
            <a:rPr lang="en-US" i="0"/>
            <a:t>Include Additional Features</a:t>
          </a:r>
          <a:endParaRPr lang="en-US"/>
        </a:p>
      </dgm:t>
    </dgm:pt>
    <dgm:pt modelId="{172148E8-2560-4B15-BA03-911AEFAA4116}" type="parTrans" cxnId="{24B70569-14C9-4319-95C1-2CCE98929467}">
      <dgm:prSet/>
      <dgm:spPr/>
      <dgm:t>
        <a:bodyPr/>
        <a:lstStyle/>
        <a:p>
          <a:endParaRPr lang="en-US"/>
        </a:p>
      </dgm:t>
    </dgm:pt>
    <dgm:pt modelId="{8E45761A-EE3C-4776-81BC-A6D02183155F}" type="sibTrans" cxnId="{24B70569-14C9-4319-95C1-2CCE98929467}">
      <dgm:prSet/>
      <dgm:spPr/>
      <dgm:t>
        <a:bodyPr/>
        <a:lstStyle/>
        <a:p>
          <a:endParaRPr lang="en-US"/>
        </a:p>
      </dgm:t>
    </dgm:pt>
    <dgm:pt modelId="{10261A8A-3A1C-45F0-884F-EA9C507B9E6C}">
      <dgm:prSet/>
      <dgm:spPr/>
      <dgm:t>
        <a:bodyPr/>
        <a:lstStyle/>
        <a:p>
          <a:pPr>
            <a:lnSpc>
              <a:spcPct val="100000"/>
            </a:lnSpc>
          </a:pPr>
          <a:r>
            <a:rPr lang="en-US" i="0"/>
            <a:t>Improve Parameters Tuning</a:t>
          </a:r>
          <a:endParaRPr lang="en-US"/>
        </a:p>
      </dgm:t>
    </dgm:pt>
    <dgm:pt modelId="{A489D108-F87B-4C56-8B2C-3701F4C41A2F}" type="parTrans" cxnId="{4180608E-38E0-42B2-9425-7185E27AE4B1}">
      <dgm:prSet/>
      <dgm:spPr/>
      <dgm:t>
        <a:bodyPr/>
        <a:lstStyle/>
        <a:p>
          <a:endParaRPr lang="en-US"/>
        </a:p>
      </dgm:t>
    </dgm:pt>
    <dgm:pt modelId="{6BD09133-BBDA-407E-A319-E71E3F1DB867}" type="sibTrans" cxnId="{4180608E-38E0-42B2-9425-7185E27AE4B1}">
      <dgm:prSet/>
      <dgm:spPr/>
      <dgm:t>
        <a:bodyPr/>
        <a:lstStyle/>
        <a:p>
          <a:endParaRPr lang="en-US"/>
        </a:p>
      </dgm:t>
    </dgm:pt>
    <dgm:pt modelId="{D6A03280-9CCD-4EBC-B039-ED6165A8F354}" type="pres">
      <dgm:prSet presAssocID="{CA0905B2-9D2E-4A16-980E-838D30D887A6}" presName="root" presStyleCnt="0">
        <dgm:presLayoutVars>
          <dgm:dir/>
          <dgm:resizeHandles val="exact"/>
        </dgm:presLayoutVars>
      </dgm:prSet>
      <dgm:spPr/>
    </dgm:pt>
    <dgm:pt modelId="{29333AB7-4D65-4DD1-931A-EC2549D90EA9}" type="pres">
      <dgm:prSet presAssocID="{76DC843E-335B-4FBE-A8E8-109B2F4DAD87}" presName="compNode" presStyleCnt="0"/>
      <dgm:spPr/>
    </dgm:pt>
    <dgm:pt modelId="{15F9FBA1-4D95-47E4-BD31-73F2BA282A4C}" type="pres">
      <dgm:prSet presAssocID="{76DC843E-335B-4FBE-A8E8-109B2F4DAD87}" presName="bgRect" presStyleLbl="bgShp" presStyleIdx="0" presStyleCnt="3"/>
      <dgm:spPr/>
    </dgm:pt>
    <dgm:pt modelId="{4F5B5324-79CA-4238-B7B9-76D0FE928F11}" type="pres">
      <dgm:prSet presAssocID="{76DC843E-335B-4FBE-A8E8-109B2F4DAD8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9CCE3189-90BE-4712-9E49-E7796D4182F1}" type="pres">
      <dgm:prSet presAssocID="{76DC843E-335B-4FBE-A8E8-109B2F4DAD87}" presName="spaceRect" presStyleCnt="0"/>
      <dgm:spPr/>
    </dgm:pt>
    <dgm:pt modelId="{A5A1E831-3B8F-440B-BBD1-D0836B462653}" type="pres">
      <dgm:prSet presAssocID="{76DC843E-335B-4FBE-A8E8-109B2F4DAD87}" presName="parTx" presStyleLbl="revTx" presStyleIdx="0" presStyleCnt="3">
        <dgm:presLayoutVars>
          <dgm:chMax val="0"/>
          <dgm:chPref val="0"/>
        </dgm:presLayoutVars>
      </dgm:prSet>
      <dgm:spPr/>
    </dgm:pt>
    <dgm:pt modelId="{4024E7A4-A0E2-4515-9191-B8B6BC4A8693}" type="pres">
      <dgm:prSet presAssocID="{5CAF5F35-22A8-47BD-9607-561767355B41}" presName="sibTrans" presStyleCnt="0"/>
      <dgm:spPr/>
    </dgm:pt>
    <dgm:pt modelId="{9FBB3829-054D-4261-A6FD-8C1785504A4B}" type="pres">
      <dgm:prSet presAssocID="{0CDC0941-29CC-4A1D-949B-276D397173D4}" presName="compNode" presStyleCnt="0"/>
      <dgm:spPr/>
    </dgm:pt>
    <dgm:pt modelId="{E7FF8881-F65F-416E-9CD7-94FB61F7A0EF}" type="pres">
      <dgm:prSet presAssocID="{0CDC0941-29CC-4A1D-949B-276D397173D4}" presName="bgRect" presStyleLbl="bgShp" presStyleIdx="1" presStyleCnt="3"/>
      <dgm:spPr/>
    </dgm:pt>
    <dgm:pt modelId="{FB41ECC3-D2FE-4BC6-815B-3026C290826D}" type="pres">
      <dgm:prSet presAssocID="{0CDC0941-29CC-4A1D-949B-276D397173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hishing"/>
        </a:ext>
      </dgm:extLst>
    </dgm:pt>
    <dgm:pt modelId="{37BFF9FE-1FDA-45ED-B4FF-EB85657F77B3}" type="pres">
      <dgm:prSet presAssocID="{0CDC0941-29CC-4A1D-949B-276D397173D4}" presName="spaceRect" presStyleCnt="0"/>
      <dgm:spPr/>
    </dgm:pt>
    <dgm:pt modelId="{DD6CBB9A-8C60-4215-93D8-4AAAB62B05F3}" type="pres">
      <dgm:prSet presAssocID="{0CDC0941-29CC-4A1D-949B-276D397173D4}" presName="parTx" presStyleLbl="revTx" presStyleIdx="1" presStyleCnt="3">
        <dgm:presLayoutVars>
          <dgm:chMax val="0"/>
          <dgm:chPref val="0"/>
        </dgm:presLayoutVars>
      </dgm:prSet>
      <dgm:spPr/>
    </dgm:pt>
    <dgm:pt modelId="{6A30184D-DDB8-4B19-93DF-AB3E1D6C017B}" type="pres">
      <dgm:prSet presAssocID="{8E45761A-EE3C-4776-81BC-A6D02183155F}" presName="sibTrans" presStyleCnt="0"/>
      <dgm:spPr/>
    </dgm:pt>
    <dgm:pt modelId="{A3398EDD-7386-4DA7-A428-312CB343ACEA}" type="pres">
      <dgm:prSet presAssocID="{10261A8A-3A1C-45F0-884F-EA9C507B9E6C}" presName="compNode" presStyleCnt="0"/>
      <dgm:spPr/>
    </dgm:pt>
    <dgm:pt modelId="{D7CE82D8-B3F7-4B5C-AB5C-9880466C56C6}" type="pres">
      <dgm:prSet presAssocID="{10261A8A-3A1C-45F0-884F-EA9C507B9E6C}" presName="bgRect" presStyleLbl="bgShp" presStyleIdx="2" presStyleCnt="3"/>
      <dgm:spPr/>
    </dgm:pt>
    <dgm:pt modelId="{B1F4B47C-B53A-4792-9A44-4458846340F4}" type="pres">
      <dgm:prSet presAssocID="{10261A8A-3A1C-45F0-884F-EA9C507B9E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ameter"/>
        </a:ext>
      </dgm:extLst>
    </dgm:pt>
    <dgm:pt modelId="{50EBCF4F-C86C-4C50-A757-4289F2BD89E0}" type="pres">
      <dgm:prSet presAssocID="{10261A8A-3A1C-45F0-884F-EA9C507B9E6C}" presName="spaceRect" presStyleCnt="0"/>
      <dgm:spPr/>
    </dgm:pt>
    <dgm:pt modelId="{D0E0C93A-8127-41BF-8FF4-D89BE313CDA8}" type="pres">
      <dgm:prSet presAssocID="{10261A8A-3A1C-45F0-884F-EA9C507B9E6C}" presName="parTx" presStyleLbl="revTx" presStyleIdx="2" presStyleCnt="3">
        <dgm:presLayoutVars>
          <dgm:chMax val="0"/>
          <dgm:chPref val="0"/>
        </dgm:presLayoutVars>
      </dgm:prSet>
      <dgm:spPr/>
    </dgm:pt>
  </dgm:ptLst>
  <dgm:cxnLst>
    <dgm:cxn modelId="{E505B513-517E-4971-9038-73D978586C38}" type="presOf" srcId="{CA0905B2-9D2E-4A16-980E-838D30D887A6}" destId="{D6A03280-9CCD-4EBC-B039-ED6165A8F354}" srcOrd="0" destOrd="0" presId="urn:microsoft.com/office/officeart/2018/2/layout/IconVerticalSolidList"/>
    <dgm:cxn modelId="{24B70569-14C9-4319-95C1-2CCE98929467}" srcId="{CA0905B2-9D2E-4A16-980E-838D30D887A6}" destId="{0CDC0941-29CC-4A1D-949B-276D397173D4}" srcOrd="1" destOrd="0" parTransId="{172148E8-2560-4B15-BA03-911AEFAA4116}" sibTransId="{8E45761A-EE3C-4776-81BC-A6D02183155F}"/>
    <dgm:cxn modelId="{4180608E-38E0-42B2-9425-7185E27AE4B1}" srcId="{CA0905B2-9D2E-4A16-980E-838D30D887A6}" destId="{10261A8A-3A1C-45F0-884F-EA9C507B9E6C}" srcOrd="2" destOrd="0" parTransId="{A489D108-F87B-4C56-8B2C-3701F4C41A2F}" sibTransId="{6BD09133-BBDA-407E-A319-E71E3F1DB867}"/>
    <dgm:cxn modelId="{A90CF694-6841-4977-B8E2-985417D585A3}" type="presOf" srcId="{0CDC0941-29CC-4A1D-949B-276D397173D4}" destId="{DD6CBB9A-8C60-4215-93D8-4AAAB62B05F3}" srcOrd="0" destOrd="0" presId="urn:microsoft.com/office/officeart/2018/2/layout/IconVerticalSolidList"/>
    <dgm:cxn modelId="{B046C89C-72BB-46F6-BD36-B50BB84B524F}" type="presOf" srcId="{76DC843E-335B-4FBE-A8E8-109B2F4DAD87}" destId="{A5A1E831-3B8F-440B-BBD1-D0836B462653}" srcOrd="0" destOrd="0" presId="urn:microsoft.com/office/officeart/2018/2/layout/IconVerticalSolidList"/>
    <dgm:cxn modelId="{48C4CBE4-9106-4F78-90A6-5837DE93F848}" srcId="{CA0905B2-9D2E-4A16-980E-838D30D887A6}" destId="{76DC843E-335B-4FBE-A8E8-109B2F4DAD87}" srcOrd="0" destOrd="0" parTransId="{017D57CF-3AEF-4DD4-A610-4A8398ABF1B5}" sibTransId="{5CAF5F35-22A8-47BD-9607-561767355B41}"/>
    <dgm:cxn modelId="{36EEA3F4-C857-4B37-B29D-24D753B1E9D7}" type="presOf" srcId="{10261A8A-3A1C-45F0-884F-EA9C507B9E6C}" destId="{D0E0C93A-8127-41BF-8FF4-D89BE313CDA8}" srcOrd="0" destOrd="0" presId="urn:microsoft.com/office/officeart/2018/2/layout/IconVerticalSolidList"/>
    <dgm:cxn modelId="{2D80617A-5F32-4D71-8EFC-282C92F8AF25}" type="presParOf" srcId="{D6A03280-9CCD-4EBC-B039-ED6165A8F354}" destId="{29333AB7-4D65-4DD1-931A-EC2549D90EA9}" srcOrd="0" destOrd="0" presId="urn:microsoft.com/office/officeart/2018/2/layout/IconVerticalSolidList"/>
    <dgm:cxn modelId="{C3481DEF-44DB-4A6E-949B-0A8D533F9604}" type="presParOf" srcId="{29333AB7-4D65-4DD1-931A-EC2549D90EA9}" destId="{15F9FBA1-4D95-47E4-BD31-73F2BA282A4C}" srcOrd="0" destOrd="0" presId="urn:microsoft.com/office/officeart/2018/2/layout/IconVerticalSolidList"/>
    <dgm:cxn modelId="{E24BA8EA-00E8-43A8-9AF3-65916DAC2CDD}" type="presParOf" srcId="{29333AB7-4D65-4DD1-931A-EC2549D90EA9}" destId="{4F5B5324-79CA-4238-B7B9-76D0FE928F11}" srcOrd="1" destOrd="0" presId="urn:microsoft.com/office/officeart/2018/2/layout/IconVerticalSolidList"/>
    <dgm:cxn modelId="{663A6E10-F33E-4CAB-9EAB-CFA26BDCCBA5}" type="presParOf" srcId="{29333AB7-4D65-4DD1-931A-EC2549D90EA9}" destId="{9CCE3189-90BE-4712-9E49-E7796D4182F1}" srcOrd="2" destOrd="0" presId="urn:microsoft.com/office/officeart/2018/2/layout/IconVerticalSolidList"/>
    <dgm:cxn modelId="{EFF160AB-2747-4BFF-8EE7-75DFFE995138}" type="presParOf" srcId="{29333AB7-4D65-4DD1-931A-EC2549D90EA9}" destId="{A5A1E831-3B8F-440B-BBD1-D0836B462653}" srcOrd="3" destOrd="0" presId="urn:microsoft.com/office/officeart/2018/2/layout/IconVerticalSolidList"/>
    <dgm:cxn modelId="{CE7FFAB8-D120-4596-9F1F-DC7718A12FD3}" type="presParOf" srcId="{D6A03280-9CCD-4EBC-B039-ED6165A8F354}" destId="{4024E7A4-A0E2-4515-9191-B8B6BC4A8693}" srcOrd="1" destOrd="0" presId="urn:microsoft.com/office/officeart/2018/2/layout/IconVerticalSolidList"/>
    <dgm:cxn modelId="{C328C19F-91F8-4A08-B587-2FA9459942A4}" type="presParOf" srcId="{D6A03280-9CCD-4EBC-B039-ED6165A8F354}" destId="{9FBB3829-054D-4261-A6FD-8C1785504A4B}" srcOrd="2" destOrd="0" presId="urn:microsoft.com/office/officeart/2018/2/layout/IconVerticalSolidList"/>
    <dgm:cxn modelId="{7D724817-8769-41B7-94ED-C1AB69DCDD7C}" type="presParOf" srcId="{9FBB3829-054D-4261-A6FD-8C1785504A4B}" destId="{E7FF8881-F65F-416E-9CD7-94FB61F7A0EF}" srcOrd="0" destOrd="0" presId="urn:microsoft.com/office/officeart/2018/2/layout/IconVerticalSolidList"/>
    <dgm:cxn modelId="{4D8BB930-9DF2-4ADA-AF55-06FB08AB7F1E}" type="presParOf" srcId="{9FBB3829-054D-4261-A6FD-8C1785504A4B}" destId="{FB41ECC3-D2FE-4BC6-815B-3026C290826D}" srcOrd="1" destOrd="0" presId="urn:microsoft.com/office/officeart/2018/2/layout/IconVerticalSolidList"/>
    <dgm:cxn modelId="{66B1AADA-41C8-4E5F-B65D-808435D769B3}" type="presParOf" srcId="{9FBB3829-054D-4261-A6FD-8C1785504A4B}" destId="{37BFF9FE-1FDA-45ED-B4FF-EB85657F77B3}" srcOrd="2" destOrd="0" presId="urn:microsoft.com/office/officeart/2018/2/layout/IconVerticalSolidList"/>
    <dgm:cxn modelId="{8DB43196-65E4-4E64-9141-1C3EA2341ACE}" type="presParOf" srcId="{9FBB3829-054D-4261-A6FD-8C1785504A4B}" destId="{DD6CBB9A-8C60-4215-93D8-4AAAB62B05F3}" srcOrd="3" destOrd="0" presId="urn:microsoft.com/office/officeart/2018/2/layout/IconVerticalSolidList"/>
    <dgm:cxn modelId="{362D1AFD-30DA-4DA7-875E-BD603B7F3F25}" type="presParOf" srcId="{D6A03280-9CCD-4EBC-B039-ED6165A8F354}" destId="{6A30184D-DDB8-4B19-93DF-AB3E1D6C017B}" srcOrd="3" destOrd="0" presId="urn:microsoft.com/office/officeart/2018/2/layout/IconVerticalSolidList"/>
    <dgm:cxn modelId="{5BBBE45F-0598-4E9C-B41F-ED320109FE80}" type="presParOf" srcId="{D6A03280-9CCD-4EBC-B039-ED6165A8F354}" destId="{A3398EDD-7386-4DA7-A428-312CB343ACEA}" srcOrd="4" destOrd="0" presId="urn:microsoft.com/office/officeart/2018/2/layout/IconVerticalSolidList"/>
    <dgm:cxn modelId="{F5EAB23E-D185-4B58-BC17-CECC046A23DD}" type="presParOf" srcId="{A3398EDD-7386-4DA7-A428-312CB343ACEA}" destId="{D7CE82D8-B3F7-4B5C-AB5C-9880466C56C6}" srcOrd="0" destOrd="0" presId="urn:microsoft.com/office/officeart/2018/2/layout/IconVerticalSolidList"/>
    <dgm:cxn modelId="{51B2216A-DC6C-4BAC-A834-8B9BB7DAF6F8}" type="presParOf" srcId="{A3398EDD-7386-4DA7-A428-312CB343ACEA}" destId="{B1F4B47C-B53A-4792-9A44-4458846340F4}" srcOrd="1" destOrd="0" presId="urn:microsoft.com/office/officeart/2018/2/layout/IconVerticalSolidList"/>
    <dgm:cxn modelId="{97F59F5E-D933-4A4F-BD4F-3B861EC1AF9B}" type="presParOf" srcId="{A3398EDD-7386-4DA7-A428-312CB343ACEA}" destId="{50EBCF4F-C86C-4C50-A757-4289F2BD89E0}" srcOrd="2" destOrd="0" presId="urn:microsoft.com/office/officeart/2018/2/layout/IconVerticalSolidList"/>
    <dgm:cxn modelId="{51C10F6D-DFB0-49F3-904B-96803C857D7B}" type="presParOf" srcId="{A3398EDD-7386-4DA7-A428-312CB343ACEA}" destId="{D0E0C93A-8127-41BF-8FF4-D89BE313CD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8F0A49-30E2-46F0-86BB-85FF292F655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59C675B-2364-486E-A004-B4AF5F31DF60}">
      <dgm:prSet/>
      <dgm:spPr/>
      <dgm:t>
        <a:bodyPr/>
        <a:lstStyle/>
        <a:p>
          <a:r>
            <a:rPr lang="en-US" b="1"/>
            <a:t>GitHub Link for Code, Dataset &amp; Presentation </a:t>
          </a:r>
          <a:br>
            <a:rPr lang="en-US" b="1"/>
          </a:br>
          <a:r>
            <a:rPr lang="en-US" b="1">
              <a:hlinkClick xmlns:r="http://schemas.openxmlformats.org/officeDocument/2006/relationships" r:id="rId1"/>
            </a:rPr>
            <a:t>Click Here</a:t>
          </a:r>
          <a:br>
            <a:rPr lang="en-US" b="1"/>
          </a:br>
          <a:endParaRPr lang="en-US"/>
        </a:p>
      </dgm:t>
    </dgm:pt>
    <dgm:pt modelId="{247E3390-342F-47AB-8C72-ACA91FAF12E1}" type="parTrans" cxnId="{7C32135F-CECE-419D-A2EB-9493B45C3EAE}">
      <dgm:prSet/>
      <dgm:spPr/>
      <dgm:t>
        <a:bodyPr/>
        <a:lstStyle/>
        <a:p>
          <a:endParaRPr lang="en-US"/>
        </a:p>
      </dgm:t>
    </dgm:pt>
    <dgm:pt modelId="{78F69A2D-23E4-49DC-97F7-8B513E2E33EB}" type="sibTrans" cxnId="{7C32135F-CECE-419D-A2EB-9493B45C3EAE}">
      <dgm:prSet/>
      <dgm:spPr/>
      <dgm:t>
        <a:bodyPr/>
        <a:lstStyle/>
        <a:p>
          <a:endParaRPr lang="en-US"/>
        </a:p>
      </dgm:t>
    </dgm:pt>
    <dgm:pt modelId="{259AED52-9122-4EC4-BCAC-524283158C28}">
      <dgm:prSet/>
      <dgm:spPr/>
      <dgm:t>
        <a:bodyPr/>
        <a:lstStyle/>
        <a:p>
          <a:r>
            <a:rPr lang="en-US" b="1"/>
            <a:t>Project Inspiration from Kaggle</a:t>
          </a:r>
          <a:br>
            <a:rPr lang="en-US" b="1"/>
          </a:br>
          <a:r>
            <a:rPr lang="en-US" b="1">
              <a:hlinkClick xmlns:r="http://schemas.openxmlformats.org/officeDocument/2006/relationships" r:id="rId2"/>
            </a:rPr>
            <a:t>Click Here</a:t>
          </a:r>
          <a:br>
            <a:rPr lang="en-US" b="1"/>
          </a:br>
          <a:endParaRPr lang="en-US"/>
        </a:p>
      </dgm:t>
    </dgm:pt>
    <dgm:pt modelId="{6BDD1E8D-31EF-4E5B-86EB-77B016F1AAE8}" type="parTrans" cxnId="{444AC6FD-6E8D-4828-90BB-6602D45A0F0F}">
      <dgm:prSet/>
      <dgm:spPr/>
      <dgm:t>
        <a:bodyPr/>
        <a:lstStyle/>
        <a:p>
          <a:endParaRPr lang="en-US"/>
        </a:p>
      </dgm:t>
    </dgm:pt>
    <dgm:pt modelId="{198AC40D-4C3F-4557-B275-0CFA620B8323}" type="sibTrans" cxnId="{444AC6FD-6E8D-4828-90BB-6602D45A0F0F}">
      <dgm:prSet/>
      <dgm:spPr/>
      <dgm:t>
        <a:bodyPr/>
        <a:lstStyle/>
        <a:p>
          <a:endParaRPr lang="en-US"/>
        </a:p>
      </dgm:t>
    </dgm:pt>
    <dgm:pt modelId="{A10E9F30-D5FC-4C01-B61F-31B1D71C00ED}">
      <dgm:prSet/>
      <dgm:spPr/>
      <dgm:t>
        <a:bodyPr/>
        <a:lstStyle/>
        <a:p>
          <a:r>
            <a:rPr lang="en-US" b="1"/>
            <a:t>YouTube Link for Recording </a:t>
          </a:r>
          <a:br>
            <a:rPr lang="en-US" b="1"/>
          </a:br>
          <a:r>
            <a:rPr lang="en-US" b="1">
              <a:hlinkClick xmlns:r="http://schemas.openxmlformats.org/officeDocument/2006/relationships" r:id="rId3"/>
            </a:rPr>
            <a:t>Click Here</a:t>
          </a:r>
          <a:endParaRPr lang="en-US"/>
        </a:p>
      </dgm:t>
    </dgm:pt>
    <dgm:pt modelId="{0129C1D7-E4F1-48EF-BAFF-566D9D322045}" type="parTrans" cxnId="{46B44344-EB96-495A-9636-BC5E8D6014D1}">
      <dgm:prSet/>
      <dgm:spPr/>
      <dgm:t>
        <a:bodyPr/>
        <a:lstStyle/>
        <a:p>
          <a:endParaRPr lang="en-US"/>
        </a:p>
      </dgm:t>
    </dgm:pt>
    <dgm:pt modelId="{371E692D-BD2F-45D4-A9AE-0C301BB599F9}" type="sibTrans" cxnId="{46B44344-EB96-495A-9636-BC5E8D6014D1}">
      <dgm:prSet/>
      <dgm:spPr/>
      <dgm:t>
        <a:bodyPr/>
        <a:lstStyle/>
        <a:p>
          <a:endParaRPr lang="en-US"/>
        </a:p>
      </dgm:t>
    </dgm:pt>
    <dgm:pt modelId="{088C6D85-879D-43FB-A5ED-5E6FE668BBBD}" type="pres">
      <dgm:prSet presAssocID="{BA8F0A49-30E2-46F0-86BB-85FF292F655A}" presName="root" presStyleCnt="0">
        <dgm:presLayoutVars>
          <dgm:dir/>
          <dgm:resizeHandles val="exact"/>
        </dgm:presLayoutVars>
      </dgm:prSet>
      <dgm:spPr/>
    </dgm:pt>
    <dgm:pt modelId="{27D49F0A-0778-4443-B14F-663200429F25}" type="pres">
      <dgm:prSet presAssocID="{B59C675B-2364-486E-A004-B4AF5F31DF60}" presName="compNode" presStyleCnt="0"/>
      <dgm:spPr/>
    </dgm:pt>
    <dgm:pt modelId="{692C8AD9-73AA-45B1-91B8-DFDA6ED21D43}" type="pres">
      <dgm:prSet presAssocID="{B59C675B-2364-486E-A004-B4AF5F31DF60}" presName="bgRect" presStyleLbl="bgShp" presStyleIdx="0" presStyleCnt="3"/>
      <dgm:spPr/>
    </dgm:pt>
    <dgm:pt modelId="{74CA7C04-A413-4AC8-BE2A-38DC8F6E583B}" type="pres">
      <dgm:prSet presAssocID="{B59C675B-2364-486E-A004-B4AF5F31DF60}"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Flowchart"/>
        </a:ext>
      </dgm:extLst>
    </dgm:pt>
    <dgm:pt modelId="{B0AD796C-2FE1-4414-92DC-D1029BAEFC91}" type="pres">
      <dgm:prSet presAssocID="{B59C675B-2364-486E-A004-B4AF5F31DF60}" presName="spaceRect" presStyleCnt="0"/>
      <dgm:spPr/>
    </dgm:pt>
    <dgm:pt modelId="{6187C1ED-D585-406B-9B52-FE4A89B3C17C}" type="pres">
      <dgm:prSet presAssocID="{B59C675B-2364-486E-A004-B4AF5F31DF60}" presName="parTx" presStyleLbl="revTx" presStyleIdx="0" presStyleCnt="3">
        <dgm:presLayoutVars>
          <dgm:chMax val="0"/>
          <dgm:chPref val="0"/>
        </dgm:presLayoutVars>
      </dgm:prSet>
      <dgm:spPr/>
    </dgm:pt>
    <dgm:pt modelId="{D12EB530-DF6F-412C-91F0-A17F3D608274}" type="pres">
      <dgm:prSet presAssocID="{78F69A2D-23E4-49DC-97F7-8B513E2E33EB}" presName="sibTrans" presStyleCnt="0"/>
      <dgm:spPr/>
    </dgm:pt>
    <dgm:pt modelId="{D4CE450E-8F17-4279-A13C-2BA36275EEA2}" type="pres">
      <dgm:prSet presAssocID="{259AED52-9122-4EC4-BCAC-524283158C28}" presName="compNode" presStyleCnt="0"/>
      <dgm:spPr/>
    </dgm:pt>
    <dgm:pt modelId="{04C4267C-B4B5-40F7-AFBA-F662C7C46E04}" type="pres">
      <dgm:prSet presAssocID="{259AED52-9122-4EC4-BCAC-524283158C28}" presName="bgRect" presStyleLbl="bgShp" presStyleIdx="1" presStyleCnt="3"/>
      <dgm:spPr/>
    </dgm:pt>
    <dgm:pt modelId="{613A4D76-68C3-4229-A29B-35BE5502D0BF}" type="pres">
      <dgm:prSet presAssocID="{259AED52-9122-4EC4-BCAC-524283158C28}"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Lightbulb"/>
        </a:ext>
      </dgm:extLst>
    </dgm:pt>
    <dgm:pt modelId="{BC8F1CD6-113B-4D5D-86E1-D2419B17FBDD}" type="pres">
      <dgm:prSet presAssocID="{259AED52-9122-4EC4-BCAC-524283158C28}" presName="spaceRect" presStyleCnt="0"/>
      <dgm:spPr/>
    </dgm:pt>
    <dgm:pt modelId="{2EE834CD-AE79-4237-A12F-AC060875A7C8}" type="pres">
      <dgm:prSet presAssocID="{259AED52-9122-4EC4-BCAC-524283158C28}" presName="parTx" presStyleLbl="revTx" presStyleIdx="1" presStyleCnt="3">
        <dgm:presLayoutVars>
          <dgm:chMax val="0"/>
          <dgm:chPref val="0"/>
        </dgm:presLayoutVars>
      </dgm:prSet>
      <dgm:spPr/>
    </dgm:pt>
    <dgm:pt modelId="{5C3EF521-4530-45DC-85CB-C43B42BCD669}" type="pres">
      <dgm:prSet presAssocID="{198AC40D-4C3F-4557-B275-0CFA620B8323}" presName="sibTrans" presStyleCnt="0"/>
      <dgm:spPr/>
    </dgm:pt>
    <dgm:pt modelId="{8692D56F-0398-4882-9D10-895AEF35AFF9}" type="pres">
      <dgm:prSet presAssocID="{A10E9F30-D5FC-4C01-B61F-31B1D71C00ED}" presName="compNode" presStyleCnt="0"/>
      <dgm:spPr/>
    </dgm:pt>
    <dgm:pt modelId="{3A3215D4-C10E-4479-A866-0924D699C9B6}" type="pres">
      <dgm:prSet presAssocID="{A10E9F30-D5FC-4C01-B61F-31B1D71C00ED}" presName="bgRect" presStyleLbl="bgShp" presStyleIdx="2" presStyleCnt="3"/>
      <dgm:spPr/>
    </dgm:pt>
    <dgm:pt modelId="{AB4DCF74-0E65-4C4F-A2EA-F6CED0458BCF}" type="pres">
      <dgm:prSet presAssocID="{A10E9F30-D5FC-4C01-B61F-31B1D71C00ED}"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Play"/>
        </a:ext>
      </dgm:extLst>
    </dgm:pt>
    <dgm:pt modelId="{0FF8A341-FFE7-4EF8-BA57-0EBB147337FB}" type="pres">
      <dgm:prSet presAssocID="{A10E9F30-D5FC-4C01-B61F-31B1D71C00ED}" presName="spaceRect" presStyleCnt="0"/>
      <dgm:spPr/>
    </dgm:pt>
    <dgm:pt modelId="{9D33BAC4-0B2C-41C0-BB0E-9B534B84A2B6}" type="pres">
      <dgm:prSet presAssocID="{A10E9F30-D5FC-4C01-B61F-31B1D71C00ED}" presName="parTx" presStyleLbl="revTx" presStyleIdx="2" presStyleCnt="3">
        <dgm:presLayoutVars>
          <dgm:chMax val="0"/>
          <dgm:chPref val="0"/>
        </dgm:presLayoutVars>
      </dgm:prSet>
      <dgm:spPr/>
    </dgm:pt>
  </dgm:ptLst>
  <dgm:cxnLst>
    <dgm:cxn modelId="{7C32135F-CECE-419D-A2EB-9493B45C3EAE}" srcId="{BA8F0A49-30E2-46F0-86BB-85FF292F655A}" destId="{B59C675B-2364-486E-A004-B4AF5F31DF60}" srcOrd="0" destOrd="0" parTransId="{247E3390-342F-47AB-8C72-ACA91FAF12E1}" sibTransId="{78F69A2D-23E4-49DC-97F7-8B513E2E33EB}"/>
    <dgm:cxn modelId="{46B44344-EB96-495A-9636-BC5E8D6014D1}" srcId="{BA8F0A49-30E2-46F0-86BB-85FF292F655A}" destId="{A10E9F30-D5FC-4C01-B61F-31B1D71C00ED}" srcOrd="2" destOrd="0" parTransId="{0129C1D7-E4F1-48EF-BAFF-566D9D322045}" sibTransId="{371E692D-BD2F-45D4-A9AE-0C301BB599F9}"/>
    <dgm:cxn modelId="{EB257CC5-A4CA-417E-B794-66E8B7FDEE74}" type="presOf" srcId="{B59C675B-2364-486E-A004-B4AF5F31DF60}" destId="{6187C1ED-D585-406B-9B52-FE4A89B3C17C}" srcOrd="0" destOrd="0" presId="urn:microsoft.com/office/officeart/2018/2/layout/IconVerticalSolidList"/>
    <dgm:cxn modelId="{812307C9-0FFF-4CF1-A02D-9AED1B714A67}" type="presOf" srcId="{259AED52-9122-4EC4-BCAC-524283158C28}" destId="{2EE834CD-AE79-4237-A12F-AC060875A7C8}" srcOrd="0" destOrd="0" presId="urn:microsoft.com/office/officeart/2018/2/layout/IconVerticalSolidList"/>
    <dgm:cxn modelId="{37D84BEE-DA55-4397-9EB9-445D3682AA5D}" type="presOf" srcId="{A10E9F30-D5FC-4C01-B61F-31B1D71C00ED}" destId="{9D33BAC4-0B2C-41C0-BB0E-9B534B84A2B6}" srcOrd="0" destOrd="0" presId="urn:microsoft.com/office/officeart/2018/2/layout/IconVerticalSolidList"/>
    <dgm:cxn modelId="{160040F8-9D8F-4C35-B685-C32506F0ECA1}" type="presOf" srcId="{BA8F0A49-30E2-46F0-86BB-85FF292F655A}" destId="{088C6D85-879D-43FB-A5ED-5E6FE668BBBD}" srcOrd="0" destOrd="0" presId="urn:microsoft.com/office/officeart/2018/2/layout/IconVerticalSolidList"/>
    <dgm:cxn modelId="{444AC6FD-6E8D-4828-90BB-6602D45A0F0F}" srcId="{BA8F0A49-30E2-46F0-86BB-85FF292F655A}" destId="{259AED52-9122-4EC4-BCAC-524283158C28}" srcOrd="1" destOrd="0" parTransId="{6BDD1E8D-31EF-4E5B-86EB-77B016F1AAE8}" sibTransId="{198AC40D-4C3F-4557-B275-0CFA620B8323}"/>
    <dgm:cxn modelId="{0030733F-605E-4393-8057-396234AFFF5C}" type="presParOf" srcId="{088C6D85-879D-43FB-A5ED-5E6FE668BBBD}" destId="{27D49F0A-0778-4443-B14F-663200429F25}" srcOrd="0" destOrd="0" presId="urn:microsoft.com/office/officeart/2018/2/layout/IconVerticalSolidList"/>
    <dgm:cxn modelId="{BFD2298F-773E-4FDC-9414-398E2B2FF9D5}" type="presParOf" srcId="{27D49F0A-0778-4443-B14F-663200429F25}" destId="{692C8AD9-73AA-45B1-91B8-DFDA6ED21D43}" srcOrd="0" destOrd="0" presId="urn:microsoft.com/office/officeart/2018/2/layout/IconVerticalSolidList"/>
    <dgm:cxn modelId="{4EC9F9B1-FADD-4802-A4D0-1AE243AE9148}" type="presParOf" srcId="{27D49F0A-0778-4443-B14F-663200429F25}" destId="{74CA7C04-A413-4AC8-BE2A-38DC8F6E583B}" srcOrd="1" destOrd="0" presId="urn:microsoft.com/office/officeart/2018/2/layout/IconVerticalSolidList"/>
    <dgm:cxn modelId="{F3816674-1F93-4B53-AA9E-D67936476ADA}" type="presParOf" srcId="{27D49F0A-0778-4443-B14F-663200429F25}" destId="{B0AD796C-2FE1-4414-92DC-D1029BAEFC91}" srcOrd="2" destOrd="0" presId="urn:microsoft.com/office/officeart/2018/2/layout/IconVerticalSolidList"/>
    <dgm:cxn modelId="{97939C34-A2B0-431B-9ECF-5BAB371658DD}" type="presParOf" srcId="{27D49F0A-0778-4443-B14F-663200429F25}" destId="{6187C1ED-D585-406B-9B52-FE4A89B3C17C}" srcOrd="3" destOrd="0" presId="urn:microsoft.com/office/officeart/2018/2/layout/IconVerticalSolidList"/>
    <dgm:cxn modelId="{711BA868-6F81-40B6-9804-E9FD47DDB92A}" type="presParOf" srcId="{088C6D85-879D-43FB-A5ED-5E6FE668BBBD}" destId="{D12EB530-DF6F-412C-91F0-A17F3D608274}" srcOrd="1" destOrd="0" presId="urn:microsoft.com/office/officeart/2018/2/layout/IconVerticalSolidList"/>
    <dgm:cxn modelId="{54DED1BB-F20E-4019-BAF6-49A4396BCDE3}" type="presParOf" srcId="{088C6D85-879D-43FB-A5ED-5E6FE668BBBD}" destId="{D4CE450E-8F17-4279-A13C-2BA36275EEA2}" srcOrd="2" destOrd="0" presId="urn:microsoft.com/office/officeart/2018/2/layout/IconVerticalSolidList"/>
    <dgm:cxn modelId="{EC7831FC-15EC-404C-B9CC-2C6747B16DB2}" type="presParOf" srcId="{D4CE450E-8F17-4279-A13C-2BA36275EEA2}" destId="{04C4267C-B4B5-40F7-AFBA-F662C7C46E04}" srcOrd="0" destOrd="0" presId="urn:microsoft.com/office/officeart/2018/2/layout/IconVerticalSolidList"/>
    <dgm:cxn modelId="{154F0D9C-044C-483E-95C4-F7756B3D78E1}" type="presParOf" srcId="{D4CE450E-8F17-4279-A13C-2BA36275EEA2}" destId="{613A4D76-68C3-4229-A29B-35BE5502D0BF}" srcOrd="1" destOrd="0" presId="urn:microsoft.com/office/officeart/2018/2/layout/IconVerticalSolidList"/>
    <dgm:cxn modelId="{5289AEFE-33DD-497A-8302-DEF33AC8C6AE}" type="presParOf" srcId="{D4CE450E-8F17-4279-A13C-2BA36275EEA2}" destId="{BC8F1CD6-113B-4D5D-86E1-D2419B17FBDD}" srcOrd="2" destOrd="0" presId="urn:microsoft.com/office/officeart/2018/2/layout/IconVerticalSolidList"/>
    <dgm:cxn modelId="{393113B9-4BCB-4325-B2B0-ACAD7C8AA787}" type="presParOf" srcId="{D4CE450E-8F17-4279-A13C-2BA36275EEA2}" destId="{2EE834CD-AE79-4237-A12F-AC060875A7C8}" srcOrd="3" destOrd="0" presId="urn:microsoft.com/office/officeart/2018/2/layout/IconVerticalSolidList"/>
    <dgm:cxn modelId="{F820A6A2-6EAE-494F-A14C-84F6DB4F3092}" type="presParOf" srcId="{088C6D85-879D-43FB-A5ED-5E6FE668BBBD}" destId="{5C3EF521-4530-45DC-85CB-C43B42BCD669}" srcOrd="3" destOrd="0" presId="urn:microsoft.com/office/officeart/2018/2/layout/IconVerticalSolidList"/>
    <dgm:cxn modelId="{5B8C85D5-D38B-4D3F-9FFA-2CB7EC6B81D0}" type="presParOf" srcId="{088C6D85-879D-43FB-A5ED-5E6FE668BBBD}" destId="{8692D56F-0398-4882-9D10-895AEF35AFF9}" srcOrd="4" destOrd="0" presId="urn:microsoft.com/office/officeart/2018/2/layout/IconVerticalSolidList"/>
    <dgm:cxn modelId="{024982F5-0C8A-410D-886B-D2B1025053E3}" type="presParOf" srcId="{8692D56F-0398-4882-9D10-895AEF35AFF9}" destId="{3A3215D4-C10E-4479-A866-0924D699C9B6}" srcOrd="0" destOrd="0" presId="urn:microsoft.com/office/officeart/2018/2/layout/IconVerticalSolidList"/>
    <dgm:cxn modelId="{ED40243F-C5A5-4D04-A4BC-45F1F22200C2}" type="presParOf" srcId="{8692D56F-0398-4882-9D10-895AEF35AFF9}" destId="{AB4DCF74-0E65-4C4F-A2EA-F6CED0458BCF}" srcOrd="1" destOrd="0" presId="urn:microsoft.com/office/officeart/2018/2/layout/IconVerticalSolidList"/>
    <dgm:cxn modelId="{141ED2BF-95F0-4C83-82E1-3F6DB9A592B9}" type="presParOf" srcId="{8692D56F-0398-4882-9D10-895AEF35AFF9}" destId="{0FF8A341-FFE7-4EF8-BA57-0EBB147337FB}" srcOrd="2" destOrd="0" presId="urn:microsoft.com/office/officeart/2018/2/layout/IconVerticalSolidList"/>
    <dgm:cxn modelId="{2D4B1B00-F586-46FA-B57B-DBC3D02B00CF}" type="presParOf" srcId="{8692D56F-0398-4882-9D10-895AEF35AFF9}" destId="{9D33BAC4-0B2C-41C0-BB0E-9B534B84A2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25FA3-D632-466B-812D-ED2AD4D29DA5}">
      <dsp:nvSpPr>
        <dsp:cNvPr id="0" name=""/>
        <dsp:cNvSpPr/>
      </dsp:nvSpPr>
      <dsp:spPr>
        <a:xfrm>
          <a:off x="14681"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775F29-24ED-4697-B2A8-086625D04992}">
      <dsp:nvSpPr>
        <dsp:cNvPr id="0" name=""/>
        <dsp:cNvSpPr/>
      </dsp:nvSpPr>
      <dsp:spPr>
        <a:xfrm>
          <a:off x="217732" y="1173736"/>
          <a:ext cx="560806" cy="560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62A2E-4AB9-4875-B991-7DD0FE13BD30}">
      <dsp:nvSpPr>
        <dsp:cNvPr id="0" name=""/>
        <dsp:cNvSpPr/>
      </dsp:nvSpPr>
      <dsp:spPr>
        <a:xfrm>
          <a:off x="1188784"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Python Flexibility: Utilize Python's libraries and frameworks for efficient time series analysis</a:t>
          </a:r>
          <a:br>
            <a:rPr lang="en-US" sz="1200" b="1" i="0" kern="1200"/>
          </a:br>
          <a:endParaRPr lang="en-US" sz="1200" kern="1200"/>
        </a:p>
      </dsp:txBody>
      <dsp:txXfrm>
        <a:off x="1188784" y="970685"/>
        <a:ext cx="2279140" cy="966908"/>
      </dsp:txXfrm>
    </dsp:sp>
    <dsp:sp modelId="{8048D5C1-68B9-429C-A75C-74ED689F2249}">
      <dsp:nvSpPr>
        <dsp:cNvPr id="0" name=""/>
        <dsp:cNvSpPr/>
      </dsp:nvSpPr>
      <dsp:spPr>
        <a:xfrm>
          <a:off x="3865047" y="970685"/>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9A7B2C-78EC-45D1-8F09-0F30EFA676EB}">
      <dsp:nvSpPr>
        <dsp:cNvPr id="0" name=""/>
        <dsp:cNvSpPr/>
      </dsp:nvSpPr>
      <dsp:spPr>
        <a:xfrm>
          <a:off x="4068098" y="1173736"/>
          <a:ext cx="560806" cy="560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4F2A3-A3B5-41C2-8AE3-089E6500BF17}">
      <dsp:nvSpPr>
        <dsp:cNvPr id="0" name=""/>
        <dsp:cNvSpPr/>
      </dsp:nvSpPr>
      <dsp:spPr>
        <a:xfrm>
          <a:off x="5039150" y="970685"/>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ARIMA Model: Employ ARIMA for accurate predictions of subscriber trends based on historical data</a:t>
          </a:r>
          <a:br>
            <a:rPr lang="en-US" sz="1200" b="1" i="0" kern="1200"/>
          </a:br>
          <a:endParaRPr lang="en-US" sz="1200" kern="1200"/>
        </a:p>
      </dsp:txBody>
      <dsp:txXfrm>
        <a:off x="5039150" y="970685"/>
        <a:ext cx="2279140" cy="966908"/>
      </dsp:txXfrm>
    </dsp:sp>
    <dsp:sp modelId="{A71F5CA8-8A79-4AFF-B82C-2E23F61D631D}">
      <dsp:nvSpPr>
        <dsp:cNvPr id="0" name=""/>
        <dsp:cNvSpPr/>
      </dsp:nvSpPr>
      <dsp:spPr>
        <a:xfrm>
          <a:off x="14681"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95FC9-F052-4E76-BE9D-48F859D7D1EC}">
      <dsp:nvSpPr>
        <dsp:cNvPr id="0" name=""/>
        <dsp:cNvSpPr/>
      </dsp:nvSpPr>
      <dsp:spPr>
        <a:xfrm>
          <a:off x="217732" y="2934357"/>
          <a:ext cx="560806" cy="560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46C4F-6FAD-457F-9A64-A35852EB96D3}">
      <dsp:nvSpPr>
        <dsp:cNvPr id="0" name=""/>
        <dsp:cNvSpPr/>
      </dsp:nvSpPr>
      <dsp:spPr>
        <a:xfrm>
          <a:off x="1188784"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Growth Insights: Analyze potential subscriber growth to inform strategic decision-making</a:t>
          </a:r>
          <a:br>
            <a:rPr lang="en-US" sz="1200" b="1" i="0" kern="1200"/>
          </a:br>
          <a:endParaRPr lang="en-US" sz="1200" kern="1200"/>
        </a:p>
      </dsp:txBody>
      <dsp:txXfrm>
        <a:off x="1188784" y="2731306"/>
        <a:ext cx="2279140" cy="966908"/>
      </dsp:txXfrm>
    </dsp:sp>
    <dsp:sp modelId="{3FDDF70A-8A7C-40DD-AF1F-B8CB65E25AB4}">
      <dsp:nvSpPr>
        <dsp:cNvPr id="0" name=""/>
        <dsp:cNvSpPr/>
      </dsp:nvSpPr>
      <dsp:spPr>
        <a:xfrm>
          <a:off x="3865047" y="2731306"/>
          <a:ext cx="966908" cy="96690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7946F-75D5-4B7A-B09B-118DC9DAFFD7}">
      <dsp:nvSpPr>
        <dsp:cNvPr id="0" name=""/>
        <dsp:cNvSpPr/>
      </dsp:nvSpPr>
      <dsp:spPr>
        <a:xfrm>
          <a:off x="4068098" y="2934357"/>
          <a:ext cx="560806" cy="560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7E653-6B12-46C5-975B-A69A67C22A79}">
      <dsp:nvSpPr>
        <dsp:cNvPr id="0" name=""/>
        <dsp:cNvSpPr/>
      </dsp:nvSpPr>
      <dsp:spPr>
        <a:xfrm>
          <a:off x="5039150" y="2731306"/>
          <a:ext cx="2279140" cy="96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i="0" kern="1200"/>
            <a:t>Data Driven: Leverage Python’s capabilities to handle large datasets, ensuring detailed and reliable forecasts</a:t>
          </a:r>
          <a:endParaRPr lang="en-US" sz="1200" kern="1200"/>
        </a:p>
      </dsp:txBody>
      <dsp:txXfrm>
        <a:off x="5039150" y="2731306"/>
        <a:ext cx="2279140" cy="966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FBA1-4D95-47E4-BD31-73F2BA282A4C}">
      <dsp:nvSpPr>
        <dsp:cNvPr id="0" name=""/>
        <dsp:cNvSpPr/>
      </dsp:nvSpPr>
      <dsp:spPr>
        <a:xfrm>
          <a:off x="0" y="376"/>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B5324-79CA-4238-B7B9-76D0FE928F11}">
      <dsp:nvSpPr>
        <dsp:cNvPr id="0" name=""/>
        <dsp:cNvSpPr/>
      </dsp:nvSpPr>
      <dsp:spPr>
        <a:xfrm>
          <a:off x="266693" y="198743"/>
          <a:ext cx="484896" cy="484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A1E831-3B8F-440B-BBD1-D0836B462653}">
      <dsp:nvSpPr>
        <dsp:cNvPr id="0" name=""/>
        <dsp:cNvSpPr/>
      </dsp:nvSpPr>
      <dsp:spPr>
        <a:xfrm>
          <a:off x="1018283" y="376"/>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rtl="0">
            <a:lnSpc>
              <a:spcPct val="100000"/>
            </a:lnSpc>
            <a:spcBef>
              <a:spcPct val="0"/>
            </a:spcBef>
            <a:spcAft>
              <a:spcPct val="35000"/>
            </a:spcAft>
            <a:buNone/>
          </a:pPr>
          <a:r>
            <a:rPr lang="en-US" sz="2200" b="0" i="0" kern="1200"/>
            <a:t>We conclude </a:t>
          </a:r>
          <a:r>
            <a:rPr lang="en-US" sz="2200" b="0" i="0" kern="1200">
              <a:latin typeface="Century Gothic" panose="020B0502020202020204"/>
            </a:rPr>
            <a:t>that subscriptions</a:t>
          </a:r>
          <a:r>
            <a:rPr lang="en-US" sz="2200" b="0" i="0" kern="1200"/>
            <a:t> are expected to hit 263 million in the fourth quarter of 2024.</a:t>
          </a:r>
          <a:endParaRPr lang="en-US" sz="2200" kern="1200"/>
        </a:p>
      </dsp:txBody>
      <dsp:txXfrm>
        <a:off x="1018283" y="376"/>
        <a:ext cx="8607099" cy="881630"/>
      </dsp:txXfrm>
    </dsp:sp>
    <dsp:sp modelId="{E7FF8881-F65F-416E-9CD7-94FB61F7A0EF}">
      <dsp:nvSpPr>
        <dsp:cNvPr id="0" name=""/>
        <dsp:cNvSpPr/>
      </dsp:nvSpPr>
      <dsp:spPr>
        <a:xfrm>
          <a:off x="0" y="1102415"/>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1ECC3-D2FE-4BC6-815B-3026C290826D}">
      <dsp:nvSpPr>
        <dsp:cNvPr id="0" name=""/>
        <dsp:cNvSpPr/>
      </dsp:nvSpPr>
      <dsp:spPr>
        <a:xfrm>
          <a:off x="266693" y="1300782"/>
          <a:ext cx="484896" cy="484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6CBB9A-8C60-4215-93D8-4AAAB62B05F3}">
      <dsp:nvSpPr>
        <dsp:cNvPr id="0" name=""/>
        <dsp:cNvSpPr/>
      </dsp:nvSpPr>
      <dsp:spPr>
        <a:xfrm>
          <a:off x="1018283" y="1102415"/>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Include Additional Features</a:t>
          </a:r>
          <a:endParaRPr lang="en-US" sz="2200" kern="1200"/>
        </a:p>
      </dsp:txBody>
      <dsp:txXfrm>
        <a:off x="1018283" y="1102415"/>
        <a:ext cx="8607099" cy="881630"/>
      </dsp:txXfrm>
    </dsp:sp>
    <dsp:sp modelId="{D7CE82D8-B3F7-4B5C-AB5C-9880466C56C6}">
      <dsp:nvSpPr>
        <dsp:cNvPr id="0" name=""/>
        <dsp:cNvSpPr/>
      </dsp:nvSpPr>
      <dsp:spPr>
        <a:xfrm>
          <a:off x="0" y="2204453"/>
          <a:ext cx="9625383" cy="8816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F4B47C-B53A-4792-9A44-4458846340F4}">
      <dsp:nvSpPr>
        <dsp:cNvPr id="0" name=""/>
        <dsp:cNvSpPr/>
      </dsp:nvSpPr>
      <dsp:spPr>
        <a:xfrm>
          <a:off x="266693" y="2402820"/>
          <a:ext cx="484896" cy="484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E0C93A-8127-41BF-8FF4-D89BE313CDA8}">
      <dsp:nvSpPr>
        <dsp:cNvPr id="0" name=""/>
        <dsp:cNvSpPr/>
      </dsp:nvSpPr>
      <dsp:spPr>
        <a:xfrm>
          <a:off x="1018283" y="2204453"/>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977900">
            <a:lnSpc>
              <a:spcPct val="100000"/>
            </a:lnSpc>
            <a:spcBef>
              <a:spcPct val="0"/>
            </a:spcBef>
            <a:spcAft>
              <a:spcPct val="35000"/>
            </a:spcAft>
            <a:buNone/>
          </a:pPr>
          <a:r>
            <a:rPr lang="en-US" sz="2200" i="0" kern="1200"/>
            <a:t>Improve Parameters Tuning</a:t>
          </a:r>
          <a:endParaRPr lang="en-US" sz="2200" kern="1200"/>
        </a:p>
      </dsp:txBody>
      <dsp:txXfrm>
        <a:off x="1018283" y="2204453"/>
        <a:ext cx="8607099" cy="881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C8AD9-73AA-45B1-91B8-DFDA6ED21D43}">
      <dsp:nvSpPr>
        <dsp:cNvPr id="0" name=""/>
        <dsp:cNvSpPr/>
      </dsp:nvSpPr>
      <dsp:spPr>
        <a:xfrm>
          <a:off x="0" y="519"/>
          <a:ext cx="5368316" cy="12154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A7C04-A413-4AC8-BE2A-38DC8F6E583B}">
      <dsp:nvSpPr>
        <dsp:cNvPr id="0" name=""/>
        <dsp:cNvSpPr/>
      </dsp:nvSpPr>
      <dsp:spPr>
        <a:xfrm>
          <a:off x="367667" y="273991"/>
          <a:ext cx="668486" cy="6684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87C1ED-D585-406B-9B52-FE4A89B3C17C}">
      <dsp:nvSpPr>
        <dsp:cNvPr id="0" name=""/>
        <dsp:cNvSpPr/>
      </dsp:nvSpPr>
      <dsp:spPr>
        <a:xfrm>
          <a:off x="1403821" y="519"/>
          <a:ext cx="3964495" cy="121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3" tIns="128633" rIns="128633" bIns="128633" numCol="1" spcCol="1270" anchor="ctr" anchorCtr="0">
          <a:noAutofit/>
        </a:bodyPr>
        <a:lstStyle/>
        <a:p>
          <a:pPr marL="0" lvl="0" indent="0" algn="l" defTabSz="755650">
            <a:lnSpc>
              <a:spcPct val="90000"/>
            </a:lnSpc>
            <a:spcBef>
              <a:spcPct val="0"/>
            </a:spcBef>
            <a:spcAft>
              <a:spcPct val="35000"/>
            </a:spcAft>
            <a:buNone/>
          </a:pPr>
          <a:r>
            <a:rPr lang="en-US" sz="1700" b="1" kern="1200"/>
            <a:t>GitHub Link for Code, Dataset &amp; Presentation </a:t>
          </a:r>
          <a:br>
            <a:rPr lang="en-US" sz="1700" b="1" kern="1200"/>
          </a:br>
          <a:r>
            <a:rPr lang="en-US" sz="1700" b="1" kern="1200">
              <a:hlinkClick xmlns:r="http://schemas.openxmlformats.org/officeDocument/2006/relationships" r:id="rId3"/>
            </a:rPr>
            <a:t>Click Here</a:t>
          </a:r>
          <a:br>
            <a:rPr lang="en-US" sz="1700" b="1" kern="1200"/>
          </a:br>
          <a:endParaRPr lang="en-US" sz="1700" kern="1200"/>
        </a:p>
      </dsp:txBody>
      <dsp:txXfrm>
        <a:off x="1403821" y="519"/>
        <a:ext cx="3964495" cy="1215430"/>
      </dsp:txXfrm>
    </dsp:sp>
    <dsp:sp modelId="{04C4267C-B4B5-40F7-AFBA-F662C7C46E04}">
      <dsp:nvSpPr>
        <dsp:cNvPr id="0" name=""/>
        <dsp:cNvSpPr/>
      </dsp:nvSpPr>
      <dsp:spPr>
        <a:xfrm>
          <a:off x="0" y="1519806"/>
          <a:ext cx="5368316" cy="12154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A4D76-68C3-4229-A29B-35BE5502D0BF}">
      <dsp:nvSpPr>
        <dsp:cNvPr id="0" name=""/>
        <dsp:cNvSpPr/>
      </dsp:nvSpPr>
      <dsp:spPr>
        <a:xfrm>
          <a:off x="367667" y="1793278"/>
          <a:ext cx="668486" cy="66848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E834CD-AE79-4237-A12F-AC060875A7C8}">
      <dsp:nvSpPr>
        <dsp:cNvPr id="0" name=""/>
        <dsp:cNvSpPr/>
      </dsp:nvSpPr>
      <dsp:spPr>
        <a:xfrm>
          <a:off x="1403821" y="1519806"/>
          <a:ext cx="3964495" cy="121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3" tIns="128633" rIns="128633" bIns="128633" numCol="1" spcCol="1270" anchor="ctr" anchorCtr="0">
          <a:noAutofit/>
        </a:bodyPr>
        <a:lstStyle/>
        <a:p>
          <a:pPr marL="0" lvl="0" indent="0" algn="l" defTabSz="755650">
            <a:lnSpc>
              <a:spcPct val="90000"/>
            </a:lnSpc>
            <a:spcBef>
              <a:spcPct val="0"/>
            </a:spcBef>
            <a:spcAft>
              <a:spcPct val="35000"/>
            </a:spcAft>
            <a:buNone/>
          </a:pPr>
          <a:r>
            <a:rPr lang="en-US" sz="1700" b="1" kern="1200"/>
            <a:t>Project Inspiration from Kaggle</a:t>
          </a:r>
          <a:br>
            <a:rPr lang="en-US" sz="1700" b="1" kern="1200"/>
          </a:br>
          <a:r>
            <a:rPr lang="en-US" sz="1700" b="1" kern="1200">
              <a:hlinkClick xmlns:r="http://schemas.openxmlformats.org/officeDocument/2006/relationships" r:id="rId6"/>
            </a:rPr>
            <a:t>Click Here</a:t>
          </a:r>
          <a:br>
            <a:rPr lang="en-US" sz="1700" b="1" kern="1200"/>
          </a:br>
          <a:endParaRPr lang="en-US" sz="1700" kern="1200"/>
        </a:p>
      </dsp:txBody>
      <dsp:txXfrm>
        <a:off x="1403821" y="1519806"/>
        <a:ext cx="3964495" cy="1215430"/>
      </dsp:txXfrm>
    </dsp:sp>
    <dsp:sp modelId="{3A3215D4-C10E-4479-A866-0924D699C9B6}">
      <dsp:nvSpPr>
        <dsp:cNvPr id="0" name=""/>
        <dsp:cNvSpPr/>
      </dsp:nvSpPr>
      <dsp:spPr>
        <a:xfrm>
          <a:off x="0" y="3039094"/>
          <a:ext cx="5368316" cy="12154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DCF74-0E65-4C4F-A2EA-F6CED0458BCF}">
      <dsp:nvSpPr>
        <dsp:cNvPr id="0" name=""/>
        <dsp:cNvSpPr/>
      </dsp:nvSpPr>
      <dsp:spPr>
        <a:xfrm>
          <a:off x="367667" y="3312566"/>
          <a:ext cx="668486" cy="6684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33BAC4-0B2C-41C0-BB0E-9B534B84A2B6}">
      <dsp:nvSpPr>
        <dsp:cNvPr id="0" name=""/>
        <dsp:cNvSpPr/>
      </dsp:nvSpPr>
      <dsp:spPr>
        <a:xfrm>
          <a:off x="1403821" y="3039094"/>
          <a:ext cx="3964495" cy="121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3" tIns="128633" rIns="128633" bIns="128633" numCol="1" spcCol="1270" anchor="ctr" anchorCtr="0">
          <a:noAutofit/>
        </a:bodyPr>
        <a:lstStyle/>
        <a:p>
          <a:pPr marL="0" lvl="0" indent="0" algn="l" defTabSz="755650">
            <a:lnSpc>
              <a:spcPct val="90000"/>
            </a:lnSpc>
            <a:spcBef>
              <a:spcPct val="0"/>
            </a:spcBef>
            <a:spcAft>
              <a:spcPct val="35000"/>
            </a:spcAft>
            <a:buNone/>
          </a:pPr>
          <a:r>
            <a:rPr lang="en-US" sz="1700" b="1" kern="1200"/>
            <a:t>YouTube Link for Recording </a:t>
          </a:r>
          <a:br>
            <a:rPr lang="en-US" sz="1700" b="1" kern="1200"/>
          </a:br>
          <a:r>
            <a:rPr lang="en-US" sz="1700" b="1" kern="1200">
              <a:hlinkClick xmlns:r="http://schemas.openxmlformats.org/officeDocument/2006/relationships" r:id="rId9"/>
            </a:rPr>
            <a:t>Click Here</a:t>
          </a:r>
          <a:endParaRPr lang="en-US" sz="1700" kern="1200"/>
        </a:p>
      </dsp:txBody>
      <dsp:txXfrm>
        <a:off x="1403821" y="3039094"/>
        <a:ext cx="3964495" cy="121543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067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8552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7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86203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2421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2480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5/14/2024</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3406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2360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982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3635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5/14/2024</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576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81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5/14/2024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016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5/14/2024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940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5/14/2024</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916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3870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5/14/2024</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1758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603299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1AD9-C3CC-7DEB-644C-F9905FBB004A}"/>
              </a:ext>
            </a:extLst>
          </p:cNvPr>
          <p:cNvSpPr>
            <a:spLocks noGrp="1"/>
          </p:cNvSpPr>
          <p:nvPr>
            <p:ph type="title"/>
          </p:nvPr>
        </p:nvSpPr>
        <p:spPr>
          <a:xfrm>
            <a:off x="386494" y="597888"/>
            <a:ext cx="11359734" cy="1755768"/>
          </a:xfrm>
        </p:spPr>
        <p:txBody>
          <a:bodyPr/>
          <a:lstStyle/>
          <a:p>
            <a:pPr algn="ctr"/>
            <a:r>
              <a:rPr lang="en-US" sz="3200" b="1">
                <a:solidFill>
                  <a:srgbClr val="EBEBEB"/>
                </a:solidFill>
              </a:rPr>
              <a:t>PREDICTING NETFLIX SUBSCRIPTION TRENDS WITH PYTHON</a:t>
            </a:r>
            <a:endParaRPr lang="en-US"/>
          </a:p>
        </p:txBody>
      </p:sp>
      <p:sp>
        <p:nvSpPr>
          <p:cNvPr id="3" name="Content Placeholder 2">
            <a:extLst>
              <a:ext uri="{FF2B5EF4-FFF2-40B4-BE49-F238E27FC236}">
                <a16:creationId xmlns:a16="http://schemas.microsoft.com/office/drawing/2014/main" id="{375CE263-3C13-7AA8-4498-DAD2361FE80B}"/>
              </a:ext>
            </a:extLst>
          </p:cNvPr>
          <p:cNvSpPr>
            <a:spLocks noGrp="1"/>
          </p:cNvSpPr>
          <p:nvPr>
            <p:ph idx="1"/>
          </p:nvPr>
        </p:nvSpPr>
        <p:spPr>
          <a:xfrm>
            <a:off x="242842" y="2349500"/>
            <a:ext cx="11644510" cy="4238775"/>
          </a:xfrm>
        </p:spPr>
        <p:txBody>
          <a:bodyPr vert="horz" lIns="91440" tIns="45720" rIns="91440" bIns="45720" rtlCol="0" anchor="t">
            <a:noAutofit/>
          </a:bodyPr>
          <a:lstStyle/>
          <a:p>
            <a:pPr marL="0" indent="0" algn="ctr">
              <a:spcBef>
                <a:spcPct val="0"/>
              </a:spcBef>
              <a:buNone/>
            </a:pPr>
            <a:r>
              <a:rPr lang="en-US" sz="2800" b="1">
                <a:solidFill>
                  <a:schemeClr val="tx1"/>
                </a:solidFill>
                <a:latin typeface="Times New Roman"/>
                <a:ea typeface="+mj-ea"/>
                <a:cs typeface="Times New Roman"/>
              </a:rPr>
              <a:t>CIS 5850 – Communication and Information Services</a:t>
            </a:r>
          </a:p>
          <a:p>
            <a:pPr marL="0" indent="0" algn="ctr">
              <a:spcBef>
                <a:spcPct val="0"/>
              </a:spcBef>
              <a:buNone/>
            </a:pPr>
            <a:r>
              <a:rPr lang="en-US" sz="2800" b="1">
                <a:solidFill>
                  <a:schemeClr val="tx1"/>
                </a:solidFill>
                <a:latin typeface="Times New Roman"/>
                <a:ea typeface="+mj-ea"/>
                <a:cs typeface="Times New Roman"/>
              </a:rPr>
              <a:t>Instructor : Ivan Pantaleon</a:t>
            </a:r>
          </a:p>
          <a:p>
            <a:pPr marL="0" indent="0" algn="ctr">
              <a:spcBef>
                <a:spcPct val="0"/>
              </a:spcBef>
              <a:buNone/>
            </a:pP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Presented By -</a:t>
            </a:r>
            <a:br>
              <a:rPr lang="en-US" sz="2800" b="1">
                <a:latin typeface="Times New Roman"/>
                <a:ea typeface="+mj-ea"/>
                <a:cs typeface="+mj-cs"/>
              </a:rPr>
            </a:b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Latika Kapoor</a:t>
            </a:r>
          </a:p>
          <a:p>
            <a:pPr marL="0" indent="0" algn="ctr">
              <a:spcBef>
                <a:spcPct val="0"/>
              </a:spcBef>
              <a:buNone/>
            </a:pPr>
            <a:r>
              <a:rPr lang="en-US" sz="2800" b="1">
                <a:solidFill>
                  <a:schemeClr val="tx1"/>
                </a:solidFill>
                <a:latin typeface="Times New Roman"/>
                <a:ea typeface="+mj-ea"/>
                <a:cs typeface="Times New Roman"/>
              </a:rPr>
              <a:t>Zalak Patel</a:t>
            </a:r>
          </a:p>
          <a:p>
            <a:pPr marL="0" indent="0" algn="ctr">
              <a:spcBef>
                <a:spcPct val="0"/>
              </a:spcBef>
              <a:buNone/>
            </a:pPr>
            <a:r>
              <a:rPr lang="en-US" sz="2800" b="1">
                <a:solidFill>
                  <a:schemeClr val="tx1"/>
                </a:solidFill>
                <a:latin typeface="Times New Roman"/>
                <a:ea typeface="+mj-ea"/>
                <a:cs typeface="Times New Roman"/>
              </a:rPr>
              <a:t>Vamsi Sai Krishna Reddy </a:t>
            </a:r>
            <a:r>
              <a:rPr lang="en-US" sz="2800" b="1" err="1">
                <a:solidFill>
                  <a:schemeClr val="tx1"/>
                </a:solidFill>
                <a:latin typeface="Times New Roman"/>
                <a:ea typeface="+mj-ea"/>
                <a:cs typeface="Times New Roman"/>
              </a:rPr>
              <a:t>Yarramreddy</a:t>
            </a:r>
            <a:endParaRPr lang="en-US" sz="2800" b="1">
              <a:solidFill>
                <a:schemeClr val="tx1"/>
              </a:solidFill>
              <a:latin typeface="Times New Roman"/>
              <a:ea typeface="+mj-ea"/>
              <a:cs typeface="Times New Roman"/>
            </a:endParaRPr>
          </a:p>
          <a:p>
            <a:pPr marL="0" indent="0" algn="ctr">
              <a:spcBef>
                <a:spcPct val="0"/>
              </a:spcBef>
              <a:buNone/>
            </a:pPr>
            <a:r>
              <a:rPr lang="en-US" sz="2800" b="1">
                <a:solidFill>
                  <a:schemeClr val="tx1"/>
                </a:solidFill>
                <a:latin typeface="Times New Roman"/>
                <a:ea typeface="+mj-ea"/>
                <a:cs typeface="Times New Roman"/>
              </a:rPr>
              <a:t>Kajal Bhandare</a:t>
            </a:r>
          </a:p>
          <a:p>
            <a:pPr marL="0" indent="0" algn="ctr">
              <a:spcBef>
                <a:spcPct val="0"/>
              </a:spcBef>
              <a:buNone/>
            </a:pPr>
            <a:endParaRPr lang="en-US" sz="3600" b="1">
              <a:solidFill>
                <a:srgbClr val="EBEBEB"/>
              </a:solidFill>
              <a:latin typeface="Times New Roman"/>
              <a:ea typeface="+mj-ea"/>
              <a:cs typeface="Times New Roman"/>
            </a:endParaRPr>
          </a:p>
          <a:p>
            <a:pPr marL="0" indent="0" algn="ctr">
              <a:spcBef>
                <a:spcPct val="0"/>
              </a:spcBef>
              <a:buNone/>
            </a:pPr>
            <a:endParaRPr lang="en-US" sz="3600" b="1">
              <a:solidFill>
                <a:srgbClr val="EBEBEB"/>
              </a:solidFill>
              <a:latin typeface="+mj-lt"/>
              <a:ea typeface="+mj-ea"/>
              <a:cs typeface="+mj-cs"/>
            </a:endParaRPr>
          </a:p>
        </p:txBody>
      </p:sp>
    </p:spTree>
    <p:extLst>
      <p:ext uri="{BB962C8B-B14F-4D97-AF65-F5344CB8AC3E}">
        <p14:creationId xmlns:p14="http://schemas.microsoft.com/office/powerpoint/2010/main" val="201723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PROJECT INSPIRATION</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873739" y="3002643"/>
            <a:ext cx="10734776" cy="2785534"/>
          </a:xfrm>
        </p:spPr>
        <p:txBody>
          <a:bodyPr vert="horz" lIns="91440" tIns="45720" rIns="91440" bIns="45720" rtlCol="0" anchor="t">
            <a:normAutofit/>
          </a:bodyPr>
          <a:lstStyle/>
          <a:p>
            <a:r>
              <a:rPr lang="en-US" sz="2000">
                <a:ea typeface="+mn-lt"/>
                <a:cs typeface="+mn-lt"/>
              </a:rPr>
              <a:t>Exploratory data analysis and forecasting performed by Roshan on "</a:t>
            </a:r>
            <a:r>
              <a:rPr lang="en-US" sz="2000" b="1">
                <a:ea typeface="+mn-lt"/>
                <a:cs typeface="+mn-lt"/>
              </a:rPr>
              <a:t>YouTube data: Who got the most subscribers?</a:t>
            </a:r>
            <a:r>
              <a:rPr lang="en-US" sz="2000">
                <a:ea typeface="+mn-lt"/>
                <a:cs typeface="+mn-lt"/>
              </a:rPr>
              <a:t>"</a:t>
            </a:r>
          </a:p>
          <a:p>
            <a:endParaRPr lang="en-US" sz="2000">
              <a:ea typeface="+mn-lt"/>
              <a:cs typeface="+mn-lt"/>
            </a:endParaRPr>
          </a:p>
          <a:p>
            <a:r>
              <a:rPr lang="en-US" sz="2000">
                <a:ea typeface="+mn-lt"/>
                <a:cs typeface="+mn-lt"/>
              </a:rPr>
              <a:t>Analysis on most viewers and subscribers</a:t>
            </a:r>
          </a:p>
          <a:p>
            <a:endParaRPr lang="en-US" sz="2000">
              <a:ea typeface="+mn-lt"/>
              <a:cs typeface="+mn-lt"/>
            </a:endParaRPr>
          </a:p>
          <a:p>
            <a:r>
              <a:rPr lang="en-US" sz="2000">
                <a:ea typeface="+mn-lt"/>
                <a:cs typeface="+mn-lt"/>
              </a:rPr>
              <a:t>Predict number of subscribers based on videos uploaded</a:t>
            </a:r>
          </a:p>
          <a:p>
            <a:endParaRPr lang="en-US" sz="2000">
              <a:ea typeface="+mn-lt"/>
              <a:cs typeface="+mn-lt"/>
            </a:endParaRPr>
          </a:p>
        </p:txBody>
      </p:sp>
    </p:spTree>
    <p:extLst>
      <p:ext uri="{BB962C8B-B14F-4D97-AF65-F5344CB8AC3E}">
        <p14:creationId xmlns:p14="http://schemas.microsoft.com/office/powerpoint/2010/main" val="343293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73304" y="1045587"/>
            <a:ext cx="10465119" cy="706964"/>
          </a:xfrm>
        </p:spPr>
        <p:txBody>
          <a:bodyPr/>
          <a:lstStyle/>
          <a:p>
            <a:pPr algn="ctr"/>
            <a:r>
              <a:rPr lang="en-US" sz="3200" b="1">
                <a:solidFill>
                  <a:schemeClr val="bg1"/>
                </a:solidFill>
              </a:rPr>
              <a:t>BUSINESS USE CASE</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278654" y="2395462"/>
            <a:ext cx="11657759" cy="4272642"/>
          </a:xfrm>
        </p:spPr>
        <p:txBody>
          <a:bodyPr vert="horz" lIns="91440" tIns="45720" rIns="91440" bIns="45720" rtlCol="0" anchor="t">
            <a:normAutofit/>
          </a:bodyPr>
          <a:lstStyle/>
          <a:p>
            <a:r>
              <a:rPr lang="en-US" b="1">
                <a:ea typeface="+mn-lt"/>
                <a:cs typeface="+mn-lt"/>
              </a:rPr>
              <a:t>Better Content Choices</a:t>
            </a:r>
            <a:r>
              <a:rPr lang="en-US">
                <a:ea typeface="+mn-lt"/>
                <a:cs typeface="+mn-lt"/>
              </a:rPr>
              <a:t> : Assist OTT platforms pick the right shows to make or buy, making viewers happier</a:t>
            </a:r>
          </a:p>
          <a:p>
            <a:pPr marL="0" indent="0">
              <a:buNone/>
            </a:pPr>
            <a:endParaRPr lang="en-US">
              <a:ea typeface="+mn-lt"/>
              <a:cs typeface="+mn-lt"/>
            </a:endParaRPr>
          </a:p>
          <a:p>
            <a:r>
              <a:rPr lang="en-US" b="1">
                <a:ea typeface="+mn-lt"/>
                <a:cs typeface="+mn-lt"/>
              </a:rPr>
              <a:t>Making It Easier for Viewers</a:t>
            </a:r>
            <a:r>
              <a:rPr lang="en-US">
                <a:ea typeface="+mn-lt"/>
                <a:cs typeface="+mn-lt"/>
              </a:rPr>
              <a:t> : Assist OTT platforms how many people use their app or website and make it easier for viewers to find and watch their favorite shows by improving how the app looks</a:t>
            </a:r>
          </a:p>
          <a:p>
            <a:pPr marL="0" indent="0">
              <a:buNone/>
            </a:pPr>
            <a:endParaRPr lang="en-US">
              <a:ea typeface="+mn-lt"/>
              <a:cs typeface="+mn-lt"/>
            </a:endParaRPr>
          </a:p>
          <a:p>
            <a:r>
              <a:rPr lang="en-US" b="1">
                <a:ea typeface="+mn-lt"/>
                <a:cs typeface="+mn-lt"/>
              </a:rPr>
              <a:t>Keeping Viewers Interested </a:t>
            </a:r>
            <a:r>
              <a:rPr lang="en-US">
                <a:ea typeface="+mn-lt"/>
                <a:cs typeface="+mn-lt"/>
              </a:rPr>
              <a:t> : Assist OTT platforms to offer deals, suggest shows, or provide better customer support to keep viewers from leaving</a:t>
            </a:r>
          </a:p>
          <a:p>
            <a:pPr marL="0" indent="0">
              <a:buNone/>
            </a:pPr>
            <a:endParaRPr lang="en-US">
              <a:ea typeface="+mn-lt"/>
              <a:cs typeface="+mn-lt"/>
            </a:endParaRPr>
          </a:p>
          <a:p>
            <a:r>
              <a:rPr lang="en-US" b="1">
                <a:ea typeface="+mn-lt"/>
                <a:cs typeface="+mn-lt"/>
              </a:rPr>
              <a:t>Making More Money</a:t>
            </a:r>
            <a:r>
              <a:rPr lang="en-US">
                <a:ea typeface="+mn-lt"/>
                <a:cs typeface="+mn-lt"/>
              </a:rPr>
              <a:t> : Assist OTT platforms to understand how to earn more money by looking at how many people subscribe and what prices to set. </a:t>
            </a:r>
          </a:p>
        </p:txBody>
      </p:sp>
    </p:spTree>
    <p:extLst>
      <p:ext uri="{BB962C8B-B14F-4D97-AF65-F5344CB8AC3E}">
        <p14:creationId xmlns:p14="http://schemas.microsoft.com/office/powerpoint/2010/main" val="322200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852427" y="1003834"/>
            <a:ext cx="10465119" cy="706964"/>
          </a:xfrm>
        </p:spPr>
        <p:txBody>
          <a:bodyPr/>
          <a:lstStyle/>
          <a:p>
            <a:pPr algn="ctr"/>
            <a:r>
              <a:rPr lang="en-US" sz="3200" b="1">
                <a:solidFill>
                  <a:schemeClr val="bg1"/>
                </a:solidFill>
              </a:rPr>
              <a:t>CHALLENGES</a:t>
            </a:r>
          </a:p>
        </p:txBody>
      </p:sp>
      <p:sp>
        <p:nvSpPr>
          <p:cNvPr id="4" name="Content Placeholder 3">
            <a:extLst>
              <a:ext uri="{FF2B5EF4-FFF2-40B4-BE49-F238E27FC236}">
                <a16:creationId xmlns:a16="http://schemas.microsoft.com/office/drawing/2014/main" id="{E0EA63CC-420D-4488-AC27-021DCA81E4F2}"/>
              </a:ext>
            </a:extLst>
          </p:cNvPr>
          <p:cNvSpPr>
            <a:spLocks noGrp="1"/>
          </p:cNvSpPr>
          <p:nvPr>
            <p:ph idx="1"/>
          </p:nvPr>
        </p:nvSpPr>
        <p:spPr>
          <a:xfrm>
            <a:off x="608854" y="2603500"/>
            <a:ext cx="10933859" cy="3695700"/>
          </a:xfrm>
        </p:spPr>
        <p:txBody>
          <a:bodyPr vert="horz" lIns="91440" tIns="45720" rIns="91440" bIns="45720" rtlCol="0" anchor="t">
            <a:normAutofit/>
          </a:bodyPr>
          <a:lstStyle/>
          <a:p>
            <a:endParaRPr lang="en-US"/>
          </a:p>
          <a:p>
            <a:r>
              <a:rPr lang="en-US"/>
              <a:t>Unable proceed with potential project "Seamless</a:t>
            </a:r>
            <a:r>
              <a:rPr lang="en-US">
                <a:ea typeface="+mn-lt"/>
                <a:cs typeface="+mn-lt"/>
              </a:rPr>
              <a:t> Data Sharing Using Amazon Redshift"  as it required paid subscription</a:t>
            </a:r>
            <a:endParaRPr lang="en-US"/>
          </a:p>
          <a:p>
            <a:pPr marL="0" indent="0">
              <a:buNone/>
            </a:pPr>
            <a:endParaRPr lang="en-US">
              <a:ea typeface="+mn-lt"/>
              <a:cs typeface="+mn-lt"/>
            </a:endParaRPr>
          </a:p>
          <a:p>
            <a:r>
              <a:rPr lang="en-US">
                <a:ea typeface="+mn-lt"/>
                <a:cs typeface="+mn-lt"/>
              </a:rPr>
              <a:t>Due to certain copyright issues, we could nor proceed with  AWS Educate  course–led project “Sports Data Analytics using Amazon Athena”</a:t>
            </a:r>
          </a:p>
          <a:p>
            <a:pPr marL="0" indent="0">
              <a:buNone/>
            </a:pPr>
            <a:endParaRPr lang="en-US"/>
          </a:p>
          <a:p>
            <a:r>
              <a:rPr lang="en-US"/>
              <a:t>Understanding ARIMA and achieve better parameter tuning</a:t>
            </a:r>
          </a:p>
          <a:p>
            <a:endParaRPr lang="en-US"/>
          </a:p>
        </p:txBody>
      </p:sp>
    </p:spTree>
    <p:extLst>
      <p:ext uri="{BB962C8B-B14F-4D97-AF65-F5344CB8AC3E}">
        <p14:creationId xmlns:p14="http://schemas.microsoft.com/office/powerpoint/2010/main" val="103917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EBA7-F2CC-FE27-01C6-35C5A13082D3}"/>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CONCLUSION</a:t>
            </a:r>
            <a:endParaRPr lang="en-US" sz="3200">
              <a:solidFill>
                <a:srgbClr val="EBEBEB"/>
              </a:solidFill>
            </a:endParaRPr>
          </a:p>
        </p:txBody>
      </p:sp>
      <p:graphicFrame>
        <p:nvGraphicFramePr>
          <p:cNvPr id="5" name="Content Placeholder 2">
            <a:extLst>
              <a:ext uri="{FF2B5EF4-FFF2-40B4-BE49-F238E27FC236}">
                <a16:creationId xmlns:a16="http://schemas.microsoft.com/office/drawing/2014/main" id="{64276888-C0C4-ED10-5408-E4334BF53915}"/>
              </a:ext>
            </a:extLst>
          </p:cNvPr>
          <p:cNvGraphicFramePr>
            <a:graphicFrameLocks noGrp="1"/>
          </p:cNvGraphicFramePr>
          <p:nvPr>
            <p:ph idx="1"/>
            <p:extLst>
              <p:ext uri="{D42A27DB-BD31-4B8C-83A1-F6EECF244321}">
                <p14:modId xmlns:p14="http://schemas.microsoft.com/office/powerpoint/2010/main" val="261132996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16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706106" y="1015420"/>
            <a:ext cx="4226127" cy="4833745"/>
          </a:xfrm>
        </p:spPr>
        <p:txBody>
          <a:bodyPr>
            <a:normAutofit/>
          </a:bodyPr>
          <a:lstStyle/>
          <a:p>
            <a:r>
              <a:rPr lang="en-US" b="1" dirty="0">
                <a:solidFill>
                  <a:srgbClr val="EBEBEB"/>
                </a:solidFill>
              </a:rPr>
              <a:t>IMPORTANT LINKS</a:t>
            </a:r>
            <a:endParaRPr lang="en-US">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3">
            <a:extLst>
              <a:ext uri="{FF2B5EF4-FFF2-40B4-BE49-F238E27FC236}">
                <a16:creationId xmlns:a16="http://schemas.microsoft.com/office/drawing/2014/main" id="{DDD9BED7-687C-FCE5-57F3-6A42F32FCDAC}"/>
              </a:ext>
            </a:extLst>
          </p:cNvPr>
          <p:cNvGraphicFramePr>
            <a:graphicFrameLocks noGrp="1"/>
          </p:cNvGraphicFramePr>
          <p:nvPr>
            <p:ph idx="1"/>
            <p:extLst>
              <p:ext uri="{D42A27DB-BD31-4B8C-83A1-F6EECF244321}">
                <p14:modId xmlns:p14="http://schemas.microsoft.com/office/powerpoint/2010/main" val="4247030033"/>
              </p:ext>
            </p:extLst>
          </p:nvPr>
        </p:nvGraphicFramePr>
        <p:xfrm>
          <a:off x="5611834" y="1298640"/>
          <a:ext cx="5368317" cy="4255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274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8625" y="1004983"/>
            <a:ext cx="8761413" cy="706964"/>
          </a:xfrm>
        </p:spPr>
        <p:txBody>
          <a:bodyPr>
            <a:normAutofit/>
          </a:bodyPr>
          <a:lstStyle/>
          <a:p>
            <a:pPr algn="ctr"/>
            <a:r>
              <a:rPr lang="en-US" sz="3200" b="1">
                <a:solidFill>
                  <a:srgbClr val="EBEBEB"/>
                </a:solidFill>
              </a:rPr>
              <a:t>INTRODUCTION</a:t>
            </a:r>
            <a:endParaRPr lang="en-US" sz="3200">
              <a:solidFill>
                <a:srgbClr val="EBEBEB"/>
              </a:solidFill>
            </a:endParaRPr>
          </a:p>
        </p:txBody>
      </p:sp>
      <p:sp>
        <p:nvSpPr>
          <p:cNvPr id="8" name="Content Placeholder 7">
            <a:extLst>
              <a:ext uri="{FF2B5EF4-FFF2-40B4-BE49-F238E27FC236}">
                <a16:creationId xmlns:a16="http://schemas.microsoft.com/office/drawing/2014/main" id="{421ABDCE-5DF7-D60B-2273-9E8031CDB735}"/>
              </a:ext>
            </a:extLst>
          </p:cNvPr>
          <p:cNvSpPr>
            <a:spLocks noGrp="1"/>
          </p:cNvSpPr>
          <p:nvPr>
            <p:ph idx="1"/>
          </p:nvPr>
        </p:nvSpPr>
        <p:spPr>
          <a:xfrm>
            <a:off x="420169" y="2344965"/>
            <a:ext cx="5674622" cy="4069441"/>
          </a:xfrm>
        </p:spPr>
        <p:txBody>
          <a:bodyPr vert="horz" lIns="91440" tIns="45720" rIns="91440" bIns="45720" rtlCol="0" anchor="ctr">
            <a:normAutofit/>
          </a:bodyPr>
          <a:lstStyle/>
          <a:p>
            <a:pPr>
              <a:lnSpc>
                <a:spcPct val="90000"/>
              </a:lnSpc>
            </a:pPr>
            <a:r>
              <a:rPr lang="en-US" sz="2000" b="1">
                <a:latin typeface="Times New Roman"/>
                <a:ea typeface="+mn-lt"/>
                <a:cs typeface="Times New Roman"/>
              </a:rPr>
              <a:t>Descriptive Analytics</a:t>
            </a:r>
            <a:r>
              <a:rPr lang="en-US" sz="2000">
                <a:latin typeface="Times New Roman"/>
                <a:ea typeface="+mn-lt"/>
                <a:cs typeface="Times New Roman"/>
              </a:rPr>
              <a:t>: "What happened?" </a:t>
            </a:r>
            <a:br>
              <a:rPr lang="en-US" sz="2000">
                <a:latin typeface="Times New Roman"/>
                <a:ea typeface="+mn-lt"/>
                <a:cs typeface="Times New Roman"/>
              </a:rPr>
            </a:br>
            <a:r>
              <a:rPr lang="en-US" sz="2000">
                <a:latin typeface="Times New Roman"/>
                <a:ea typeface="+mn-lt"/>
                <a:cs typeface="Times New Roman"/>
              </a:rPr>
              <a:t>By summarizing past data to identify trends and patterns.</a:t>
            </a:r>
            <a:br>
              <a:rPr lang="en-US" sz="2000">
                <a:latin typeface="Times New Roman"/>
                <a:ea typeface="+mn-lt"/>
                <a:cs typeface="Times New Roman"/>
              </a:rPr>
            </a:br>
            <a:endParaRPr lang="en-US" sz="2000">
              <a:latin typeface="Times New Roman"/>
              <a:cs typeface="Times New Roman"/>
            </a:endParaRPr>
          </a:p>
          <a:p>
            <a:pPr>
              <a:lnSpc>
                <a:spcPct val="90000"/>
              </a:lnSpc>
            </a:pPr>
            <a:r>
              <a:rPr lang="en-US" sz="2000" b="1">
                <a:latin typeface="Times New Roman"/>
                <a:ea typeface="+mn-lt"/>
                <a:cs typeface="Times New Roman"/>
              </a:rPr>
              <a:t>Predictive Analytics</a:t>
            </a:r>
            <a:r>
              <a:rPr lang="en-US" sz="2000">
                <a:latin typeface="Times New Roman"/>
                <a:ea typeface="+mn-lt"/>
                <a:cs typeface="Times New Roman"/>
              </a:rPr>
              <a:t>: "What will happen?" </a:t>
            </a:r>
            <a:br>
              <a:rPr lang="en-US" sz="2000">
                <a:latin typeface="Times New Roman"/>
                <a:ea typeface="+mn-lt"/>
                <a:cs typeface="Times New Roman"/>
              </a:rPr>
            </a:br>
            <a:r>
              <a:rPr lang="en-US" sz="2000">
                <a:latin typeface="Times New Roman"/>
                <a:ea typeface="+mn-lt"/>
                <a:cs typeface="Times New Roman"/>
              </a:rPr>
              <a:t>Using statistical models and forecasts.</a:t>
            </a:r>
            <a:endParaRPr lang="en-US" sz="2000">
              <a:latin typeface="Times New Roman"/>
              <a:cs typeface="Times New Roman"/>
            </a:endParaRPr>
          </a:p>
          <a:p>
            <a:pPr>
              <a:lnSpc>
                <a:spcPct val="90000"/>
              </a:lnSpc>
            </a:pPr>
            <a:endParaRPr lang="en-US" sz="1700">
              <a:latin typeface="Times New Roman"/>
              <a:cs typeface="Times New Roman"/>
            </a:endParaRPr>
          </a:p>
        </p:txBody>
      </p:sp>
      <p:pic>
        <p:nvPicPr>
          <p:cNvPr id="4" name="Content Placeholder 3" descr="A group of colorful circles with black text&#10;&#10;Description automatically generated">
            <a:extLst>
              <a:ext uri="{FF2B5EF4-FFF2-40B4-BE49-F238E27FC236}">
                <a16:creationId xmlns:a16="http://schemas.microsoft.com/office/drawing/2014/main" id="{82E73F59-2C50-A9E1-DA7A-ABD272038CDE}"/>
              </a:ext>
            </a:extLst>
          </p:cNvPr>
          <p:cNvPicPr>
            <a:picLocks noChangeAspect="1"/>
          </p:cNvPicPr>
          <p:nvPr/>
        </p:nvPicPr>
        <p:blipFill rotWithShape="1">
          <a:blip r:embed="rId2"/>
          <a:srcRect l="-309" r="8259" b="316"/>
          <a:stretch/>
        </p:blipFill>
        <p:spPr>
          <a:xfrm>
            <a:off x="5800007" y="2382214"/>
            <a:ext cx="6366148" cy="3884646"/>
          </a:xfrm>
          <a:prstGeom prst="roundRect">
            <a:avLst>
              <a:gd name="adj" fmla="val 1858"/>
            </a:avLst>
          </a:prstGeom>
          <a:effectLst>
            <a:outerShdw blurRad="76200" dir="21540000" algn="tl" rotWithShape="0">
              <a:srgbClr val="000000">
                <a:alpha val="0"/>
              </a:srgbClr>
            </a:outerShdw>
          </a:effectLst>
        </p:spPr>
      </p:pic>
      <p:sp>
        <p:nvSpPr>
          <p:cNvPr id="12" name="Arrow: Down 11">
            <a:extLst>
              <a:ext uri="{FF2B5EF4-FFF2-40B4-BE49-F238E27FC236}">
                <a16:creationId xmlns:a16="http://schemas.microsoft.com/office/drawing/2014/main" id="{B95EC6DB-88EA-542E-82C8-2F6455D364F0}"/>
              </a:ext>
            </a:extLst>
          </p:cNvPr>
          <p:cNvSpPr/>
          <p:nvPr/>
        </p:nvSpPr>
        <p:spPr>
          <a:xfrm>
            <a:off x="6599464" y="3428999"/>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99FFA7F9-EC7F-6777-EC3C-400EB2D7E456}"/>
              </a:ext>
            </a:extLst>
          </p:cNvPr>
          <p:cNvSpPr/>
          <p:nvPr/>
        </p:nvSpPr>
        <p:spPr>
          <a:xfrm>
            <a:off x="9661070" y="2558142"/>
            <a:ext cx="244929" cy="6259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4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17176" y="493506"/>
            <a:ext cx="5196893" cy="1552586"/>
          </a:xfrm>
        </p:spPr>
        <p:txBody>
          <a:bodyPr>
            <a:normAutofit/>
          </a:bodyPr>
          <a:lstStyle/>
          <a:p>
            <a:pPr algn="ctr">
              <a:lnSpc>
                <a:spcPct val="90000"/>
              </a:lnSpc>
            </a:pPr>
            <a:r>
              <a:rPr lang="en-US" sz="3200" b="1">
                <a:solidFill>
                  <a:schemeClr val="tx1"/>
                </a:solidFill>
              </a:rPr>
              <a:t>TIME SERIES FORECASTING</a:t>
            </a:r>
            <a:endParaRPr lang="en-US" sz="3200">
              <a:solidFill>
                <a:schemeClr val="tx1"/>
              </a:solidFill>
            </a:endParaRPr>
          </a:p>
        </p:txBody>
      </p:sp>
      <p:pic>
        <p:nvPicPr>
          <p:cNvPr id="4" name="Content Placeholder 3" descr="A diagram of a business process&#10;&#10;Description automatically generated">
            <a:extLst>
              <a:ext uri="{FF2B5EF4-FFF2-40B4-BE49-F238E27FC236}">
                <a16:creationId xmlns:a16="http://schemas.microsoft.com/office/drawing/2014/main" id="{ECE6E001-7D0D-5AA6-4B56-FCB9C9F4786F}"/>
              </a:ext>
            </a:extLst>
          </p:cNvPr>
          <p:cNvPicPr>
            <a:picLocks noChangeAspect="1"/>
          </p:cNvPicPr>
          <p:nvPr/>
        </p:nvPicPr>
        <p:blipFill rotWithShape="1">
          <a:blip r:embed="rId2"/>
          <a:srcRect l="19261" r="14396" b="1"/>
          <a:stretch/>
        </p:blipFill>
        <p:spPr>
          <a:xfrm>
            <a:off x="5142416" y="772437"/>
            <a:ext cx="6986518" cy="5876798"/>
          </a:xfrm>
          <a:prstGeom prst="rect">
            <a:avLst/>
          </a:prstGeom>
        </p:spPr>
      </p:pic>
      <p:sp>
        <p:nvSpPr>
          <p:cNvPr id="17" name="Rectangle 16">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3B5D48F8-E496-360E-22AB-2FE6301C1861}"/>
              </a:ext>
            </a:extLst>
          </p:cNvPr>
          <p:cNvSpPr>
            <a:spLocks noGrp="1"/>
          </p:cNvSpPr>
          <p:nvPr>
            <p:ph idx="1"/>
          </p:nvPr>
        </p:nvSpPr>
        <p:spPr>
          <a:xfrm>
            <a:off x="674791" y="2225283"/>
            <a:ext cx="3895725" cy="3700572"/>
          </a:xfrm>
        </p:spPr>
        <p:txBody>
          <a:bodyPr vert="horz" lIns="91440" tIns="45720" rIns="91440" bIns="45720" rtlCol="0" anchor="t">
            <a:normAutofit/>
          </a:bodyPr>
          <a:lstStyle/>
          <a:p>
            <a:r>
              <a:rPr lang="en-US" sz="1600" b="1">
                <a:latin typeface="Times New Roman"/>
                <a:ea typeface="+mn-lt"/>
                <a:cs typeface="Times New Roman"/>
              </a:rPr>
              <a:t>Identify the Problem: Determine what business issue needs forecasting</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Check Data Availability: Ensure you have enough data to analyze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Select Accuracy Level: Choose how precise the forecasts need to be</a:t>
            </a:r>
            <a:br>
              <a:rPr lang="en-US" sz="1600" b="1">
                <a:latin typeface="Times New Roman"/>
                <a:ea typeface="+mn-lt"/>
                <a:cs typeface="Times New Roman"/>
              </a:rPr>
            </a:br>
            <a:endParaRPr lang="en-US" sz="1600" b="1">
              <a:latin typeface="Times New Roman"/>
              <a:ea typeface="+mn-lt"/>
              <a:cs typeface="Times New Roman"/>
            </a:endParaRPr>
          </a:p>
          <a:p>
            <a:r>
              <a:rPr lang="en-US" sz="1600" b="1">
                <a:latin typeface="Times New Roman"/>
                <a:ea typeface="+mn-lt"/>
                <a:cs typeface="Times New Roman"/>
              </a:rPr>
              <a:t>Set Forecast Frequency: Decide how often you need predictions</a:t>
            </a:r>
          </a:p>
        </p:txBody>
      </p:sp>
      <p:sp>
        <p:nvSpPr>
          <p:cNvPr id="2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09407001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7E70-2C73-ADC1-BFE8-A3311C721804}"/>
              </a:ext>
            </a:extLst>
          </p:cNvPr>
          <p:cNvSpPr>
            <a:spLocks noGrp="1"/>
          </p:cNvSpPr>
          <p:nvPr>
            <p:ph type="title"/>
          </p:nvPr>
        </p:nvSpPr>
        <p:spPr>
          <a:xfrm>
            <a:off x="706105" y="545695"/>
            <a:ext cx="10776015" cy="1729923"/>
          </a:xfrm>
        </p:spPr>
        <p:txBody>
          <a:bodyPr/>
          <a:lstStyle/>
          <a:p>
            <a:pPr algn="ctr"/>
            <a:r>
              <a:rPr lang="en-US" sz="3200" b="1"/>
              <a:t>BENEFITS OF PYTHON </a:t>
            </a:r>
            <a:br>
              <a:rPr lang="en-US" sz="3200" b="1"/>
            </a:br>
            <a:r>
              <a:rPr lang="en-US" sz="3200" b="1"/>
              <a:t>IN </a:t>
            </a:r>
            <a:br>
              <a:rPr lang="en-US" sz="3200" b="1"/>
            </a:br>
            <a:r>
              <a:rPr lang="en-US" sz="3200" b="1"/>
              <a:t>TIME SERIES ANALYSIS</a:t>
            </a:r>
          </a:p>
        </p:txBody>
      </p:sp>
      <p:graphicFrame>
        <p:nvGraphicFramePr>
          <p:cNvPr id="14" name="Content Placeholder 2">
            <a:extLst>
              <a:ext uri="{FF2B5EF4-FFF2-40B4-BE49-F238E27FC236}">
                <a16:creationId xmlns:a16="http://schemas.microsoft.com/office/drawing/2014/main" id="{4282479D-99D4-01AC-00BE-B29B2D473059}"/>
              </a:ext>
            </a:extLst>
          </p:cNvPr>
          <p:cNvGraphicFramePr>
            <a:graphicFrameLocks noGrp="1"/>
          </p:cNvGraphicFramePr>
          <p:nvPr>
            <p:ph idx="1"/>
            <p:extLst>
              <p:ext uri="{D42A27DB-BD31-4B8C-83A1-F6EECF244321}">
                <p14:modId xmlns:p14="http://schemas.microsoft.com/office/powerpoint/2010/main" val="2501344044"/>
              </p:ext>
            </p:extLst>
          </p:nvPr>
        </p:nvGraphicFramePr>
        <p:xfrm>
          <a:off x="309448" y="2217283"/>
          <a:ext cx="7332973" cy="466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Two men sitting at a desk&#10;&#10;Description automatically generated">
            <a:extLst>
              <a:ext uri="{FF2B5EF4-FFF2-40B4-BE49-F238E27FC236}">
                <a16:creationId xmlns:a16="http://schemas.microsoft.com/office/drawing/2014/main" id="{CAD2766F-778C-80B7-6C35-9144DC2425D9}"/>
              </a:ext>
            </a:extLst>
          </p:cNvPr>
          <p:cNvPicPr>
            <a:picLocks noChangeAspect="1"/>
          </p:cNvPicPr>
          <p:nvPr/>
        </p:nvPicPr>
        <p:blipFill>
          <a:blip r:embed="rId7"/>
          <a:stretch>
            <a:fillRect/>
          </a:stretch>
        </p:blipFill>
        <p:spPr>
          <a:xfrm>
            <a:off x="7895897" y="2360894"/>
            <a:ext cx="4176780" cy="4390896"/>
          </a:xfrm>
          <a:prstGeom prst="rect">
            <a:avLst/>
          </a:prstGeom>
        </p:spPr>
      </p:pic>
    </p:spTree>
    <p:extLst>
      <p:ext uri="{BB962C8B-B14F-4D97-AF65-F5344CB8AC3E}">
        <p14:creationId xmlns:p14="http://schemas.microsoft.com/office/powerpoint/2010/main" val="172378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8"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30" name="Freeform: Shape 29">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2"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6FD0F55-2C61-0FE6-2ED5-73F1A8F964C3}"/>
              </a:ext>
            </a:extLst>
          </p:cNvPr>
          <p:cNvSpPr>
            <a:spLocks noGrp="1"/>
          </p:cNvSpPr>
          <p:nvPr>
            <p:ph type="title"/>
          </p:nvPr>
        </p:nvSpPr>
        <p:spPr>
          <a:xfrm>
            <a:off x="555656" y="573866"/>
            <a:ext cx="5831807" cy="581098"/>
          </a:xfrm>
        </p:spPr>
        <p:txBody>
          <a:bodyPr>
            <a:normAutofit/>
          </a:bodyPr>
          <a:lstStyle/>
          <a:p>
            <a:pPr algn="ctr"/>
            <a:r>
              <a:rPr lang="en-US" sz="3200" b="1">
                <a:solidFill>
                  <a:schemeClr val="tx1"/>
                </a:solidFill>
              </a:rPr>
              <a:t>TECHNICAL INFORMATION</a:t>
            </a:r>
            <a:endParaRPr lang="en-US"/>
          </a:p>
        </p:txBody>
      </p:sp>
      <p:pic>
        <p:nvPicPr>
          <p:cNvPr id="21" name="Picture 20">
            <a:extLst>
              <a:ext uri="{FF2B5EF4-FFF2-40B4-BE49-F238E27FC236}">
                <a16:creationId xmlns:a16="http://schemas.microsoft.com/office/drawing/2014/main" id="{3A683CDE-2A9B-6D79-3B18-1380A688061A}"/>
              </a:ext>
            </a:extLst>
          </p:cNvPr>
          <p:cNvPicPr>
            <a:picLocks noChangeAspect="1"/>
          </p:cNvPicPr>
          <p:nvPr/>
        </p:nvPicPr>
        <p:blipFill>
          <a:blip r:embed="rId2"/>
          <a:stretch>
            <a:fillRect/>
          </a:stretch>
        </p:blipFill>
        <p:spPr>
          <a:xfrm>
            <a:off x="6714836" y="2043501"/>
            <a:ext cx="4828707" cy="2788578"/>
          </a:xfrm>
          <a:prstGeom prst="rect">
            <a:avLst/>
          </a:prstGeom>
        </p:spPr>
      </p:pic>
      <p:sp>
        <p:nvSpPr>
          <p:cNvPr id="34" name="Rectangle 33">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077B290-0912-25A2-E0BA-38D9C9D6323B}"/>
              </a:ext>
            </a:extLst>
          </p:cNvPr>
          <p:cNvSpPr>
            <a:spLocks noGrp="1"/>
          </p:cNvSpPr>
          <p:nvPr>
            <p:ph idx="1"/>
          </p:nvPr>
        </p:nvSpPr>
        <p:spPr>
          <a:xfrm>
            <a:off x="545005" y="1674222"/>
            <a:ext cx="5841256" cy="4771546"/>
          </a:xfrm>
        </p:spPr>
        <p:txBody>
          <a:bodyPr vert="horz" lIns="91440" tIns="45720" rIns="91440" bIns="45720" rtlCol="0" anchor="ctr">
            <a:normAutofit fontScale="25000" lnSpcReduction="20000"/>
          </a:bodyPr>
          <a:lstStyle/>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IDE </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Visual Studio</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Anaconda Navigator</a:t>
            </a:r>
          </a:p>
          <a:p>
            <a:pPr marL="0" indent="0">
              <a:lnSpc>
                <a:spcPct val="90000"/>
              </a:lnSpc>
              <a:buNone/>
            </a:pPr>
            <a:endParaRPr lang="en-US" sz="7400" b="1">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data analysis</a:t>
            </a:r>
          </a:p>
          <a:p>
            <a:pPr marL="457200" indent="-457200">
              <a:lnSpc>
                <a:spcPct val="90000"/>
              </a:lnSpc>
              <a:buAutoNum type="arabicPeriod"/>
            </a:pPr>
            <a:r>
              <a:rPr lang="en-US" sz="7400">
                <a:solidFill>
                  <a:srgbClr val="FFFFFF"/>
                </a:solidFill>
                <a:latin typeface="Times New Roman" panose="02020603050405020304" pitchFamily="18" charset="0"/>
                <a:cs typeface="Times New Roman" panose="02020603050405020304" pitchFamily="18" charset="0"/>
              </a:rPr>
              <a:t>Pandas</a:t>
            </a:r>
          </a:p>
          <a:p>
            <a:pPr marL="457200" indent="-457200">
              <a:lnSpc>
                <a:spcPct val="90000"/>
              </a:lnSpc>
              <a:buAutoNum type="arabicPeriod"/>
            </a:pPr>
            <a:r>
              <a:rPr lang="en-US" sz="7400" err="1">
                <a:solidFill>
                  <a:srgbClr val="FFFFFF"/>
                </a:solidFill>
                <a:latin typeface="Times New Roman"/>
                <a:cs typeface="Times New Roman"/>
              </a:rPr>
              <a:t>Numpy</a:t>
            </a:r>
            <a:endParaRPr lang="en-US" sz="7400">
              <a:solidFill>
                <a:srgbClr val="FFFFFF"/>
              </a:solidFill>
              <a:latin typeface="Times New Roman"/>
              <a:cs typeface="Times New Roman"/>
            </a:endParaRPr>
          </a:p>
          <a:p>
            <a:pPr marL="0" indent="0">
              <a:lnSpc>
                <a:spcPct val="90000"/>
              </a:lnSpc>
              <a:buNone/>
            </a:pPr>
            <a:endParaRPr lang="en-US" sz="7400">
              <a:solidFill>
                <a:srgbClr val="FFFFFF"/>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Ø"/>
            </a:pPr>
            <a:r>
              <a:rPr lang="en-US" sz="7400" b="1">
                <a:solidFill>
                  <a:srgbClr val="FFFFFF"/>
                </a:solidFill>
                <a:latin typeface="Times New Roman" panose="02020603050405020304" pitchFamily="18" charset="0"/>
                <a:cs typeface="Times New Roman" panose="02020603050405020304" pitchFamily="18" charset="0"/>
              </a:rPr>
              <a:t>Python Libraries Used  for Visualization</a:t>
            </a:r>
          </a:p>
          <a:p>
            <a:pPr marL="457200" indent="-457200">
              <a:lnSpc>
                <a:spcPct val="90000"/>
              </a:lnSpc>
              <a:buAutoNum type="arabicPeriod"/>
            </a:pPr>
            <a:r>
              <a:rPr lang="en-US" sz="7400" b="0">
                <a:solidFill>
                  <a:srgbClr val="FFFFFF"/>
                </a:solidFill>
                <a:effectLst/>
                <a:latin typeface="Times New Roman" panose="02020603050405020304" pitchFamily="18" charset="0"/>
                <a:cs typeface="Times New Roman" panose="02020603050405020304" pitchFamily="18" charset="0"/>
              </a:rPr>
              <a:t>Matplotlib </a:t>
            </a:r>
          </a:p>
          <a:p>
            <a:pPr marL="457200" indent="-457200">
              <a:lnSpc>
                <a:spcPct val="90000"/>
              </a:lnSpc>
              <a:buAutoNum type="arabicPeriod"/>
            </a:pPr>
            <a:r>
              <a:rPr lang="en-US" sz="7400" err="1">
                <a:solidFill>
                  <a:srgbClr val="FFFFFF"/>
                </a:solidFill>
                <a:latin typeface="Times New Roman"/>
                <a:cs typeface="Times New Roman"/>
              </a:rPr>
              <a:t>Plotly</a:t>
            </a:r>
            <a:endParaRPr lang="en-US" sz="7400">
              <a:solidFill>
                <a:srgbClr val="FFFFFF"/>
              </a:solidFill>
              <a:latin typeface="Times New Roman"/>
              <a:cs typeface="Times New Roman"/>
            </a:endParaRPr>
          </a:p>
          <a:p>
            <a:pPr marL="457200" indent="-457200">
              <a:lnSpc>
                <a:spcPct val="90000"/>
              </a:lnSpc>
              <a:buAutoNum type="arabicPeriod"/>
            </a:pPr>
            <a:endParaRPr lang="en-US" sz="7400">
              <a:solidFill>
                <a:srgbClr val="FFFFFF"/>
              </a:solidFill>
              <a:effectLst/>
              <a:latin typeface="Times New Roman"/>
              <a:cs typeface="Times New Roman"/>
            </a:endParaRPr>
          </a:p>
          <a:p>
            <a:pPr>
              <a:lnSpc>
                <a:spcPct val="90000"/>
              </a:lnSpc>
              <a:buFont typeface="Wingdings,Sans-Serif"/>
              <a:buChar char="Ø"/>
            </a:pPr>
            <a:r>
              <a:rPr lang="en-US" sz="7600" b="1">
                <a:solidFill>
                  <a:srgbClr val="FFFFFF"/>
                </a:solidFill>
                <a:latin typeface="Times New Roman"/>
                <a:cs typeface="Times New Roman"/>
              </a:rPr>
              <a:t>Model  Used  for Forecasting</a:t>
            </a:r>
            <a:endParaRPr lang="en-US" sz="7600">
              <a:solidFill>
                <a:srgbClr val="FFFFFF"/>
              </a:solidFill>
              <a:latin typeface="Times New Roman"/>
              <a:cs typeface="Times New Roman"/>
            </a:endParaRPr>
          </a:p>
          <a:p>
            <a:pPr marL="457200" indent="-457200">
              <a:lnSpc>
                <a:spcPct val="90000"/>
              </a:lnSpc>
              <a:buAutoNum type="arabicPeriod"/>
            </a:pPr>
            <a:r>
              <a:rPr lang="en-US" sz="7600">
                <a:solidFill>
                  <a:srgbClr val="FFFFFF"/>
                </a:solidFill>
                <a:latin typeface="Times New Roman"/>
                <a:cs typeface="Times New Roman"/>
              </a:rPr>
              <a:t>ARIMA</a:t>
            </a:r>
          </a:p>
          <a:p>
            <a:pPr>
              <a:lnSpc>
                <a:spcPct val="90000"/>
              </a:lnSpc>
            </a:pPr>
            <a:endParaRPr lang="en-US" sz="1400">
              <a:latin typeface="Consolas" panose="020B0609020204030204" pitchFamily="49" charset="0"/>
              <a:cs typeface="Times New Roman"/>
            </a:endParaRPr>
          </a:p>
          <a:p>
            <a:pPr>
              <a:lnSpc>
                <a:spcPct val="90000"/>
              </a:lnSpc>
            </a:pPr>
            <a:endParaRPr lang="en-US" sz="1400">
              <a:solidFill>
                <a:srgbClr val="FFFFFF"/>
              </a:solidFill>
              <a:latin typeface="Century Gothic" panose="020B0502020202020204"/>
            </a:endParaRPr>
          </a:p>
        </p:txBody>
      </p:sp>
    </p:spTree>
    <p:extLst>
      <p:ext uri="{BB962C8B-B14F-4D97-AF65-F5344CB8AC3E}">
        <p14:creationId xmlns:p14="http://schemas.microsoft.com/office/powerpoint/2010/main" val="2983094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23A4-662D-FE41-F9CE-A1A0BC3A2128}"/>
              </a:ext>
            </a:extLst>
          </p:cNvPr>
          <p:cNvSpPr>
            <a:spLocks noGrp="1"/>
          </p:cNvSpPr>
          <p:nvPr>
            <p:ph type="title"/>
          </p:nvPr>
        </p:nvSpPr>
        <p:spPr>
          <a:xfrm>
            <a:off x="414017" y="805505"/>
            <a:ext cx="11623775" cy="1468964"/>
          </a:xfrm>
        </p:spPr>
        <p:txBody>
          <a:bodyPr/>
          <a:lstStyle/>
          <a:p>
            <a:pPr algn="ctr"/>
            <a:r>
              <a:rPr lang="en-US" sz="3200" b="1">
                <a:solidFill>
                  <a:schemeClr val="bg1"/>
                </a:solidFill>
              </a:rPr>
              <a:t>AUTO REGRESSIVE INTEGRATED MOVING AVERAGE</a:t>
            </a:r>
            <a:br>
              <a:rPr lang="en-US" sz="3200" b="1">
                <a:solidFill>
                  <a:schemeClr val="bg1"/>
                </a:solidFill>
              </a:rPr>
            </a:br>
            <a:r>
              <a:rPr lang="en-US" sz="3200" b="1">
                <a:solidFill>
                  <a:schemeClr val="bg1"/>
                </a:solidFill>
              </a:rPr>
              <a:t>(ARIMA)</a:t>
            </a:r>
          </a:p>
        </p:txBody>
      </p:sp>
      <p:pic>
        <p:nvPicPr>
          <p:cNvPr id="7" name="Content Placeholder 6">
            <a:extLst>
              <a:ext uri="{FF2B5EF4-FFF2-40B4-BE49-F238E27FC236}">
                <a16:creationId xmlns:a16="http://schemas.microsoft.com/office/drawing/2014/main" id="{E58DF2AE-4777-FF8A-6F7C-05FE84CFAF11}"/>
              </a:ext>
            </a:extLst>
          </p:cNvPr>
          <p:cNvPicPr>
            <a:picLocks noGrp="1" noChangeAspect="1"/>
          </p:cNvPicPr>
          <p:nvPr>
            <p:ph idx="1"/>
          </p:nvPr>
        </p:nvPicPr>
        <p:blipFill>
          <a:blip r:embed="rId2"/>
          <a:stretch>
            <a:fillRect/>
          </a:stretch>
        </p:blipFill>
        <p:spPr>
          <a:xfrm>
            <a:off x="1654141" y="2279226"/>
            <a:ext cx="9326234" cy="3022240"/>
          </a:xfrm>
        </p:spPr>
      </p:pic>
      <p:sp>
        <p:nvSpPr>
          <p:cNvPr id="8" name="TextBox 7">
            <a:extLst>
              <a:ext uri="{FF2B5EF4-FFF2-40B4-BE49-F238E27FC236}">
                <a16:creationId xmlns:a16="http://schemas.microsoft.com/office/drawing/2014/main" id="{CBBBD39B-6D26-96DC-FE1B-7D8EFFD52D03}"/>
              </a:ext>
            </a:extLst>
          </p:cNvPr>
          <p:cNvSpPr txBox="1"/>
          <p:nvPr/>
        </p:nvSpPr>
        <p:spPr>
          <a:xfrm>
            <a:off x="1448592" y="5223439"/>
            <a:ext cx="3544581" cy="1384161"/>
          </a:xfrm>
          <a:prstGeom prst="rect">
            <a:avLst/>
          </a:prstGeom>
          <a:noFill/>
        </p:spPr>
        <p:txBody>
          <a:bodyPr wrap="square" rtlCol="0">
            <a:spAutoFit/>
          </a:bodyPr>
          <a:lstStyle/>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effectLst/>
                <a:latin typeface="Times New Roman" panose="02020603050405020304" pitchFamily="18" charset="0"/>
                <a:ea typeface="Calibri" panose="020F0502020204030204" pitchFamily="34" charset="0"/>
                <a:cs typeface="Times New Roman" panose="02020603050405020304" pitchFamily="18" charset="0"/>
              </a:rPr>
              <a:t>observations used </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in the autoregressive </a:t>
            </a:r>
          </a:p>
          <a:p>
            <a:pPr marL="457200" marR="0">
              <a:lnSpc>
                <a:spcPct val="107000"/>
              </a:lnSpc>
              <a:spcBef>
                <a:spcPts val="0"/>
              </a:spcBef>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(AR) component.</a:t>
            </a:r>
            <a:endParaRPr lang="en-US"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394073A-0888-91F9-5EFB-6CF2D14E985D}"/>
              </a:ext>
            </a:extLst>
          </p:cNvPr>
          <p:cNvSpPr txBox="1"/>
          <p:nvPr/>
        </p:nvSpPr>
        <p:spPr>
          <a:xfrm>
            <a:off x="4286925" y="5236767"/>
            <a:ext cx="3879843" cy="1054841"/>
          </a:xfrm>
          <a:prstGeom prst="rect">
            <a:avLst/>
          </a:prstGeom>
          <a:noFill/>
        </p:spPr>
        <p:txBody>
          <a:bodyPr wrap="square" rtlCol="0">
            <a:spAutoFit/>
          </a:bodyPr>
          <a:lstStyle/>
          <a:p>
            <a:pPr marL="457200" marR="0">
              <a:lnSpc>
                <a:spcPct val="107000"/>
              </a:lnSpc>
              <a:spcBef>
                <a:spcPts val="0"/>
              </a:spcBef>
              <a:spcAft>
                <a:spcPts val="0"/>
              </a:spcAft>
            </a:pPr>
            <a:r>
              <a:rPr lang="en-US" sz="2000" b="1">
                <a:latin typeface="Times New Roman" panose="02020603050405020304" pitchFamily="18" charset="0"/>
                <a:ea typeface="Calibri" panose="020F0502020204030204" pitchFamily="34" charset="0"/>
                <a:cs typeface="Times New Roman" panose="02020603050405020304" pitchFamily="18" charset="0"/>
              </a:rPr>
              <a:t>d</a:t>
            </a:r>
            <a:r>
              <a:rPr lang="en-US" sz="2000">
                <a:effectLst/>
                <a:latin typeface="Times New Roman" panose="02020603050405020304" pitchFamily="18" charset="0"/>
                <a:ea typeface="Calibri" panose="020F0502020204030204" pitchFamily="34" charset="0"/>
                <a:cs typeface="Times New Roman" panose="02020603050405020304" pitchFamily="18" charset="0"/>
              </a:rPr>
              <a:t>: Number of differencing </a:t>
            </a:r>
          </a:p>
          <a:p>
            <a:pPr marL="457200" marR="0">
              <a:lnSpc>
                <a:spcPct val="107000"/>
              </a:lnSpc>
              <a:spcBef>
                <a:spcPts val="0"/>
              </a:spcBef>
              <a:spcAft>
                <a:spcPts val="0"/>
              </a:spcAft>
            </a:pPr>
            <a:r>
              <a:rPr lang="en-US" sz="2000">
                <a:latin typeface="Times New Roman" panose="02020603050405020304" pitchFamily="18" charset="0"/>
                <a:ea typeface="Calibri" panose="020F0502020204030204" pitchFamily="34" charset="0"/>
                <a:cs typeface="Times New Roman" panose="02020603050405020304" pitchFamily="18" charset="0"/>
              </a:rPr>
              <a:t>     steps required to</a:t>
            </a:r>
          </a:p>
          <a:p>
            <a:pPr marL="45720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     achieve stationarity</a:t>
            </a:r>
            <a:r>
              <a:rPr lang="en-US" sz="2000">
                <a:effectLst/>
                <a:ea typeface="Calibri" panose="020F0502020204030204" pitchFamily="34" charset="0"/>
                <a:cs typeface="Calibri" panose="020F0502020204030204" pitchFamily="34" charset="0"/>
              </a:rPr>
              <a:t>.</a:t>
            </a:r>
            <a:endParaRPr lang="en-US" sz="2000">
              <a:effectLs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CD5A74BF-E288-1B90-56DA-CF3B3D54BBC0}"/>
              </a:ext>
            </a:extLst>
          </p:cNvPr>
          <p:cNvSpPr txBox="1"/>
          <p:nvPr/>
        </p:nvSpPr>
        <p:spPr>
          <a:xfrm>
            <a:off x="7811356" y="5205944"/>
            <a:ext cx="3374568" cy="1657377"/>
          </a:xfrm>
          <a:prstGeom prst="rect">
            <a:avLst/>
          </a:prstGeom>
          <a:noFill/>
        </p:spPr>
        <p:txBody>
          <a:bodyPr wrap="square" rtlCol="0">
            <a:spAutoFit/>
          </a:bodyPr>
          <a:lstStyle/>
          <a:p>
            <a:pPr marL="457200" marR="0">
              <a:lnSpc>
                <a:spcPct val="107000"/>
              </a:lnSpc>
              <a:spcBef>
                <a:spcPts val="0"/>
              </a:spcBef>
              <a:spcAft>
                <a:spcPts val="0"/>
              </a:spcAft>
            </a:pPr>
            <a:r>
              <a:rPr lang="en-US" b="1">
                <a:latin typeface="Times New Roman" panose="02020603050405020304" pitchFamily="18" charset="0"/>
                <a:ea typeface="Calibri" panose="020F0502020204030204" pitchFamily="34" charset="0"/>
                <a:cs typeface="Times New Roman" panose="02020603050405020304" pitchFamily="18" charset="0"/>
              </a:rPr>
              <a:t>q</a:t>
            </a:r>
            <a:r>
              <a:rPr lang="en-US" sz="1800">
                <a:effectLst/>
                <a:latin typeface="Times New Roman" panose="02020603050405020304" pitchFamily="18" charset="0"/>
                <a:ea typeface="Calibri" panose="020F0502020204030204" pitchFamily="34" charset="0"/>
                <a:cs typeface="Times New Roman" panose="02020603050405020304" pitchFamily="18" charset="0"/>
              </a:rPr>
              <a:t>: Number of lagged </a:t>
            </a:r>
          </a:p>
          <a:p>
            <a:pPr marL="457200" marR="0">
              <a:lnSpc>
                <a:spcPct val="107000"/>
              </a:lnSpc>
              <a:spcBef>
                <a:spcPts val="0"/>
              </a:spcBef>
              <a:spcAft>
                <a:spcPts val="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     </a:t>
            </a:r>
            <a:r>
              <a:rPr lang="en-US">
                <a:latin typeface="Times New Roman" panose="02020603050405020304" pitchFamily="18" charset="0"/>
                <a:ea typeface="Calibri" panose="020F0502020204030204" pitchFamily="34" charset="0"/>
                <a:cs typeface="Times New Roman" panose="02020603050405020304" pitchFamily="18" charset="0"/>
              </a:rPr>
              <a:t>forecast errors</a:t>
            </a:r>
            <a:r>
              <a:rPr lang="en-US" sz="1800">
                <a:effectLst/>
                <a:latin typeface="Times New Roman" panose="02020603050405020304" pitchFamily="18" charset="0"/>
                <a:ea typeface="Calibri" panose="020F0502020204030204" pitchFamily="34" charset="0"/>
                <a:cs typeface="Times New Roman" panose="02020603050405020304" pitchFamily="18" charset="0"/>
              </a:rPr>
              <a:t> used </a:t>
            </a:r>
          </a:p>
          <a:p>
            <a:pPr marL="457200" marR="0">
              <a:lnSpc>
                <a:spcPct val="107000"/>
              </a:lnSpc>
              <a:spcBef>
                <a:spcPts val="0"/>
              </a:spcBef>
              <a:spcAft>
                <a:spcPts val="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in the moving</a:t>
            </a:r>
          </a:p>
          <a:p>
            <a:pPr marL="457200" marR="0">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     average component.</a:t>
            </a:r>
            <a:endParaRPr lang="en-US" sz="18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78165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0406-05DF-3E5F-9C11-1B6A6ECF3658}"/>
              </a:ext>
            </a:extLst>
          </p:cNvPr>
          <p:cNvSpPr>
            <a:spLocks noGrp="1"/>
          </p:cNvSpPr>
          <p:nvPr>
            <p:ph type="title"/>
          </p:nvPr>
        </p:nvSpPr>
        <p:spPr>
          <a:xfrm>
            <a:off x="1718625" y="1004983"/>
            <a:ext cx="8761413" cy="706964"/>
          </a:xfrm>
        </p:spPr>
        <p:txBody>
          <a:bodyPr>
            <a:normAutofit/>
          </a:bodyPr>
          <a:lstStyle/>
          <a:p>
            <a:pPr algn="ctr"/>
            <a:r>
              <a:rPr lang="en-US" sz="3200" b="1">
                <a:solidFill>
                  <a:schemeClr val="bg1"/>
                </a:solidFill>
              </a:rPr>
              <a:t>NETFLIX SUBSCRIPTION GROWTH RATE</a:t>
            </a:r>
            <a:endParaRPr lang="en-US">
              <a:solidFill>
                <a:schemeClr val="bg1"/>
              </a:solidFill>
            </a:endParaRPr>
          </a:p>
        </p:txBody>
      </p:sp>
      <p:sp>
        <p:nvSpPr>
          <p:cNvPr id="10" name="Content Placeholder 7">
            <a:extLst>
              <a:ext uri="{FF2B5EF4-FFF2-40B4-BE49-F238E27FC236}">
                <a16:creationId xmlns:a16="http://schemas.microsoft.com/office/drawing/2014/main" id="{5FD5EA6F-ACF5-E035-E87F-71513DE51344}"/>
              </a:ext>
            </a:extLst>
          </p:cNvPr>
          <p:cNvSpPr>
            <a:spLocks noGrp="1"/>
          </p:cNvSpPr>
          <p:nvPr>
            <p:ph idx="1"/>
          </p:nvPr>
        </p:nvSpPr>
        <p:spPr>
          <a:xfrm>
            <a:off x="489717" y="2349500"/>
            <a:ext cx="4146292" cy="4214585"/>
          </a:xfrm>
        </p:spPr>
        <p:txBody>
          <a:bodyPr vert="horz" lIns="91440" tIns="45720" rIns="91440" bIns="45720" rtlCol="0" anchor="ctr">
            <a:noAutofit/>
          </a:bodyPr>
          <a:lstStyle/>
          <a:p>
            <a:pPr>
              <a:lnSpc>
                <a:spcPct val="90000"/>
              </a:lnSpc>
            </a:pPr>
            <a:r>
              <a:rPr lang="en-US" sz="1600">
                <a:ea typeface="+mn-lt"/>
                <a:cs typeface="+mn-lt"/>
              </a:rPr>
              <a:t>You can see periods of highly rapid growth, such as 2016 to 2020. This might be attributed to Netflix's expansion into new markets, exclusive content releases, or clever marketing tactics.</a:t>
            </a:r>
          </a:p>
          <a:p>
            <a:pPr>
              <a:lnSpc>
                <a:spcPct val="90000"/>
              </a:lnSpc>
            </a:pPr>
            <a:r>
              <a:rPr lang="en-US" sz="1600">
                <a:solidFill>
                  <a:srgbClr val="1C2B33"/>
                </a:solidFill>
                <a:ea typeface="+mn-lt"/>
                <a:cs typeface="+mn-lt"/>
              </a:rPr>
              <a:t>Netflix achieved a major milestone, doubling its subscriber base in just three years, following a period of rapid growth.</a:t>
            </a:r>
            <a:endParaRPr lang="en-US" sz="1600">
              <a:ea typeface="+mn-lt"/>
              <a:cs typeface="+mn-lt"/>
            </a:endParaRPr>
          </a:p>
          <a:p>
            <a:pPr>
              <a:lnSpc>
                <a:spcPct val="90000"/>
              </a:lnSpc>
            </a:pPr>
            <a:r>
              <a:rPr lang="en-US" sz="1600">
                <a:solidFill>
                  <a:srgbClr val="1C2B33"/>
                </a:solidFill>
                <a:ea typeface="+mn-lt"/>
                <a:cs typeface="+mn-lt"/>
              </a:rPr>
              <a:t>Building on this momentum, Netflix then took just three years and three months to add another 63 million subscribers, surpassing 200 million in total.</a:t>
            </a:r>
          </a:p>
          <a:p>
            <a:pPr>
              <a:lnSpc>
                <a:spcPct val="90000"/>
              </a:lnSpc>
            </a:pPr>
            <a:endParaRPr lang="en-US" sz="1600"/>
          </a:p>
        </p:txBody>
      </p:sp>
      <p:pic>
        <p:nvPicPr>
          <p:cNvPr id="5" name="Picture 4" descr="A graph with a line going up&#10;&#10;Description automatically generated">
            <a:extLst>
              <a:ext uri="{FF2B5EF4-FFF2-40B4-BE49-F238E27FC236}">
                <a16:creationId xmlns:a16="http://schemas.microsoft.com/office/drawing/2014/main" id="{925C2A1E-6291-D0C7-EECC-ACE702EBEBE1}"/>
              </a:ext>
            </a:extLst>
          </p:cNvPr>
          <p:cNvPicPr>
            <a:picLocks noChangeAspect="1"/>
          </p:cNvPicPr>
          <p:nvPr/>
        </p:nvPicPr>
        <p:blipFill rotWithShape="1">
          <a:blip r:embed="rId2"/>
          <a:srcRect r="1105" b="-2"/>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4884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E737-DB10-F01F-9911-58F75E00E768}"/>
              </a:ext>
            </a:extLst>
          </p:cNvPr>
          <p:cNvSpPr>
            <a:spLocks noGrp="1"/>
          </p:cNvSpPr>
          <p:nvPr>
            <p:ph type="title"/>
          </p:nvPr>
        </p:nvSpPr>
        <p:spPr>
          <a:xfrm>
            <a:off x="1134077" y="1109367"/>
            <a:ext cx="9920070" cy="738279"/>
          </a:xfrm>
        </p:spPr>
        <p:txBody>
          <a:bodyPr>
            <a:normAutofit/>
          </a:bodyPr>
          <a:lstStyle/>
          <a:p>
            <a:r>
              <a:rPr lang="en-US" sz="3200" b="1">
                <a:solidFill>
                  <a:schemeClr val="bg1"/>
                </a:solidFill>
              </a:rPr>
              <a:t>NETFLIX QUARTERLY SUBSCRIPTION GROWTH RATE</a:t>
            </a:r>
          </a:p>
        </p:txBody>
      </p:sp>
      <p:sp>
        <p:nvSpPr>
          <p:cNvPr id="8" name="Content Placeholder 7">
            <a:extLst>
              <a:ext uri="{FF2B5EF4-FFF2-40B4-BE49-F238E27FC236}">
                <a16:creationId xmlns:a16="http://schemas.microsoft.com/office/drawing/2014/main" id="{E1851416-B6E7-45B3-E4F2-B9FA180B1234}"/>
              </a:ext>
            </a:extLst>
          </p:cNvPr>
          <p:cNvSpPr>
            <a:spLocks noGrp="1"/>
          </p:cNvSpPr>
          <p:nvPr>
            <p:ph idx="1"/>
          </p:nvPr>
        </p:nvSpPr>
        <p:spPr>
          <a:xfrm>
            <a:off x="235717" y="2264834"/>
            <a:ext cx="4400292" cy="4758869"/>
          </a:xfrm>
        </p:spPr>
        <p:txBody>
          <a:bodyPr vert="horz" lIns="91440" tIns="45720" rIns="91440" bIns="45720" rtlCol="0" anchor="ctr">
            <a:noAutofit/>
          </a:bodyPr>
          <a:lstStyle/>
          <a:p>
            <a:pPr>
              <a:lnSpc>
                <a:spcPct val="90000"/>
              </a:lnSpc>
            </a:pPr>
            <a:r>
              <a:rPr lang="en-US" sz="1600">
                <a:ea typeface="+mn-lt"/>
                <a:cs typeface="+mn-lt"/>
              </a:rPr>
              <a:t>The graph shows a steady increase in Netflix users, indicating a positive growth trajectory over time.</a:t>
            </a:r>
            <a:endParaRPr lang="en-US" sz="1600"/>
          </a:p>
          <a:p>
            <a:pPr>
              <a:lnSpc>
                <a:spcPct val="90000"/>
              </a:lnSpc>
            </a:pPr>
            <a:r>
              <a:rPr lang="en-US" sz="1600">
                <a:ea typeface="+mn-lt"/>
                <a:cs typeface="+mn-lt"/>
              </a:rPr>
              <a:t>The graph clearly demonstrates that Netflix's subscriptions increased considerably between 2014 and 2020.</a:t>
            </a:r>
            <a:endParaRPr lang="en-US" sz="1600"/>
          </a:p>
          <a:p>
            <a:pPr>
              <a:lnSpc>
                <a:spcPct val="90000"/>
              </a:lnSpc>
            </a:pPr>
            <a:r>
              <a:rPr lang="en-US" sz="1600">
                <a:ea typeface="+mn-lt"/>
                <a:cs typeface="+mn-lt"/>
              </a:rPr>
              <a:t>Netflix saw subscriber attrition in the second and third quarters of 2022, which might be attributed to the loss of popular content from the platform owing to license expiration. Other reasons include greater competition and price increases.</a:t>
            </a:r>
            <a:endParaRPr lang="en-US" sz="1600"/>
          </a:p>
          <a:p>
            <a:pPr>
              <a:lnSpc>
                <a:spcPct val="90000"/>
              </a:lnSpc>
            </a:pPr>
            <a:endParaRPr lang="en-US" sz="1600"/>
          </a:p>
        </p:txBody>
      </p:sp>
      <p:pic>
        <p:nvPicPr>
          <p:cNvPr id="6" name="Picture 5" descr="A graph of growth rate&#10;&#10;Description automatically generated">
            <a:extLst>
              <a:ext uri="{FF2B5EF4-FFF2-40B4-BE49-F238E27FC236}">
                <a16:creationId xmlns:a16="http://schemas.microsoft.com/office/drawing/2014/main" id="{3E6C0A25-1288-21C7-7422-EF2F3EBA76FE}"/>
              </a:ext>
            </a:extLst>
          </p:cNvPr>
          <p:cNvPicPr>
            <a:picLocks noChangeAspect="1"/>
          </p:cNvPicPr>
          <p:nvPr/>
        </p:nvPicPr>
        <p:blipFill rotWithShape="1">
          <a:blip r:embed="rId2"/>
          <a:srcRect r="104" b="1"/>
          <a:stretch/>
        </p:blipFill>
        <p:spPr>
          <a:xfrm>
            <a:off x="4984956" y="2775951"/>
            <a:ext cx="6158802"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8507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0430-B194-3BC2-FBF4-484D19BC6EEF}"/>
              </a:ext>
            </a:extLst>
          </p:cNvPr>
          <p:cNvSpPr>
            <a:spLocks noGrp="1"/>
          </p:cNvSpPr>
          <p:nvPr>
            <p:ph type="title"/>
          </p:nvPr>
        </p:nvSpPr>
        <p:spPr>
          <a:xfrm>
            <a:off x="1718625" y="566572"/>
            <a:ext cx="8761413" cy="1354142"/>
          </a:xfrm>
        </p:spPr>
        <p:txBody>
          <a:bodyPr>
            <a:normAutofit/>
          </a:bodyPr>
          <a:lstStyle/>
          <a:p>
            <a:pPr algn="ctr"/>
            <a:r>
              <a:rPr lang="en-US" sz="3200" b="1">
                <a:solidFill>
                  <a:schemeClr val="bg1"/>
                </a:solidFill>
              </a:rPr>
              <a:t>NETFLIX SUBSCRIPTION GROWTH RATE FORECASTS</a:t>
            </a:r>
            <a:endParaRPr lang="en-US"/>
          </a:p>
        </p:txBody>
      </p:sp>
      <p:sp>
        <p:nvSpPr>
          <p:cNvPr id="8" name="Content Placeholder 7">
            <a:extLst>
              <a:ext uri="{FF2B5EF4-FFF2-40B4-BE49-F238E27FC236}">
                <a16:creationId xmlns:a16="http://schemas.microsoft.com/office/drawing/2014/main" id="{0604C482-C250-5D43-789E-CEDFC2802DAA}"/>
              </a:ext>
            </a:extLst>
          </p:cNvPr>
          <p:cNvSpPr>
            <a:spLocks noGrp="1"/>
          </p:cNvSpPr>
          <p:nvPr>
            <p:ph idx="1"/>
          </p:nvPr>
        </p:nvSpPr>
        <p:spPr>
          <a:xfrm>
            <a:off x="223622" y="2833311"/>
            <a:ext cx="4763148" cy="4359727"/>
          </a:xfrm>
        </p:spPr>
        <p:txBody>
          <a:bodyPr vert="horz" lIns="91440" tIns="45720" rIns="91440" bIns="45720" rtlCol="0" anchor="ctr">
            <a:noAutofit/>
          </a:bodyPr>
          <a:lstStyle/>
          <a:p>
            <a:pPr>
              <a:lnSpc>
                <a:spcPct val="90000"/>
              </a:lnSpc>
            </a:pPr>
            <a:r>
              <a:rPr lang="en-US" sz="1600">
                <a:ea typeface="+mn-lt"/>
                <a:cs typeface="+mn-lt"/>
              </a:rPr>
              <a:t>The ARIMA (Autoregressive Integrated Moving Average) modeling technique was used to estimate Netflix subscription growth, taking advantage of its capacity to capture both trend and seasonality in time-series data, providing valuable insights for future planning and decision-making.</a:t>
            </a:r>
            <a:endParaRPr lang="en-US" sz="1600"/>
          </a:p>
          <a:p>
            <a:r>
              <a:rPr lang="en-US" sz="1600">
                <a:ea typeface="+mn-lt"/>
                <a:cs typeface="+mn-lt"/>
              </a:rPr>
              <a:t>Focusing on High-Quality Originals, Genre Diversity, and Strategic Content Release are the major driving drivers to keep subscriber growth on track.</a:t>
            </a:r>
            <a:endParaRPr lang="en-US" sz="1600"/>
          </a:p>
          <a:p>
            <a:r>
              <a:rPr lang="en-US" sz="1600"/>
              <a:t>By the conclusion of the fourth quarter of 2024, subscriptions are expected to hit 263 million. </a:t>
            </a:r>
          </a:p>
          <a:p>
            <a:pPr>
              <a:lnSpc>
                <a:spcPct val="90000"/>
              </a:lnSpc>
            </a:pPr>
            <a:endParaRPr lang="en-US"/>
          </a:p>
          <a:p>
            <a:pPr>
              <a:lnSpc>
                <a:spcPct val="90000"/>
              </a:lnSpc>
            </a:pPr>
            <a:endParaRPr lang="en-US"/>
          </a:p>
          <a:p>
            <a:pPr>
              <a:lnSpc>
                <a:spcPct val="90000"/>
              </a:lnSpc>
            </a:pPr>
            <a:endParaRPr lang="en-US"/>
          </a:p>
        </p:txBody>
      </p:sp>
      <p:pic>
        <p:nvPicPr>
          <p:cNvPr id="4" name="Content Placeholder 3" descr="A graph showing the growth of a number of predictions&#10;&#10;Description automatically generated">
            <a:extLst>
              <a:ext uri="{FF2B5EF4-FFF2-40B4-BE49-F238E27FC236}">
                <a16:creationId xmlns:a16="http://schemas.microsoft.com/office/drawing/2014/main" id="{FBAC12B5-5F89-7A17-5A9F-7C7D278AA380}"/>
              </a:ext>
            </a:extLst>
          </p:cNvPr>
          <p:cNvPicPr>
            <a:picLocks noChangeAspect="1"/>
          </p:cNvPicPr>
          <p:nvPr/>
        </p:nvPicPr>
        <p:blipFill>
          <a:blip r:embed="rId2"/>
          <a:stretch>
            <a:fillRect/>
          </a:stretch>
        </p:blipFill>
        <p:spPr>
          <a:xfrm>
            <a:off x="4984956" y="2839118"/>
            <a:ext cx="6158802" cy="294082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84099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PREDICTING NETFLIX SUBSCRIPTION TRENDS WITH PYTHON</vt:lpstr>
      <vt:lpstr>INTRODUCTION</vt:lpstr>
      <vt:lpstr>TIME SERIES FORECASTING</vt:lpstr>
      <vt:lpstr>BENEFITS OF PYTHON  IN  TIME SERIES ANALYSIS</vt:lpstr>
      <vt:lpstr>TECHNICAL INFORMATION</vt:lpstr>
      <vt:lpstr>AUTO REGRESSIVE INTEGRATED MOVING AVERAGE (ARIMA)</vt:lpstr>
      <vt:lpstr>NETFLIX SUBSCRIPTION GROWTH RATE</vt:lpstr>
      <vt:lpstr>NETFLIX QUARTERLY SUBSCRIPTION GROWTH RATE</vt:lpstr>
      <vt:lpstr>NETFLIX SUBSCRIPTION GROWTH RATE FORECASTS</vt:lpstr>
      <vt:lpstr>PROJECT INSPIRATION</vt:lpstr>
      <vt:lpstr>BUSINESS USE CASE</vt:lpstr>
      <vt:lpstr>CHALLENGES</vt:lpstr>
      <vt:lpstr>CONCLUSION</vt:lpstr>
      <vt:lpstr>IMPORTANT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63</cp:revision>
  <dcterms:created xsi:type="dcterms:W3CDTF">2024-05-10T21:21:04Z</dcterms:created>
  <dcterms:modified xsi:type="dcterms:W3CDTF">2024-05-14T16:48:34Z</dcterms:modified>
</cp:coreProperties>
</file>