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77" r:id="rId3"/>
    <p:sldId id="297" r:id="rId4"/>
    <p:sldId id="299" r:id="rId5"/>
    <p:sldId id="298" r:id="rId6"/>
    <p:sldId id="300" r:id="rId7"/>
    <p:sldId id="301" r:id="rId8"/>
    <p:sldId id="280" r:id="rId9"/>
    <p:sldId id="281" r:id="rId10"/>
  </p:sldIdLst>
  <p:sldSz cx="9144000" cy="5143500" type="screen16x9"/>
  <p:notesSz cx="6858000" cy="9144000"/>
  <p:embeddedFontLst>
    <p:embeddedFont>
      <p:font typeface="Roboto Slab" panose="020B0604020202020204" charset="0"/>
      <p:regular r:id="rId12"/>
      <p:bold r:id="rId13"/>
    </p:embeddedFont>
    <p:embeddedFont>
      <p:font typeface="Source Sans Pro" panose="020B05030304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88249" autoAdjust="0"/>
  </p:normalViewPr>
  <p:slideViewPr>
    <p:cSldViewPr snapToGrid="0">
      <p:cViewPr varScale="1">
        <p:scale>
          <a:sx n="133" d="100"/>
          <a:sy n="133" d="100"/>
        </p:scale>
        <p:origin x="145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Yu Mincho" panose="02020400000000000000" pitchFamily="18" charset="-128"/>
                <a:cs typeface="Arial" panose="020B0604020202020204" pitchFamily="34" charset="0"/>
              </a:rPr>
              <a:t>The dataset I used was the ETL character Database, which contains lots of handwritten characters. This is free to use for research purposes and it is also a very clean dataset, with very few outliers.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dirty="0">
                <a:effectLst/>
                <a:latin typeface="Times New Roman" panose="02020603050405020304" pitchFamily="18" charset="0"/>
                <a:ea typeface="Yu Mincho" panose="02020400000000000000" pitchFamily="18" charset="-128"/>
                <a:cs typeface="Arial" panose="020B0604020202020204" pitchFamily="34" charset="0"/>
              </a:rPr>
              <a:t>The concrete dataset I used was this so called ETL-8G. It contains the most used 881 kanjis, each of them written hundreds of times. It was not trivial to parse the raw data, but there were good documentation about it, so it was manageable.</a:t>
            </a:r>
            <a:endParaRPr lang="hu-HU" sz="1800" dirty="0">
              <a:effectLst/>
              <a:latin typeface="Times New Roman" panose="02020603050405020304" pitchFamily="18" charset="0"/>
              <a:ea typeface="Yu Mincho" panose="02020400000000000000" pitchFamily="18" charset="-128"/>
              <a:cs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448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381000" y="685800"/>
            <a:ext cx="6096000" cy="3429000"/>
          </a:xfrm>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172160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hu-HU" sz="1800" dirty="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18182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9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68300" y="14119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t>Handwritten Kanji Recognition</a:t>
            </a:r>
            <a:endParaRPr sz="4000" dirty="0"/>
          </a:p>
        </p:txBody>
      </p:sp>
      <p:sp>
        <p:nvSpPr>
          <p:cNvPr id="3" name="Google Shape;70;p12">
            <a:extLst>
              <a:ext uri="{FF2B5EF4-FFF2-40B4-BE49-F238E27FC236}">
                <a16:creationId xmlns:a16="http://schemas.microsoft.com/office/drawing/2014/main" id="{1CB021DF-1164-47C6-8E26-126C67528CAA}"/>
              </a:ext>
            </a:extLst>
          </p:cNvPr>
          <p:cNvSpPr txBox="1">
            <a:spLocks/>
          </p:cNvSpPr>
          <p:nvPr/>
        </p:nvSpPr>
        <p:spPr>
          <a:xfrm>
            <a:off x="1668300" y="2571750"/>
            <a:ext cx="58074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GB" sz="2400" dirty="0"/>
              <a:t>Deep learning project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body" idx="4294967295"/>
          </p:nvPr>
        </p:nvSpPr>
        <p:spPr>
          <a:xfrm>
            <a:off x="457200" y="671138"/>
            <a:ext cx="4101900" cy="3524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GB" b="1" dirty="0">
                <a:solidFill>
                  <a:schemeClr val="accent1"/>
                </a:solidFill>
                <a:highlight>
                  <a:schemeClr val="lt2"/>
                </a:highlight>
                <a:latin typeface="Roboto Slab"/>
                <a:ea typeface="Roboto Slab"/>
                <a:cs typeface="Roboto Slab"/>
                <a:sym typeface="Roboto Slab"/>
              </a:rPr>
              <a:t>Ultimate goal</a:t>
            </a:r>
            <a:endParaRPr lang="hu-HU"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GB" sz="2400" dirty="0">
                <a:highlight>
                  <a:schemeClr val="lt2"/>
                </a:highlight>
              </a:rPr>
              <a:t>Recognize handwritten kanji</a:t>
            </a:r>
          </a:p>
        </p:txBody>
      </p:sp>
      <p:sp>
        <p:nvSpPr>
          <p:cNvPr id="351" name="Google Shape;351;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0" name="Csoportba foglalás 9">
            <a:extLst>
              <a:ext uri="{FF2B5EF4-FFF2-40B4-BE49-F238E27FC236}">
                <a16:creationId xmlns:a16="http://schemas.microsoft.com/office/drawing/2014/main" id="{A0E76CFF-5F70-4F55-9346-309C5D34DBD8}"/>
              </a:ext>
            </a:extLst>
          </p:cNvPr>
          <p:cNvGrpSpPr/>
          <p:nvPr/>
        </p:nvGrpSpPr>
        <p:grpSpPr>
          <a:xfrm>
            <a:off x="5490882" y="373570"/>
            <a:ext cx="2119546" cy="4396359"/>
            <a:chOff x="5264523" y="479363"/>
            <a:chExt cx="2119546" cy="4396359"/>
          </a:xfrm>
        </p:grpSpPr>
        <p:sp>
          <p:nvSpPr>
            <p:cNvPr id="11" name="Téglalap 10">
              <a:extLst>
                <a:ext uri="{FF2B5EF4-FFF2-40B4-BE49-F238E27FC236}">
                  <a16:creationId xmlns:a16="http://schemas.microsoft.com/office/drawing/2014/main" id="{1A7AA56D-4808-40E0-9AD5-927380414F7A}"/>
                </a:ext>
              </a:extLst>
            </p:cNvPr>
            <p:cNvSpPr/>
            <p:nvPr/>
          </p:nvSpPr>
          <p:spPr>
            <a:xfrm>
              <a:off x="5319946" y="868913"/>
              <a:ext cx="2064123" cy="3617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2" name="Kép 11">
              <a:extLst>
                <a:ext uri="{FF2B5EF4-FFF2-40B4-BE49-F238E27FC236}">
                  <a16:creationId xmlns:a16="http://schemas.microsoft.com/office/drawing/2014/main" id="{0AEF1A0D-678A-4A80-9C0E-9B4221B009E0}"/>
                </a:ext>
              </a:extLst>
            </p:cNvPr>
            <p:cNvPicPr>
              <a:picLocks noChangeAspect="1"/>
            </p:cNvPicPr>
            <p:nvPr/>
          </p:nvPicPr>
          <p:blipFill>
            <a:blip r:embed="rId3"/>
            <a:stretch>
              <a:fillRect/>
            </a:stretch>
          </p:blipFill>
          <p:spPr>
            <a:xfrm>
              <a:off x="5310090" y="1098498"/>
              <a:ext cx="2026838" cy="2768218"/>
            </a:xfrm>
            <a:prstGeom prst="rect">
              <a:avLst/>
            </a:prstGeom>
          </p:spPr>
        </p:pic>
        <p:grpSp>
          <p:nvGrpSpPr>
            <p:cNvPr id="13" name="Google Shape;352;p33">
              <a:extLst>
                <a:ext uri="{FF2B5EF4-FFF2-40B4-BE49-F238E27FC236}">
                  <a16:creationId xmlns:a16="http://schemas.microsoft.com/office/drawing/2014/main" id="{7854549E-14DD-43FE-85E4-0D2F2B8EF130}"/>
                </a:ext>
              </a:extLst>
            </p:cNvPr>
            <p:cNvGrpSpPr/>
            <p:nvPr/>
          </p:nvGrpSpPr>
          <p:grpSpPr>
            <a:xfrm>
              <a:off x="5264523" y="479363"/>
              <a:ext cx="2119546" cy="4396359"/>
              <a:chOff x="2547150" y="238125"/>
              <a:chExt cx="2525675" cy="5238750"/>
            </a:xfrm>
          </p:grpSpPr>
          <p:sp>
            <p:nvSpPr>
              <p:cNvPr id="14" name="Google Shape;353;p33">
                <a:extLst>
                  <a:ext uri="{FF2B5EF4-FFF2-40B4-BE49-F238E27FC236}">
                    <a16:creationId xmlns:a16="http://schemas.microsoft.com/office/drawing/2014/main" id="{EA1854D0-5AC8-4BD9-86F3-FCAD7AA02579}"/>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p33">
                <a:extLst>
                  <a:ext uri="{FF2B5EF4-FFF2-40B4-BE49-F238E27FC236}">
                    <a16:creationId xmlns:a16="http://schemas.microsoft.com/office/drawing/2014/main" id="{BBBE996C-EDA4-4591-9EF3-299308CE8107}"/>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5;p33">
                <a:extLst>
                  <a:ext uri="{FF2B5EF4-FFF2-40B4-BE49-F238E27FC236}">
                    <a16:creationId xmlns:a16="http://schemas.microsoft.com/office/drawing/2014/main" id="{AAB8D25B-767E-4BB7-A331-6B45583B9FB0}"/>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6;p33">
                <a:extLst>
                  <a:ext uri="{FF2B5EF4-FFF2-40B4-BE49-F238E27FC236}">
                    <a16:creationId xmlns:a16="http://schemas.microsoft.com/office/drawing/2014/main" id="{4BCB27CD-1AC2-41AD-96E2-65E1912C6105}"/>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Dateset</a:t>
            </a:r>
            <a:endParaRPr dirty="0"/>
          </a:p>
        </p:txBody>
      </p:sp>
      <p:sp>
        <p:nvSpPr>
          <p:cNvPr id="111" name="Google Shape;111;p17"/>
          <p:cNvSpPr txBox="1">
            <a:spLocks noGrp="1"/>
          </p:cNvSpPr>
          <p:nvPr>
            <p:ph type="body" idx="1"/>
          </p:nvPr>
        </p:nvSpPr>
        <p:spPr>
          <a:xfrm>
            <a:off x="786150" y="953972"/>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GB" dirty="0"/>
              <a:t>ETL  Character Database</a:t>
            </a:r>
            <a:endParaRPr dirty="0"/>
          </a:p>
          <a:p>
            <a:pPr marL="457200" lvl="0" indent="-381000" algn="l" rtl="0">
              <a:spcBef>
                <a:spcPts val="0"/>
              </a:spcBef>
              <a:spcAft>
                <a:spcPts val="0"/>
              </a:spcAft>
              <a:buSzPts val="2400"/>
              <a:buChar char="◎"/>
            </a:pPr>
            <a:r>
              <a:rPr lang="en-GB" dirty="0"/>
              <a:t>881 most commonly used Kanji</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Your audience will listen to you or read the content, but won’t do both.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a:extLst>
              <a:ext uri="{FF2B5EF4-FFF2-40B4-BE49-F238E27FC236}">
                <a16:creationId xmlns:a16="http://schemas.microsoft.com/office/drawing/2014/main" id="{5B1B87D8-F5AA-4BEE-9A27-E98B51C4E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44937"/>
            <a:ext cx="9144000" cy="151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7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F145CE-9675-4294-A484-0E3FEAC95C4E}"/>
              </a:ext>
            </a:extLst>
          </p:cNvPr>
          <p:cNvSpPr>
            <a:spLocks noGrp="1"/>
          </p:cNvSpPr>
          <p:nvPr>
            <p:ph type="title"/>
          </p:nvPr>
        </p:nvSpPr>
        <p:spPr/>
        <p:txBody>
          <a:bodyPr/>
          <a:lstStyle/>
          <a:p>
            <a:r>
              <a:rPr lang="en-GB" dirty="0"/>
              <a:t>Image </a:t>
            </a:r>
            <a:r>
              <a:rPr lang="en-GB" dirty="0" err="1"/>
              <a:t>preprocessing</a:t>
            </a:r>
            <a:endParaRPr lang="hu-HU" dirty="0"/>
          </a:p>
        </p:txBody>
      </p:sp>
      <p:sp>
        <p:nvSpPr>
          <p:cNvPr id="3" name="Szöveg helye 2">
            <a:extLst>
              <a:ext uri="{FF2B5EF4-FFF2-40B4-BE49-F238E27FC236}">
                <a16:creationId xmlns:a16="http://schemas.microsoft.com/office/drawing/2014/main" id="{2AE44762-EA13-4448-B2D0-4203FE41265C}"/>
              </a:ext>
            </a:extLst>
          </p:cNvPr>
          <p:cNvSpPr>
            <a:spLocks noGrp="1"/>
          </p:cNvSpPr>
          <p:nvPr>
            <p:ph type="body" idx="1"/>
          </p:nvPr>
        </p:nvSpPr>
        <p:spPr>
          <a:xfrm>
            <a:off x="786150" y="1107059"/>
            <a:ext cx="7571700" cy="3573600"/>
          </a:xfrm>
        </p:spPr>
        <p:txBody>
          <a:bodyPr/>
          <a:lstStyle/>
          <a:p>
            <a:r>
              <a:rPr lang="en-GB" dirty="0"/>
              <a:t>Originally 128 × 127 pixels, 4 bit grayscale information</a:t>
            </a:r>
          </a:p>
          <a:p>
            <a:r>
              <a:rPr lang="en-GB" dirty="0"/>
              <a:t>Downscale to 48 × 48 pixels, and to 0-1 interval</a:t>
            </a:r>
          </a:p>
          <a:p>
            <a:endParaRPr lang="hu-HU" dirty="0"/>
          </a:p>
        </p:txBody>
      </p:sp>
      <p:sp>
        <p:nvSpPr>
          <p:cNvPr id="4" name="Dia számának helye 3">
            <a:extLst>
              <a:ext uri="{FF2B5EF4-FFF2-40B4-BE49-F238E27FC236}">
                <a16:creationId xmlns:a16="http://schemas.microsoft.com/office/drawing/2014/main" id="{59042B0B-5BA7-4E0B-88CC-5E2E8EB76B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Kép 5">
            <a:extLst>
              <a:ext uri="{FF2B5EF4-FFF2-40B4-BE49-F238E27FC236}">
                <a16:creationId xmlns:a16="http://schemas.microsoft.com/office/drawing/2014/main" id="{E66D03AA-4F14-48BB-901B-29CD528E8945}"/>
              </a:ext>
            </a:extLst>
          </p:cNvPr>
          <p:cNvPicPr>
            <a:picLocks noChangeAspect="1"/>
          </p:cNvPicPr>
          <p:nvPr/>
        </p:nvPicPr>
        <p:blipFill>
          <a:blip r:embed="rId3"/>
          <a:stretch>
            <a:fillRect/>
          </a:stretch>
        </p:blipFill>
        <p:spPr>
          <a:xfrm>
            <a:off x="1027579" y="2588504"/>
            <a:ext cx="3338270" cy="1789073"/>
          </a:xfrm>
          <a:prstGeom prst="rect">
            <a:avLst/>
          </a:prstGeom>
        </p:spPr>
      </p:pic>
      <p:pic>
        <p:nvPicPr>
          <p:cNvPr id="8" name="Kép 7">
            <a:extLst>
              <a:ext uri="{FF2B5EF4-FFF2-40B4-BE49-F238E27FC236}">
                <a16:creationId xmlns:a16="http://schemas.microsoft.com/office/drawing/2014/main" id="{83014C18-D1CD-4B09-AE1F-E83E8E187B3D}"/>
              </a:ext>
            </a:extLst>
          </p:cNvPr>
          <p:cNvPicPr>
            <a:picLocks noChangeAspect="1"/>
          </p:cNvPicPr>
          <p:nvPr/>
        </p:nvPicPr>
        <p:blipFill>
          <a:blip r:embed="rId4"/>
          <a:stretch>
            <a:fillRect/>
          </a:stretch>
        </p:blipFill>
        <p:spPr>
          <a:xfrm>
            <a:off x="4365849" y="2588504"/>
            <a:ext cx="3397056" cy="1793032"/>
          </a:xfrm>
          <a:prstGeom prst="rect">
            <a:avLst/>
          </a:prstGeom>
        </p:spPr>
      </p:pic>
    </p:spTree>
    <p:extLst>
      <p:ext uri="{BB962C8B-B14F-4D97-AF65-F5344CB8AC3E}">
        <p14:creationId xmlns:p14="http://schemas.microsoft.com/office/powerpoint/2010/main" val="2433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network</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Kép 4">
            <a:extLst>
              <a:ext uri="{FF2B5EF4-FFF2-40B4-BE49-F238E27FC236}">
                <a16:creationId xmlns:a16="http://schemas.microsoft.com/office/drawing/2014/main" id="{7592234A-16BB-49E6-B1E2-44B7B1641195}"/>
              </a:ext>
            </a:extLst>
          </p:cNvPr>
          <p:cNvPicPr>
            <a:picLocks noChangeAspect="1"/>
          </p:cNvPicPr>
          <p:nvPr/>
        </p:nvPicPr>
        <p:blipFill>
          <a:blip r:embed="rId3"/>
          <a:stretch>
            <a:fillRect/>
          </a:stretch>
        </p:blipFill>
        <p:spPr>
          <a:xfrm>
            <a:off x="4381239" y="231639"/>
            <a:ext cx="4297495" cy="4518212"/>
          </a:xfrm>
          <a:prstGeom prst="rect">
            <a:avLst/>
          </a:prstGeom>
        </p:spPr>
      </p:pic>
      <p:pic>
        <p:nvPicPr>
          <p:cNvPr id="7" name="Kép 6" descr="A képen szöveg, aláírás látható&#10;&#10;Automatikusan generált leírás">
            <a:extLst>
              <a:ext uri="{FF2B5EF4-FFF2-40B4-BE49-F238E27FC236}">
                <a16:creationId xmlns:a16="http://schemas.microsoft.com/office/drawing/2014/main" id="{D220F97B-53B1-4F84-9813-C54179CA4A60}"/>
              </a:ext>
            </a:extLst>
          </p:cNvPr>
          <p:cNvPicPr>
            <a:picLocks noChangeAspect="1"/>
          </p:cNvPicPr>
          <p:nvPr/>
        </p:nvPicPr>
        <p:blipFill rotWithShape="1">
          <a:blip r:embed="rId4"/>
          <a:srcRect b="42134"/>
          <a:stretch/>
        </p:blipFill>
        <p:spPr>
          <a:xfrm>
            <a:off x="1001303" y="959454"/>
            <a:ext cx="864000" cy="3817097"/>
          </a:xfrm>
          <a:prstGeom prst="rect">
            <a:avLst/>
          </a:prstGeom>
        </p:spPr>
      </p:pic>
      <p:pic>
        <p:nvPicPr>
          <p:cNvPr id="11" name="Kép 10" descr="A képen szöveg, aláírás látható&#10;&#10;Automatikusan generált leírás">
            <a:extLst>
              <a:ext uri="{FF2B5EF4-FFF2-40B4-BE49-F238E27FC236}">
                <a16:creationId xmlns:a16="http://schemas.microsoft.com/office/drawing/2014/main" id="{DAC9515F-31B9-4546-8242-106A5E4FC9E4}"/>
              </a:ext>
            </a:extLst>
          </p:cNvPr>
          <p:cNvPicPr>
            <a:picLocks noChangeAspect="1"/>
          </p:cNvPicPr>
          <p:nvPr/>
        </p:nvPicPr>
        <p:blipFill rotWithShape="1">
          <a:blip r:embed="rId4"/>
          <a:srcRect t="57517"/>
          <a:stretch/>
        </p:blipFill>
        <p:spPr>
          <a:xfrm>
            <a:off x="2277271" y="1646669"/>
            <a:ext cx="864000" cy="2802351"/>
          </a:xfrm>
          <a:prstGeom prst="rect">
            <a:avLst/>
          </a:prstGeom>
        </p:spPr>
      </p:pic>
    </p:spTree>
    <p:extLst>
      <p:ext uri="{BB962C8B-B14F-4D97-AF65-F5344CB8AC3E}">
        <p14:creationId xmlns:p14="http://schemas.microsoft.com/office/powerpoint/2010/main" val="397007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GB" dirty="0"/>
              <a:t>40 min ~ 99.3% accuracy</a:t>
            </a:r>
          </a:p>
          <a:p>
            <a:pPr marL="457200" lvl="0" indent="-381000" algn="l" rtl="0">
              <a:spcBef>
                <a:spcPts val="0"/>
              </a:spcBef>
              <a:spcAft>
                <a:spcPts val="0"/>
              </a:spcAft>
              <a:buSzPts val="2400"/>
              <a:buChar char="◎"/>
            </a:pPr>
            <a:r>
              <a:rPr lang="en-GB" dirty="0"/>
              <a:t>Recall/Precision per class</a:t>
            </a:r>
          </a:p>
          <a:p>
            <a:pPr marL="457200" lvl="0" indent="-381000" algn="l" rtl="0">
              <a:spcBef>
                <a:spcPts val="0"/>
              </a:spcBef>
              <a:spcAft>
                <a:spcPts val="0"/>
              </a:spcAft>
              <a:buSzPts val="2400"/>
              <a:buChar char="◎"/>
            </a:pPr>
            <a:r>
              <a:rPr lang="en-GB" dirty="0"/>
              <a:t>Most misclassified elements</a:t>
            </a:r>
          </a:p>
          <a:p>
            <a:pPr marL="457200" lvl="0" indent="-381000" algn="l" rtl="0">
              <a:spcBef>
                <a:spcPts val="0"/>
              </a:spcBef>
              <a:spcAft>
                <a:spcPts val="0"/>
              </a:spcAft>
              <a:buSzPts val="2400"/>
              <a:buChar char="◎"/>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Kép 2">
            <a:extLst>
              <a:ext uri="{FF2B5EF4-FFF2-40B4-BE49-F238E27FC236}">
                <a16:creationId xmlns:a16="http://schemas.microsoft.com/office/drawing/2014/main" id="{7BB11F17-0C14-4F05-825B-8A8AAA21E6D8}"/>
              </a:ext>
            </a:extLst>
          </p:cNvPr>
          <p:cNvPicPr>
            <a:picLocks noChangeAspect="1"/>
          </p:cNvPicPr>
          <p:nvPr/>
        </p:nvPicPr>
        <p:blipFill>
          <a:blip r:embed="rId3"/>
          <a:stretch>
            <a:fillRect/>
          </a:stretch>
        </p:blipFill>
        <p:spPr>
          <a:xfrm>
            <a:off x="4922765" y="2351151"/>
            <a:ext cx="3650045" cy="2273210"/>
          </a:xfrm>
          <a:prstGeom prst="rect">
            <a:avLst/>
          </a:prstGeom>
        </p:spPr>
      </p:pic>
      <p:sp>
        <p:nvSpPr>
          <p:cNvPr id="7" name="Szövegdoboz 6">
            <a:extLst>
              <a:ext uri="{FF2B5EF4-FFF2-40B4-BE49-F238E27FC236}">
                <a16:creationId xmlns:a16="http://schemas.microsoft.com/office/drawing/2014/main" id="{1A6DA14F-D636-48DF-B1CD-95E28E03F0EF}"/>
              </a:ext>
            </a:extLst>
          </p:cNvPr>
          <p:cNvSpPr txBox="1"/>
          <p:nvPr/>
        </p:nvSpPr>
        <p:spPr>
          <a:xfrm>
            <a:off x="1842116" y="2924213"/>
            <a:ext cx="1194047" cy="1477328"/>
          </a:xfrm>
          <a:prstGeom prst="rect">
            <a:avLst/>
          </a:prstGeom>
          <a:noFill/>
        </p:spPr>
        <p:txBody>
          <a:bodyPr wrap="square">
            <a:spAutoFit/>
          </a:bodyPr>
          <a:lstStyle/>
          <a:p>
            <a:r>
              <a:rPr lang="ja-JP" altLang="en-US" sz="1800" b="0" i="0" dirty="0">
                <a:solidFill>
                  <a:srgbClr val="212121"/>
                </a:solidFill>
                <a:effectLst/>
                <a:latin typeface="Courier New" panose="02070309020205020404" pitchFamily="49" charset="0"/>
                <a:cs typeface="Courier New" panose="02070309020205020404" pitchFamily="49" charset="0"/>
              </a:rPr>
              <a:t>輪 </a:t>
            </a:r>
            <a:r>
              <a:rPr lang="en-GB" altLang="ja-JP" sz="1800" b="0" i="0" dirty="0">
                <a:solidFill>
                  <a:srgbClr val="212121"/>
                </a:solidFill>
                <a:effectLst/>
                <a:latin typeface="Courier New" panose="02070309020205020404" pitchFamily="49" charset="0"/>
                <a:cs typeface="Courier New" panose="02070309020205020404" pitchFamily="49" charset="0"/>
              </a:rPr>
              <a:t>- </a:t>
            </a:r>
            <a:r>
              <a:rPr lang="ja-JP" altLang="en-US" sz="1800" b="0" i="0" dirty="0">
                <a:solidFill>
                  <a:srgbClr val="212121"/>
                </a:solidFill>
                <a:effectLst/>
                <a:latin typeface="Courier New" panose="02070309020205020404" pitchFamily="49" charset="0"/>
                <a:cs typeface="Courier New" panose="02070309020205020404" pitchFamily="49" charset="0"/>
              </a:rPr>
              <a:t>輸</a:t>
            </a:r>
            <a:endParaRPr lang="en-GB" altLang="ja-JP" sz="1800" b="0" i="0" dirty="0">
              <a:solidFill>
                <a:srgbClr val="212121"/>
              </a:solidFill>
              <a:effectLst/>
              <a:latin typeface="Courier New" panose="02070309020205020404" pitchFamily="49" charset="0"/>
              <a:cs typeface="Courier New" panose="02070309020205020404" pitchFamily="49" charset="0"/>
            </a:endParaRPr>
          </a:p>
          <a:p>
            <a:r>
              <a:rPr lang="ja-JP" altLang="en-US" sz="1800" b="0" i="0" dirty="0">
                <a:solidFill>
                  <a:srgbClr val="212121"/>
                </a:solidFill>
                <a:effectLst/>
                <a:latin typeface="Courier New" panose="02070309020205020404" pitchFamily="49" charset="0"/>
                <a:cs typeface="Courier New" panose="02070309020205020404" pitchFamily="49" charset="0"/>
              </a:rPr>
              <a:t>末</a:t>
            </a:r>
            <a:r>
              <a:rPr lang="en-GB" altLang="ja-JP" sz="1800" dirty="0">
                <a:solidFill>
                  <a:srgbClr val="212121"/>
                </a:solidFill>
                <a:latin typeface="Courier New" panose="02070309020205020404" pitchFamily="49" charset="0"/>
                <a:cs typeface="Courier New" panose="02070309020205020404" pitchFamily="49" charset="0"/>
              </a:rPr>
              <a:t> - </a:t>
            </a:r>
            <a:r>
              <a:rPr lang="ja-JP" altLang="en-US" sz="1800" b="0" i="0" dirty="0">
                <a:solidFill>
                  <a:srgbClr val="212121"/>
                </a:solidFill>
                <a:effectLst/>
                <a:latin typeface="Courier New" panose="02070309020205020404" pitchFamily="49" charset="0"/>
                <a:cs typeface="Courier New" panose="02070309020205020404" pitchFamily="49" charset="0"/>
              </a:rPr>
              <a:t>未</a:t>
            </a:r>
            <a:endParaRPr lang="en-GB" altLang="ja-JP" sz="1800" b="0" i="0" dirty="0">
              <a:solidFill>
                <a:srgbClr val="212121"/>
              </a:solidFill>
              <a:effectLst/>
              <a:latin typeface="Courier New" panose="02070309020205020404" pitchFamily="49" charset="0"/>
              <a:cs typeface="Courier New" panose="02070309020205020404" pitchFamily="49" charset="0"/>
            </a:endParaRPr>
          </a:p>
          <a:p>
            <a:r>
              <a:rPr lang="ja-JP" altLang="en-US" sz="1800" b="0" i="0" dirty="0">
                <a:solidFill>
                  <a:srgbClr val="212121"/>
                </a:solidFill>
                <a:effectLst/>
                <a:latin typeface="Courier New" panose="02070309020205020404" pitchFamily="49" charset="0"/>
                <a:cs typeface="Courier New" panose="02070309020205020404" pitchFamily="49" charset="0"/>
              </a:rPr>
              <a:t>申</a:t>
            </a:r>
            <a:r>
              <a:rPr lang="en-GB" altLang="ja-JP" sz="1800" dirty="0">
                <a:solidFill>
                  <a:srgbClr val="212121"/>
                </a:solidFill>
                <a:latin typeface="Courier New" panose="02070309020205020404" pitchFamily="49" charset="0"/>
                <a:cs typeface="Courier New" panose="02070309020205020404" pitchFamily="49" charset="0"/>
              </a:rPr>
              <a:t> - </a:t>
            </a:r>
            <a:r>
              <a:rPr lang="ja-JP" altLang="en-US" sz="1800" b="0" i="0" dirty="0">
                <a:solidFill>
                  <a:srgbClr val="212121"/>
                </a:solidFill>
                <a:effectLst/>
                <a:latin typeface="Courier New" panose="02070309020205020404" pitchFamily="49" charset="0"/>
                <a:cs typeface="Courier New" panose="02070309020205020404" pitchFamily="49" charset="0"/>
              </a:rPr>
              <a:t>中</a:t>
            </a:r>
            <a:endParaRPr lang="en-GB" altLang="ja-JP" sz="1800" dirty="0">
              <a:solidFill>
                <a:srgbClr val="212121"/>
              </a:solidFill>
              <a:latin typeface="Courier New" panose="02070309020205020404" pitchFamily="49" charset="0"/>
              <a:cs typeface="Courier New" panose="02070309020205020404" pitchFamily="49" charset="0"/>
            </a:endParaRPr>
          </a:p>
          <a:p>
            <a:r>
              <a:rPr lang="ja-JP" altLang="en-US" sz="1800" b="0" i="0" dirty="0">
                <a:solidFill>
                  <a:srgbClr val="212121"/>
                </a:solidFill>
                <a:effectLst/>
                <a:latin typeface="Courier New" panose="02070309020205020404" pitchFamily="49" charset="0"/>
                <a:cs typeface="Courier New" panose="02070309020205020404" pitchFamily="49" charset="0"/>
              </a:rPr>
              <a:t>葉</a:t>
            </a:r>
            <a:r>
              <a:rPr lang="en-GB" altLang="ja-JP" sz="1800" b="0" i="0" dirty="0">
                <a:solidFill>
                  <a:srgbClr val="212121"/>
                </a:solidFill>
                <a:effectLst/>
                <a:latin typeface="Courier New" panose="02070309020205020404" pitchFamily="49" charset="0"/>
                <a:cs typeface="Courier New" panose="02070309020205020404" pitchFamily="49" charset="0"/>
              </a:rPr>
              <a:t> - </a:t>
            </a:r>
            <a:r>
              <a:rPr lang="ja-JP" altLang="en-US" sz="1800" b="0" i="0" dirty="0">
                <a:solidFill>
                  <a:srgbClr val="212121"/>
                </a:solidFill>
                <a:effectLst/>
                <a:latin typeface="Courier New" panose="02070309020205020404" pitchFamily="49" charset="0"/>
                <a:cs typeface="Courier New" panose="02070309020205020404" pitchFamily="49" charset="0"/>
              </a:rPr>
              <a:t>薬</a:t>
            </a:r>
            <a:endParaRPr lang="en-GB" altLang="ja-JP" sz="1800" b="0" i="0" dirty="0">
              <a:solidFill>
                <a:srgbClr val="212121"/>
              </a:solidFill>
              <a:effectLst/>
              <a:latin typeface="Courier New" panose="02070309020205020404" pitchFamily="49" charset="0"/>
              <a:cs typeface="Courier New" panose="02070309020205020404" pitchFamily="49" charset="0"/>
            </a:endParaRPr>
          </a:p>
          <a:p>
            <a:r>
              <a:rPr lang="ja-JP" altLang="en-US" sz="1800" b="0" i="0" dirty="0">
                <a:solidFill>
                  <a:srgbClr val="222222"/>
                </a:solidFill>
                <a:effectLst/>
                <a:latin typeface="Courier New" panose="02070309020205020404" pitchFamily="49" charset="0"/>
                <a:cs typeface="Courier New" panose="02070309020205020404" pitchFamily="49" charset="0"/>
              </a:rPr>
              <a:t>間</a:t>
            </a:r>
            <a:r>
              <a:rPr lang="en-GB" altLang="ja-JP" sz="1800" dirty="0">
                <a:solidFill>
                  <a:srgbClr val="212121"/>
                </a:solidFill>
                <a:latin typeface="Courier New" panose="02070309020205020404" pitchFamily="49" charset="0"/>
                <a:cs typeface="Courier New" panose="02070309020205020404" pitchFamily="49" charset="0"/>
              </a:rPr>
              <a:t> - </a:t>
            </a:r>
            <a:r>
              <a:rPr lang="ja-JP" altLang="en-US" sz="1800" dirty="0">
                <a:solidFill>
                  <a:srgbClr val="212121"/>
                </a:solidFill>
                <a:latin typeface="Courier New" panose="02070309020205020404" pitchFamily="49" charset="0"/>
                <a:cs typeface="Courier New" panose="02070309020205020404" pitchFamily="49" charset="0"/>
              </a:rPr>
              <a:t>問</a:t>
            </a:r>
            <a:endParaRPr lang="hu-H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76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D712A7-2AA4-4164-AA5F-FAE585E88961}"/>
              </a:ext>
            </a:extLst>
          </p:cNvPr>
          <p:cNvSpPr>
            <a:spLocks noGrp="1"/>
          </p:cNvSpPr>
          <p:nvPr>
            <p:ph type="title"/>
          </p:nvPr>
        </p:nvSpPr>
        <p:spPr/>
        <p:txBody>
          <a:bodyPr/>
          <a:lstStyle/>
          <a:p>
            <a:r>
              <a:rPr lang="en-GB" dirty="0"/>
              <a:t>Actual usage of the model</a:t>
            </a:r>
            <a:endParaRPr lang="hu-HU" dirty="0"/>
          </a:p>
        </p:txBody>
      </p:sp>
      <p:sp>
        <p:nvSpPr>
          <p:cNvPr id="3" name="Szöveg helye 2">
            <a:extLst>
              <a:ext uri="{FF2B5EF4-FFF2-40B4-BE49-F238E27FC236}">
                <a16:creationId xmlns:a16="http://schemas.microsoft.com/office/drawing/2014/main" id="{F8B479EF-FF3A-4C18-9918-CD522941D003}"/>
              </a:ext>
            </a:extLst>
          </p:cNvPr>
          <p:cNvSpPr>
            <a:spLocks noGrp="1"/>
          </p:cNvSpPr>
          <p:nvPr>
            <p:ph type="body" idx="1"/>
          </p:nvPr>
        </p:nvSpPr>
        <p:spPr/>
        <p:txBody>
          <a:bodyPr/>
          <a:lstStyle/>
          <a:p>
            <a:r>
              <a:rPr lang="en-GB" dirty="0"/>
              <a:t>HTML canvas</a:t>
            </a:r>
          </a:p>
          <a:p>
            <a:r>
              <a:rPr lang="en-GB" dirty="0"/>
              <a:t>JavaScript</a:t>
            </a:r>
          </a:p>
          <a:p>
            <a:endParaRPr lang="hu-HU" dirty="0"/>
          </a:p>
        </p:txBody>
      </p:sp>
      <p:sp>
        <p:nvSpPr>
          <p:cNvPr id="4" name="Dia számának helye 3">
            <a:extLst>
              <a:ext uri="{FF2B5EF4-FFF2-40B4-BE49-F238E27FC236}">
                <a16:creationId xmlns:a16="http://schemas.microsoft.com/office/drawing/2014/main" id="{91421829-E077-49CD-9B69-DED96B419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5" name="Csoportba foglalás 4">
            <a:extLst>
              <a:ext uri="{FF2B5EF4-FFF2-40B4-BE49-F238E27FC236}">
                <a16:creationId xmlns:a16="http://schemas.microsoft.com/office/drawing/2014/main" id="{EFD3FF71-5805-47EC-993A-4F73B653E2BA}"/>
              </a:ext>
            </a:extLst>
          </p:cNvPr>
          <p:cNvGrpSpPr/>
          <p:nvPr/>
        </p:nvGrpSpPr>
        <p:grpSpPr>
          <a:xfrm>
            <a:off x="5201798" y="438941"/>
            <a:ext cx="2119546" cy="4396359"/>
            <a:chOff x="5264523" y="479363"/>
            <a:chExt cx="2119546" cy="4396359"/>
          </a:xfrm>
        </p:grpSpPr>
        <p:sp>
          <p:nvSpPr>
            <p:cNvPr id="6" name="Téglalap 5">
              <a:extLst>
                <a:ext uri="{FF2B5EF4-FFF2-40B4-BE49-F238E27FC236}">
                  <a16:creationId xmlns:a16="http://schemas.microsoft.com/office/drawing/2014/main" id="{9DC5054A-3374-4757-9E9C-0EBAFD703489}"/>
                </a:ext>
              </a:extLst>
            </p:cNvPr>
            <p:cNvSpPr/>
            <p:nvPr/>
          </p:nvSpPr>
          <p:spPr>
            <a:xfrm>
              <a:off x="5319946" y="868913"/>
              <a:ext cx="2064123" cy="3617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 name="Kép 6">
              <a:extLst>
                <a:ext uri="{FF2B5EF4-FFF2-40B4-BE49-F238E27FC236}">
                  <a16:creationId xmlns:a16="http://schemas.microsoft.com/office/drawing/2014/main" id="{38CEDDE8-9C30-401F-A8A9-528528958377}"/>
                </a:ext>
              </a:extLst>
            </p:cNvPr>
            <p:cNvPicPr>
              <a:picLocks noChangeAspect="1"/>
            </p:cNvPicPr>
            <p:nvPr/>
          </p:nvPicPr>
          <p:blipFill>
            <a:blip r:embed="rId2"/>
            <a:stretch>
              <a:fillRect/>
            </a:stretch>
          </p:blipFill>
          <p:spPr>
            <a:xfrm>
              <a:off x="5310090" y="1098498"/>
              <a:ext cx="2026838" cy="2768218"/>
            </a:xfrm>
            <a:prstGeom prst="rect">
              <a:avLst/>
            </a:prstGeom>
          </p:spPr>
        </p:pic>
        <p:grpSp>
          <p:nvGrpSpPr>
            <p:cNvPr id="8" name="Google Shape;352;p33">
              <a:extLst>
                <a:ext uri="{FF2B5EF4-FFF2-40B4-BE49-F238E27FC236}">
                  <a16:creationId xmlns:a16="http://schemas.microsoft.com/office/drawing/2014/main" id="{C53FB707-3897-473F-9CA4-35AB1BECEBD9}"/>
                </a:ext>
              </a:extLst>
            </p:cNvPr>
            <p:cNvGrpSpPr/>
            <p:nvPr/>
          </p:nvGrpSpPr>
          <p:grpSpPr>
            <a:xfrm>
              <a:off x="5264523" y="479363"/>
              <a:ext cx="2119546" cy="4396359"/>
              <a:chOff x="2547150" y="238125"/>
              <a:chExt cx="2525675" cy="5238750"/>
            </a:xfrm>
          </p:grpSpPr>
          <p:sp>
            <p:nvSpPr>
              <p:cNvPr id="9" name="Google Shape;353;p33">
                <a:extLst>
                  <a:ext uri="{FF2B5EF4-FFF2-40B4-BE49-F238E27FC236}">
                    <a16:creationId xmlns:a16="http://schemas.microsoft.com/office/drawing/2014/main" id="{8CA39957-FE32-432F-BE4F-A51404983EC1}"/>
                  </a:ext>
                </a:extLst>
              </p:cNvPr>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4;p33">
                <a:extLst>
                  <a:ext uri="{FF2B5EF4-FFF2-40B4-BE49-F238E27FC236}">
                    <a16:creationId xmlns:a16="http://schemas.microsoft.com/office/drawing/2014/main" id="{575E306B-07BD-446E-B345-0A6366261F39}"/>
                  </a:ext>
                </a:extLst>
              </p:cNvPr>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5;p33">
                <a:extLst>
                  <a:ext uri="{FF2B5EF4-FFF2-40B4-BE49-F238E27FC236}">
                    <a16:creationId xmlns:a16="http://schemas.microsoft.com/office/drawing/2014/main" id="{7D0A4FFB-2A92-4B35-B6BD-6033AB71B1B5}"/>
                  </a:ext>
                </a:extLst>
              </p:cNvPr>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6;p33">
                <a:extLst>
                  <a:ext uri="{FF2B5EF4-FFF2-40B4-BE49-F238E27FC236}">
                    <a16:creationId xmlns:a16="http://schemas.microsoft.com/office/drawing/2014/main" id="{A5AFC76A-AEF2-469C-B257-A82CA5C965EB}"/>
                  </a:ext>
                </a:extLst>
              </p:cNvPr>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6425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387" name="Google Shape;387;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388" name="Google Shape;388;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dirty="0"/>
              <a:t>Contact:</a:t>
            </a:r>
            <a:endParaRPr dirty="0"/>
          </a:p>
          <a:p>
            <a:pPr marL="0" lvl="0" indent="0" algn="l" rtl="0">
              <a:spcBef>
                <a:spcPts val="600"/>
              </a:spcBef>
              <a:spcAft>
                <a:spcPts val="0"/>
              </a:spcAft>
              <a:buNone/>
            </a:pPr>
            <a:r>
              <a:rPr lang="en" dirty="0"/>
              <a:t>Márton Zalavári</a:t>
            </a:r>
          </a:p>
          <a:p>
            <a:pPr marL="0" lvl="0" indent="0" algn="l" rtl="0">
              <a:spcBef>
                <a:spcPts val="600"/>
              </a:spcBef>
              <a:spcAft>
                <a:spcPts val="0"/>
              </a:spcAft>
              <a:buNone/>
            </a:pPr>
            <a:r>
              <a:rPr lang="en" dirty="0"/>
              <a:t>zalavarm@gmail.com</a:t>
            </a:r>
          </a:p>
          <a:p>
            <a:pPr marL="0" lvl="0" indent="0" algn="l" rtl="0">
              <a:spcBef>
                <a:spcPts val="600"/>
              </a:spcBef>
              <a:spcAft>
                <a:spcPts val="0"/>
              </a:spcAft>
              <a:buNone/>
            </a:pPr>
            <a:r>
              <a:rPr lang="hu-HU" dirty="0"/>
              <a:t>github.com/zalavari</a:t>
            </a:r>
            <a:endParaRPr lang="en"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95" name="Google Shape;395;p3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hlinkClick r:id="rId3"/>
              </a:rPr>
              <a:t>SlidesCarnival</a:t>
            </a:r>
            <a:endParaRPr sz="2400" dirty="0"/>
          </a:p>
        </p:txBody>
      </p:sp>
      <p:sp>
        <p:nvSpPr>
          <p:cNvPr id="396" name="Google Shape;396;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237</Words>
  <Application>Microsoft Office PowerPoint</Application>
  <PresentationFormat>Diavetítés a képernyőre (16:9 oldalarány)</PresentationFormat>
  <Paragraphs>44</Paragraphs>
  <Slides>9</Slides>
  <Notes>8</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9</vt:i4>
      </vt:variant>
    </vt:vector>
  </HeadingPairs>
  <TitlesOfParts>
    <vt:vector size="15" baseType="lpstr">
      <vt:lpstr>Times New Roman</vt:lpstr>
      <vt:lpstr>Source Sans Pro</vt:lpstr>
      <vt:lpstr>Arial</vt:lpstr>
      <vt:lpstr>Roboto Slab</vt:lpstr>
      <vt:lpstr>Courier New</vt:lpstr>
      <vt:lpstr>Cordelia template</vt:lpstr>
      <vt:lpstr>Handwritten Kanji Recognition</vt:lpstr>
      <vt:lpstr>PowerPoint-bemutató</vt:lpstr>
      <vt:lpstr>Dateset</vt:lpstr>
      <vt:lpstr>Image preprocessing</vt:lpstr>
      <vt:lpstr>The network</vt:lpstr>
      <vt:lpstr>Results</vt:lpstr>
      <vt:lpstr>Actual usage of the model</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Kanji Recognition</dc:title>
  <cp:lastModifiedBy>Zalavári Márton</cp:lastModifiedBy>
  <cp:revision>13</cp:revision>
  <dcterms:modified xsi:type="dcterms:W3CDTF">2021-05-11T19:37:51Z</dcterms:modified>
</cp:coreProperties>
</file>