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99" r:id="rId3"/>
    <p:sldId id="300" r:id="rId4"/>
    <p:sldId id="309" r:id="rId5"/>
    <p:sldId id="301" r:id="rId6"/>
    <p:sldId id="312" r:id="rId7"/>
    <p:sldId id="308" r:id="rId8"/>
    <p:sldId id="304" r:id="rId9"/>
    <p:sldId id="307" r:id="rId10"/>
    <p:sldId id="310" r:id="rId11"/>
    <p:sldId id="311" r:id="rId12"/>
    <p:sldId id="313" r:id="rId13"/>
    <p:sldId id="302" r:id="rId14"/>
    <p:sldId id="280" r:id="rId15"/>
    <p:sldId id="316" r:id="rId16"/>
    <p:sldId id="318" r:id="rId17"/>
    <p:sldId id="315" r:id="rId18"/>
    <p:sldId id="281" r:id="rId19"/>
    <p:sldId id="296" r:id="rId20"/>
    <p:sldId id="257" r:id="rId21"/>
    <p:sldId id="258" r:id="rId22"/>
    <p:sldId id="259" r:id="rId23"/>
    <p:sldId id="260" r:id="rId24"/>
    <p:sldId id="261" r:id="rId25"/>
    <p:sldId id="319" r:id="rId26"/>
    <p:sldId id="262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mbria Math" panose="02040503050406030204" pitchFamily="18" charset="0"/>
      <p:regular r:id="rId33"/>
    </p:embeddedFont>
    <p:embeddedFont>
      <p:font typeface="Hack" panose="020B0609030202020204" pitchFamily="49" charset="0"/>
      <p:regular r:id="rId34"/>
      <p:bold r:id="rId35"/>
      <p:italic r:id="rId36"/>
      <p:boldItalic r:id="rId37"/>
    </p:embeddedFont>
    <p:embeddedFont>
      <p:font typeface="Roboto Slab" panose="020B0604020202020204" charset="0"/>
      <p:regular r:id="rId38"/>
      <p:bold r:id="rId39"/>
    </p:embeddedFont>
    <p:embeddedFont>
      <p:font typeface="Source Sans Pro" panose="020B0503030403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ktek\repos\msc-thesis\docs\resources\diagra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ktek\repos\msc-thesis\docs\resources\diagra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ktek\repos\msc-thesis\docs\resources\diagra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ktek\repos\msc-thesis\docs\resources\diagram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ktek\repos\msc-thesis\docs\resources\diagram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Munka1!$A$2</c:f>
              <c:strCache>
                <c:ptCount val="1"/>
                <c:pt idx="0">
                  <c:v>QBSolv 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prstDash val="lgDashDot"/>
                <a:round/>
              </a:ln>
              <a:effectLst/>
            </c:spPr>
          </c:marker>
          <c:xVal>
            <c:numRef>
              <c:f>Munka1!$B$1:$I$1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  <c:pt idx="7">
                  <c:v>2000</c:v>
                </c:pt>
              </c:numCache>
            </c:numRef>
          </c:xVal>
          <c:yVal>
            <c:numRef>
              <c:f>Munka1!$B$2:$I$2</c:f>
              <c:numCache>
                <c:formatCode>0.00</c:formatCode>
                <c:ptCount val="8"/>
                <c:pt idx="0">
                  <c:v>2.3333333333333334E-2</c:v>
                </c:pt>
                <c:pt idx="1">
                  <c:v>3.6666666666666674E-2</c:v>
                </c:pt>
                <c:pt idx="2">
                  <c:v>0.91999999999999993</c:v>
                </c:pt>
                <c:pt idx="3">
                  <c:v>1.0133333333333334</c:v>
                </c:pt>
                <c:pt idx="4">
                  <c:v>1.3399999999999999</c:v>
                </c:pt>
                <c:pt idx="5">
                  <c:v>3.85</c:v>
                </c:pt>
                <c:pt idx="6">
                  <c:v>12.149999999999999</c:v>
                </c:pt>
                <c:pt idx="7">
                  <c:v>43.663333333333334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EFB-4260-A799-F69434BF428B}"/>
            </c:ext>
          </c:extLst>
        </c:ser>
        <c:ser>
          <c:idx val="1"/>
          <c:order val="1"/>
          <c:tx>
            <c:strRef>
              <c:f>Munka1!$A$3</c:f>
              <c:strCache>
                <c:ptCount val="1"/>
                <c:pt idx="0">
                  <c:v>Simulated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Munka1!$B$1:$I$1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  <c:pt idx="7">
                  <c:v>2000</c:v>
                </c:pt>
              </c:numCache>
            </c:numRef>
          </c:xVal>
          <c:yVal>
            <c:numRef>
              <c:f>Munka1!$B$3:$I$3</c:f>
              <c:numCache>
                <c:formatCode>0.00</c:formatCode>
                <c:ptCount val="8"/>
                <c:pt idx="0">
                  <c:v>0.01</c:v>
                </c:pt>
                <c:pt idx="1">
                  <c:v>0.01</c:v>
                </c:pt>
                <c:pt idx="2">
                  <c:v>2.3333333333333334E-2</c:v>
                </c:pt>
                <c:pt idx="3">
                  <c:v>7.3333333333333348E-2</c:v>
                </c:pt>
                <c:pt idx="4">
                  <c:v>0.29000000000000004</c:v>
                </c:pt>
                <c:pt idx="5">
                  <c:v>1.8033333333333335</c:v>
                </c:pt>
                <c:pt idx="6">
                  <c:v>7.2366666666666672</c:v>
                </c:pt>
                <c:pt idx="7">
                  <c:v>32.076666666666661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EFB-4260-A799-F69434BF428B}"/>
            </c:ext>
          </c:extLst>
        </c:ser>
        <c:ser>
          <c:idx val="2"/>
          <c:order val="2"/>
          <c:tx>
            <c:strRef>
              <c:f>Munka1!$A$4</c:f>
              <c:strCache>
                <c:ptCount val="1"/>
                <c:pt idx="0">
                  <c:v>Hybrid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285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Munka1!$B$1:$I$1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  <c:pt idx="7">
                  <c:v>2000</c:v>
                </c:pt>
              </c:numCache>
            </c:numRef>
          </c:xVal>
          <c:yVal>
            <c:numRef>
              <c:f>Munka1!$B$4:$I$4</c:f>
              <c:numCache>
                <c:formatCode>0.00</c:formatCode>
                <c:ptCount val="8"/>
                <c:pt idx="0">
                  <c:v>71.22</c:v>
                </c:pt>
                <c:pt idx="1">
                  <c:v>10.313333333333334</c:v>
                </c:pt>
                <c:pt idx="2">
                  <c:v>15.696666666666667</c:v>
                </c:pt>
                <c:pt idx="3">
                  <c:v>10.49</c:v>
                </c:pt>
                <c:pt idx="4">
                  <c:v>9.8699999999999992</c:v>
                </c:pt>
                <c:pt idx="5">
                  <c:v>11.633333333333333</c:v>
                </c:pt>
                <c:pt idx="6">
                  <c:v>16.303333333333331</c:v>
                </c:pt>
                <c:pt idx="7">
                  <c:v>52.076666666666675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EFB-4260-A799-F69434BF428B}"/>
            </c:ext>
          </c:extLst>
        </c:ser>
        <c:ser>
          <c:idx val="3"/>
          <c:order val="3"/>
          <c:tx>
            <c:strRef>
              <c:f>Munka1!$A$5</c:f>
              <c:strCache>
                <c:ptCount val="1"/>
                <c:pt idx="0">
                  <c:v>HybridWorkflow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285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Munka1!$B$1:$I$1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  <c:pt idx="7">
                  <c:v>2000</c:v>
                </c:pt>
              </c:numCache>
            </c:numRef>
          </c:xVal>
          <c:yVal>
            <c:numRef>
              <c:f>Munka1!$B$5:$I$5</c:f>
              <c:numCache>
                <c:formatCode>0.00</c:formatCode>
                <c:ptCount val="8"/>
                <c:pt idx="0">
                  <c:v>11.853333333333333</c:v>
                </c:pt>
                <c:pt idx="1">
                  <c:v>11.563333333333333</c:v>
                </c:pt>
                <c:pt idx="2">
                  <c:v>11.026666666666666</c:v>
                </c:pt>
                <c:pt idx="3">
                  <c:v>12.933333333333332</c:v>
                </c:pt>
                <c:pt idx="4">
                  <c:v>13.270000000000001</c:v>
                </c:pt>
                <c:pt idx="5">
                  <c:v>25.743333333333336</c:v>
                </c:pt>
                <c:pt idx="6">
                  <c:v>84.443333333333328</c:v>
                </c:pt>
                <c:pt idx="7">
                  <c:v>375.68666666666667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EFB-4260-A799-F69434BF428B}"/>
            </c:ext>
          </c:extLst>
        </c:ser>
        <c:ser>
          <c:idx val="4"/>
          <c:order val="4"/>
          <c:tx>
            <c:strRef>
              <c:f>Munka1!$A$6</c:f>
              <c:strCache>
                <c:ptCount val="1"/>
                <c:pt idx="0">
                  <c:v>Gurobi90</c:v>
                </c:pt>
              </c:strCache>
            </c:strRef>
          </c:tx>
          <c:spPr>
            <a:ln w="381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plus"/>
            <c:size val="10"/>
            <c:spPr>
              <a:noFill/>
              <a:ln w="38100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Munka1!$B$1:$I$1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  <c:pt idx="7">
                  <c:v>2000</c:v>
                </c:pt>
              </c:numCache>
            </c:numRef>
          </c:xVal>
          <c:yVal>
            <c:numRef>
              <c:f>Munka1!$B$6:$I$6</c:f>
              <c:numCache>
                <c:formatCode>0.00</c:formatCode>
                <c:ptCount val="8"/>
                <c:pt idx="0">
                  <c:v>0.01</c:v>
                </c:pt>
                <c:pt idx="1">
                  <c:v>1.3333333333333334E-2</c:v>
                </c:pt>
                <c:pt idx="2">
                  <c:v>0.01</c:v>
                </c:pt>
                <c:pt idx="3">
                  <c:v>0.04</c:v>
                </c:pt>
                <c:pt idx="4">
                  <c:v>0.21333333333333335</c:v>
                </c:pt>
                <c:pt idx="5">
                  <c:v>3.3566666666666669</c:v>
                </c:pt>
                <c:pt idx="6">
                  <c:v>21.176666666666666</c:v>
                </c:pt>
                <c:pt idx="7">
                  <c:v>170.47499999999999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EEFB-4260-A799-F69434BF428B}"/>
            </c:ext>
          </c:extLst>
        </c:ser>
        <c:ser>
          <c:idx val="5"/>
          <c:order val="5"/>
          <c:tx>
            <c:strRef>
              <c:f>Munka1!$A$7</c:f>
              <c:strCache>
                <c:ptCount val="1"/>
                <c:pt idx="0">
                  <c:v>Gurobi</c:v>
                </c:pt>
              </c:strCache>
            </c:strRef>
          </c:tx>
          <c:spPr>
            <a:ln w="38100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38100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Munka1!$B$1:$I$1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  <c:pt idx="7">
                  <c:v>2000</c:v>
                </c:pt>
              </c:numCache>
            </c:numRef>
          </c:xVal>
          <c:yVal>
            <c:numRef>
              <c:f>Munka1!$B$7:$I$7</c:f>
              <c:numCache>
                <c:formatCode>0.00</c:formatCode>
                <c:ptCount val="8"/>
                <c:pt idx="0">
                  <c:v>0.02</c:v>
                </c:pt>
                <c:pt idx="1">
                  <c:v>9.3333333333333338E-2</c:v>
                </c:pt>
                <c:pt idx="2">
                  <c:v>7.3333333333333348E-2</c:v>
                </c:pt>
                <c:pt idx="3">
                  <c:v>0.35000000000000003</c:v>
                </c:pt>
                <c:pt idx="4">
                  <c:v>3.4933333333333336</c:v>
                </c:pt>
                <c:pt idx="5">
                  <c:v>123.85666666666667</c:v>
                </c:pt>
                <c:pt idx="6">
                  <c:v>949.58500000000004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EEFB-4260-A799-F69434BF42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381551"/>
        <c:axId val="565368655"/>
      </c:scatterChart>
      <c:valAx>
        <c:axId val="565381551"/>
        <c:scaling>
          <c:logBase val="10"/>
          <c:orientation val="minMax"/>
          <c:max val="200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68655"/>
        <c:crosses val="autoZero"/>
        <c:crossBetween val="midCat"/>
      </c:valAx>
      <c:valAx>
        <c:axId val="565368655"/>
        <c:scaling>
          <c:logBase val="10"/>
          <c:orientation val="minMax"/>
          <c:min val="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futásidő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815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Munka2!$A$2</c:f>
              <c:strCache>
                <c:ptCount val="1"/>
                <c:pt idx="0">
                  <c:v>QBSolv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prstDash val="sysDot"/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Munka2!$B$2:$G$2</c:f>
              <c:numCache>
                <c:formatCode>General</c:formatCode>
                <c:ptCount val="6"/>
                <c:pt idx="0">
                  <c:v>6.5000000000000002E-2</c:v>
                </c:pt>
                <c:pt idx="1">
                  <c:v>0.45</c:v>
                </c:pt>
                <c:pt idx="2">
                  <c:v>0.95499999999999996</c:v>
                </c:pt>
                <c:pt idx="3">
                  <c:v>1.2850000000000001</c:v>
                </c:pt>
                <c:pt idx="4">
                  <c:v>3.87</c:v>
                </c:pt>
                <c:pt idx="5">
                  <c:v>10.664999999999999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93E-4161-A5D8-9DAC30F8AF12}"/>
            </c:ext>
          </c:extLst>
        </c:ser>
        <c:ser>
          <c:idx val="1"/>
          <c:order val="1"/>
          <c:tx>
            <c:strRef>
              <c:f>Munka2!$A$3</c:f>
              <c:strCache>
                <c:ptCount val="1"/>
                <c:pt idx="0">
                  <c:v>Simulated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Munka2!$B$3:$G$3</c:f>
              <c:numCache>
                <c:formatCode>General</c:formatCode>
                <c:ptCount val="6"/>
                <c:pt idx="0">
                  <c:v>2.5000000000000001E-2</c:v>
                </c:pt>
                <c:pt idx="1">
                  <c:v>0.02</c:v>
                </c:pt>
                <c:pt idx="2">
                  <c:v>7.0000000000000007E-2</c:v>
                </c:pt>
                <c:pt idx="3">
                  <c:v>0.19500000000000001</c:v>
                </c:pt>
                <c:pt idx="4">
                  <c:v>0.63500000000000001</c:v>
                </c:pt>
                <c:pt idx="5">
                  <c:v>3.92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93E-4161-A5D8-9DAC30F8AF12}"/>
            </c:ext>
          </c:extLst>
        </c:ser>
        <c:ser>
          <c:idx val="2"/>
          <c:order val="2"/>
          <c:tx>
            <c:strRef>
              <c:f>Munka2!$A$4</c:f>
              <c:strCache>
                <c:ptCount val="1"/>
                <c:pt idx="0">
                  <c:v>Hybrid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285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Munka2!$B$4:$G$4</c:f>
              <c:numCache>
                <c:formatCode>General</c:formatCode>
                <c:ptCount val="6"/>
                <c:pt idx="0">
                  <c:v>72.525000000000006</c:v>
                </c:pt>
                <c:pt idx="1">
                  <c:v>106.86499999999999</c:v>
                </c:pt>
                <c:pt idx="2">
                  <c:v>13.26</c:v>
                </c:pt>
                <c:pt idx="3">
                  <c:v>23.81</c:v>
                </c:pt>
                <c:pt idx="4">
                  <c:v>33.44</c:v>
                </c:pt>
                <c:pt idx="5">
                  <c:v>20.37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93E-4161-A5D8-9DAC30F8AF12}"/>
            </c:ext>
          </c:extLst>
        </c:ser>
        <c:ser>
          <c:idx val="3"/>
          <c:order val="3"/>
          <c:tx>
            <c:strRef>
              <c:f>Munka2!$A$5</c:f>
              <c:strCache>
                <c:ptCount val="1"/>
                <c:pt idx="0">
                  <c:v>HybridWorkflow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285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Munka2!$B$5:$G$5</c:f>
              <c:numCache>
                <c:formatCode>General</c:formatCode>
                <c:ptCount val="6"/>
                <c:pt idx="0">
                  <c:v>9.91</c:v>
                </c:pt>
                <c:pt idx="1">
                  <c:v>9.51</c:v>
                </c:pt>
                <c:pt idx="2">
                  <c:v>10.695</c:v>
                </c:pt>
                <c:pt idx="3">
                  <c:v>11.385</c:v>
                </c:pt>
                <c:pt idx="4">
                  <c:v>18.440000000000001</c:v>
                </c:pt>
                <c:pt idx="5">
                  <c:v>42.825000000000003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93E-4161-A5D8-9DAC30F8AF12}"/>
            </c:ext>
          </c:extLst>
        </c:ser>
        <c:ser>
          <c:idx val="4"/>
          <c:order val="4"/>
          <c:tx>
            <c:strRef>
              <c:f>Munka2!$A$6</c:f>
              <c:strCache>
                <c:ptCount val="1"/>
                <c:pt idx="0">
                  <c:v>Gurobi90</c:v>
                </c:pt>
              </c:strCache>
            </c:strRef>
          </c:tx>
          <c:spPr>
            <a:ln w="3810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star"/>
            <c:size val="6"/>
            <c:spPr>
              <a:noFill/>
              <a:ln w="38100">
                <a:solidFill>
                  <a:schemeClr val="accent5"/>
                </a:solidFill>
                <a:prstDash val="dash"/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Munka2!$B$6:$G$6</c:f>
              <c:numCache>
                <c:formatCode>General</c:formatCode>
                <c:ptCount val="6"/>
                <c:pt idx="0">
                  <c:v>1.4999999999999999E-2</c:v>
                </c:pt>
                <c:pt idx="1">
                  <c:v>0.01</c:v>
                </c:pt>
                <c:pt idx="2">
                  <c:v>0.125</c:v>
                </c:pt>
                <c:pt idx="3">
                  <c:v>5.5E-2</c:v>
                </c:pt>
                <c:pt idx="4">
                  <c:v>0.29500000000000004</c:v>
                </c:pt>
                <c:pt idx="5">
                  <c:v>3.8049999999999997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93E-4161-A5D8-9DAC30F8A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381551"/>
        <c:axId val="565368655"/>
      </c:scatterChart>
      <c:valAx>
        <c:axId val="565381551"/>
        <c:scaling>
          <c:logBase val="10"/>
          <c:orientation val="minMax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68655"/>
        <c:crosses val="autoZero"/>
        <c:crossBetween val="midCat"/>
      </c:valAx>
      <c:valAx>
        <c:axId val="565368655"/>
        <c:scaling>
          <c:logBase val="10"/>
          <c:orientation val="minMax"/>
          <c:min val="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1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futásidő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1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815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>
        <a:defRPr lang="en-US" sz="900" b="0" i="0" u="none" strike="noStrike" kern="1200" baseline="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20"/>
      <c:rotY val="20"/>
      <c:rAngAx val="0"/>
      <c:perspective val="20"/>
    </c:view3D>
    <c:floor>
      <c:thickness val="0"/>
      <c:spPr>
        <a:pattFill prst="openDmnd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ln>
          <a:noFill/>
        </a:ln>
        <a:effectLst/>
        <a:sp3d/>
      </c:spPr>
    </c:floor>
    <c:sideWall>
      <c:thickness val="0"/>
      <c:spPr>
        <a:pattFill prst="openDmnd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ln>
          <a:noFill/>
        </a:ln>
        <a:effectLst/>
        <a:sp3d/>
      </c:spPr>
    </c:sideWall>
    <c:backWall>
      <c:thickness val="0"/>
      <c:spPr>
        <a:pattFill prst="openDmnd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Munka2!$N$13</c:f>
              <c:strCache>
                <c:ptCount val="1"/>
                <c:pt idx="0">
                  <c:v>QBSolv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numRef>
              <c:f>Munka2!$O$12:$T$12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Munka2!$O$13:$T$13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25-4A71-8890-189FB11410A2}"/>
            </c:ext>
          </c:extLst>
        </c:ser>
        <c:ser>
          <c:idx val="1"/>
          <c:order val="1"/>
          <c:tx>
            <c:strRef>
              <c:f>Munka2!$N$14</c:f>
              <c:strCache>
                <c:ptCount val="1"/>
                <c:pt idx="0">
                  <c:v>Simulated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numRef>
              <c:f>Munka2!$O$12:$T$12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Munka2!$O$14:$T$14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25-4A71-8890-189FB11410A2}"/>
            </c:ext>
          </c:extLst>
        </c:ser>
        <c:ser>
          <c:idx val="2"/>
          <c:order val="2"/>
          <c:tx>
            <c:strRef>
              <c:f>Munka2!$N$15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numRef>
              <c:f>Munka2!$O$12:$T$12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Munka2!$O$15:$T$15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25-4A71-8890-189FB11410A2}"/>
            </c:ext>
          </c:extLst>
        </c:ser>
        <c:ser>
          <c:idx val="3"/>
          <c:order val="3"/>
          <c:tx>
            <c:strRef>
              <c:f>Munka2!$N$16</c:f>
              <c:strCache>
                <c:ptCount val="1"/>
                <c:pt idx="0">
                  <c:v>HybridWorkflow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cat>
            <c:numRef>
              <c:f>Munka2!$O$12:$T$12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Munka2!$O$16:$T$16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925-4A71-8890-189FB11410A2}"/>
            </c:ext>
          </c:extLst>
        </c:ser>
        <c:ser>
          <c:idx val="4"/>
          <c:order val="4"/>
          <c:tx>
            <c:strRef>
              <c:f>Munka2!$N$17</c:f>
              <c:strCache>
                <c:ptCount val="1"/>
                <c:pt idx="0">
                  <c:v>Gurobi90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cat>
            <c:numRef>
              <c:f>Munka2!$O$12:$T$12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Munka2!$O$17:$T$17</c:f>
              <c:numCache>
                <c:formatCode>General</c:formatCode>
                <c:ptCount val="6"/>
                <c:pt idx="0">
                  <c:v>1</c:v>
                </c:pt>
                <c:pt idx="1">
                  <c:v>0.92500000000000004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0.95499999999999996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925-4A71-8890-189FB1141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297584"/>
        <c:axId val="79300496"/>
        <c:axId val="129268896"/>
      </c:line3DChart>
      <c:catAx>
        <c:axId val="79297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00496"/>
        <c:crosses val="autoZero"/>
        <c:auto val="1"/>
        <c:lblAlgn val="ctr"/>
        <c:lblOffset val="100"/>
        <c:noMultiLvlLbl val="0"/>
      </c:catAx>
      <c:valAx>
        <c:axId val="7930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u="none" strike="noStrike" baseline="0">
                    <a:effectLst/>
                  </a:rPr>
                  <a:t>Approximáció aránya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97584"/>
        <c:crosses val="autoZero"/>
        <c:crossBetween val="between"/>
      </c:valAx>
      <c:serAx>
        <c:axId val="12926889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00496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Munka2!$A$2</c:f>
              <c:strCache>
                <c:ptCount val="1"/>
                <c:pt idx="0">
                  <c:v>QBSolv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prstDash val="sysDot"/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Munka2!$B$2:$G$2</c:f>
              <c:numCache>
                <c:formatCode>General</c:formatCode>
                <c:ptCount val="6"/>
                <c:pt idx="0">
                  <c:v>6.5000000000000002E-2</c:v>
                </c:pt>
                <c:pt idx="1">
                  <c:v>0.45</c:v>
                </c:pt>
                <c:pt idx="2">
                  <c:v>0.95499999999999996</c:v>
                </c:pt>
                <c:pt idx="3">
                  <c:v>1.2850000000000001</c:v>
                </c:pt>
                <c:pt idx="4">
                  <c:v>3.87</c:v>
                </c:pt>
                <c:pt idx="5">
                  <c:v>10.664999999999999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40E-476A-B332-70403A3AD2AB}"/>
            </c:ext>
          </c:extLst>
        </c:ser>
        <c:ser>
          <c:idx val="1"/>
          <c:order val="1"/>
          <c:tx>
            <c:strRef>
              <c:f>Munka2!$A$3</c:f>
              <c:strCache>
                <c:ptCount val="1"/>
                <c:pt idx="0">
                  <c:v>Simulated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Munka2!$B$3:$G$3</c:f>
              <c:numCache>
                <c:formatCode>General</c:formatCode>
                <c:ptCount val="6"/>
                <c:pt idx="0">
                  <c:v>2.5000000000000001E-2</c:v>
                </c:pt>
                <c:pt idx="1">
                  <c:v>0.02</c:v>
                </c:pt>
                <c:pt idx="2">
                  <c:v>7.0000000000000007E-2</c:v>
                </c:pt>
                <c:pt idx="3">
                  <c:v>0.19500000000000001</c:v>
                </c:pt>
                <c:pt idx="4">
                  <c:v>0.63500000000000001</c:v>
                </c:pt>
                <c:pt idx="5">
                  <c:v>3.92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40E-476A-B332-70403A3AD2AB}"/>
            </c:ext>
          </c:extLst>
        </c:ser>
        <c:ser>
          <c:idx val="2"/>
          <c:order val="2"/>
          <c:tx>
            <c:strRef>
              <c:f>Munka2!$A$4</c:f>
              <c:strCache>
                <c:ptCount val="1"/>
                <c:pt idx="0">
                  <c:v>Hybrid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285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Munka2!$B$4:$G$4</c:f>
              <c:numCache>
                <c:formatCode>General</c:formatCode>
                <c:ptCount val="6"/>
                <c:pt idx="0">
                  <c:v>72.525000000000006</c:v>
                </c:pt>
                <c:pt idx="1">
                  <c:v>106.86499999999999</c:v>
                </c:pt>
                <c:pt idx="2">
                  <c:v>13.26</c:v>
                </c:pt>
                <c:pt idx="3">
                  <c:v>23.81</c:v>
                </c:pt>
                <c:pt idx="4">
                  <c:v>33.44</c:v>
                </c:pt>
                <c:pt idx="5">
                  <c:v>20.37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40E-476A-B332-70403A3AD2AB}"/>
            </c:ext>
          </c:extLst>
        </c:ser>
        <c:ser>
          <c:idx val="3"/>
          <c:order val="3"/>
          <c:tx>
            <c:strRef>
              <c:f>Munka2!$A$5</c:f>
              <c:strCache>
                <c:ptCount val="1"/>
                <c:pt idx="0">
                  <c:v>HybridWorkflow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285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Munka2!$B$5:$G$5</c:f>
              <c:numCache>
                <c:formatCode>General</c:formatCode>
                <c:ptCount val="6"/>
                <c:pt idx="0">
                  <c:v>9.91</c:v>
                </c:pt>
                <c:pt idx="1">
                  <c:v>9.51</c:v>
                </c:pt>
                <c:pt idx="2">
                  <c:v>10.695</c:v>
                </c:pt>
                <c:pt idx="3">
                  <c:v>11.385</c:v>
                </c:pt>
                <c:pt idx="4">
                  <c:v>18.440000000000001</c:v>
                </c:pt>
                <c:pt idx="5">
                  <c:v>42.825000000000003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40E-476A-B332-70403A3AD2AB}"/>
            </c:ext>
          </c:extLst>
        </c:ser>
        <c:ser>
          <c:idx val="4"/>
          <c:order val="4"/>
          <c:tx>
            <c:strRef>
              <c:f>Munka2!$A$6</c:f>
              <c:strCache>
                <c:ptCount val="1"/>
                <c:pt idx="0">
                  <c:v>Gurobi90</c:v>
                </c:pt>
              </c:strCache>
            </c:strRef>
          </c:tx>
          <c:spPr>
            <a:ln w="3810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star"/>
            <c:size val="6"/>
            <c:spPr>
              <a:noFill/>
              <a:ln w="38100">
                <a:solidFill>
                  <a:schemeClr val="accent5"/>
                </a:solidFill>
                <a:prstDash val="dash"/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Munka2!$B$6:$G$6</c:f>
              <c:numCache>
                <c:formatCode>General</c:formatCode>
                <c:ptCount val="6"/>
                <c:pt idx="0">
                  <c:v>1.4999999999999999E-2</c:v>
                </c:pt>
                <c:pt idx="1">
                  <c:v>0.01</c:v>
                </c:pt>
                <c:pt idx="2">
                  <c:v>0.125</c:v>
                </c:pt>
                <c:pt idx="3">
                  <c:v>5.5E-2</c:v>
                </c:pt>
                <c:pt idx="4">
                  <c:v>0.29500000000000004</c:v>
                </c:pt>
                <c:pt idx="5">
                  <c:v>3.8049999999999997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A40E-476A-B332-70403A3AD2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381551"/>
        <c:axId val="565368655"/>
      </c:scatterChart>
      <c:valAx>
        <c:axId val="565381551"/>
        <c:scaling>
          <c:logBase val="10"/>
          <c:orientation val="minMax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68655"/>
        <c:crosses val="autoZero"/>
        <c:crossBetween val="midCat"/>
      </c:valAx>
      <c:valAx>
        <c:axId val="565368655"/>
        <c:scaling>
          <c:logBase val="10"/>
          <c:orientation val="minMax"/>
          <c:min val="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1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futásidő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1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815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>
        <a:defRPr lang="en-US" sz="900" b="0" i="0" u="none" strike="noStrike" kern="1200" baseline="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Munka2!$A$2</c:f>
              <c:strCache>
                <c:ptCount val="1"/>
                <c:pt idx="0">
                  <c:v>QBSolv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prstDash val="sysDot"/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Munka2!$B$2:$G$2</c:f>
              <c:numCache>
                <c:formatCode>General</c:formatCode>
                <c:ptCount val="6"/>
                <c:pt idx="0">
                  <c:v>6.5000000000000002E-2</c:v>
                </c:pt>
                <c:pt idx="1">
                  <c:v>0.45</c:v>
                </c:pt>
                <c:pt idx="2">
                  <c:v>0.95499999999999996</c:v>
                </c:pt>
                <c:pt idx="3">
                  <c:v>1.2850000000000001</c:v>
                </c:pt>
                <c:pt idx="4">
                  <c:v>3.87</c:v>
                </c:pt>
                <c:pt idx="5">
                  <c:v>10.664999999999999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40E-476A-B332-70403A3AD2AB}"/>
            </c:ext>
          </c:extLst>
        </c:ser>
        <c:ser>
          <c:idx val="1"/>
          <c:order val="1"/>
          <c:tx>
            <c:strRef>
              <c:f>Munka2!$A$3</c:f>
              <c:strCache>
                <c:ptCount val="1"/>
                <c:pt idx="0">
                  <c:v>Simulated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Munka2!$B$3:$G$3</c:f>
              <c:numCache>
                <c:formatCode>General</c:formatCode>
                <c:ptCount val="6"/>
                <c:pt idx="0">
                  <c:v>2.5000000000000001E-2</c:v>
                </c:pt>
                <c:pt idx="1">
                  <c:v>0.02</c:v>
                </c:pt>
                <c:pt idx="2">
                  <c:v>7.0000000000000007E-2</c:v>
                </c:pt>
                <c:pt idx="3">
                  <c:v>0.19500000000000001</c:v>
                </c:pt>
                <c:pt idx="4">
                  <c:v>0.63500000000000001</c:v>
                </c:pt>
                <c:pt idx="5">
                  <c:v>3.92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40E-476A-B332-70403A3AD2AB}"/>
            </c:ext>
          </c:extLst>
        </c:ser>
        <c:ser>
          <c:idx val="2"/>
          <c:order val="2"/>
          <c:tx>
            <c:strRef>
              <c:f>Munka2!$A$4</c:f>
              <c:strCache>
                <c:ptCount val="1"/>
                <c:pt idx="0">
                  <c:v>Hybrid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285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Munka2!$B$4:$G$4</c:f>
              <c:numCache>
                <c:formatCode>General</c:formatCode>
                <c:ptCount val="6"/>
                <c:pt idx="0">
                  <c:v>72.525000000000006</c:v>
                </c:pt>
                <c:pt idx="1">
                  <c:v>106.86499999999999</c:v>
                </c:pt>
                <c:pt idx="2">
                  <c:v>13.26</c:v>
                </c:pt>
                <c:pt idx="3">
                  <c:v>23.81</c:v>
                </c:pt>
                <c:pt idx="4">
                  <c:v>33.44</c:v>
                </c:pt>
                <c:pt idx="5">
                  <c:v>20.37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40E-476A-B332-70403A3AD2AB}"/>
            </c:ext>
          </c:extLst>
        </c:ser>
        <c:ser>
          <c:idx val="3"/>
          <c:order val="3"/>
          <c:tx>
            <c:strRef>
              <c:f>Munka2!$A$5</c:f>
              <c:strCache>
                <c:ptCount val="1"/>
                <c:pt idx="0">
                  <c:v>HybridWorkflow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285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Munka2!$B$5:$G$5</c:f>
              <c:numCache>
                <c:formatCode>General</c:formatCode>
                <c:ptCount val="6"/>
                <c:pt idx="0">
                  <c:v>9.91</c:v>
                </c:pt>
                <c:pt idx="1">
                  <c:v>9.51</c:v>
                </c:pt>
                <c:pt idx="2">
                  <c:v>10.695</c:v>
                </c:pt>
                <c:pt idx="3">
                  <c:v>11.385</c:v>
                </c:pt>
                <c:pt idx="4">
                  <c:v>18.440000000000001</c:v>
                </c:pt>
                <c:pt idx="5">
                  <c:v>42.825000000000003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40E-476A-B332-70403A3AD2AB}"/>
            </c:ext>
          </c:extLst>
        </c:ser>
        <c:ser>
          <c:idx val="4"/>
          <c:order val="4"/>
          <c:tx>
            <c:strRef>
              <c:f>Munka2!$A$6</c:f>
              <c:strCache>
                <c:ptCount val="1"/>
                <c:pt idx="0">
                  <c:v>Gurobi90</c:v>
                </c:pt>
              </c:strCache>
            </c:strRef>
          </c:tx>
          <c:spPr>
            <a:ln w="3810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star"/>
            <c:size val="6"/>
            <c:spPr>
              <a:noFill/>
              <a:ln w="38100">
                <a:solidFill>
                  <a:schemeClr val="accent5"/>
                </a:solidFill>
                <a:prstDash val="dash"/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Munka2!$B$6:$G$6</c:f>
              <c:numCache>
                <c:formatCode>General</c:formatCode>
                <c:ptCount val="6"/>
                <c:pt idx="0">
                  <c:v>1.4999999999999999E-2</c:v>
                </c:pt>
                <c:pt idx="1">
                  <c:v>0.01</c:v>
                </c:pt>
                <c:pt idx="2">
                  <c:v>0.125</c:v>
                </c:pt>
                <c:pt idx="3">
                  <c:v>5.5E-2</c:v>
                </c:pt>
                <c:pt idx="4">
                  <c:v>0.29500000000000004</c:v>
                </c:pt>
                <c:pt idx="5">
                  <c:v>3.8049999999999997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A40E-476A-B332-70403A3AD2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381551"/>
        <c:axId val="565368655"/>
      </c:scatterChart>
      <c:valAx>
        <c:axId val="565381551"/>
        <c:scaling>
          <c:logBase val="10"/>
          <c:orientation val="minMax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68655"/>
        <c:crosses val="autoZero"/>
        <c:crossBetween val="midCat"/>
      </c:valAx>
      <c:valAx>
        <c:axId val="565368655"/>
        <c:scaling>
          <c:logBase val="10"/>
          <c:orientation val="minMax"/>
          <c:min val="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1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futásidő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1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815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>
        <a:defRPr lang="en-US" sz="900" b="0" i="0" u="none" strike="noStrike" kern="1200" baseline="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51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071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90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futásidő</a:t>
            </a:r>
            <a:r>
              <a:rPr lang="en-US" dirty="0"/>
              <a:t> </a:t>
            </a:r>
            <a:r>
              <a:rPr lang="en-US" dirty="0" err="1"/>
              <a:t>grafikonon</a:t>
            </a:r>
            <a:r>
              <a:rPr lang="en-US" dirty="0"/>
              <a:t> a </a:t>
            </a:r>
            <a:r>
              <a:rPr lang="en-US" dirty="0" err="1"/>
              <a:t>mérési</a:t>
            </a:r>
            <a:r>
              <a:rPr lang="en-US" dirty="0"/>
              <a:t> </a:t>
            </a:r>
            <a:r>
              <a:rPr lang="en-US" dirty="0" err="1"/>
              <a:t>pontokat</a:t>
            </a:r>
            <a:r>
              <a:rPr lang="en-US" dirty="0"/>
              <a:t> </a:t>
            </a:r>
            <a:r>
              <a:rPr lang="en-US" dirty="0" err="1"/>
              <a:t>folytonos</a:t>
            </a:r>
            <a:r>
              <a:rPr lang="en-US" dirty="0"/>
              <a:t> </a:t>
            </a:r>
            <a:r>
              <a:rPr lang="en-US" dirty="0" err="1"/>
              <a:t>görbét</a:t>
            </a:r>
            <a:r>
              <a:rPr lang="en-US" dirty="0"/>
              <a:t> </a:t>
            </a:r>
            <a:r>
              <a:rPr lang="en-US" dirty="0" err="1"/>
              <a:t>illesztett</a:t>
            </a:r>
            <a:r>
              <a:rPr lang="en-US" dirty="0"/>
              <a:t>. Mi volt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illesztési</a:t>
            </a:r>
            <a:r>
              <a:rPr lang="en-US" dirty="0"/>
              <a:t> </a:t>
            </a:r>
            <a:r>
              <a:rPr lang="en-US" dirty="0" err="1"/>
              <a:t>módszer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 </a:t>
            </a:r>
            <a:r>
              <a:rPr lang="en-US" dirty="0" err="1"/>
              <a:t>indokolja</a:t>
            </a:r>
            <a:r>
              <a:rPr lang="en-US" dirty="0"/>
              <a:t> </a:t>
            </a:r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dirty="0" err="1"/>
              <a:t>helyességét</a:t>
            </a:r>
            <a:r>
              <a:rPr lang="en-US" dirty="0"/>
              <a:t>? A </a:t>
            </a:r>
            <a:r>
              <a:rPr lang="en-US" dirty="0" err="1"/>
              <a:t>görbék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nemis</a:t>
            </a:r>
            <a:r>
              <a:rPr lang="en-US" dirty="0"/>
              <a:t> </a:t>
            </a:r>
            <a:r>
              <a:rPr lang="en-US" dirty="0" err="1"/>
              <a:t>monoton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ingadozásokat</a:t>
            </a:r>
            <a:r>
              <a:rPr lang="en-US" dirty="0"/>
              <a:t> </a:t>
            </a:r>
            <a:r>
              <a:rPr lang="en-US" dirty="0" err="1"/>
              <a:t>mutat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folytonos</a:t>
            </a:r>
            <a:r>
              <a:rPr lang="en-US" dirty="0"/>
              <a:t> </a:t>
            </a:r>
            <a:r>
              <a:rPr lang="en-US" dirty="0" err="1"/>
              <a:t>vonal</a:t>
            </a:r>
            <a:r>
              <a:rPr lang="en-US" dirty="0"/>
              <a:t> </a:t>
            </a:r>
            <a:r>
              <a:rPr lang="en-US" dirty="0" err="1"/>
              <a:t>elrejt</a:t>
            </a:r>
            <a:r>
              <a:rPr lang="en-US" dirty="0"/>
              <a:t> </a:t>
            </a:r>
            <a:r>
              <a:rPr lang="en-US" dirty="0" err="1"/>
              <a:t>ilyeneket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141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futásidő</a:t>
            </a:r>
            <a:r>
              <a:rPr lang="en-US" dirty="0"/>
              <a:t> </a:t>
            </a:r>
            <a:r>
              <a:rPr lang="en-US" dirty="0" err="1"/>
              <a:t>grafikonon</a:t>
            </a:r>
            <a:r>
              <a:rPr lang="en-US" dirty="0"/>
              <a:t> a </a:t>
            </a:r>
            <a:r>
              <a:rPr lang="en-US" dirty="0" err="1"/>
              <a:t>mérési</a:t>
            </a:r>
            <a:r>
              <a:rPr lang="en-US" dirty="0"/>
              <a:t> </a:t>
            </a:r>
            <a:r>
              <a:rPr lang="en-US" dirty="0" err="1"/>
              <a:t>pontokat</a:t>
            </a:r>
            <a:r>
              <a:rPr lang="en-US" dirty="0"/>
              <a:t> </a:t>
            </a:r>
            <a:r>
              <a:rPr lang="en-US" dirty="0" err="1"/>
              <a:t>folytonos</a:t>
            </a:r>
            <a:r>
              <a:rPr lang="en-US" dirty="0"/>
              <a:t> </a:t>
            </a:r>
            <a:r>
              <a:rPr lang="en-US" dirty="0" err="1"/>
              <a:t>görbét</a:t>
            </a:r>
            <a:r>
              <a:rPr lang="en-US" dirty="0"/>
              <a:t> </a:t>
            </a:r>
            <a:r>
              <a:rPr lang="en-US" dirty="0" err="1"/>
              <a:t>illesztett</a:t>
            </a:r>
            <a:r>
              <a:rPr lang="en-US" dirty="0"/>
              <a:t>. Mi volt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illesztési</a:t>
            </a:r>
            <a:r>
              <a:rPr lang="en-US" dirty="0"/>
              <a:t> </a:t>
            </a:r>
            <a:r>
              <a:rPr lang="en-US" dirty="0" err="1"/>
              <a:t>módszer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 </a:t>
            </a:r>
            <a:r>
              <a:rPr lang="en-US" dirty="0" err="1"/>
              <a:t>indokolja</a:t>
            </a:r>
            <a:r>
              <a:rPr lang="en-US" dirty="0"/>
              <a:t> </a:t>
            </a:r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dirty="0" err="1"/>
              <a:t>helyességét</a:t>
            </a:r>
            <a:r>
              <a:rPr lang="en-US" dirty="0"/>
              <a:t>? A </a:t>
            </a:r>
            <a:r>
              <a:rPr lang="en-US" dirty="0" err="1"/>
              <a:t>görbék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nemis</a:t>
            </a:r>
            <a:r>
              <a:rPr lang="en-US" dirty="0"/>
              <a:t> </a:t>
            </a:r>
            <a:r>
              <a:rPr lang="en-US" dirty="0" err="1"/>
              <a:t>monoton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ingadozásokat</a:t>
            </a:r>
            <a:r>
              <a:rPr lang="en-US" dirty="0"/>
              <a:t> </a:t>
            </a:r>
            <a:r>
              <a:rPr lang="en-US" dirty="0" err="1"/>
              <a:t>mutat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folytonos</a:t>
            </a:r>
            <a:r>
              <a:rPr lang="en-US" dirty="0"/>
              <a:t> </a:t>
            </a:r>
            <a:r>
              <a:rPr lang="en-US" dirty="0" err="1"/>
              <a:t>vonal</a:t>
            </a:r>
            <a:r>
              <a:rPr lang="en-US" dirty="0"/>
              <a:t> </a:t>
            </a:r>
            <a:r>
              <a:rPr lang="en-US" dirty="0" err="1"/>
              <a:t>elrejt</a:t>
            </a:r>
            <a:r>
              <a:rPr lang="en-US" dirty="0"/>
              <a:t> </a:t>
            </a:r>
            <a:r>
              <a:rPr lang="en-US" dirty="0" err="1"/>
              <a:t>ilyeneket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1990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94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reativecommons.org/licenses/by/4.0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202643" y="1359839"/>
            <a:ext cx="748415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Kvadratikus</a:t>
            </a:r>
            <a:r>
              <a:rPr lang="en-US" sz="3600" dirty="0"/>
              <a:t> </a:t>
            </a:r>
            <a:r>
              <a:rPr lang="en-US" sz="3600" dirty="0" err="1"/>
              <a:t>optimalizálás</a:t>
            </a:r>
            <a:r>
              <a:rPr lang="en-US" sz="3600" dirty="0"/>
              <a:t> </a:t>
            </a:r>
            <a:r>
              <a:rPr lang="en-US" sz="3600" dirty="0" err="1"/>
              <a:t>kvantum</a:t>
            </a:r>
            <a:r>
              <a:rPr lang="en-US" sz="3600" dirty="0"/>
              <a:t> </a:t>
            </a:r>
            <a:r>
              <a:rPr lang="en-US" sz="3600" dirty="0" err="1"/>
              <a:t>alapú</a:t>
            </a:r>
            <a:r>
              <a:rPr lang="en-US" sz="3600" dirty="0"/>
              <a:t> </a:t>
            </a:r>
            <a:r>
              <a:rPr lang="en-US" sz="3600" dirty="0" err="1"/>
              <a:t>számítógéppel</a:t>
            </a:r>
            <a:endParaRPr lang="en-US" sz="3600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2C1B6518-B1E3-4945-B3D5-980BE5957370}"/>
              </a:ext>
            </a:extLst>
          </p:cNvPr>
          <p:cNvSpPr txBox="1"/>
          <p:nvPr/>
        </p:nvSpPr>
        <p:spPr>
          <a:xfrm>
            <a:off x="1202642" y="2884066"/>
            <a:ext cx="3228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Zalavári Márton</a:t>
            </a:r>
          </a:p>
          <a:p>
            <a:r>
              <a:rPr lang="hu-HU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Konzulens: 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dr. </a:t>
            </a:r>
            <a:r>
              <a:rPr lang="hu-HU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Friedl</a:t>
            </a:r>
            <a:r>
              <a:rPr lang="hu-HU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Katalin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(SZIT)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TDK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478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Maximális</a:t>
            </a:r>
            <a:r>
              <a:rPr lang="en-GB" dirty="0"/>
              <a:t> K-</a:t>
            </a:r>
            <a:r>
              <a:rPr lang="en-GB" dirty="0" err="1"/>
              <a:t>vágás</a:t>
            </a:r>
            <a:r>
              <a:rPr lang="en-GB" dirty="0"/>
              <a:t> - </a:t>
            </a:r>
            <a:r>
              <a:rPr lang="en-GB" dirty="0" err="1"/>
              <a:t>futásidők</a:t>
            </a:r>
            <a:endParaRPr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400BC47-5BAA-4CFA-867B-0CD6587745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536811"/>
              </p:ext>
            </p:extLst>
          </p:nvPr>
        </p:nvGraphicFramePr>
        <p:xfrm>
          <a:off x="190916" y="632682"/>
          <a:ext cx="8762168" cy="4202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476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478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Maximális</a:t>
            </a:r>
            <a:r>
              <a:rPr lang="en-GB" dirty="0"/>
              <a:t> K-</a:t>
            </a:r>
            <a:r>
              <a:rPr lang="en-GB" dirty="0" err="1"/>
              <a:t>vágás</a:t>
            </a:r>
            <a:r>
              <a:rPr lang="en-GB" dirty="0"/>
              <a:t> - </a:t>
            </a:r>
            <a:r>
              <a:rPr lang="en-GB" dirty="0" err="1"/>
              <a:t>approximációk</a:t>
            </a:r>
            <a:endParaRPr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0259B0F-20D2-4A10-A259-3B11B0880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270880"/>
              </p:ext>
            </p:extLst>
          </p:nvPr>
        </p:nvGraphicFramePr>
        <p:xfrm>
          <a:off x="312737" y="719138"/>
          <a:ext cx="8640347" cy="3725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6194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A10BBF-828F-42C4-BCD7-B64C8934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Összefoglalás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00D41D2-8BC7-4969-8DDA-121223CED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QUBO </a:t>
            </a:r>
            <a:r>
              <a:rPr lang="en-GB" dirty="0" err="1"/>
              <a:t>betanulás</a:t>
            </a:r>
            <a:endParaRPr lang="en-GB" dirty="0"/>
          </a:p>
          <a:p>
            <a:r>
              <a:rPr lang="en-GB" dirty="0" err="1"/>
              <a:t>Elméleti</a:t>
            </a:r>
            <a:r>
              <a:rPr lang="en-GB" dirty="0"/>
              <a:t> </a:t>
            </a:r>
            <a:r>
              <a:rPr lang="en-GB" dirty="0" err="1"/>
              <a:t>eredmények</a:t>
            </a:r>
            <a:endParaRPr lang="en-GB" dirty="0"/>
          </a:p>
          <a:p>
            <a:pPr lvl="1"/>
            <a:r>
              <a:rPr lang="en-GB" dirty="0" err="1"/>
              <a:t>Problémák</a:t>
            </a:r>
            <a:r>
              <a:rPr lang="en-GB" dirty="0"/>
              <a:t> </a:t>
            </a:r>
            <a:r>
              <a:rPr lang="en-GB" dirty="0" err="1"/>
              <a:t>formalizálása</a:t>
            </a:r>
            <a:endParaRPr lang="en-GB" dirty="0"/>
          </a:p>
          <a:p>
            <a:pPr lvl="1"/>
            <a:r>
              <a:rPr lang="en-GB" dirty="0" err="1"/>
              <a:t>Bizonyítások</a:t>
            </a:r>
            <a:r>
              <a:rPr lang="en-GB" dirty="0"/>
              <a:t> a </a:t>
            </a:r>
            <a:r>
              <a:rPr lang="en-GB" dirty="0" err="1"/>
              <a:t>logikai</a:t>
            </a:r>
            <a:r>
              <a:rPr lang="en-GB" dirty="0"/>
              <a:t> </a:t>
            </a:r>
            <a:r>
              <a:rPr lang="en-GB" dirty="0" err="1"/>
              <a:t>kapukkal</a:t>
            </a:r>
            <a:r>
              <a:rPr lang="en-GB" dirty="0"/>
              <a:t> </a:t>
            </a:r>
            <a:r>
              <a:rPr lang="en-GB" dirty="0" err="1"/>
              <a:t>kapcsolatban</a:t>
            </a:r>
            <a:endParaRPr lang="en-GB" dirty="0"/>
          </a:p>
          <a:p>
            <a:r>
              <a:rPr lang="en-GB" dirty="0" err="1"/>
              <a:t>Gyakorlati</a:t>
            </a:r>
            <a:r>
              <a:rPr lang="en-GB" dirty="0"/>
              <a:t> </a:t>
            </a:r>
            <a:r>
              <a:rPr lang="en-GB" dirty="0" err="1"/>
              <a:t>megvalósítás</a:t>
            </a:r>
            <a:r>
              <a:rPr lang="en-GB" dirty="0"/>
              <a:t>, </a:t>
            </a:r>
            <a:r>
              <a:rPr lang="en-GB" dirty="0" err="1"/>
              <a:t>szimuláció</a:t>
            </a:r>
            <a:r>
              <a:rPr lang="en-GB" dirty="0"/>
              <a:t>, </a:t>
            </a:r>
            <a:r>
              <a:rPr lang="en-GB" dirty="0" err="1"/>
              <a:t>mérések</a:t>
            </a:r>
            <a:endParaRPr lang="en-GB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EC88558-FCF6-4332-933C-D6E7FEE54A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398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A10BBF-828F-42C4-BCD7-B64C8934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Tervek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00D41D2-8BC7-4969-8DDA-121223CED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Nagy </a:t>
            </a:r>
            <a:r>
              <a:rPr lang="en-GB" dirty="0" err="1"/>
              <a:t>bemenetekre</a:t>
            </a:r>
            <a:r>
              <a:rPr lang="en-GB" dirty="0"/>
              <a:t> is </a:t>
            </a:r>
            <a:r>
              <a:rPr lang="en-GB" dirty="0" err="1"/>
              <a:t>pontos</a:t>
            </a:r>
            <a:r>
              <a:rPr lang="en-GB" dirty="0"/>
              <a:t> </a:t>
            </a:r>
            <a:r>
              <a:rPr lang="en-GB" dirty="0" err="1"/>
              <a:t>megoldás</a:t>
            </a:r>
            <a:endParaRPr lang="en-GB" dirty="0"/>
          </a:p>
          <a:p>
            <a:r>
              <a:rPr lang="en-GB" dirty="0" err="1"/>
              <a:t>Összehasonlítás</a:t>
            </a:r>
            <a:r>
              <a:rPr lang="en-GB" dirty="0"/>
              <a:t> </a:t>
            </a:r>
            <a:r>
              <a:rPr lang="en-GB" dirty="0" err="1"/>
              <a:t>további</a:t>
            </a:r>
            <a:r>
              <a:rPr lang="en-GB" dirty="0"/>
              <a:t> </a:t>
            </a:r>
            <a:r>
              <a:rPr lang="en-GB" dirty="0" err="1"/>
              <a:t>klasszikus</a:t>
            </a:r>
            <a:r>
              <a:rPr lang="en-GB" dirty="0"/>
              <a:t> (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kvantum</a:t>
            </a:r>
            <a:r>
              <a:rPr lang="en-GB" dirty="0"/>
              <a:t>) </a:t>
            </a:r>
            <a:r>
              <a:rPr lang="en-GB" dirty="0" err="1"/>
              <a:t>megoldókkal</a:t>
            </a:r>
            <a:endParaRPr lang="en-GB" dirty="0"/>
          </a:p>
          <a:p>
            <a:r>
              <a:rPr lang="en-GB" dirty="0" err="1"/>
              <a:t>Összevetések</a:t>
            </a:r>
            <a:r>
              <a:rPr lang="en-GB" dirty="0"/>
              <a:t> </a:t>
            </a:r>
            <a:r>
              <a:rPr lang="en-GB" dirty="0" err="1"/>
              <a:t>kombinatorikus</a:t>
            </a:r>
            <a:r>
              <a:rPr lang="en-GB" dirty="0"/>
              <a:t> </a:t>
            </a:r>
            <a:r>
              <a:rPr lang="en-GB" dirty="0" err="1"/>
              <a:t>vagy</a:t>
            </a:r>
            <a:r>
              <a:rPr lang="en-GB" dirty="0"/>
              <a:t> random </a:t>
            </a:r>
            <a:r>
              <a:rPr lang="en-GB" dirty="0" err="1"/>
              <a:t>algoritmusokkal</a:t>
            </a:r>
            <a:endParaRPr lang="en-GB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EC88558-FCF6-4332-933C-D6E7FEE54A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54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Köszönöm a figyelmet!</a:t>
            </a:r>
            <a:endParaRPr sz="4400" b="1" dirty="0"/>
          </a:p>
        </p:txBody>
      </p:sp>
      <p:sp>
        <p:nvSpPr>
          <p:cNvPr id="387" name="Google Shape;387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Kérdések?</a:t>
            </a:r>
            <a:endParaRPr sz="3600" b="1" dirty="0"/>
          </a:p>
        </p:txBody>
      </p:sp>
      <p:sp>
        <p:nvSpPr>
          <p:cNvPr id="389" name="Google Shape;389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Google Shape;388;p36">
            <a:extLst>
              <a:ext uri="{FF2B5EF4-FFF2-40B4-BE49-F238E27FC236}">
                <a16:creationId xmlns:a16="http://schemas.microsoft.com/office/drawing/2014/main" id="{2932A0CF-4D09-4B4A-AC16-1CCB58346890}"/>
              </a:ext>
            </a:extLst>
          </p:cNvPr>
          <p:cNvSpPr txBox="1">
            <a:spLocks/>
          </p:cNvSpPr>
          <p:nvPr/>
        </p:nvSpPr>
        <p:spPr>
          <a:xfrm>
            <a:off x="685800" y="2464406"/>
            <a:ext cx="5573806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endParaRPr lang="en-US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82DE051-C970-4750-8C32-FF10F3AD02AA}"/>
              </a:ext>
            </a:extLst>
          </p:cNvPr>
          <p:cNvSpPr txBox="1"/>
          <p:nvPr/>
        </p:nvSpPr>
        <p:spPr>
          <a:xfrm>
            <a:off x="706880" y="2326148"/>
            <a:ext cx="473336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Zalavári Márton</a:t>
            </a:r>
          </a:p>
          <a:p>
            <a:r>
              <a:rPr lang="hu-HU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Konzulens: 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dr. </a:t>
            </a:r>
            <a:r>
              <a:rPr lang="hu-HU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Friedl</a:t>
            </a:r>
            <a:r>
              <a:rPr lang="hu-HU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Katalin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(SZIT)</a:t>
            </a:r>
            <a:endParaRPr lang="hu-HU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hu-HU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Mérnökinformatikus </a:t>
            </a:r>
            <a:r>
              <a:rPr lang="hu-HU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MSc</a:t>
            </a:r>
            <a:endParaRPr lang="hu-HU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hu-HU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9BD0769-8F2E-490C-A718-3B577E9C9BFD}"/>
              </a:ext>
            </a:extLst>
          </p:cNvPr>
          <p:cNvGrpSpPr/>
          <p:nvPr/>
        </p:nvGrpSpPr>
        <p:grpSpPr>
          <a:xfrm>
            <a:off x="4060121" y="1864969"/>
            <a:ext cx="5422765" cy="2715139"/>
            <a:chOff x="800377" y="267551"/>
            <a:chExt cx="9123018" cy="4567829"/>
          </a:xfrm>
        </p:grpSpPr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FFCAC4D9-650D-4020-B0F3-0DF1CD446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377" y="267551"/>
              <a:ext cx="4643718" cy="2052571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96E6AD83-C80D-48F4-96AF-724D2E6BB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0604" y="2404508"/>
              <a:ext cx="5721724" cy="930555"/>
            </a:xfrm>
            <a:prstGeom prst="rect">
              <a:avLst/>
            </a:prstGeom>
          </p:spPr>
        </p:pic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7FD9DD16-A7A4-412B-B536-E80BC34A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1540" y="3524778"/>
              <a:ext cx="2577074" cy="1073780"/>
            </a:xfrm>
            <a:prstGeom prst="rect">
              <a:avLst/>
            </a:prstGeom>
          </p:spPr>
        </p:pic>
        <p:pic>
          <p:nvPicPr>
            <p:cNvPr id="11" name="Ábra 10">
              <a:extLst>
                <a:ext uri="{FF2B5EF4-FFF2-40B4-BE49-F238E27FC236}">
                  <a16:creationId xmlns:a16="http://schemas.microsoft.com/office/drawing/2014/main" id="{2070C9BD-1881-48C0-80E0-B2B2B2906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71987" y="3873355"/>
              <a:ext cx="4314825" cy="962025"/>
            </a:xfrm>
            <a:prstGeom prst="rect">
              <a:avLst/>
            </a:prstGeom>
          </p:spPr>
        </p:pic>
        <p:pic>
          <p:nvPicPr>
            <p:cNvPr id="12" name="Kép 11">
              <a:extLst>
                <a:ext uri="{FF2B5EF4-FFF2-40B4-BE49-F238E27FC236}">
                  <a16:creationId xmlns:a16="http://schemas.microsoft.com/office/drawing/2014/main" id="{6CBF7F66-9BD3-4EAA-BC6B-88BF3EE60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88742" y="1516352"/>
              <a:ext cx="3834653" cy="2421887"/>
            </a:xfrm>
            <a:prstGeom prst="rect">
              <a:avLst/>
            </a:prstGeom>
          </p:spPr>
        </p:pic>
        <p:pic>
          <p:nvPicPr>
            <p:cNvPr id="13" name="Kép 12" descr="A képen szöveg, mozdulatlan, boríték, névjegykártya látható&#10;&#10;Automatikusan generált leírás">
              <a:extLst>
                <a:ext uri="{FF2B5EF4-FFF2-40B4-BE49-F238E27FC236}">
                  <a16:creationId xmlns:a16="http://schemas.microsoft.com/office/drawing/2014/main" id="{309A9137-3729-4DD6-A134-5AC1EEEB1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79677" y="331227"/>
              <a:ext cx="1822804" cy="1822803"/>
            </a:xfrm>
            <a:prstGeom prst="rect">
              <a:avLst/>
            </a:prstGeom>
          </p:spPr>
        </p:pic>
      </p:grpSp>
      <p:pic>
        <p:nvPicPr>
          <p:cNvPr id="14" name="Ábra 13">
            <a:extLst>
              <a:ext uri="{FF2B5EF4-FFF2-40B4-BE49-F238E27FC236}">
                <a16:creationId xmlns:a16="http://schemas.microsoft.com/office/drawing/2014/main" id="{04FB5EDF-6D74-4A95-B14C-AE47916A17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1593" y="3582772"/>
            <a:ext cx="3755915" cy="6382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A10BBF-828F-42C4-BCD7-B64C8934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Kérdések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00D41D2-8BC7-4969-8DDA-121223CED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1" y="854229"/>
            <a:ext cx="8191499" cy="885671"/>
          </a:xfrm>
        </p:spPr>
        <p:txBody>
          <a:bodyPr/>
          <a:lstStyle/>
          <a:p>
            <a:pPr marL="76200" indent="0" algn="just">
              <a:buNone/>
            </a:pPr>
            <a:r>
              <a:rPr lang="en-GB" sz="1600" dirty="0"/>
              <a:t>A </a:t>
            </a:r>
            <a:r>
              <a:rPr lang="en-GB" sz="1600" dirty="0" err="1"/>
              <a:t>futásidő</a:t>
            </a:r>
            <a:r>
              <a:rPr lang="en-GB" sz="1600" dirty="0"/>
              <a:t> </a:t>
            </a:r>
            <a:r>
              <a:rPr lang="en-GB" sz="1600" dirty="0" err="1"/>
              <a:t>grafikonon</a:t>
            </a:r>
            <a:r>
              <a:rPr lang="en-GB" sz="1600" dirty="0"/>
              <a:t> a </a:t>
            </a:r>
            <a:r>
              <a:rPr lang="en-GB" sz="1600" dirty="0" err="1"/>
              <a:t>mérési</a:t>
            </a:r>
            <a:r>
              <a:rPr lang="en-GB" sz="1600" dirty="0"/>
              <a:t> </a:t>
            </a:r>
            <a:r>
              <a:rPr lang="en-GB" sz="1600" dirty="0" err="1"/>
              <a:t>pontokat</a:t>
            </a:r>
            <a:r>
              <a:rPr lang="en-GB" sz="1600" dirty="0"/>
              <a:t> </a:t>
            </a:r>
            <a:r>
              <a:rPr lang="en-GB" sz="1600" dirty="0" err="1"/>
              <a:t>folytonos</a:t>
            </a:r>
            <a:r>
              <a:rPr lang="en-GB" sz="1600" dirty="0"/>
              <a:t> </a:t>
            </a:r>
            <a:r>
              <a:rPr lang="en-GB" sz="1600" dirty="0" err="1"/>
              <a:t>görbét</a:t>
            </a:r>
            <a:r>
              <a:rPr lang="en-GB" sz="1600" dirty="0"/>
              <a:t> </a:t>
            </a:r>
            <a:r>
              <a:rPr lang="en-GB" sz="1600" dirty="0" err="1"/>
              <a:t>illesztett</a:t>
            </a:r>
            <a:r>
              <a:rPr lang="en-GB" sz="1600" dirty="0"/>
              <a:t>. Mi volt </a:t>
            </a:r>
            <a:r>
              <a:rPr lang="en-GB" sz="1600" dirty="0" err="1"/>
              <a:t>az</a:t>
            </a:r>
            <a:r>
              <a:rPr lang="en-GB" sz="1600" dirty="0"/>
              <a:t> </a:t>
            </a:r>
            <a:r>
              <a:rPr lang="en-GB" sz="1600" dirty="0" err="1"/>
              <a:t>illesztési</a:t>
            </a:r>
            <a:r>
              <a:rPr lang="en-GB" sz="1600" dirty="0"/>
              <a:t> </a:t>
            </a:r>
            <a:r>
              <a:rPr lang="en-GB" sz="1600" dirty="0" err="1"/>
              <a:t>módszer</a:t>
            </a:r>
            <a:r>
              <a:rPr lang="en-GB" sz="1600" dirty="0"/>
              <a:t>, </a:t>
            </a:r>
            <a:r>
              <a:rPr lang="en-GB" sz="1600" dirty="0" err="1"/>
              <a:t>illetve</a:t>
            </a:r>
            <a:r>
              <a:rPr lang="en-GB" sz="1600" dirty="0"/>
              <a:t>  </a:t>
            </a:r>
            <a:r>
              <a:rPr lang="en-GB" sz="1600" dirty="0" err="1"/>
              <a:t>indokolja</a:t>
            </a:r>
            <a:r>
              <a:rPr lang="en-GB" sz="1600" dirty="0"/>
              <a:t> </a:t>
            </a:r>
            <a:r>
              <a:rPr lang="en-GB" sz="1600" dirty="0" err="1"/>
              <a:t>ennek</a:t>
            </a:r>
            <a:r>
              <a:rPr lang="en-GB" sz="1600" dirty="0"/>
              <a:t> </a:t>
            </a:r>
            <a:r>
              <a:rPr lang="en-GB" sz="1600" dirty="0" err="1"/>
              <a:t>helyességét</a:t>
            </a:r>
            <a:r>
              <a:rPr lang="en-GB" sz="1600" dirty="0"/>
              <a:t>? A </a:t>
            </a:r>
            <a:r>
              <a:rPr lang="en-GB" sz="1600" dirty="0" err="1"/>
              <a:t>görbék</a:t>
            </a:r>
            <a:r>
              <a:rPr lang="en-GB" sz="1600" dirty="0"/>
              <a:t> </a:t>
            </a:r>
            <a:r>
              <a:rPr lang="en-GB" sz="1600" dirty="0" err="1"/>
              <a:t>egy</a:t>
            </a:r>
            <a:r>
              <a:rPr lang="en-GB" sz="1600" dirty="0"/>
              <a:t> </a:t>
            </a:r>
            <a:r>
              <a:rPr lang="en-GB" sz="1600" dirty="0" err="1"/>
              <a:t>része</a:t>
            </a:r>
            <a:r>
              <a:rPr lang="en-GB" sz="1600" dirty="0"/>
              <a:t> </a:t>
            </a:r>
            <a:r>
              <a:rPr lang="en-GB" sz="1600" dirty="0" err="1"/>
              <a:t>még</a:t>
            </a:r>
            <a:r>
              <a:rPr lang="en-GB" sz="1600" dirty="0"/>
              <a:t> </a:t>
            </a:r>
            <a:r>
              <a:rPr lang="en-GB" sz="1600" dirty="0" err="1"/>
              <a:t>csak</a:t>
            </a:r>
            <a:r>
              <a:rPr lang="en-GB" sz="1600" dirty="0"/>
              <a:t> </a:t>
            </a:r>
            <a:r>
              <a:rPr lang="en-GB" sz="1600" dirty="0" err="1"/>
              <a:t>nemis</a:t>
            </a:r>
            <a:r>
              <a:rPr lang="en-GB" sz="1600" dirty="0"/>
              <a:t> </a:t>
            </a:r>
            <a:r>
              <a:rPr lang="en-GB" sz="1600" dirty="0" err="1"/>
              <a:t>monoton</a:t>
            </a:r>
            <a:r>
              <a:rPr lang="en-GB" sz="1600" dirty="0"/>
              <a:t>, </a:t>
            </a:r>
            <a:r>
              <a:rPr lang="en-GB" sz="1600" dirty="0" err="1"/>
              <a:t>hanem</a:t>
            </a:r>
            <a:r>
              <a:rPr lang="en-GB" sz="1600" dirty="0"/>
              <a:t> </a:t>
            </a:r>
            <a:r>
              <a:rPr lang="en-GB" sz="1600" dirty="0" err="1"/>
              <a:t>ingadozásokat</a:t>
            </a:r>
            <a:r>
              <a:rPr lang="en-GB" sz="1600" dirty="0"/>
              <a:t> </a:t>
            </a:r>
            <a:r>
              <a:rPr lang="en-GB" sz="1600" dirty="0" err="1"/>
              <a:t>mutat</a:t>
            </a:r>
            <a:r>
              <a:rPr lang="en-GB" sz="1600" dirty="0"/>
              <a:t>. </a:t>
            </a:r>
            <a:r>
              <a:rPr lang="en-GB" sz="1600" dirty="0" err="1"/>
              <a:t>Nem</a:t>
            </a:r>
            <a:r>
              <a:rPr lang="en-GB" sz="1600" dirty="0"/>
              <a:t> </a:t>
            </a:r>
            <a:r>
              <a:rPr lang="en-GB" sz="1600" dirty="0" err="1"/>
              <a:t>lehet</a:t>
            </a:r>
            <a:r>
              <a:rPr lang="en-GB" sz="1600" dirty="0"/>
              <a:t>, </a:t>
            </a:r>
            <a:r>
              <a:rPr lang="en-GB" sz="1600" dirty="0" err="1"/>
              <a:t>hogy</a:t>
            </a:r>
            <a:r>
              <a:rPr lang="en-GB" sz="1600" dirty="0"/>
              <a:t> a </a:t>
            </a:r>
            <a:r>
              <a:rPr lang="en-GB" sz="1600" dirty="0" err="1"/>
              <a:t>folytonos</a:t>
            </a:r>
            <a:r>
              <a:rPr lang="en-GB" sz="1600" dirty="0"/>
              <a:t> </a:t>
            </a:r>
            <a:r>
              <a:rPr lang="en-GB" sz="1600" dirty="0" err="1"/>
              <a:t>vonal</a:t>
            </a:r>
            <a:r>
              <a:rPr lang="en-GB" sz="1600" dirty="0"/>
              <a:t> </a:t>
            </a:r>
            <a:r>
              <a:rPr lang="en-GB" sz="1600" dirty="0" err="1"/>
              <a:t>elrejt</a:t>
            </a:r>
            <a:r>
              <a:rPr lang="en-GB" sz="1600" dirty="0"/>
              <a:t> </a:t>
            </a:r>
            <a:r>
              <a:rPr lang="en-GB" sz="1600" dirty="0" err="1"/>
              <a:t>ilyeneket</a:t>
            </a:r>
            <a:r>
              <a:rPr lang="en-GB" sz="1600" dirty="0"/>
              <a:t>?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EC88558-FCF6-4332-933C-D6E7FEE54A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6BF5F5F-9614-47A8-AFF6-C10C5B305C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568127"/>
              </p:ext>
            </p:extLst>
          </p:nvPr>
        </p:nvGraphicFramePr>
        <p:xfrm>
          <a:off x="190916" y="1739900"/>
          <a:ext cx="8762168" cy="3095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312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A10BBF-828F-42C4-BCD7-B64C8934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Kérdések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00D41D2-8BC7-4969-8DDA-121223CED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1" y="854229"/>
            <a:ext cx="8191499" cy="885671"/>
          </a:xfrm>
        </p:spPr>
        <p:txBody>
          <a:bodyPr/>
          <a:lstStyle/>
          <a:p>
            <a:pPr marL="76200" indent="0">
              <a:buNone/>
            </a:pPr>
            <a:r>
              <a:rPr lang="en-GB" sz="1800" dirty="0"/>
              <a:t>Mi </a:t>
            </a:r>
            <a:r>
              <a:rPr lang="en-GB" sz="1800" dirty="0" err="1"/>
              <a:t>lehet</a:t>
            </a:r>
            <a:r>
              <a:rPr lang="en-GB" sz="1800" dirty="0"/>
              <a:t> </a:t>
            </a:r>
            <a:r>
              <a:rPr lang="en-GB" sz="1800" dirty="0" err="1"/>
              <a:t>az</a:t>
            </a:r>
            <a:r>
              <a:rPr lang="en-GB" sz="1800" dirty="0"/>
              <a:t> </a:t>
            </a:r>
            <a:r>
              <a:rPr lang="en-GB" sz="1800" dirty="0" err="1"/>
              <a:t>oka</a:t>
            </a:r>
            <a:r>
              <a:rPr lang="en-GB" sz="1800" dirty="0"/>
              <a:t> a 4.2. </a:t>
            </a:r>
            <a:r>
              <a:rPr lang="en-GB" sz="1800" dirty="0" err="1"/>
              <a:t>ábra</a:t>
            </a:r>
            <a:r>
              <a:rPr lang="en-GB" sz="1800" dirty="0"/>
              <a:t>. </a:t>
            </a:r>
            <a:r>
              <a:rPr lang="en-GB" sz="1800" dirty="0" err="1"/>
              <a:t>Futásidők</a:t>
            </a:r>
            <a:r>
              <a:rPr lang="en-GB" sz="1800" dirty="0"/>
              <a:t> a max-K-</a:t>
            </a:r>
            <a:r>
              <a:rPr lang="en-GB" sz="1800" dirty="0" err="1"/>
              <a:t>vágás</a:t>
            </a:r>
            <a:r>
              <a:rPr lang="en-GB" sz="1800" dirty="0"/>
              <a:t> QUBO </a:t>
            </a:r>
            <a:r>
              <a:rPr lang="en-GB" sz="1800" dirty="0" err="1"/>
              <a:t>megoldására</a:t>
            </a:r>
            <a:r>
              <a:rPr lang="en-GB" sz="1800" dirty="0"/>
              <a:t> (K=2) </a:t>
            </a:r>
            <a:r>
              <a:rPr lang="en-GB" sz="1800" dirty="0" err="1"/>
              <a:t>ábrán</a:t>
            </a:r>
            <a:r>
              <a:rPr lang="en-GB" sz="1800" dirty="0"/>
              <a:t> </a:t>
            </a:r>
            <a:r>
              <a:rPr lang="en-GB" sz="1800" dirty="0" err="1"/>
              <a:t>látható</a:t>
            </a:r>
            <a:r>
              <a:rPr lang="en-GB" sz="1800" dirty="0"/>
              <a:t> Gurobi90 </a:t>
            </a:r>
            <a:r>
              <a:rPr lang="en-GB" sz="1800" dirty="0" err="1"/>
              <a:t>hullámzó</a:t>
            </a:r>
            <a:r>
              <a:rPr lang="en-GB" sz="1800" dirty="0"/>
              <a:t> </a:t>
            </a:r>
            <a:r>
              <a:rPr lang="en-GB" sz="1800" dirty="0" err="1"/>
              <a:t>futási</a:t>
            </a:r>
            <a:r>
              <a:rPr lang="en-GB" sz="1800" dirty="0"/>
              <a:t> </a:t>
            </a:r>
            <a:r>
              <a:rPr lang="en-GB" sz="1800" dirty="0" err="1"/>
              <a:t>idő</a:t>
            </a:r>
            <a:r>
              <a:rPr lang="en-GB" sz="1800" dirty="0"/>
              <a:t> </a:t>
            </a:r>
            <a:r>
              <a:rPr lang="en-GB" sz="1800" dirty="0" err="1"/>
              <a:t>viselkedésének</a:t>
            </a:r>
            <a:r>
              <a:rPr lang="en-GB" sz="1800" dirty="0"/>
              <a:t>? (4.8. </a:t>
            </a:r>
            <a:r>
              <a:rPr lang="en-GB" sz="1800" dirty="0" err="1"/>
              <a:t>ábrán</a:t>
            </a:r>
            <a:r>
              <a:rPr lang="en-GB" sz="1800" dirty="0"/>
              <a:t> is)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EC88558-FCF6-4332-933C-D6E7FEE54A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6BF5F5F-9614-47A8-AFF6-C10C5B305CE5}"/>
              </a:ext>
            </a:extLst>
          </p:cNvPr>
          <p:cNvGraphicFramePr>
            <a:graphicFrameLocks/>
          </p:cNvGraphicFramePr>
          <p:nvPr/>
        </p:nvGraphicFramePr>
        <p:xfrm>
          <a:off x="190916" y="1739900"/>
          <a:ext cx="8762168" cy="3095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210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E75A0EF5-6ADE-49AA-8C0A-10425B9541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404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5" name="Google Shape;395;p3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  <a:endParaRPr sz="2400" dirty="0"/>
          </a:p>
        </p:txBody>
      </p:sp>
      <p:sp>
        <p:nvSpPr>
          <p:cNvPr id="396" name="Google Shape;396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300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83A3CC-6C92-4040-B6BA-5C00F60F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Optimalizációs</a:t>
            </a:r>
            <a:r>
              <a:rPr lang="en-GB" dirty="0"/>
              <a:t> </a:t>
            </a:r>
            <a:r>
              <a:rPr lang="en-GB" dirty="0" err="1"/>
              <a:t>technikák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3ED10AE-49AB-49E5-9FDF-68DB62AC7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Lineáris</a:t>
            </a:r>
            <a:r>
              <a:rPr lang="en-GB" dirty="0"/>
              <a:t> 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kvadratikus</a:t>
            </a:r>
            <a:r>
              <a:rPr lang="en-GB" dirty="0"/>
              <a:t> </a:t>
            </a:r>
            <a:r>
              <a:rPr lang="en-GB" dirty="0" err="1"/>
              <a:t>programozás</a:t>
            </a:r>
            <a:endParaRPr lang="en-GB" dirty="0"/>
          </a:p>
          <a:p>
            <a:r>
              <a:rPr lang="en-GB" dirty="0" err="1"/>
              <a:t>Valós</a:t>
            </a:r>
            <a:r>
              <a:rPr lang="en-GB" dirty="0"/>
              <a:t>-, </a:t>
            </a:r>
            <a:r>
              <a:rPr lang="en-GB" dirty="0" err="1"/>
              <a:t>egészértékű</a:t>
            </a:r>
            <a:r>
              <a:rPr lang="en-GB" dirty="0"/>
              <a:t> 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bináris</a:t>
            </a:r>
            <a:endParaRPr lang="en-GB" dirty="0"/>
          </a:p>
          <a:p>
            <a:r>
              <a:rPr lang="en-GB" dirty="0" err="1"/>
              <a:t>Korlátolt</a:t>
            </a:r>
            <a:r>
              <a:rPr lang="en-GB" dirty="0"/>
              <a:t> 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korlátmentes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QUBO (Quadratic Unconstrained Binary Optimization)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E3DF970-33D7-4E2B-B527-150280DE1E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526AA1FA-6043-4788-A5C3-6F83F211CC6B}"/>
              </a:ext>
            </a:extLst>
          </p:cNvPr>
          <p:cNvCxnSpPr/>
          <p:nvPr/>
        </p:nvCxnSpPr>
        <p:spPr>
          <a:xfrm>
            <a:off x="3071813" y="1778794"/>
            <a:ext cx="15001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F17585C2-C50F-4233-A63D-B45BBC59A630}"/>
              </a:ext>
            </a:extLst>
          </p:cNvPr>
          <p:cNvCxnSpPr>
            <a:cxnSpLocks/>
          </p:cNvCxnSpPr>
          <p:nvPr/>
        </p:nvCxnSpPr>
        <p:spPr>
          <a:xfrm>
            <a:off x="4507706" y="2221706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E6168D52-E3E5-487D-A136-F2029C04B531}"/>
              </a:ext>
            </a:extLst>
          </p:cNvPr>
          <p:cNvCxnSpPr>
            <a:cxnSpLocks/>
          </p:cNvCxnSpPr>
          <p:nvPr/>
        </p:nvCxnSpPr>
        <p:spPr>
          <a:xfrm>
            <a:off x="3178969" y="2664619"/>
            <a:ext cx="17073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92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sz="3600" b="1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 am here because I love to give presentations. 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at: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@username</a:t>
            </a:r>
            <a:endParaRPr sz="2600"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4">
            <a:alphaModFix/>
          </a:blip>
          <a:srcRect l="22680" t="9485" r="14803" b="48837"/>
          <a:stretch/>
        </p:blipFill>
        <p:spPr>
          <a:xfrm>
            <a:off x="5969309" y="2639689"/>
            <a:ext cx="1210200" cy="1210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lang="en" b="1">
                <a:solidFill>
                  <a:schemeClr val="accent1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056412" y="909614"/>
            <a:ext cx="2544838" cy="2513903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44873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Big concept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44873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>
            <a:cxnSpLocks/>
          </p:cNvCxnSpPr>
          <p:nvPr/>
        </p:nvCxnSpPr>
        <p:spPr>
          <a:xfrm flipV="1">
            <a:off x="6770594" y="540952"/>
            <a:ext cx="178405" cy="45413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>
            <a:cxnSpLocks/>
          </p:cNvCxnSpPr>
          <p:nvPr/>
        </p:nvCxnSpPr>
        <p:spPr>
          <a:xfrm flipH="1">
            <a:off x="7331093" y="1182125"/>
            <a:ext cx="457857" cy="17419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  <a:endCxn id="117" idx="6"/>
          </p:cNvCxnSpPr>
          <p:nvPr/>
        </p:nvCxnSpPr>
        <p:spPr>
          <a:xfrm flipH="1">
            <a:off x="7601250" y="1934115"/>
            <a:ext cx="998100" cy="232451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259527" y="1110490"/>
            <a:ext cx="2138608" cy="211215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86061F-A550-48D0-9558-F2EC08A09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8"/>
          <a:stretch/>
        </p:blipFill>
        <p:spPr bwMode="auto">
          <a:xfrm>
            <a:off x="5454614" y="1449091"/>
            <a:ext cx="1801906" cy="171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447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16AA18-9BE6-4E25-A548-4766CE64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Vizsgált</a:t>
            </a:r>
            <a:r>
              <a:rPr lang="en-GB" dirty="0"/>
              <a:t> </a:t>
            </a:r>
            <a:r>
              <a:rPr lang="en-GB" dirty="0" err="1"/>
              <a:t>problémák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F6AD12-6C0F-4AA2-A1DD-B2A563320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Maximális</a:t>
            </a:r>
            <a:r>
              <a:rPr lang="en-GB" dirty="0"/>
              <a:t> </a:t>
            </a:r>
            <a:r>
              <a:rPr lang="en-GB" dirty="0" err="1"/>
              <a:t>vágás</a:t>
            </a:r>
            <a:endParaRPr lang="en-GB" dirty="0"/>
          </a:p>
          <a:p>
            <a:r>
              <a:rPr lang="en-GB" dirty="0" err="1"/>
              <a:t>Maximális</a:t>
            </a:r>
            <a:r>
              <a:rPr lang="en-GB" dirty="0"/>
              <a:t> K-</a:t>
            </a:r>
            <a:r>
              <a:rPr lang="en-GB" dirty="0" err="1"/>
              <a:t>vágás</a:t>
            </a:r>
            <a:endParaRPr lang="en-GB" dirty="0"/>
          </a:p>
          <a:p>
            <a:r>
              <a:rPr lang="en-GB" dirty="0" err="1"/>
              <a:t>Logikai</a:t>
            </a:r>
            <a:r>
              <a:rPr lang="en-GB" dirty="0"/>
              <a:t> </a:t>
            </a:r>
            <a:r>
              <a:rPr lang="en-GB" dirty="0" err="1"/>
              <a:t>formulák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D958B4-B880-494A-94DA-307F83D8FD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184FA3B5-5192-4DE6-95F6-0758BA307C13}"/>
              </a:ext>
            </a:extLst>
          </p:cNvPr>
          <p:cNvGrpSpPr/>
          <p:nvPr/>
        </p:nvGrpSpPr>
        <p:grpSpPr>
          <a:xfrm>
            <a:off x="4704740" y="706437"/>
            <a:ext cx="2533651" cy="3730625"/>
            <a:chOff x="4704740" y="706437"/>
            <a:chExt cx="2533651" cy="3730625"/>
          </a:xfrm>
        </p:grpSpPr>
        <p:sp>
          <p:nvSpPr>
            <p:cNvPr id="24" name="Ellipszis 23">
              <a:extLst>
                <a:ext uri="{FF2B5EF4-FFF2-40B4-BE49-F238E27FC236}">
                  <a16:creationId xmlns:a16="http://schemas.microsoft.com/office/drawing/2014/main" id="{16ABDA8F-6EBF-4362-B712-33871A7BA7E6}"/>
                </a:ext>
              </a:extLst>
            </p:cNvPr>
            <p:cNvSpPr/>
            <p:nvPr/>
          </p:nvSpPr>
          <p:spPr>
            <a:xfrm>
              <a:off x="4704740" y="706437"/>
              <a:ext cx="2533651" cy="3730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Ellipszis 24">
              <a:extLst>
                <a:ext uri="{FF2B5EF4-FFF2-40B4-BE49-F238E27FC236}">
                  <a16:creationId xmlns:a16="http://schemas.microsoft.com/office/drawing/2014/main" id="{34534ED8-330D-4B79-9E4D-E0B6F1EE5704}"/>
                </a:ext>
              </a:extLst>
            </p:cNvPr>
            <p:cNvSpPr/>
            <p:nvPr/>
          </p:nvSpPr>
          <p:spPr>
            <a:xfrm>
              <a:off x="5144977" y="1883569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Ellipszis 25">
              <a:extLst>
                <a:ext uri="{FF2B5EF4-FFF2-40B4-BE49-F238E27FC236}">
                  <a16:creationId xmlns:a16="http://schemas.microsoft.com/office/drawing/2014/main" id="{F8149FC7-02CF-45E4-B887-32470A0C855F}"/>
                </a:ext>
              </a:extLst>
            </p:cNvPr>
            <p:cNvSpPr/>
            <p:nvPr/>
          </p:nvSpPr>
          <p:spPr>
            <a:xfrm>
              <a:off x="5242581" y="2962538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Ellipszis 26">
              <a:extLst>
                <a:ext uri="{FF2B5EF4-FFF2-40B4-BE49-F238E27FC236}">
                  <a16:creationId xmlns:a16="http://schemas.microsoft.com/office/drawing/2014/main" id="{CD81414E-934C-402F-84BA-43675CBD0B80}"/>
                </a:ext>
              </a:extLst>
            </p:cNvPr>
            <p:cNvSpPr/>
            <p:nvPr/>
          </p:nvSpPr>
          <p:spPr>
            <a:xfrm>
              <a:off x="5910401" y="3650906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Ellipszis 27">
              <a:extLst>
                <a:ext uri="{FF2B5EF4-FFF2-40B4-BE49-F238E27FC236}">
                  <a16:creationId xmlns:a16="http://schemas.microsoft.com/office/drawing/2014/main" id="{B0D47C4C-AFC2-4C7D-B6A7-61C148D04738}"/>
                </a:ext>
              </a:extLst>
            </p:cNvPr>
            <p:cNvSpPr/>
            <p:nvPr/>
          </p:nvSpPr>
          <p:spPr>
            <a:xfrm>
              <a:off x="6125271" y="1061819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3D709F23-4CBE-467D-8E2E-EFEA5250A8D0}"/>
                </a:ext>
              </a:extLst>
            </p:cNvPr>
            <p:cNvSpPr/>
            <p:nvPr/>
          </p:nvSpPr>
          <p:spPr>
            <a:xfrm>
              <a:off x="6490887" y="2356974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0" name="Egyenes összekötő 29">
              <a:extLst>
                <a:ext uri="{FF2B5EF4-FFF2-40B4-BE49-F238E27FC236}">
                  <a16:creationId xmlns:a16="http://schemas.microsoft.com/office/drawing/2014/main" id="{8AE4E6B3-5540-48CA-91CC-46E42198AA1D}"/>
                </a:ext>
              </a:extLst>
            </p:cNvPr>
            <p:cNvCxnSpPr>
              <a:cxnSpLocks/>
              <a:stCxn id="25" idx="7"/>
              <a:endCxn id="28" idx="3"/>
            </p:cNvCxnSpPr>
            <p:nvPr/>
          </p:nvCxnSpPr>
          <p:spPr>
            <a:xfrm flipV="1">
              <a:off x="5311598" y="1230633"/>
              <a:ext cx="842261" cy="681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gyenes összekötő 30">
              <a:extLst>
                <a:ext uri="{FF2B5EF4-FFF2-40B4-BE49-F238E27FC236}">
                  <a16:creationId xmlns:a16="http://schemas.microsoft.com/office/drawing/2014/main" id="{6AE95C14-A3D6-47E4-9923-AEC47A64F58F}"/>
                </a:ext>
              </a:extLst>
            </p:cNvPr>
            <p:cNvCxnSpPr>
              <a:cxnSpLocks/>
              <a:stCxn id="28" idx="5"/>
              <a:endCxn id="29" idx="0"/>
            </p:cNvCxnSpPr>
            <p:nvPr/>
          </p:nvCxnSpPr>
          <p:spPr>
            <a:xfrm>
              <a:off x="6291892" y="1230633"/>
              <a:ext cx="296600" cy="112634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Egyenes összekötő 31">
              <a:extLst>
                <a:ext uri="{FF2B5EF4-FFF2-40B4-BE49-F238E27FC236}">
                  <a16:creationId xmlns:a16="http://schemas.microsoft.com/office/drawing/2014/main" id="{BCF7520C-AE91-4FEC-BA7B-9BBB0600355B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5242582" y="2081347"/>
              <a:ext cx="97604" cy="88119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Egyenes összekötő 32">
              <a:extLst>
                <a:ext uri="{FF2B5EF4-FFF2-40B4-BE49-F238E27FC236}">
                  <a16:creationId xmlns:a16="http://schemas.microsoft.com/office/drawing/2014/main" id="{1FDA9052-6878-4783-8113-F563C124E7A3}"/>
                </a:ext>
              </a:extLst>
            </p:cNvPr>
            <p:cNvCxnSpPr>
              <a:cxnSpLocks/>
              <a:stCxn id="29" idx="2"/>
              <a:endCxn id="26" idx="7"/>
            </p:cNvCxnSpPr>
            <p:nvPr/>
          </p:nvCxnSpPr>
          <p:spPr>
            <a:xfrm flipH="1">
              <a:off x="5409202" y="2455863"/>
              <a:ext cx="1081685" cy="53563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gyenes összekötő 33">
              <a:extLst>
                <a:ext uri="{FF2B5EF4-FFF2-40B4-BE49-F238E27FC236}">
                  <a16:creationId xmlns:a16="http://schemas.microsoft.com/office/drawing/2014/main" id="{0979DCB8-DFD0-426F-8A61-D42FFD7439D2}"/>
                </a:ext>
              </a:extLst>
            </p:cNvPr>
            <p:cNvCxnSpPr>
              <a:cxnSpLocks/>
              <a:stCxn id="27" idx="1"/>
              <a:endCxn id="26" idx="5"/>
            </p:cNvCxnSpPr>
            <p:nvPr/>
          </p:nvCxnSpPr>
          <p:spPr>
            <a:xfrm flipH="1" flipV="1">
              <a:off x="5409202" y="3131352"/>
              <a:ext cx="529787" cy="54851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>
              <a:extLst>
                <a:ext uri="{FF2B5EF4-FFF2-40B4-BE49-F238E27FC236}">
                  <a16:creationId xmlns:a16="http://schemas.microsoft.com/office/drawing/2014/main" id="{A86D94DC-8D10-4C17-B07E-45163BC4862B}"/>
                </a:ext>
              </a:extLst>
            </p:cNvPr>
            <p:cNvCxnSpPr>
              <a:cxnSpLocks/>
              <a:stCxn id="27" idx="7"/>
              <a:endCxn id="29" idx="4"/>
            </p:cNvCxnSpPr>
            <p:nvPr/>
          </p:nvCxnSpPr>
          <p:spPr>
            <a:xfrm flipV="1">
              <a:off x="6077022" y="2554752"/>
              <a:ext cx="511470" cy="11251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zövegdoboz 35">
              <a:extLst>
                <a:ext uri="{FF2B5EF4-FFF2-40B4-BE49-F238E27FC236}">
                  <a16:creationId xmlns:a16="http://schemas.microsoft.com/office/drawing/2014/main" id="{C91D66CB-B56A-4DEC-A628-6DA77E3294A3}"/>
                </a:ext>
              </a:extLst>
            </p:cNvPr>
            <p:cNvSpPr txBox="1"/>
            <p:nvPr/>
          </p:nvSpPr>
          <p:spPr>
            <a:xfrm>
              <a:off x="5515868" y="1339589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  <a:endParaRPr lang="hu-HU" dirty="0"/>
            </a:p>
          </p:txBody>
        </p: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61016242-7C02-4703-94E2-55D9F5D36623}"/>
                </a:ext>
              </a:extLst>
            </p:cNvPr>
            <p:cNvSpPr txBox="1"/>
            <p:nvPr/>
          </p:nvSpPr>
          <p:spPr>
            <a:xfrm>
              <a:off x="6428610" y="1861405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2</a:t>
              </a:r>
              <a:endParaRPr lang="hu-HU"/>
            </a:p>
          </p:txBody>
        </p: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EA974C09-D0B0-4A14-AF03-FBDC999F3537}"/>
                </a:ext>
              </a:extLst>
            </p:cNvPr>
            <p:cNvSpPr txBox="1"/>
            <p:nvPr/>
          </p:nvSpPr>
          <p:spPr>
            <a:xfrm>
              <a:off x="5065036" y="2113763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  <a:endParaRPr lang="hu-HU" dirty="0"/>
            </a:p>
          </p:txBody>
        </p:sp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90FA65FF-5ACD-41EF-8CC5-B10631AA7058}"/>
                </a:ext>
              </a:extLst>
            </p:cNvPr>
            <p:cNvSpPr txBox="1"/>
            <p:nvPr/>
          </p:nvSpPr>
          <p:spPr>
            <a:xfrm>
              <a:off x="5645508" y="2470528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  <a:endParaRPr lang="hu-HU" dirty="0"/>
            </a:p>
          </p:txBody>
        </p:sp>
        <p:sp>
          <p:nvSpPr>
            <p:cNvPr id="40" name="Szövegdoboz 39">
              <a:extLst>
                <a:ext uri="{FF2B5EF4-FFF2-40B4-BE49-F238E27FC236}">
                  <a16:creationId xmlns:a16="http://schemas.microsoft.com/office/drawing/2014/main" id="{778169BC-FFB2-4025-9838-930DE9B092E5}"/>
                </a:ext>
              </a:extLst>
            </p:cNvPr>
            <p:cNvSpPr txBox="1"/>
            <p:nvPr/>
          </p:nvSpPr>
          <p:spPr>
            <a:xfrm>
              <a:off x="6222875" y="2983795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2</a:t>
              </a:r>
              <a:endParaRPr lang="hu-HU"/>
            </a:p>
          </p:txBody>
        </p: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41F6118E-1A81-42AB-B152-A6FAFB927CB9}"/>
                </a:ext>
              </a:extLst>
            </p:cNvPr>
            <p:cNvSpPr txBox="1"/>
            <p:nvPr/>
          </p:nvSpPr>
          <p:spPr>
            <a:xfrm>
              <a:off x="5497778" y="3281574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3</a:t>
              </a:r>
              <a:endParaRPr lang="hu-HU"/>
            </a:p>
          </p:txBody>
        </p:sp>
        <p:sp>
          <p:nvSpPr>
            <p:cNvPr id="42" name="Szabadkézi sokszög: alakzat 41">
              <a:extLst>
                <a:ext uri="{FF2B5EF4-FFF2-40B4-BE49-F238E27FC236}">
                  <a16:creationId xmlns:a16="http://schemas.microsoft.com/office/drawing/2014/main" id="{6E4734AF-154E-43CB-9065-F46C9E707DC3}"/>
                </a:ext>
              </a:extLst>
            </p:cNvPr>
            <p:cNvSpPr/>
            <p:nvPr/>
          </p:nvSpPr>
          <p:spPr>
            <a:xfrm flipH="1" flipV="1">
              <a:off x="5260245" y="1259596"/>
              <a:ext cx="1587442" cy="2822084"/>
            </a:xfrm>
            <a:custGeom>
              <a:avLst/>
              <a:gdLst>
                <a:gd name="connsiteX0" fmla="*/ 0 w 2124255"/>
                <a:gd name="connsiteY0" fmla="*/ 1049520 h 1049520"/>
                <a:gd name="connsiteX1" fmla="*/ 728663 w 2124255"/>
                <a:gd name="connsiteY1" fmla="*/ 882832 h 1049520"/>
                <a:gd name="connsiteX2" fmla="*/ 1147763 w 2124255"/>
                <a:gd name="connsiteY2" fmla="*/ 311332 h 1049520"/>
                <a:gd name="connsiteX3" fmla="*/ 2019300 w 2124255"/>
                <a:gd name="connsiteY3" fmla="*/ 30345 h 1049520"/>
                <a:gd name="connsiteX4" fmla="*/ 2076450 w 2124255"/>
                <a:gd name="connsiteY4" fmla="*/ 20820 h 104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4255" h="1049520">
                  <a:moveTo>
                    <a:pt x="0" y="1049520"/>
                  </a:moveTo>
                  <a:cubicBezTo>
                    <a:pt x="268684" y="1027691"/>
                    <a:pt x="537369" y="1005863"/>
                    <a:pt x="728663" y="882832"/>
                  </a:cubicBezTo>
                  <a:cubicBezTo>
                    <a:pt x="919957" y="759801"/>
                    <a:pt x="932657" y="453413"/>
                    <a:pt x="1147763" y="311332"/>
                  </a:cubicBezTo>
                  <a:cubicBezTo>
                    <a:pt x="1362869" y="169251"/>
                    <a:pt x="1864519" y="78764"/>
                    <a:pt x="2019300" y="30345"/>
                  </a:cubicBezTo>
                  <a:cubicBezTo>
                    <a:pt x="2174081" y="-18074"/>
                    <a:pt x="2125265" y="1373"/>
                    <a:pt x="2076450" y="20820"/>
                  </a:cubicBezTo>
                </a:path>
              </a:pathLst>
            </a:cu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5" name="Csoportba foglalás 64">
            <a:extLst>
              <a:ext uri="{FF2B5EF4-FFF2-40B4-BE49-F238E27FC236}">
                <a16:creationId xmlns:a16="http://schemas.microsoft.com/office/drawing/2014/main" id="{853ECFA9-6278-4C15-97BE-12B7DFED0670}"/>
              </a:ext>
            </a:extLst>
          </p:cNvPr>
          <p:cNvGrpSpPr/>
          <p:nvPr/>
        </p:nvGrpSpPr>
        <p:grpSpPr>
          <a:xfrm>
            <a:off x="4704740" y="714903"/>
            <a:ext cx="2533651" cy="3730625"/>
            <a:chOff x="4704740" y="706437"/>
            <a:chExt cx="2533651" cy="3730625"/>
          </a:xfrm>
        </p:grpSpPr>
        <p:sp>
          <p:nvSpPr>
            <p:cNvPr id="66" name="Ellipszis 65">
              <a:extLst>
                <a:ext uri="{FF2B5EF4-FFF2-40B4-BE49-F238E27FC236}">
                  <a16:creationId xmlns:a16="http://schemas.microsoft.com/office/drawing/2014/main" id="{CAE41EED-C96C-45D3-BAE5-BF9569580900}"/>
                </a:ext>
              </a:extLst>
            </p:cNvPr>
            <p:cNvSpPr/>
            <p:nvPr/>
          </p:nvSpPr>
          <p:spPr>
            <a:xfrm>
              <a:off x="4704740" y="706437"/>
              <a:ext cx="2533651" cy="3730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Ellipszis 66">
              <a:extLst>
                <a:ext uri="{FF2B5EF4-FFF2-40B4-BE49-F238E27FC236}">
                  <a16:creationId xmlns:a16="http://schemas.microsoft.com/office/drawing/2014/main" id="{BB962899-5A75-4399-B7EC-C05E64ED49EA}"/>
                </a:ext>
              </a:extLst>
            </p:cNvPr>
            <p:cNvSpPr/>
            <p:nvPr/>
          </p:nvSpPr>
          <p:spPr>
            <a:xfrm>
              <a:off x="5144977" y="1883569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" name="Ellipszis 67">
              <a:extLst>
                <a:ext uri="{FF2B5EF4-FFF2-40B4-BE49-F238E27FC236}">
                  <a16:creationId xmlns:a16="http://schemas.microsoft.com/office/drawing/2014/main" id="{AC395C18-7360-4831-9A00-B3058EA56CC5}"/>
                </a:ext>
              </a:extLst>
            </p:cNvPr>
            <p:cNvSpPr/>
            <p:nvPr/>
          </p:nvSpPr>
          <p:spPr>
            <a:xfrm>
              <a:off x="5242581" y="2962538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Ellipszis 68">
              <a:extLst>
                <a:ext uri="{FF2B5EF4-FFF2-40B4-BE49-F238E27FC236}">
                  <a16:creationId xmlns:a16="http://schemas.microsoft.com/office/drawing/2014/main" id="{475A7973-B0FB-4B58-BF0B-FC5095C77433}"/>
                </a:ext>
              </a:extLst>
            </p:cNvPr>
            <p:cNvSpPr/>
            <p:nvPr/>
          </p:nvSpPr>
          <p:spPr>
            <a:xfrm>
              <a:off x="5910401" y="3650906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Ellipszis 69">
              <a:extLst>
                <a:ext uri="{FF2B5EF4-FFF2-40B4-BE49-F238E27FC236}">
                  <a16:creationId xmlns:a16="http://schemas.microsoft.com/office/drawing/2014/main" id="{854CF89B-DFEA-46B4-B311-8DEA622A06F4}"/>
                </a:ext>
              </a:extLst>
            </p:cNvPr>
            <p:cNvSpPr/>
            <p:nvPr/>
          </p:nvSpPr>
          <p:spPr>
            <a:xfrm>
              <a:off x="6125271" y="1061819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Ellipszis 70">
              <a:extLst>
                <a:ext uri="{FF2B5EF4-FFF2-40B4-BE49-F238E27FC236}">
                  <a16:creationId xmlns:a16="http://schemas.microsoft.com/office/drawing/2014/main" id="{CD2B63D6-9BF6-41F3-B945-DB4A756551C4}"/>
                </a:ext>
              </a:extLst>
            </p:cNvPr>
            <p:cNvSpPr/>
            <p:nvPr/>
          </p:nvSpPr>
          <p:spPr>
            <a:xfrm>
              <a:off x="6490887" y="2356974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72" name="Egyenes összekötő 71">
              <a:extLst>
                <a:ext uri="{FF2B5EF4-FFF2-40B4-BE49-F238E27FC236}">
                  <a16:creationId xmlns:a16="http://schemas.microsoft.com/office/drawing/2014/main" id="{513BD94B-E056-46AA-839A-C0ED95FFF796}"/>
                </a:ext>
              </a:extLst>
            </p:cNvPr>
            <p:cNvCxnSpPr>
              <a:cxnSpLocks/>
              <a:stCxn id="67" idx="7"/>
              <a:endCxn id="70" idx="3"/>
            </p:cNvCxnSpPr>
            <p:nvPr/>
          </p:nvCxnSpPr>
          <p:spPr>
            <a:xfrm flipV="1">
              <a:off x="5311598" y="1230633"/>
              <a:ext cx="842261" cy="681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gyenes összekötő 72">
              <a:extLst>
                <a:ext uri="{FF2B5EF4-FFF2-40B4-BE49-F238E27FC236}">
                  <a16:creationId xmlns:a16="http://schemas.microsoft.com/office/drawing/2014/main" id="{FB16C27D-D19E-4F67-A809-F6D2B0771189}"/>
                </a:ext>
              </a:extLst>
            </p:cNvPr>
            <p:cNvCxnSpPr>
              <a:cxnSpLocks/>
              <a:stCxn id="70" idx="5"/>
              <a:endCxn id="71" idx="0"/>
            </p:cNvCxnSpPr>
            <p:nvPr/>
          </p:nvCxnSpPr>
          <p:spPr>
            <a:xfrm>
              <a:off x="6291892" y="1230633"/>
              <a:ext cx="296600" cy="112634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Egyenes összekötő 73">
              <a:extLst>
                <a:ext uri="{FF2B5EF4-FFF2-40B4-BE49-F238E27FC236}">
                  <a16:creationId xmlns:a16="http://schemas.microsoft.com/office/drawing/2014/main" id="{43E7FB65-7618-4215-8943-00AB30687326}"/>
                </a:ext>
              </a:extLst>
            </p:cNvPr>
            <p:cNvCxnSpPr>
              <a:cxnSpLocks/>
              <a:stCxn id="67" idx="4"/>
              <a:endCxn id="68" idx="0"/>
            </p:cNvCxnSpPr>
            <p:nvPr/>
          </p:nvCxnSpPr>
          <p:spPr>
            <a:xfrm>
              <a:off x="5242582" y="2081347"/>
              <a:ext cx="97604" cy="88119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Egyenes összekötő 74">
              <a:extLst>
                <a:ext uri="{FF2B5EF4-FFF2-40B4-BE49-F238E27FC236}">
                  <a16:creationId xmlns:a16="http://schemas.microsoft.com/office/drawing/2014/main" id="{79FBC68E-780A-4565-BAA7-30CE759D03E4}"/>
                </a:ext>
              </a:extLst>
            </p:cNvPr>
            <p:cNvCxnSpPr>
              <a:cxnSpLocks/>
              <a:stCxn id="71" idx="2"/>
              <a:endCxn id="68" idx="7"/>
            </p:cNvCxnSpPr>
            <p:nvPr/>
          </p:nvCxnSpPr>
          <p:spPr>
            <a:xfrm flipH="1">
              <a:off x="5409202" y="2455863"/>
              <a:ext cx="1081685" cy="5356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gyenes összekötő 75">
              <a:extLst>
                <a:ext uri="{FF2B5EF4-FFF2-40B4-BE49-F238E27FC236}">
                  <a16:creationId xmlns:a16="http://schemas.microsoft.com/office/drawing/2014/main" id="{BE46E615-EEFC-4F12-8914-3556F3334723}"/>
                </a:ext>
              </a:extLst>
            </p:cNvPr>
            <p:cNvCxnSpPr>
              <a:cxnSpLocks/>
              <a:stCxn id="69" idx="1"/>
              <a:endCxn id="68" idx="5"/>
            </p:cNvCxnSpPr>
            <p:nvPr/>
          </p:nvCxnSpPr>
          <p:spPr>
            <a:xfrm flipH="1" flipV="1">
              <a:off x="5409202" y="3131352"/>
              <a:ext cx="529787" cy="54851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gyenes összekötő 76">
              <a:extLst>
                <a:ext uri="{FF2B5EF4-FFF2-40B4-BE49-F238E27FC236}">
                  <a16:creationId xmlns:a16="http://schemas.microsoft.com/office/drawing/2014/main" id="{2B888223-F319-4465-B93D-484A1E66EFB7}"/>
                </a:ext>
              </a:extLst>
            </p:cNvPr>
            <p:cNvCxnSpPr>
              <a:cxnSpLocks/>
              <a:stCxn id="69" idx="7"/>
              <a:endCxn id="71" idx="4"/>
            </p:cNvCxnSpPr>
            <p:nvPr/>
          </p:nvCxnSpPr>
          <p:spPr>
            <a:xfrm flipV="1">
              <a:off x="6077022" y="2554752"/>
              <a:ext cx="511470" cy="112511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Szövegdoboz 77">
              <a:extLst>
                <a:ext uri="{FF2B5EF4-FFF2-40B4-BE49-F238E27FC236}">
                  <a16:creationId xmlns:a16="http://schemas.microsoft.com/office/drawing/2014/main" id="{16E4FC2D-5C33-4C76-80E6-34C13DF8BBC6}"/>
                </a:ext>
              </a:extLst>
            </p:cNvPr>
            <p:cNvSpPr txBox="1"/>
            <p:nvPr/>
          </p:nvSpPr>
          <p:spPr>
            <a:xfrm>
              <a:off x="5515868" y="1339589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  <a:endParaRPr lang="hu-HU" dirty="0"/>
            </a:p>
          </p:txBody>
        </p:sp>
        <p:sp>
          <p:nvSpPr>
            <p:cNvPr id="79" name="Szövegdoboz 78">
              <a:extLst>
                <a:ext uri="{FF2B5EF4-FFF2-40B4-BE49-F238E27FC236}">
                  <a16:creationId xmlns:a16="http://schemas.microsoft.com/office/drawing/2014/main" id="{F38B4722-51B8-47F6-892C-AE1970B80426}"/>
                </a:ext>
              </a:extLst>
            </p:cNvPr>
            <p:cNvSpPr txBox="1"/>
            <p:nvPr/>
          </p:nvSpPr>
          <p:spPr>
            <a:xfrm>
              <a:off x="6428610" y="1861405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2</a:t>
              </a:r>
              <a:endParaRPr lang="hu-HU"/>
            </a:p>
          </p:txBody>
        </p:sp>
        <p:sp>
          <p:nvSpPr>
            <p:cNvPr id="80" name="Szövegdoboz 79">
              <a:extLst>
                <a:ext uri="{FF2B5EF4-FFF2-40B4-BE49-F238E27FC236}">
                  <a16:creationId xmlns:a16="http://schemas.microsoft.com/office/drawing/2014/main" id="{0E119F8D-C182-437B-862F-4DA26ACB7499}"/>
                </a:ext>
              </a:extLst>
            </p:cNvPr>
            <p:cNvSpPr txBox="1"/>
            <p:nvPr/>
          </p:nvSpPr>
          <p:spPr>
            <a:xfrm>
              <a:off x="5070090" y="2183047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  <a:endParaRPr lang="hu-HU" dirty="0"/>
            </a:p>
          </p:txBody>
        </p:sp>
        <p:sp>
          <p:nvSpPr>
            <p:cNvPr id="81" name="Szövegdoboz 80">
              <a:extLst>
                <a:ext uri="{FF2B5EF4-FFF2-40B4-BE49-F238E27FC236}">
                  <a16:creationId xmlns:a16="http://schemas.microsoft.com/office/drawing/2014/main" id="{8E272E56-0C74-4B1B-A976-B73445A3CE51}"/>
                </a:ext>
              </a:extLst>
            </p:cNvPr>
            <p:cNvSpPr txBox="1"/>
            <p:nvPr/>
          </p:nvSpPr>
          <p:spPr>
            <a:xfrm>
              <a:off x="5954595" y="2400863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  <a:endParaRPr lang="hu-HU" dirty="0"/>
            </a:p>
          </p:txBody>
        </p:sp>
        <p:sp>
          <p:nvSpPr>
            <p:cNvPr id="82" name="Szövegdoboz 81">
              <a:extLst>
                <a:ext uri="{FF2B5EF4-FFF2-40B4-BE49-F238E27FC236}">
                  <a16:creationId xmlns:a16="http://schemas.microsoft.com/office/drawing/2014/main" id="{9EBC2F5D-D84D-46F1-BEA7-4131127F0F1D}"/>
                </a:ext>
              </a:extLst>
            </p:cNvPr>
            <p:cNvSpPr txBox="1"/>
            <p:nvPr/>
          </p:nvSpPr>
          <p:spPr>
            <a:xfrm>
              <a:off x="6288607" y="2936588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  <a:endParaRPr lang="hu-HU" dirty="0"/>
            </a:p>
          </p:txBody>
        </p:sp>
        <p:sp>
          <p:nvSpPr>
            <p:cNvPr id="83" name="Szövegdoboz 82">
              <a:extLst>
                <a:ext uri="{FF2B5EF4-FFF2-40B4-BE49-F238E27FC236}">
                  <a16:creationId xmlns:a16="http://schemas.microsoft.com/office/drawing/2014/main" id="{543D8183-6F20-4A4F-84A6-89BB26B309D2}"/>
                </a:ext>
              </a:extLst>
            </p:cNvPr>
            <p:cNvSpPr txBox="1"/>
            <p:nvPr/>
          </p:nvSpPr>
          <p:spPr>
            <a:xfrm>
              <a:off x="5362668" y="3194251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  <a:endParaRPr lang="hu-HU" dirty="0"/>
            </a:p>
          </p:txBody>
        </p:sp>
        <p:sp>
          <p:nvSpPr>
            <p:cNvPr id="84" name="Szabadkézi sokszög: alakzat 83">
              <a:extLst>
                <a:ext uri="{FF2B5EF4-FFF2-40B4-BE49-F238E27FC236}">
                  <a16:creationId xmlns:a16="http://schemas.microsoft.com/office/drawing/2014/main" id="{0B93AF90-754C-42C3-A52D-E25639C03806}"/>
                </a:ext>
              </a:extLst>
            </p:cNvPr>
            <p:cNvSpPr/>
            <p:nvPr/>
          </p:nvSpPr>
          <p:spPr>
            <a:xfrm flipH="1" flipV="1">
              <a:off x="4771379" y="1510576"/>
              <a:ext cx="2213811" cy="1389726"/>
            </a:xfrm>
            <a:custGeom>
              <a:avLst/>
              <a:gdLst>
                <a:gd name="connsiteX0" fmla="*/ 0 w 2124255"/>
                <a:gd name="connsiteY0" fmla="*/ 1049520 h 1049520"/>
                <a:gd name="connsiteX1" fmla="*/ 728663 w 2124255"/>
                <a:gd name="connsiteY1" fmla="*/ 882832 h 1049520"/>
                <a:gd name="connsiteX2" fmla="*/ 1147763 w 2124255"/>
                <a:gd name="connsiteY2" fmla="*/ 311332 h 1049520"/>
                <a:gd name="connsiteX3" fmla="*/ 2019300 w 2124255"/>
                <a:gd name="connsiteY3" fmla="*/ 30345 h 1049520"/>
                <a:gd name="connsiteX4" fmla="*/ 2076450 w 2124255"/>
                <a:gd name="connsiteY4" fmla="*/ 20820 h 104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4255" h="1049520">
                  <a:moveTo>
                    <a:pt x="0" y="1049520"/>
                  </a:moveTo>
                  <a:cubicBezTo>
                    <a:pt x="268684" y="1027691"/>
                    <a:pt x="537369" y="1005863"/>
                    <a:pt x="728663" y="882832"/>
                  </a:cubicBezTo>
                  <a:cubicBezTo>
                    <a:pt x="919957" y="759801"/>
                    <a:pt x="932657" y="453413"/>
                    <a:pt x="1147763" y="311332"/>
                  </a:cubicBezTo>
                  <a:cubicBezTo>
                    <a:pt x="1362869" y="169251"/>
                    <a:pt x="1864519" y="78764"/>
                    <a:pt x="2019300" y="30345"/>
                  </a:cubicBezTo>
                  <a:cubicBezTo>
                    <a:pt x="2174081" y="-18074"/>
                    <a:pt x="2125265" y="1373"/>
                    <a:pt x="2076450" y="20820"/>
                  </a:cubicBezTo>
                </a:path>
              </a:pathLst>
            </a:cu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" name="Szabadkézi sokszög: alakzat 84">
              <a:extLst>
                <a:ext uri="{FF2B5EF4-FFF2-40B4-BE49-F238E27FC236}">
                  <a16:creationId xmlns:a16="http://schemas.microsoft.com/office/drawing/2014/main" id="{838E51CB-7892-4B70-89BB-0BF4A34AE4D4}"/>
                </a:ext>
              </a:extLst>
            </p:cNvPr>
            <p:cNvSpPr/>
            <p:nvPr/>
          </p:nvSpPr>
          <p:spPr>
            <a:xfrm>
              <a:off x="5115140" y="3255950"/>
              <a:ext cx="1870051" cy="683533"/>
            </a:xfrm>
            <a:custGeom>
              <a:avLst/>
              <a:gdLst>
                <a:gd name="connsiteX0" fmla="*/ 0 w 1870051"/>
                <a:gd name="connsiteY0" fmla="*/ 683533 h 683533"/>
                <a:gd name="connsiteX1" fmla="*/ 969401 w 1870051"/>
                <a:gd name="connsiteY1" fmla="*/ 2889 h 683533"/>
                <a:gd name="connsiteX2" fmla="*/ 1849425 w 1870051"/>
                <a:gd name="connsiteY2" fmla="*/ 422276 h 683533"/>
                <a:gd name="connsiteX3" fmla="*/ 1849425 w 1870051"/>
                <a:gd name="connsiteY3" fmla="*/ 422276 h 683533"/>
                <a:gd name="connsiteX4" fmla="*/ 1870051 w 1870051"/>
                <a:gd name="connsiteY4" fmla="*/ 436026 h 683533"/>
                <a:gd name="connsiteX5" fmla="*/ 1870051 w 1870051"/>
                <a:gd name="connsiteY5" fmla="*/ 436026 h 68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0051" h="683533">
                  <a:moveTo>
                    <a:pt x="0" y="683533"/>
                  </a:moveTo>
                  <a:cubicBezTo>
                    <a:pt x="330582" y="364982"/>
                    <a:pt x="661164" y="46432"/>
                    <a:pt x="969401" y="2889"/>
                  </a:cubicBezTo>
                  <a:cubicBezTo>
                    <a:pt x="1277638" y="-40654"/>
                    <a:pt x="1849425" y="422276"/>
                    <a:pt x="1849425" y="422276"/>
                  </a:cubicBezTo>
                  <a:lnTo>
                    <a:pt x="1849425" y="422276"/>
                  </a:lnTo>
                  <a:lnTo>
                    <a:pt x="1870051" y="436026"/>
                  </a:lnTo>
                  <a:lnTo>
                    <a:pt x="1870051" y="436026"/>
                  </a:lnTo>
                </a:path>
              </a:pathLst>
            </a:cu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10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16AA18-9BE6-4E25-A548-4766CE64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Maximális</a:t>
            </a:r>
            <a:r>
              <a:rPr lang="en-GB" dirty="0"/>
              <a:t> K-</a:t>
            </a:r>
            <a:r>
              <a:rPr lang="en-GB" dirty="0" err="1"/>
              <a:t>vágás</a:t>
            </a:r>
            <a:r>
              <a:rPr lang="en-GB" dirty="0"/>
              <a:t> (one-hot)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4EF6AD12-6C0F-4AA2-A1DD-B2A563320E3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sz="1800" dirty="0" err="1"/>
                  <a:t>Ötlet</a:t>
                </a:r>
                <a:r>
                  <a:rPr lang="en-GB" sz="1800" dirty="0"/>
                  <a:t>: Minden </a:t>
                </a:r>
                <a:r>
                  <a:rPr lang="en-GB" sz="1800" dirty="0" err="1"/>
                  <a:t>csúcs</a:t>
                </a:r>
                <a:r>
                  <a:rPr lang="en-GB" sz="1800" dirty="0"/>
                  <a:t> </a:t>
                </a:r>
                <a:r>
                  <a:rPr lang="en-GB" sz="1800" dirty="0" err="1"/>
                  <a:t>csoportját</a:t>
                </a:r>
                <a:r>
                  <a:rPr lang="en-GB" sz="1800" dirty="0"/>
                  <a:t> one-hot </a:t>
                </a:r>
                <a:r>
                  <a:rPr lang="en-GB" sz="1800" dirty="0" err="1"/>
                  <a:t>kódoljuk</a:t>
                </a:r>
                <a:endParaRPr lang="en-GB" sz="1800" dirty="0"/>
              </a:p>
              <a:p>
                <a:r>
                  <a:rPr lang="en-GB" sz="2000" dirty="0" err="1"/>
                  <a:t>Változók</a:t>
                </a:r>
                <a:r>
                  <a:rPr lang="en-GB" sz="2000" dirty="0"/>
                  <a:t> </a:t>
                </a:r>
                <a:r>
                  <a:rPr lang="en-GB" sz="2000" dirty="0" err="1"/>
                  <a:t>száma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GB" sz="2000" dirty="0"/>
              </a:p>
              <a:p>
                <a:r>
                  <a:rPr lang="en-GB" sz="2000" dirty="0" err="1"/>
                  <a:t>Célfüggvény</a:t>
                </a:r>
                <a:r>
                  <a:rPr lang="en-GB" sz="2000" dirty="0"/>
                  <a:t>:</a:t>
                </a:r>
                <a:r>
                  <a:rPr lang="en-US" sz="1200" dirty="0">
                    <a:solidFill>
                      <a:srgbClr val="836967"/>
                    </a:solidFill>
                  </a:rPr>
                  <a:t> </a:t>
                </a:r>
                <a:endParaRPr lang="en-US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533400" lvl="1" indent="0">
                  <a:buNone/>
                </a:pPr>
                <a:r>
                  <a:rPr lang="en-US" sz="1200" i="1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𝑢𝑣</m:t>
                            </m:r>
                            <m:r>
                              <a:rPr lang="en-US" sz="1600" i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 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sub>
                                </m:sSub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𝑣𝑖</m:t>
                                        </m:r>
                                      </m:sub>
                                    </m:sSub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𝑢𝑗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en-GB" sz="2000" dirty="0"/>
                  <a:t> </a:t>
                </a:r>
              </a:p>
              <a:p>
                <a:r>
                  <a:rPr lang="en-GB" sz="2000" dirty="0" err="1"/>
                  <a:t>Korlátok</a:t>
                </a:r>
                <a:r>
                  <a:rPr lang="en-GB" sz="2000" dirty="0"/>
                  <a:t> </a:t>
                </a:r>
                <a:r>
                  <a:rPr lang="en-GB" sz="2000" dirty="0" err="1"/>
                  <a:t>száma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990600" lvl="2" indent="0">
                  <a:buNone/>
                </a:pPr>
                <a:r>
                  <a:rPr lang="en-GB" sz="1800" dirty="0"/>
                  <a:t>(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80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800" dirty="0"/>
                  <a:t> </a:t>
                </a:r>
                <a:r>
                  <a:rPr lang="en-GB" sz="1800" dirty="0" err="1"/>
                  <a:t>büntető</a:t>
                </a:r>
                <a:r>
                  <a:rPr lang="en-GB" sz="1800" dirty="0"/>
                  <a:t> tag)</a:t>
                </a:r>
                <a:endParaRPr lang="hu-HU" sz="1800" dirty="0"/>
              </a:p>
            </p:txBody>
          </p:sp>
        </mc:Choice>
        <mc:Fallback xmlns="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4EF6AD12-6C0F-4AA2-A1DD-B2A563320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D958B4-B880-494A-94DA-307F83D8FD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69" name="Csoportba foglalás 68">
            <a:extLst>
              <a:ext uri="{FF2B5EF4-FFF2-40B4-BE49-F238E27FC236}">
                <a16:creationId xmlns:a16="http://schemas.microsoft.com/office/drawing/2014/main" id="{8DE307E4-C4F1-45EF-AFD7-846043BE00D8}"/>
              </a:ext>
            </a:extLst>
          </p:cNvPr>
          <p:cNvGrpSpPr/>
          <p:nvPr/>
        </p:nvGrpSpPr>
        <p:grpSpPr>
          <a:xfrm>
            <a:off x="5272845" y="1543422"/>
            <a:ext cx="3691630" cy="3065847"/>
            <a:chOff x="5272845" y="1543422"/>
            <a:chExt cx="3691630" cy="3065847"/>
          </a:xfrm>
        </p:grpSpPr>
        <p:sp>
          <p:nvSpPr>
            <p:cNvPr id="27" name="Ellipszis 26">
              <a:extLst>
                <a:ext uri="{FF2B5EF4-FFF2-40B4-BE49-F238E27FC236}">
                  <a16:creationId xmlns:a16="http://schemas.microsoft.com/office/drawing/2014/main" id="{5C55C15A-C61C-4A11-A214-FA0BC3930BB5}"/>
                </a:ext>
              </a:extLst>
            </p:cNvPr>
            <p:cNvSpPr/>
            <p:nvPr/>
          </p:nvSpPr>
          <p:spPr>
            <a:xfrm>
              <a:off x="5300010" y="1543422"/>
              <a:ext cx="3081107" cy="2789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Ellipszis 27">
              <a:extLst>
                <a:ext uri="{FF2B5EF4-FFF2-40B4-BE49-F238E27FC236}">
                  <a16:creationId xmlns:a16="http://schemas.microsoft.com/office/drawing/2014/main" id="{7A49F35E-F0CF-4036-9501-0383AE8DB36C}"/>
                </a:ext>
              </a:extLst>
            </p:cNvPr>
            <p:cNvSpPr/>
            <p:nvPr/>
          </p:nvSpPr>
          <p:spPr>
            <a:xfrm>
              <a:off x="5540831" y="2867540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93E162AA-55B3-4860-93B0-F23712BCABC4}"/>
                </a:ext>
              </a:extLst>
            </p:cNvPr>
            <p:cNvSpPr/>
            <p:nvPr/>
          </p:nvSpPr>
          <p:spPr>
            <a:xfrm>
              <a:off x="6020875" y="3402592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Ellipszis 29">
              <a:extLst>
                <a:ext uri="{FF2B5EF4-FFF2-40B4-BE49-F238E27FC236}">
                  <a16:creationId xmlns:a16="http://schemas.microsoft.com/office/drawing/2014/main" id="{3CAAFC67-D5D8-4B36-A406-A69FEF246299}"/>
                </a:ext>
              </a:extLst>
            </p:cNvPr>
            <p:cNvSpPr/>
            <p:nvPr/>
          </p:nvSpPr>
          <p:spPr>
            <a:xfrm>
              <a:off x="6851695" y="3963695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Ellipszis 30">
              <a:extLst>
                <a:ext uri="{FF2B5EF4-FFF2-40B4-BE49-F238E27FC236}">
                  <a16:creationId xmlns:a16="http://schemas.microsoft.com/office/drawing/2014/main" id="{1FBD702E-1E97-41A6-B749-7942556F1037}"/>
                </a:ext>
              </a:extLst>
            </p:cNvPr>
            <p:cNvSpPr/>
            <p:nvPr/>
          </p:nvSpPr>
          <p:spPr>
            <a:xfrm>
              <a:off x="6891338" y="1823138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9BD719CA-27D4-45FB-8375-33CF15D9EC89}"/>
                </a:ext>
              </a:extLst>
            </p:cNvPr>
            <p:cNvSpPr/>
            <p:nvPr/>
          </p:nvSpPr>
          <p:spPr>
            <a:xfrm>
              <a:off x="7928518" y="2839381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3" name="Egyenes összekötő 32">
              <a:extLst>
                <a:ext uri="{FF2B5EF4-FFF2-40B4-BE49-F238E27FC236}">
                  <a16:creationId xmlns:a16="http://schemas.microsoft.com/office/drawing/2014/main" id="{122E8634-193A-4143-9DA8-B9E46C82E9D4}"/>
                </a:ext>
              </a:extLst>
            </p:cNvPr>
            <p:cNvCxnSpPr>
              <a:cxnSpLocks/>
              <a:stCxn id="28" idx="7"/>
              <a:endCxn id="31" idx="3"/>
            </p:cNvCxnSpPr>
            <p:nvPr/>
          </p:nvCxnSpPr>
          <p:spPr>
            <a:xfrm flipV="1">
              <a:off x="5707452" y="1991952"/>
              <a:ext cx="1212474" cy="90455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gyenes összekötő 33">
              <a:extLst>
                <a:ext uri="{FF2B5EF4-FFF2-40B4-BE49-F238E27FC236}">
                  <a16:creationId xmlns:a16="http://schemas.microsoft.com/office/drawing/2014/main" id="{7B5A4407-71EF-4F2D-948C-0E27BAF30F72}"/>
                </a:ext>
              </a:extLst>
            </p:cNvPr>
            <p:cNvCxnSpPr>
              <a:cxnSpLocks/>
              <a:stCxn id="31" idx="5"/>
              <a:endCxn id="32" idx="0"/>
            </p:cNvCxnSpPr>
            <p:nvPr/>
          </p:nvCxnSpPr>
          <p:spPr>
            <a:xfrm>
              <a:off x="7057959" y="1991952"/>
              <a:ext cx="968164" cy="84742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Egyenes összekötő 34">
              <a:extLst>
                <a:ext uri="{FF2B5EF4-FFF2-40B4-BE49-F238E27FC236}">
                  <a16:creationId xmlns:a16="http://schemas.microsoft.com/office/drawing/2014/main" id="{4486DC28-9C69-4613-B721-7F0329CF6859}"/>
                </a:ext>
              </a:extLst>
            </p:cNvPr>
            <p:cNvCxnSpPr>
              <a:cxnSpLocks/>
              <a:stCxn id="28" idx="5"/>
              <a:endCxn id="29" idx="1"/>
            </p:cNvCxnSpPr>
            <p:nvPr/>
          </p:nvCxnSpPr>
          <p:spPr>
            <a:xfrm>
              <a:off x="5707452" y="3036354"/>
              <a:ext cx="342011" cy="395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>
              <a:extLst>
                <a:ext uri="{FF2B5EF4-FFF2-40B4-BE49-F238E27FC236}">
                  <a16:creationId xmlns:a16="http://schemas.microsoft.com/office/drawing/2014/main" id="{DDFC1C8B-B13C-4955-98C9-F19086BDB303}"/>
                </a:ext>
              </a:extLst>
            </p:cNvPr>
            <p:cNvCxnSpPr>
              <a:cxnSpLocks/>
              <a:stCxn id="32" idx="2"/>
              <a:endCxn id="29" idx="7"/>
            </p:cNvCxnSpPr>
            <p:nvPr/>
          </p:nvCxnSpPr>
          <p:spPr>
            <a:xfrm flipH="1">
              <a:off x="6187496" y="2938270"/>
              <a:ext cx="1741022" cy="49328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gyenes összekötő 36">
              <a:extLst>
                <a:ext uri="{FF2B5EF4-FFF2-40B4-BE49-F238E27FC236}">
                  <a16:creationId xmlns:a16="http://schemas.microsoft.com/office/drawing/2014/main" id="{B877BFFD-C2D3-45F2-8FF8-D879F005F586}"/>
                </a:ext>
              </a:extLst>
            </p:cNvPr>
            <p:cNvCxnSpPr>
              <a:cxnSpLocks/>
              <a:stCxn id="30" idx="1"/>
              <a:endCxn id="29" idx="5"/>
            </p:cNvCxnSpPr>
            <p:nvPr/>
          </p:nvCxnSpPr>
          <p:spPr>
            <a:xfrm flipH="1" flipV="1">
              <a:off x="6187496" y="3571406"/>
              <a:ext cx="692787" cy="42125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963A78DD-B0C1-4A42-BB6A-13CCC477C1E0}"/>
                </a:ext>
              </a:extLst>
            </p:cNvPr>
            <p:cNvCxnSpPr>
              <a:cxnSpLocks/>
              <a:stCxn id="30" idx="7"/>
              <a:endCxn id="32" idx="4"/>
            </p:cNvCxnSpPr>
            <p:nvPr/>
          </p:nvCxnSpPr>
          <p:spPr>
            <a:xfrm flipV="1">
              <a:off x="7018316" y="3037159"/>
              <a:ext cx="1007807" cy="9555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077F5CF0-3F35-43DF-B572-B1E2B3E6BF55}"/>
                </a:ext>
              </a:extLst>
            </p:cNvPr>
            <p:cNvSpPr txBox="1"/>
            <p:nvPr/>
          </p:nvSpPr>
          <p:spPr>
            <a:xfrm>
              <a:off x="6179514" y="1676244"/>
              <a:ext cx="659648" cy="306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0001</a:t>
              </a:r>
              <a:endParaRPr lang="hu-HU" dirty="0"/>
            </a:p>
          </p:txBody>
        </p:sp>
        <p:sp>
          <p:nvSpPr>
            <p:cNvPr id="46" name="Szabadkézi sokszög: alakzat 45">
              <a:extLst>
                <a:ext uri="{FF2B5EF4-FFF2-40B4-BE49-F238E27FC236}">
                  <a16:creationId xmlns:a16="http://schemas.microsoft.com/office/drawing/2014/main" id="{5F0DF702-5863-49D0-928D-E95E43FEFC18}"/>
                </a:ext>
              </a:extLst>
            </p:cNvPr>
            <p:cNvSpPr/>
            <p:nvPr/>
          </p:nvSpPr>
          <p:spPr>
            <a:xfrm>
              <a:off x="6058467" y="3463497"/>
              <a:ext cx="1870051" cy="683533"/>
            </a:xfrm>
            <a:custGeom>
              <a:avLst/>
              <a:gdLst>
                <a:gd name="connsiteX0" fmla="*/ 0 w 1870051"/>
                <a:gd name="connsiteY0" fmla="*/ 683533 h 683533"/>
                <a:gd name="connsiteX1" fmla="*/ 969401 w 1870051"/>
                <a:gd name="connsiteY1" fmla="*/ 2889 h 683533"/>
                <a:gd name="connsiteX2" fmla="*/ 1849425 w 1870051"/>
                <a:gd name="connsiteY2" fmla="*/ 422276 h 683533"/>
                <a:gd name="connsiteX3" fmla="*/ 1849425 w 1870051"/>
                <a:gd name="connsiteY3" fmla="*/ 422276 h 683533"/>
                <a:gd name="connsiteX4" fmla="*/ 1870051 w 1870051"/>
                <a:gd name="connsiteY4" fmla="*/ 436026 h 683533"/>
                <a:gd name="connsiteX5" fmla="*/ 1870051 w 1870051"/>
                <a:gd name="connsiteY5" fmla="*/ 436026 h 68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0051" h="683533">
                  <a:moveTo>
                    <a:pt x="0" y="683533"/>
                  </a:moveTo>
                  <a:cubicBezTo>
                    <a:pt x="330582" y="364982"/>
                    <a:pt x="661164" y="46432"/>
                    <a:pt x="969401" y="2889"/>
                  </a:cubicBezTo>
                  <a:cubicBezTo>
                    <a:pt x="1277638" y="-40654"/>
                    <a:pt x="1849425" y="422276"/>
                    <a:pt x="1849425" y="422276"/>
                  </a:cubicBezTo>
                  <a:lnTo>
                    <a:pt x="1849425" y="422276"/>
                  </a:lnTo>
                  <a:lnTo>
                    <a:pt x="1870051" y="436026"/>
                  </a:lnTo>
                  <a:lnTo>
                    <a:pt x="1870051" y="436026"/>
                  </a:lnTo>
                </a:path>
              </a:pathLst>
            </a:cu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Szabadkézi sokszög: alakzat 46">
              <a:extLst>
                <a:ext uri="{FF2B5EF4-FFF2-40B4-BE49-F238E27FC236}">
                  <a16:creationId xmlns:a16="http://schemas.microsoft.com/office/drawing/2014/main" id="{0E61DAB9-1829-4D36-8556-CA19A1408FCA}"/>
                </a:ext>
              </a:extLst>
            </p:cNvPr>
            <p:cNvSpPr/>
            <p:nvPr/>
          </p:nvSpPr>
          <p:spPr>
            <a:xfrm rot="2780914">
              <a:off x="5338214" y="2704020"/>
              <a:ext cx="1910565" cy="222652"/>
            </a:xfrm>
            <a:custGeom>
              <a:avLst/>
              <a:gdLst>
                <a:gd name="connsiteX0" fmla="*/ 0 w 1870051"/>
                <a:gd name="connsiteY0" fmla="*/ 683533 h 683533"/>
                <a:gd name="connsiteX1" fmla="*/ 969401 w 1870051"/>
                <a:gd name="connsiteY1" fmla="*/ 2889 h 683533"/>
                <a:gd name="connsiteX2" fmla="*/ 1849425 w 1870051"/>
                <a:gd name="connsiteY2" fmla="*/ 422276 h 683533"/>
                <a:gd name="connsiteX3" fmla="*/ 1849425 w 1870051"/>
                <a:gd name="connsiteY3" fmla="*/ 422276 h 683533"/>
                <a:gd name="connsiteX4" fmla="*/ 1870051 w 1870051"/>
                <a:gd name="connsiteY4" fmla="*/ 436026 h 683533"/>
                <a:gd name="connsiteX5" fmla="*/ 1870051 w 1870051"/>
                <a:gd name="connsiteY5" fmla="*/ 436026 h 68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0051" h="683533">
                  <a:moveTo>
                    <a:pt x="0" y="683533"/>
                  </a:moveTo>
                  <a:cubicBezTo>
                    <a:pt x="330582" y="364982"/>
                    <a:pt x="661164" y="46432"/>
                    <a:pt x="969401" y="2889"/>
                  </a:cubicBezTo>
                  <a:cubicBezTo>
                    <a:pt x="1277638" y="-40654"/>
                    <a:pt x="1849425" y="422276"/>
                    <a:pt x="1849425" y="422276"/>
                  </a:cubicBezTo>
                  <a:lnTo>
                    <a:pt x="1849425" y="422276"/>
                  </a:lnTo>
                  <a:lnTo>
                    <a:pt x="1870051" y="436026"/>
                  </a:lnTo>
                  <a:lnTo>
                    <a:pt x="1870051" y="436026"/>
                  </a:lnTo>
                </a:path>
              </a:pathLst>
            </a:cu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Szabadkézi sokszög: alakzat 47">
              <a:extLst>
                <a:ext uri="{FF2B5EF4-FFF2-40B4-BE49-F238E27FC236}">
                  <a16:creationId xmlns:a16="http://schemas.microsoft.com/office/drawing/2014/main" id="{057E6657-EAD2-4C95-B746-C1F972070106}"/>
                </a:ext>
              </a:extLst>
            </p:cNvPr>
            <p:cNvSpPr/>
            <p:nvPr/>
          </p:nvSpPr>
          <p:spPr>
            <a:xfrm>
              <a:off x="6360459" y="2394909"/>
              <a:ext cx="1936376" cy="554254"/>
            </a:xfrm>
            <a:custGeom>
              <a:avLst/>
              <a:gdLst>
                <a:gd name="connsiteX0" fmla="*/ 0 w 1936376"/>
                <a:gd name="connsiteY0" fmla="*/ 341567 h 554254"/>
                <a:gd name="connsiteX1" fmla="*/ 867335 w 1936376"/>
                <a:gd name="connsiteY1" fmla="*/ 543273 h 554254"/>
                <a:gd name="connsiteX2" fmla="*/ 1391770 w 1936376"/>
                <a:gd name="connsiteY2" fmla="*/ 45732 h 554254"/>
                <a:gd name="connsiteX3" fmla="*/ 1936376 w 1936376"/>
                <a:gd name="connsiteY3" fmla="*/ 52456 h 55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376" h="554254">
                  <a:moveTo>
                    <a:pt x="0" y="341567"/>
                  </a:moveTo>
                  <a:cubicBezTo>
                    <a:pt x="317686" y="467073"/>
                    <a:pt x="635373" y="592579"/>
                    <a:pt x="867335" y="543273"/>
                  </a:cubicBezTo>
                  <a:cubicBezTo>
                    <a:pt x="1099297" y="493967"/>
                    <a:pt x="1213597" y="127535"/>
                    <a:pt x="1391770" y="45732"/>
                  </a:cubicBezTo>
                  <a:cubicBezTo>
                    <a:pt x="1569943" y="-36071"/>
                    <a:pt x="1753159" y="8192"/>
                    <a:pt x="1936376" y="52456"/>
                  </a:cubicBezTo>
                </a:path>
              </a:pathLst>
            </a:cu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Szövegdoboz 62">
              <a:extLst>
                <a:ext uri="{FF2B5EF4-FFF2-40B4-BE49-F238E27FC236}">
                  <a16:creationId xmlns:a16="http://schemas.microsoft.com/office/drawing/2014/main" id="{88D4622E-6552-4C43-A835-354EBC7C1466}"/>
                </a:ext>
              </a:extLst>
            </p:cNvPr>
            <p:cNvSpPr txBox="1"/>
            <p:nvPr/>
          </p:nvSpPr>
          <p:spPr>
            <a:xfrm>
              <a:off x="5272845" y="2545779"/>
              <a:ext cx="640080" cy="313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0010</a:t>
              </a:r>
              <a:endParaRPr lang="hu-HU" dirty="0"/>
            </a:p>
          </p:txBody>
        </p:sp>
        <p:sp>
          <p:nvSpPr>
            <p:cNvPr id="64" name="Szövegdoboz 63">
              <a:extLst>
                <a:ext uri="{FF2B5EF4-FFF2-40B4-BE49-F238E27FC236}">
                  <a16:creationId xmlns:a16="http://schemas.microsoft.com/office/drawing/2014/main" id="{60DB40C3-2673-4814-9CD9-787970577B65}"/>
                </a:ext>
              </a:extLst>
            </p:cNvPr>
            <p:cNvSpPr txBox="1"/>
            <p:nvPr/>
          </p:nvSpPr>
          <p:spPr>
            <a:xfrm>
              <a:off x="5615064" y="3571406"/>
              <a:ext cx="659648" cy="306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0010</a:t>
              </a:r>
              <a:endParaRPr lang="hu-HU" dirty="0"/>
            </a:p>
          </p:txBody>
        </p:sp>
        <p:sp>
          <p:nvSpPr>
            <p:cNvPr id="65" name="Szövegdoboz 64">
              <a:extLst>
                <a:ext uri="{FF2B5EF4-FFF2-40B4-BE49-F238E27FC236}">
                  <a16:creationId xmlns:a16="http://schemas.microsoft.com/office/drawing/2014/main" id="{A1428600-0C9B-4A43-A373-5F63E9FBA220}"/>
                </a:ext>
              </a:extLst>
            </p:cNvPr>
            <p:cNvSpPr txBox="1"/>
            <p:nvPr/>
          </p:nvSpPr>
          <p:spPr>
            <a:xfrm>
              <a:off x="8304827" y="3157034"/>
              <a:ext cx="659648" cy="306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1000</a:t>
              </a:r>
              <a:endParaRPr lang="hu-HU" dirty="0"/>
            </a:p>
          </p:txBody>
        </p:sp>
        <p:sp>
          <p:nvSpPr>
            <p:cNvPr id="66" name="Szövegdoboz 65">
              <a:extLst>
                <a:ext uri="{FF2B5EF4-FFF2-40B4-BE49-F238E27FC236}">
                  <a16:creationId xmlns:a16="http://schemas.microsoft.com/office/drawing/2014/main" id="{5E51952A-726C-4FE7-91E5-C2B6AC984BE9}"/>
                </a:ext>
              </a:extLst>
            </p:cNvPr>
            <p:cNvSpPr txBox="1"/>
            <p:nvPr/>
          </p:nvSpPr>
          <p:spPr>
            <a:xfrm>
              <a:off x="7212217" y="4302806"/>
              <a:ext cx="659648" cy="306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0100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192267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16AA18-9BE6-4E25-A548-4766CE64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Maximális</a:t>
            </a:r>
            <a:r>
              <a:rPr lang="en-GB" dirty="0"/>
              <a:t> K-</a:t>
            </a:r>
            <a:r>
              <a:rPr lang="en-GB" dirty="0" err="1"/>
              <a:t>vágás</a:t>
            </a:r>
            <a:r>
              <a:rPr lang="en-GB" dirty="0"/>
              <a:t> (</a:t>
            </a:r>
            <a:r>
              <a:rPr lang="en-GB" dirty="0" err="1"/>
              <a:t>bináris</a:t>
            </a:r>
            <a:r>
              <a:rPr lang="en-GB" dirty="0"/>
              <a:t>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4EF6AD12-6C0F-4AA2-A1DD-B2A563320E3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sz="1800" dirty="0" err="1"/>
                  <a:t>Ötlet</a:t>
                </a:r>
                <a:r>
                  <a:rPr lang="en-GB" sz="1800" dirty="0"/>
                  <a:t>: Minden </a:t>
                </a:r>
                <a:r>
                  <a:rPr lang="en-GB" sz="1800" dirty="0" err="1"/>
                  <a:t>csúcs</a:t>
                </a:r>
                <a:r>
                  <a:rPr lang="en-GB" sz="1800" dirty="0"/>
                  <a:t> </a:t>
                </a:r>
                <a:r>
                  <a:rPr lang="en-GB" sz="1800" dirty="0" err="1"/>
                  <a:t>csoportját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binárisan</a:t>
                </a:r>
                <a:r>
                  <a:rPr lang="en-GB" sz="1800" dirty="0"/>
                  <a:t> </a:t>
                </a:r>
                <a:r>
                  <a:rPr lang="en-GB" sz="1800" dirty="0" err="1"/>
                  <a:t>kódoljuk</a:t>
                </a:r>
                <a:r>
                  <a:rPr lang="en-GB" sz="18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2000" dirty="0" err="1"/>
                  <a:t>Változók</a:t>
                </a:r>
                <a:r>
                  <a:rPr lang="en-GB" sz="2000" dirty="0"/>
                  <a:t> </a:t>
                </a:r>
                <a:r>
                  <a:rPr lang="en-GB" sz="2000" dirty="0" err="1"/>
                  <a:t>száma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func>
                  </m:oMath>
                </a14:m>
                <a:endParaRPr lang="en-GB" sz="2000" dirty="0"/>
              </a:p>
              <a:p>
                <a:pPr>
                  <a:lnSpc>
                    <a:spcPct val="150000"/>
                  </a:lnSpc>
                </a:pPr>
                <a:r>
                  <a:rPr lang="en-GB" sz="2000" dirty="0"/>
                  <a:t>Célfüggvény: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0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𝑢𝑣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sub>
                                </m:sSub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𝑢𝑣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GB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GB" sz="2000" dirty="0"/>
                  <a:t> </a:t>
                </a:r>
                <a:r>
                  <a:rPr lang="en-GB" sz="2000" dirty="0" err="1"/>
                  <a:t>előállítása</a:t>
                </a:r>
                <a:r>
                  <a:rPr lang="en-GB" sz="2000" dirty="0"/>
                  <a:t>?</a:t>
                </a:r>
              </a:p>
              <a:p>
                <a:pPr lvl="1"/>
                <a:endParaRPr lang="en-GB" sz="2000" dirty="0"/>
              </a:p>
            </p:txBody>
          </p:sp>
        </mc:Choice>
        <mc:Fallback xmlns="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4EF6AD12-6C0F-4AA2-A1DD-B2A563320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D958B4-B880-494A-94DA-307F83D8FD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A6C8D665-2B0C-4874-A2EC-3B4C77BA76A9}"/>
                  </a:ext>
                </a:extLst>
              </p:cNvPr>
              <p:cNvSpPr txBox="1"/>
              <p:nvPr/>
            </p:nvSpPr>
            <p:spPr>
              <a:xfrm>
                <a:off x="3790967" y="1864340"/>
                <a:ext cx="1678781" cy="617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A6C8D665-2B0C-4874-A2EC-3B4C77BA7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967" y="1864340"/>
                <a:ext cx="1678781" cy="6174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zövegdoboz 6">
            <a:extLst>
              <a:ext uri="{FF2B5EF4-FFF2-40B4-BE49-F238E27FC236}">
                <a16:creationId xmlns:a16="http://schemas.microsoft.com/office/drawing/2014/main" id="{56E174C8-1440-4A1A-A351-3279EAF2E90E}"/>
              </a:ext>
            </a:extLst>
          </p:cNvPr>
          <p:cNvSpPr txBox="1"/>
          <p:nvPr/>
        </p:nvSpPr>
        <p:spPr>
          <a:xfrm>
            <a:off x="4763400" y="2644330"/>
            <a:ext cx="2233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2000" dirty="0" err="1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büntető</a:t>
            </a:r>
            <a:r>
              <a:rPr lang="en-US" sz="20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tagok</a:t>
            </a:r>
            <a:endParaRPr lang="en-US" sz="20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42A07D49-D597-43D4-B43E-A42E26614B0B}"/>
              </a:ext>
            </a:extLst>
          </p:cNvPr>
          <p:cNvGrpSpPr/>
          <p:nvPr/>
        </p:nvGrpSpPr>
        <p:grpSpPr>
          <a:xfrm>
            <a:off x="5419935" y="1609509"/>
            <a:ext cx="3409233" cy="3014852"/>
            <a:chOff x="5300010" y="1543422"/>
            <a:chExt cx="3409233" cy="3014852"/>
          </a:xfrm>
        </p:grpSpPr>
        <p:sp>
          <p:nvSpPr>
            <p:cNvPr id="8" name="Ellipszis 7">
              <a:extLst>
                <a:ext uri="{FF2B5EF4-FFF2-40B4-BE49-F238E27FC236}">
                  <a16:creationId xmlns:a16="http://schemas.microsoft.com/office/drawing/2014/main" id="{2AA5BB57-7096-4009-860F-9C34957D780E}"/>
                </a:ext>
              </a:extLst>
            </p:cNvPr>
            <p:cNvSpPr/>
            <p:nvPr/>
          </p:nvSpPr>
          <p:spPr>
            <a:xfrm>
              <a:off x="5300010" y="1543422"/>
              <a:ext cx="3081107" cy="2789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5B98D5AE-FA18-4C02-B6D1-ED66C37179B2}"/>
                </a:ext>
              </a:extLst>
            </p:cNvPr>
            <p:cNvSpPr/>
            <p:nvPr/>
          </p:nvSpPr>
          <p:spPr>
            <a:xfrm>
              <a:off x="5540831" y="2867540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E1C695BB-C906-4075-8AD8-B982BDFA80CD}"/>
                </a:ext>
              </a:extLst>
            </p:cNvPr>
            <p:cNvSpPr/>
            <p:nvPr/>
          </p:nvSpPr>
          <p:spPr>
            <a:xfrm>
              <a:off x="6020875" y="3402592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6542B774-0D82-4BA0-8BD5-6AF9622FDDB0}"/>
                </a:ext>
              </a:extLst>
            </p:cNvPr>
            <p:cNvSpPr/>
            <p:nvPr/>
          </p:nvSpPr>
          <p:spPr>
            <a:xfrm>
              <a:off x="6851695" y="3963695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63046761-07D1-42B4-AEEB-B6B17AFA4D26}"/>
                </a:ext>
              </a:extLst>
            </p:cNvPr>
            <p:cNvSpPr/>
            <p:nvPr/>
          </p:nvSpPr>
          <p:spPr>
            <a:xfrm>
              <a:off x="6891338" y="1823138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BCADC0FA-00FA-4E6A-A4C4-EB176C34DF7B}"/>
                </a:ext>
              </a:extLst>
            </p:cNvPr>
            <p:cNvSpPr/>
            <p:nvPr/>
          </p:nvSpPr>
          <p:spPr>
            <a:xfrm>
              <a:off x="7928518" y="2839381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4" name="Egyenes összekötő 13">
              <a:extLst>
                <a:ext uri="{FF2B5EF4-FFF2-40B4-BE49-F238E27FC236}">
                  <a16:creationId xmlns:a16="http://schemas.microsoft.com/office/drawing/2014/main" id="{235D2104-FBC1-47DA-AA11-044E6007E586}"/>
                </a:ext>
              </a:extLst>
            </p:cNvPr>
            <p:cNvCxnSpPr>
              <a:cxnSpLocks/>
              <a:stCxn id="9" idx="7"/>
              <a:endCxn id="12" idx="3"/>
            </p:cNvCxnSpPr>
            <p:nvPr/>
          </p:nvCxnSpPr>
          <p:spPr>
            <a:xfrm flipV="1">
              <a:off x="5707452" y="1991952"/>
              <a:ext cx="1212474" cy="90455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06DAE4CD-6B79-43E5-88AB-742E0F0E8059}"/>
                </a:ext>
              </a:extLst>
            </p:cNvPr>
            <p:cNvCxnSpPr>
              <a:cxnSpLocks/>
              <a:stCxn id="12" idx="5"/>
              <a:endCxn id="13" idx="0"/>
            </p:cNvCxnSpPr>
            <p:nvPr/>
          </p:nvCxnSpPr>
          <p:spPr>
            <a:xfrm>
              <a:off x="7057959" y="1991952"/>
              <a:ext cx="968164" cy="84742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Egyenes összekötő 15">
              <a:extLst>
                <a:ext uri="{FF2B5EF4-FFF2-40B4-BE49-F238E27FC236}">
                  <a16:creationId xmlns:a16="http://schemas.microsoft.com/office/drawing/2014/main" id="{D72B3601-C8F6-4A9E-940F-BF428CE05BFC}"/>
                </a:ext>
              </a:extLst>
            </p:cNvPr>
            <p:cNvCxnSpPr>
              <a:cxnSpLocks/>
              <a:stCxn id="9" idx="5"/>
              <a:endCxn id="10" idx="1"/>
            </p:cNvCxnSpPr>
            <p:nvPr/>
          </p:nvCxnSpPr>
          <p:spPr>
            <a:xfrm>
              <a:off x="5707452" y="3036354"/>
              <a:ext cx="342011" cy="395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D5F6965E-5AF3-414E-9C1D-A3E1B333B14D}"/>
                </a:ext>
              </a:extLst>
            </p:cNvPr>
            <p:cNvCxnSpPr>
              <a:cxnSpLocks/>
              <a:stCxn id="13" idx="2"/>
              <a:endCxn id="10" idx="7"/>
            </p:cNvCxnSpPr>
            <p:nvPr/>
          </p:nvCxnSpPr>
          <p:spPr>
            <a:xfrm flipH="1">
              <a:off x="6187496" y="2938270"/>
              <a:ext cx="1741022" cy="49328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4D173D3E-7AAD-4422-9714-37D62C0CEE6B}"/>
                </a:ext>
              </a:extLst>
            </p:cNvPr>
            <p:cNvCxnSpPr>
              <a:cxnSpLocks/>
              <a:stCxn id="11" idx="1"/>
              <a:endCxn id="10" idx="5"/>
            </p:cNvCxnSpPr>
            <p:nvPr/>
          </p:nvCxnSpPr>
          <p:spPr>
            <a:xfrm flipH="1" flipV="1">
              <a:off x="6187496" y="3571406"/>
              <a:ext cx="692787" cy="42125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0CC3CF49-20C7-4A97-84D7-F9D1F8B57747}"/>
                </a:ext>
              </a:extLst>
            </p:cNvPr>
            <p:cNvCxnSpPr>
              <a:cxnSpLocks/>
              <a:stCxn id="11" idx="7"/>
              <a:endCxn id="13" idx="4"/>
            </p:cNvCxnSpPr>
            <p:nvPr/>
          </p:nvCxnSpPr>
          <p:spPr>
            <a:xfrm flipV="1">
              <a:off x="7018316" y="3037159"/>
              <a:ext cx="1007807" cy="9555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7F21A89D-E997-42EB-972B-A48DC236C428}"/>
                </a:ext>
              </a:extLst>
            </p:cNvPr>
            <p:cNvSpPr txBox="1"/>
            <p:nvPr/>
          </p:nvSpPr>
          <p:spPr>
            <a:xfrm>
              <a:off x="6698276" y="1554779"/>
              <a:ext cx="32004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01</a:t>
              </a:r>
              <a:endParaRPr lang="hu-HU" dirty="0"/>
            </a:p>
          </p:txBody>
        </p:sp>
        <p:sp>
          <p:nvSpPr>
            <p:cNvPr id="21" name="Szabadkézi sokszög: alakzat 20">
              <a:extLst>
                <a:ext uri="{FF2B5EF4-FFF2-40B4-BE49-F238E27FC236}">
                  <a16:creationId xmlns:a16="http://schemas.microsoft.com/office/drawing/2014/main" id="{DB861224-9EB5-4F59-BE6A-1F632FDF25A8}"/>
                </a:ext>
              </a:extLst>
            </p:cNvPr>
            <p:cNvSpPr/>
            <p:nvPr/>
          </p:nvSpPr>
          <p:spPr>
            <a:xfrm>
              <a:off x="6058467" y="3463497"/>
              <a:ext cx="1870051" cy="683533"/>
            </a:xfrm>
            <a:custGeom>
              <a:avLst/>
              <a:gdLst>
                <a:gd name="connsiteX0" fmla="*/ 0 w 1870051"/>
                <a:gd name="connsiteY0" fmla="*/ 683533 h 683533"/>
                <a:gd name="connsiteX1" fmla="*/ 969401 w 1870051"/>
                <a:gd name="connsiteY1" fmla="*/ 2889 h 683533"/>
                <a:gd name="connsiteX2" fmla="*/ 1849425 w 1870051"/>
                <a:gd name="connsiteY2" fmla="*/ 422276 h 683533"/>
                <a:gd name="connsiteX3" fmla="*/ 1849425 w 1870051"/>
                <a:gd name="connsiteY3" fmla="*/ 422276 h 683533"/>
                <a:gd name="connsiteX4" fmla="*/ 1870051 w 1870051"/>
                <a:gd name="connsiteY4" fmla="*/ 436026 h 683533"/>
                <a:gd name="connsiteX5" fmla="*/ 1870051 w 1870051"/>
                <a:gd name="connsiteY5" fmla="*/ 436026 h 68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0051" h="683533">
                  <a:moveTo>
                    <a:pt x="0" y="683533"/>
                  </a:moveTo>
                  <a:cubicBezTo>
                    <a:pt x="330582" y="364982"/>
                    <a:pt x="661164" y="46432"/>
                    <a:pt x="969401" y="2889"/>
                  </a:cubicBezTo>
                  <a:cubicBezTo>
                    <a:pt x="1277638" y="-40654"/>
                    <a:pt x="1849425" y="422276"/>
                    <a:pt x="1849425" y="422276"/>
                  </a:cubicBezTo>
                  <a:lnTo>
                    <a:pt x="1849425" y="422276"/>
                  </a:lnTo>
                  <a:lnTo>
                    <a:pt x="1870051" y="436026"/>
                  </a:lnTo>
                  <a:lnTo>
                    <a:pt x="1870051" y="436026"/>
                  </a:lnTo>
                </a:path>
              </a:pathLst>
            </a:cu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D7CDB29E-E373-4C73-917F-FD1B1952AECA}"/>
                </a:ext>
              </a:extLst>
            </p:cNvPr>
            <p:cNvSpPr/>
            <p:nvPr/>
          </p:nvSpPr>
          <p:spPr>
            <a:xfrm rot="2780914">
              <a:off x="5338214" y="2704020"/>
              <a:ext cx="1910565" cy="222652"/>
            </a:xfrm>
            <a:custGeom>
              <a:avLst/>
              <a:gdLst>
                <a:gd name="connsiteX0" fmla="*/ 0 w 1870051"/>
                <a:gd name="connsiteY0" fmla="*/ 683533 h 683533"/>
                <a:gd name="connsiteX1" fmla="*/ 969401 w 1870051"/>
                <a:gd name="connsiteY1" fmla="*/ 2889 h 683533"/>
                <a:gd name="connsiteX2" fmla="*/ 1849425 w 1870051"/>
                <a:gd name="connsiteY2" fmla="*/ 422276 h 683533"/>
                <a:gd name="connsiteX3" fmla="*/ 1849425 w 1870051"/>
                <a:gd name="connsiteY3" fmla="*/ 422276 h 683533"/>
                <a:gd name="connsiteX4" fmla="*/ 1870051 w 1870051"/>
                <a:gd name="connsiteY4" fmla="*/ 436026 h 683533"/>
                <a:gd name="connsiteX5" fmla="*/ 1870051 w 1870051"/>
                <a:gd name="connsiteY5" fmla="*/ 436026 h 68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0051" h="683533">
                  <a:moveTo>
                    <a:pt x="0" y="683533"/>
                  </a:moveTo>
                  <a:cubicBezTo>
                    <a:pt x="330582" y="364982"/>
                    <a:pt x="661164" y="46432"/>
                    <a:pt x="969401" y="2889"/>
                  </a:cubicBezTo>
                  <a:cubicBezTo>
                    <a:pt x="1277638" y="-40654"/>
                    <a:pt x="1849425" y="422276"/>
                    <a:pt x="1849425" y="422276"/>
                  </a:cubicBezTo>
                  <a:lnTo>
                    <a:pt x="1849425" y="422276"/>
                  </a:lnTo>
                  <a:lnTo>
                    <a:pt x="1870051" y="436026"/>
                  </a:lnTo>
                  <a:lnTo>
                    <a:pt x="1870051" y="436026"/>
                  </a:lnTo>
                </a:path>
              </a:pathLst>
            </a:cu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Szabadkézi sokszög: alakzat 22">
              <a:extLst>
                <a:ext uri="{FF2B5EF4-FFF2-40B4-BE49-F238E27FC236}">
                  <a16:creationId xmlns:a16="http://schemas.microsoft.com/office/drawing/2014/main" id="{FC0A4B46-CE7E-4B0B-BE33-1F90BCE04242}"/>
                </a:ext>
              </a:extLst>
            </p:cNvPr>
            <p:cNvSpPr/>
            <p:nvPr/>
          </p:nvSpPr>
          <p:spPr>
            <a:xfrm>
              <a:off x="6360459" y="2394909"/>
              <a:ext cx="1936376" cy="554254"/>
            </a:xfrm>
            <a:custGeom>
              <a:avLst/>
              <a:gdLst>
                <a:gd name="connsiteX0" fmla="*/ 0 w 1936376"/>
                <a:gd name="connsiteY0" fmla="*/ 341567 h 554254"/>
                <a:gd name="connsiteX1" fmla="*/ 867335 w 1936376"/>
                <a:gd name="connsiteY1" fmla="*/ 543273 h 554254"/>
                <a:gd name="connsiteX2" fmla="*/ 1391770 w 1936376"/>
                <a:gd name="connsiteY2" fmla="*/ 45732 h 554254"/>
                <a:gd name="connsiteX3" fmla="*/ 1936376 w 1936376"/>
                <a:gd name="connsiteY3" fmla="*/ 52456 h 55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376" h="554254">
                  <a:moveTo>
                    <a:pt x="0" y="341567"/>
                  </a:moveTo>
                  <a:cubicBezTo>
                    <a:pt x="317686" y="467073"/>
                    <a:pt x="635373" y="592579"/>
                    <a:pt x="867335" y="543273"/>
                  </a:cubicBezTo>
                  <a:cubicBezTo>
                    <a:pt x="1099297" y="493967"/>
                    <a:pt x="1213597" y="127535"/>
                    <a:pt x="1391770" y="45732"/>
                  </a:cubicBezTo>
                  <a:cubicBezTo>
                    <a:pt x="1569943" y="-36071"/>
                    <a:pt x="1753159" y="8192"/>
                    <a:pt x="1936376" y="52456"/>
                  </a:cubicBezTo>
                </a:path>
              </a:pathLst>
            </a:cu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E0D511E4-2B89-4D67-AFAB-CEC4BFD6A312}"/>
                </a:ext>
              </a:extLst>
            </p:cNvPr>
            <p:cNvSpPr txBox="1"/>
            <p:nvPr/>
          </p:nvSpPr>
          <p:spPr>
            <a:xfrm>
              <a:off x="5413370" y="2562327"/>
              <a:ext cx="323681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10</a:t>
              </a:r>
              <a:endParaRPr lang="hu-HU" dirty="0"/>
            </a:p>
          </p:txBody>
        </p:sp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CDC6762A-AE53-4B14-BC5A-A4D81D864405}"/>
                </a:ext>
              </a:extLst>
            </p:cNvPr>
            <p:cNvSpPr txBox="1"/>
            <p:nvPr/>
          </p:nvSpPr>
          <p:spPr>
            <a:xfrm>
              <a:off x="5686645" y="3530943"/>
              <a:ext cx="32004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10</a:t>
              </a:r>
              <a:endParaRPr lang="hu-HU" dirty="0"/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EA1F9B92-A4B4-4496-AEA1-F2FD899FEAA0}"/>
                </a:ext>
              </a:extLst>
            </p:cNvPr>
            <p:cNvSpPr txBox="1"/>
            <p:nvPr/>
          </p:nvSpPr>
          <p:spPr>
            <a:xfrm>
              <a:off x="8389203" y="3189177"/>
              <a:ext cx="32004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11</a:t>
              </a:r>
              <a:endParaRPr lang="hu-HU" dirty="0"/>
            </a:p>
          </p:txBody>
        </p:sp>
        <p:sp>
          <p:nvSpPr>
            <p:cNvPr id="27" name="Szövegdoboz 26">
              <a:extLst>
                <a:ext uri="{FF2B5EF4-FFF2-40B4-BE49-F238E27FC236}">
                  <a16:creationId xmlns:a16="http://schemas.microsoft.com/office/drawing/2014/main" id="{D95AF184-DD57-483F-A9C6-8B80552B7FB5}"/>
                </a:ext>
              </a:extLst>
            </p:cNvPr>
            <p:cNvSpPr txBox="1"/>
            <p:nvPr/>
          </p:nvSpPr>
          <p:spPr>
            <a:xfrm>
              <a:off x="7305555" y="4283954"/>
              <a:ext cx="32004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00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305296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9753E-6 L 0.05243 0.130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6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782E6-95BD-49C3-A2FF-720D4F26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felírás</a:t>
            </a:r>
            <a:r>
              <a:rPr lang="en-US" dirty="0"/>
              <a:t> </a:t>
            </a:r>
            <a:r>
              <a:rPr lang="en-US" dirty="0" err="1"/>
              <a:t>összehasonlítása</a:t>
            </a: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420124F-A4D6-4F84-A5E2-580651D45B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oogle Shape;215;p25">
                <a:extLst>
                  <a:ext uri="{FF2B5EF4-FFF2-40B4-BE49-F238E27FC236}">
                    <a16:creationId xmlns:a16="http://schemas.microsoft.com/office/drawing/2014/main" id="{E26F50EC-1362-4E2A-97F7-3CD1658636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73510073"/>
                  </p:ext>
                </p:extLst>
              </p:nvPr>
            </p:nvGraphicFramePr>
            <p:xfrm>
              <a:off x="952500" y="1564481"/>
              <a:ext cx="7405350" cy="2160227"/>
            </p:xfrm>
            <a:graphic>
              <a:graphicData uri="http://schemas.openxmlformats.org/drawingml/2006/table">
                <a:tbl>
                  <a:tblPr>
                    <a:noFill/>
                    <a:tableStyleId>{83ECFCF9-EB90-4EA4-BA1D-B0166F391BF1}</a:tableStyleId>
                  </a:tblPr>
                  <a:tblGrid>
                    <a:gridCol w="2468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68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68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102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 err="1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Kódolás</a:t>
                          </a:r>
                          <a:r>
                            <a:rPr lang="en-US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 </a:t>
                          </a:r>
                          <a:r>
                            <a:rPr lang="en-US" sz="1600" dirty="0" err="1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fajtája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One-hot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Bináris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102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Változók száma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C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sz="2000" b="1" dirty="0">
                            <a:solidFill>
                              <a:srgbClr val="26323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C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sz="2000" b="1" dirty="0">
                            <a:solidFill>
                              <a:srgbClr val="26323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CEFF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102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Maximális fokszám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rgbClr val="26323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sz="2000" b="1" dirty="0">
                            <a:solidFill>
                              <a:srgbClr val="26323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102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Maximális klikk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C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rgbClr val="26323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C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sz="2000" b="1" dirty="0">
                            <a:solidFill>
                              <a:srgbClr val="26323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CEFF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oogle Shape;215;p25">
                <a:extLst>
                  <a:ext uri="{FF2B5EF4-FFF2-40B4-BE49-F238E27FC236}">
                    <a16:creationId xmlns:a16="http://schemas.microsoft.com/office/drawing/2014/main" id="{E26F50EC-1362-4E2A-97F7-3CD1658636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73510073"/>
                  </p:ext>
                </p:extLst>
              </p:nvPr>
            </p:nvGraphicFramePr>
            <p:xfrm>
              <a:off x="952500" y="1564481"/>
              <a:ext cx="7405350" cy="2160227"/>
            </p:xfrm>
            <a:graphic>
              <a:graphicData uri="http://schemas.openxmlformats.org/drawingml/2006/table">
                <a:tbl>
                  <a:tblPr>
                    <a:noFill/>
                    <a:tableStyleId>{83ECFCF9-EB90-4EA4-BA1D-B0166F391BF1}</a:tableStyleId>
                  </a:tblPr>
                  <a:tblGrid>
                    <a:gridCol w="2468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68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68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102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 err="1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Kódolás</a:t>
                          </a:r>
                          <a:r>
                            <a:rPr lang="en-US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 </a:t>
                          </a:r>
                          <a:r>
                            <a:rPr lang="en-US" sz="1600" dirty="0" err="1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fajtája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One-hot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Bináris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57152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Változók száma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C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000" t="-77778" r="-100246" b="-15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200494" t="-77778" r="-494" b="-154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102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Maximális fokszám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000" t="-234146" r="-100246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200494" t="-234146" r="-494" b="-10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102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Maximális klikk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C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000" t="-330120" r="-100246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200494" t="-330120" r="-494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712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5F3F64-F675-4396-AADA-555BE0AE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kapuk</a:t>
            </a:r>
            <a:r>
              <a:rPr lang="en-US" dirty="0"/>
              <a:t> </a:t>
            </a:r>
            <a:r>
              <a:rPr lang="en-US" dirty="0" err="1"/>
              <a:t>megvalósítása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38662F63-AF9B-4F8D-8FDD-B542AE75BDC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𝔹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br>
                  <a:rPr lang="en-US" dirty="0"/>
                </a:br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∄</m:t>
                    </m:r>
                  </m:oMath>
                </a14:m>
                <a:r>
                  <a:rPr lang="en-US" b="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kvadratikus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𝔹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/>
              </a:p>
              <a:p>
                <a:endParaRPr lang="en-US" sz="700" i="1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m:rPr>
                        <m:nor/>
                      </m:rPr>
                      <a:rPr lang="en-US" dirty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err="1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kvadratikus</m:t>
                    </m:r>
                    <m:r>
                      <m:rPr>
                        <m:nor/>
                      </m:rPr>
                      <a:rPr lang="en-US" dirty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𝔹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/>
              </a:p>
              <a:p>
                <a:pPr marL="76200" indent="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38662F63-AF9B-4F8D-8FDD-B542AE75B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5384668-4B4A-4749-A626-367B26966D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862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F4D34F-0980-4819-98EF-35EBADF3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Gyakorlati</a:t>
            </a:r>
            <a:r>
              <a:rPr lang="en-GB" dirty="0"/>
              <a:t> </a:t>
            </a:r>
            <a:r>
              <a:rPr lang="en-GB" dirty="0" err="1"/>
              <a:t>eredmények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3E4C214-2840-4C01-87D5-24110E858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Gráfok</a:t>
            </a:r>
            <a:r>
              <a:rPr lang="en-GB" dirty="0"/>
              <a:t> </a:t>
            </a:r>
            <a:r>
              <a:rPr lang="en-GB" dirty="0" err="1"/>
              <a:t>generálása</a:t>
            </a:r>
            <a:endParaRPr lang="en-GB" dirty="0"/>
          </a:p>
          <a:p>
            <a:r>
              <a:rPr lang="en-GB" dirty="0" err="1"/>
              <a:t>Kvadratikus</a:t>
            </a:r>
            <a:r>
              <a:rPr lang="en-GB" dirty="0"/>
              <a:t> </a:t>
            </a:r>
            <a:r>
              <a:rPr lang="en-GB" dirty="0" err="1"/>
              <a:t>programok</a:t>
            </a:r>
            <a:r>
              <a:rPr lang="en-GB" dirty="0"/>
              <a:t> </a:t>
            </a:r>
            <a:r>
              <a:rPr lang="en-GB" dirty="0" err="1"/>
              <a:t>felírása</a:t>
            </a:r>
            <a:endParaRPr lang="en-GB" dirty="0"/>
          </a:p>
          <a:p>
            <a:r>
              <a:rPr lang="en-GB" dirty="0" err="1"/>
              <a:t>Megoldó</a:t>
            </a:r>
            <a:r>
              <a:rPr lang="en-GB" dirty="0"/>
              <a:t> </a:t>
            </a:r>
            <a:r>
              <a:rPr lang="en-GB" dirty="0" err="1"/>
              <a:t>alkalmazása</a:t>
            </a:r>
            <a:endParaRPr lang="en-GB" dirty="0"/>
          </a:p>
          <a:p>
            <a:pPr lvl="1"/>
            <a:r>
              <a:rPr lang="en-GB" dirty="0"/>
              <a:t>D-Wave Ocean tools</a:t>
            </a:r>
          </a:p>
          <a:p>
            <a:pPr lvl="1"/>
            <a:r>
              <a:rPr lang="en-GB" dirty="0" err="1"/>
              <a:t>Gurobi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A2641DB-4504-467C-A265-ABF0CC0B1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603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478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Maximális</a:t>
            </a:r>
            <a:r>
              <a:rPr lang="en-GB" dirty="0"/>
              <a:t> </a:t>
            </a:r>
            <a:r>
              <a:rPr lang="en-GB" dirty="0" err="1"/>
              <a:t>vágás</a:t>
            </a:r>
            <a:r>
              <a:rPr lang="en-GB" dirty="0"/>
              <a:t> - </a:t>
            </a:r>
            <a:r>
              <a:rPr lang="en-GB" dirty="0" err="1"/>
              <a:t>futásidők</a:t>
            </a:r>
            <a:endParaRPr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1798267-241A-4461-932E-075A22848B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101058"/>
              </p:ext>
            </p:extLst>
          </p:nvPr>
        </p:nvGraphicFramePr>
        <p:xfrm>
          <a:off x="119062" y="621926"/>
          <a:ext cx="8834022" cy="412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867093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3923</TotalTime>
  <Words>838</Words>
  <Application>Microsoft Office PowerPoint</Application>
  <PresentationFormat>Diavetítés a képernyőre (16:9 oldalarány)</PresentationFormat>
  <Paragraphs>169</Paragraphs>
  <Slides>26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4" baseType="lpstr">
      <vt:lpstr>Wingdings</vt:lpstr>
      <vt:lpstr>Hack</vt:lpstr>
      <vt:lpstr>Roboto Slab</vt:lpstr>
      <vt:lpstr>Calibri</vt:lpstr>
      <vt:lpstr>Source Sans Pro</vt:lpstr>
      <vt:lpstr>Cambria Math</vt:lpstr>
      <vt:lpstr>Arial</vt:lpstr>
      <vt:lpstr>Cordelia template</vt:lpstr>
      <vt:lpstr>Kvadratikus optimalizálás kvantum alapú számítógéppel</vt:lpstr>
      <vt:lpstr>Optimalizációs technikák</vt:lpstr>
      <vt:lpstr>Vizsgált problémák</vt:lpstr>
      <vt:lpstr>Maximális K-vágás (one-hot)</vt:lpstr>
      <vt:lpstr>Maximális K-vágás (bináris)</vt:lpstr>
      <vt:lpstr>A két felírás összehasonlítása</vt:lpstr>
      <vt:lpstr>Logikai kapuk megvalósítása</vt:lpstr>
      <vt:lpstr>Gyakorlati eredmények</vt:lpstr>
      <vt:lpstr>Maximális vágás - futásidők</vt:lpstr>
      <vt:lpstr>Maximális K-vágás - futásidők</vt:lpstr>
      <vt:lpstr>Maximális K-vágás - approximációk</vt:lpstr>
      <vt:lpstr>Összefoglalás</vt:lpstr>
      <vt:lpstr>Tervek</vt:lpstr>
      <vt:lpstr>Köszönöm a figyelmet!</vt:lpstr>
      <vt:lpstr>Kérdések</vt:lpstr>
      <vt:lpstr>Kérdések</vt:lpstr>
      <vt:lpstr>PowerPoint-bemutató</vt:lpstr>
      <vt:lpstr>Credits</vt:lpstr>
      <vt:lpstr>This is a slide title</vt:lpstr>
      <vt:lpstr>Instructions for use</vt:lpstr>
      <vt:lpstr>Hello!</vt:lpstr>
      <vt:lpstr>1. Transition headline</vt:lpstr>
      <vt:lpstr>PowerPoint-bemutató</vt:lpstr>
      <vt:lpstr>This is a slide title</vt:lpstr>
      <vt:lpstr>Big concept</vt:lpstr>
      <vt:lpstr>Big 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Közel optimális vágások keresése</dc:title>
  <cp:lastModifiedBy>Zalavári Márton</cp:lastModifiedBy>
  <cp:revision>23</cp:revision>
  <dcterms:modified xsi:type="dcterms:W3CDTF">2021-11-16T07:12:00Z</dcterms:modified>
</cp:coreProperties>
</file>