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8" r:id="rId2"/>
    <p:sldId id="317" r:id="rId3"/>
    <p:sldId id="375" r:id="rId4"/>
    <p:sldId id="376" r:id="rId5"/>
    <p:sldId id="377" r:id="rId6"/>
    <p:sldId id="378" r:id="rId7"/>
    <p:sldId id="379" r:id="rId8"/>
    <p:sldId id="396" r:id="rId9"/>
    <p:sldId id="393" r:id="rId10"/>
    <p:sldId id="398" r:id="rId11"/>
    <p:sldId id="399" r:id="rId12"/>
    <p:sldId id="400" r:id="rId13"/>
    <p:sldId id="402" r:id="rId14"/>
    <p:sldId id="401" r:id="rId15"/>
    <p:sldId id="395" r:id="rId16"/>
    <p:sldId id="409" r:id="rId17"/>
    <p:sldId id="410" r:id="rId18"/>
    <p:sldId id="411" r:id="rId19"/>
    <p:sldId id="407" r:id="rId20"/>
    <p:sldId id="403" r:id="rId21"/>
    <p:sldId id="414" r:id="rId22"/>
    <p:sldId id="412" r:id="rId23"/>
    <p:sldId id="408" r:id="rId24"/>
    <p:sldId id="394" r:id="rId25"/>
    <p:sldId id="413" r:id="rId26"/>
    <p:sldId id="370" r:id="rId2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i Z o Samir" initials="ZiZoS" lastIdx="1" clrIdx="0">
    <p:extLst>
      <p:ext uri="{19B8F6BF-5375-455C-9EA6-DF929625EA0E}">
        <p15:presenceInfo xmlns:p15="http://schemas.microsoft.com/office/powerpoint/2012/main" userId="905de004abb68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FFCC"/>
    <a:srgbClr val="D1EF8D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9877" autoAdjust="0"/>
  </p:normalViewPr>
  <p:slideViewPr>
    <p:cSldViewPr>
      <p:cViewPr varScale="1">
        <p:scale>
          <a:sx n="73" d="100"/>
          <a:sy n="73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18T10:54:06.75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#1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90D83116-2134-4E75-A0CB-1CA6F6880813}" type="presOf" srcId="{CB05EECB-79A0-45D0-9920-559F884AA0FB}" destId="{7D3144C2-945E-4A58-B971-8D61AAAF03C1}" srcOrd="0" destOrd="0" presId="urn:microsoft.com/office/officeart/2005/8/layout/default#1"/>
    <dgm:cxn modelId="{3F94FF99-D6CC-4857-B6AF-CD68E6F9AFDF}" type="presOf" srcId="{79D0BE4A-2E46-42D6-A3AD-2B922EB34E64}" destId="{F8011577-6549-44F1-AA87-8BE23BF81759}" srcOrd="0" destOrd="0" presId="urn:microsoft.com/office/officeart/2005/8/layout/default#1"/>
    <dgm:cxn modelId="{23775205-3E25-4A8F-A2C5-03FCDBC0143F}" type="presParOf" srcId="{F8011577-6549-44F1-AA87-8BE23BF81759}" destId="{7D3144C2-945E-4A58-B971-8D61AAAF03C1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#2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12323541-FBB0-4698-ADBE-7F8E442D328A}" type="presOf" srcId="{CB05EECB-79A0-45D0-9920-559F884AA0FB}" destId="{7D3144C2-945E-4A58-B971-8D61AAAF03C1}" srcOrd="0" destOrd="0" presId="urn:microsoft.com/office/officeart/2005/8/layout/default#2"/>
    <dgm:cxn modelId="{F14B539D-168C-428C-B162-69CB20B5664A}" type="presOf" srcId="{79D0BE4A-2E46-42D6-A3AD-2B922EB34E64}" destId="{F8011577-6549-44F1-AA87-8BE23BF81759}" srcOrd="0" destOrd="0" presId="urn:microsoft.com/office/officeart/2005/8/layout/default#2"/>
    <dgm:cxn modelId="{7941A013-9666-4BC2-838A-1E96D1939239}" type="presParOf" srcId="{F8011577-6549-44F1-AA87-8BE23BF81759}" destId="{7D3144C2-945E-4A58-B971-8D61AAAF03C1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solidFill>
          <a:srgbClr val="92D050"/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#3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 custLinFactNeighborY="152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DB7ABB95-395F-446E-ACD5-93CBA90719D2}" type="presOf" srcId="{79D0BE4A-2E46-42D6-A3AD-2B922EB34E64}" destId="{F8011577-6549-44F1-AA87-8BE23BF81759}" srcOrd="0" destOrd="0" presId="urn:microsoft.com/office/officeart/2005/8/layout/default#3"/>
    <dgm:cxn modelId="{062D3C7A-23E6-4AA5-8A74-BC4E09186F91}" type="presOf" srcId="{CB05EECB-79A0-45D0-9920-559F884AA0FB}" destId="{7D3144C2-945E-4A58-B971-8D61AAAF03C1}" srcOrd="0" destOrd="0" presId="urn:microsoft.com/office/officeart/2005/8/layout/default#3"/>
    <dgm:cxn modelId="{EAD934D1-5CAE-4557-9A9E-6B0309B3DA5E}" type="presParOf" srcId="{F8011577-6549-44F1-AA87-8BE23BF81759}" destId="{7D3144C2-945E-4A58-B971-8D61AAAF03C1}" srcOrd="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#1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A238E6B0-6C5D-4723-888A-58B17DC08736}" type="presOf" srcId="{79D0BE4A-2E46-42D6-A3AD-2B922EB34E64}" destId="{F8011577-6549-44F1-AA87-8BE23BF81759}" srcOrd="0" destOrd="0" presId="urn:microsoft.com/office/officeart/2005/8/layout/default#4"/>
    <dgm:cxn modelId="{EDEA6B5B-A1D7-443A-8710-2E4E999A9A2F}" type="presOf" srcId="{CB05EECB-79A0-45D0-9920-559F884AA0FB}" destId="{7D3144C2-945E-4A58-B971-8D61AAAF03C1}" srcOrd="0" destOrd="0" presId="urn:microsoft.com/office/officeart/2005/8/layout/default#4"/>
    <dgm:cxn modelId="{580ABE51-A800-46B7-9309-8870394018E4}" type="presParOf" srcId="{F8011577-6549-44F1-AA87-8BE23BF81759}" destId="{7D3144C2-945E-4A58-B971-8D61AAAF03C1}" srcOrd="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#2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DB97E92-2D2A-4057-A551-5E2619AE496C}" type="presOf" srcId="{79D0BE4A-2E46-42D6-A3AD-2B922EB34E64}" destId="{F8011577-6549-44F1-AA87-8BE23BF81759}" srcOrd="0" destOrd="0" presId="urn:microsoft.com/office/officeart/2005/8/layout/default#5"/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CB964653-C5EE-409C-A223-33B30C387C4F}" type="presOf" srcId="{CB05EECB-79A0-45D0-9920-559F884AA0FB}" destId="{7D3144C2-945E-4A58-B971-8D61AAAF03C1}" srcOrd="0" destOrd="0" presId="urn:microsoft.com/office/officeart/2005/8/layout/default#5"/>
    <dgm:cxn modelId="{3E43F05B-AB1F-466C-B039-096074BB0A8D}" type="presParOf" srcId="{F8011577-6549-44F1-AA87-8BE23BF81759}" destId="{7D3144C2-945E-4A58-B971-8D61AAAF03C1}" srcOrd="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D0BE4A-2E46-42D6-A3AD-2B922EB34E64}" type="doc">
      <dgm:prSet loTypeId="urn:microsoft.com/office/officeart/2005/8/layout/default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05EECB-79A0-45D0-9920-559F884AA0FB}">
      <dgm:prSet phldrT="[Text]"/>
      <dgm:spPr>
        <a:solidFill>
          <a:srgbClr val="92D050"/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dirty="0"/>
            <a:t>Site #3</a:t>
          </a:r>
        </a:p>
      </dgm:t>
    </dgm:pt>
    <dgm:pt modelId="{A79F933F-4DB3-4176-BB09-B369D05D4265}" type="parTrans" cxnId="{4A1177AE-D73E-4D11-9A65-1C2758DE9323}">
      <dgm:prSet/>
      <dgm:spPr/>
      <dgm:t>
        <a:bodyPr/>
        <a:lstStyle/>
        <a:p>
          <a:endParaRPr lang="en-CA"/>
        </a:p>
      </dgm:t>
    </dgm:pt>
    <dgm:pt modelId="{243C9C26-21AE-4A26-89D0-5F160651ABBB}" type="sibTrans" cxnId="{4A1177AE-D73E-4D11-9A65-1C2758DE9323}">
      <dgm:prSet/>
      <dgm:spPr/>
      <dgm:t>
        <a:bodyPr/>
        <a:lstStyle/>
        <a:p>
          <a:endParaRPr lang="en-CA"/>
        </a:p>
      </dgm:t>
    </dgm:pt>
    <dgm:pt modelId="{F8011577-6549-44F1-AA87-8BE23BF81759}" type="pres">
      <dgm:prSet presAssocID="{79D0BE4A-2E46-42D6-A3AD-2B922EB34E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D3144C2-945E-4A58-B971-8D61AAAF03C1}" type="pres">
      <dgm:prSet presAssocID="{CB05EECB-79A0-45D0-9920-559F884AA0FB}" presName="node" presStyleLbl="node1" presStyleIdx="0" presStyleCnt="1" custScaleX="78912" custScaleY="78912" custLinFactNeighborY="152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0128C89-05DB-4151-A6E7-FAA3BC64E6F8}" type="presOf" srcId="{CB05EECB-79A0-45D0-9920-559F884AA0FB}" destId="{7D3144C2-945E-4A58-B971-8D61AAAF03C1}" srcOrd="0" destOrd="0" presId="urn:microsoft.com/office/officeart/2005/8/layout/default#6"/>
    <dgm:cxn modelId="{4A1177AE-D73E-4D11-9A65-1C2758DE9323}" srcId="{79D0BE4A-2E46-42D6-A3AD-2B922EB34E64}" destId="{CB05EECB-79A0-45D0-9920-559F884AA0FB}" srcOrd="0" destOrd="0" parTransId="{A79F933F-4DB3-4176-BB09-B369D05D4265}" sibTransId="{243C9C26-21AE-4A26-89D0-5F160651ABBB}"/>
    <dgm:cxn modelId="{E5F86586-1B21-432E-960F-D872C76BE678}" type="presOf" srcId="{79D0BE4A-2E46-42D6-A3AD-2B922EB34E64}" destId="{F8011577-6549-44F1-AA87-8BE23BF81759}" srcOrd="0" destOrd="0" presId="urn:microsoft.com/office/officeart/2005/8/layout/default#6"/>
    <dgm:cxn modelId="{2FCAC39B-34CC-4FB9-9736-A3EF6D3724C1}" type="presParOf" srcId="{F8011577-6549-44F1-AA87-8BE23BF81759}" destId="{7D3144C2-945E-4A58-B971-8D61AAAF03C1}" srcOrd="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4199" y="68949"/>
          <a:ext cx="1004358" cy="60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#1</a:t>
          </a:r>
        </a:p>
      </dsp:txBody>
      <dsp:txXfrm>
        <a:off x="134199" y="68949"/>
        <a:ext cx="1004358" cy="602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4199" y="68949"/>
          <a:ext cx="1004358" cy="60261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#2</a:t>
          </a:r>
        </a:p>
      </dsp:txBody>
      <dsp:txXfrm>
        <a:off x="134199" y="68949"/>
        <a:ext cx="1004358" cy="602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4199" y="80610"/>
          <a:ext cx="1004358" cy="60261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#3</a:t>
          </a:r>
        </a:p>
      </dsp:txBody>
      <dsp:txXfrm>
        <a:off x="134199" y="80610"/>
        <a:ext cx="1004358" cy="602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2572" y="68120"/>
          <a:ext cx="992180" cy="595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#1</a:t>
          </a:r>
        </a:p>
      </dsp:txBody>
      <dsp:txXfrm>
        <a:off x="132572" y="68120"/>
        <a:ext cx="992180" cy="595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2572" y="68120"/>
          <a:ext cx="992180" cy="59530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#2</a:t>
          </a:r>
        </a:p>
      </dsp:txBody>
      <dsp:txXfrm>
        <a:off x="132572" y="68120"/>
        <a:ext cx="992180" cy="595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44C2-945E-4A58-B971-8D61AAAF03C1}">
      <dsp:nvSpPr>
        <dsp:cNvPr id="0" name=""/>
        <dsp:cNvSpPr/>
      </dsp:nvSpPr>
      <dsp:spPr>
        <a:xfrm>
          <a:off x="132572" y="79640"/>
          <a:ext cx="992180" cy="595308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/>
            <a:t>Site #3</a:t>
          </a:r>
        </a:p>
      </dsp:txBody>
      <dsp:txXfrm>
        <a:off x="132572" y="79640"/>
        <a:ext cx="992180" cy="59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72D3-C444-4DB6-B889-958E369119FC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36490-0989-4727-AB19-E03B6339DE7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91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7A3A-ACEB-4FDD-A045-ABB3A1D88F3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0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hyperlink" Target="http://www.feed-readers.com/free-rss-readers.ht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ssgenerator.net/" TargetMode="External"/><Relationship Id="rId5" Type="http://schemas.openxmlformats.org/officeDocument/2006/relationships/hyperlink" Target="http://www.softwaregarden.com/products/listgarden/" TargetMode="External"/><Relationship Id="rId4" Type="http://schemas.openxmlformats.org/officeDocument/2006/relationships/hyperlink" Target="http://www.feedforall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eedvalidator.org/testcases/" TargetMode="External"/><Relationship Id="rId2" Type="http://schemas.openxmlformats.org/officeDocument/2006/relationships/hyperlink" Target="http://feedvalidato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abcnews.go.com/Technology/RSS/listIndex" TargetMode="External"/><Relationship Id="rId13" Type="http://schemas.openxmlformats.org/officeDocument/2006/relationships/image" Target="../media/image30.png"/><Relationship Id="rId3" Type="http://schemas.openxmlformats.org/officeDocument/2006/relationships/image" Target="../media/image28.gif"/><Relationship Id="rId7" Type="http://schemas.openxmlformats.org/officeDocument/2006/relationships/hyperlink" Target="http://news.bbc.co.uk/2/hi/help/rss/default.stm" TargetMode="External"/><Relationship Id="rId12" Type="http://schemas.openxmlformats.org/officeDocument/2006/relationships/hyperlink" Target="http://www.amazon.com/gp/gss/detail/10840/103-5742337-270941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p.usatoday.com/marketing/rss/index.aspx" TargetMode="External"/><Relationship Id="rId11" Type="http://schemas.openxmlformats.org/officeDocument/2006/relationships/hyperlink" Target="http://www.amazon.com/exec/obidos/subst/xs/syndicate.html/103-5742337-2709418" TargetMode="External"/><Relationship Id="rId5" Type="http://schemas.openxmlformats.org/officeDocument/2006/relationships/hyperlink" Target="http://www.cbc.ca/" TargetMode="External"/><Relationship Id="rId10" Type="http://schemas.openxmlformats.org/officeDocument/2006/relationships/hyperlink" Target="http://news.yahoo.com/rss" TargetMode="External"/><Relationship Id="rId4" Type="http://schemas.openxmlformats.org/officeDocument/2006/relationships/image" Target="../media/image29.gif"/><Relationship Id="rId9" Type="http://schemas.openxmlformats.org/officeDocument/2006/relationships/hyperlink" Target="http://www.cnet.com/4520-6022-5115113.html" TargetMode="External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news/entertainment-arts-21821319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newsgator.com/Individuals/FeedDemon/Default.aspx" TargetMode="External"/><Relationship Id="rId18" Type="http://schemas.openxmlformats.org/officeDocument/2006/relationships/hyperlink" Target="http://reader.feedshow.com/" TargetMode="External"/><Relationship Id="rId26" Type="http://schemas.openxmlformats.org/officeDocument/2006/relationships/hyperlink" Target="http://www.pixelatedsoftware.com/products/pixelnews/" TargetMode="External"/><Relationship Id="rId3" Type="http://schemas.openxmlformats.org/officeDocument/2006/relationships/hyperlink" Target="http://www.blogbridge.com/" TargetMode="External"/><Relationship Id="rId21" Type="http://schemas.openxmlformats.org/officeDocument/2006/relationships/hyperlink" Target="http://www.newsgator.com/Individuals/NewsGatorOnline/Default.aspx" TargetMode="External"/><Relationship Id="rId34" Type="http://schemas.openxmlformats.org/officeDocument/2006/relationships/image" Target="../media/image36.png"/><Relationship Id="rId7" Type="http://schemas.openxmlformats.org/officeDocument/2006/relationships/hyperlink" Target="http://www.rssowl.org/" TargetMode="External"/><Relationship Id="rId12" Type="http://schemas.openxmlformats.org/officeDocument/2006/relationships/hyperlink" Target="http://www.stardock.com/products/blognavigator/" TargetMode="External"/><Relationship Id="rId17" Type="http://schemas.openxmlformats.org/officeDocument/2006/relationships/hyperlink" Target="http://www.bloglines.com/" TargetMode="External"/><Relationship Id="rId25" Type="http://schemas.openxmlformats.org/officeDocument/2006/relationships/hyperlink" Target="http://www.newsfirerss.com/" TargetMode="External"/><Relationship Id="rId33" Type="http://schemas.openxmlformats.org/officeDocument/2006/relationships/hyperlink" Target="https://www.pulse.me/" TargetMode="External"/><Relationship Id="rId2" Type="http://schemas.openxmlformats.org/officeDocument/2006/relationships/hyperlink" Target="http://akregator.kde.org/" TargetMode="External"/><Relationship Id="rId16" Type="http://schemas.openxmlformats.org/officeDocument/2006/relationships/hyperlink" Target="http://www.rssreader.com/" TargetMode="External"/><Relationship Id="rId20" Type="http://schemas.openxmlformats.org/officeDocument/2006/relationships/hyperlink" Target="http://my.yahoo.com/" TargetMode="External"/><Relationship Id="rId29" Type="http://schemas.openxmlformats.org/officeDocument/2006/relationships/hyperlink" Target="http://theoldrea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ferea.sourceforge.net/" TargetMode="External"/><Relationship Id="rId11" Type="http://schemas.openxmlformats.org/officeDocument/2006/relationships/hyperlink" Target="http://www.awasu.com/" TargetMode="External"/><Relationship Id="rId24" Type="http://schemas.openxmlformats.org/officeDocument/2006/relationships/hyperlink" Target="http://www.newsgator.com/INDIVIDUALS/NETNEWSWIRE/" TargetMode="External"/><Relationship Id="rId32" Type="http://schemas.openxmlformats.org/officeDocument/2006/relationships/hyperlink" Target="http://www.netvibes.com/en" TargetMode="External"/><Relationship Id="rId5" Type="http://schemas.openxmlformats.org/officeDocument/2006/relationships/hyperlink" Target="http://morphine.sourceforge.net/presence/projects/rss/" TargetMode="External"/><Relationship Id="rId15" Type="http://schemas.openxmlformats.org/officeDocument/2006/relationships/hyperlink" Target="http://www.jetbrains.com/omea/reader/" TargetMode="External"/><Relationship Id="rId23" Type="http://schemas.openxmlformats.org/officeDocument/2006/relationships/hyperlink" Target="http://www.cynicalpeak.com/cyndicate/" TargetMode="External"/><Relationship Id="rId28" Type="http://schemas.openxmlformats.org/officeDocument/2006/relationships/hyperlink" Target="http://www.vienna-rss.org/vienna2.php" TargetMode="External"/><Relationship Id="rId10" Type="http://schemas.openxmlformats.org/officeDocument/2006/relationships/hyperlink" Target="http://www.mozillamessaging.com/en-US/thunderbird/" TargetMode="External"/><Relationship Id="rId19" Type="http://schemas.openxmlformats.org/officeDocument/2006/relationships/hyperlink" Target="http://www.google.com/reader/" TargetMode="External"/><Relationship Id="rId31" Type="http://schemas.openxmlformats.org/officeDocument/2006/relationships/hyperlink" Target="http://feedly.com/" TargetMode="External"/><Relationship Id="rId4" Type="http://schemas.openxmlformats.org/officeDocument/2006/relationships/hyperlink" Target="http://www.cincomsmalltalk.com/BottomFeeder/" TargetMode="External"/><Relationship Id="rId9" Type="http://schemas.openxmlformats.org/officeDocument/2006/relationships/hyperlink" Target="http://projects.gnome.org/straw/" TargetMode="External"/><Relationship Id="rId14" Type="http://schemas.openxmlformats.org/officeDocument/2006/relationships/hyperlink" Target="http://www.newzcrawler.com/" TargetMode="External"/><Relationship Id="rId22" Type="http://schemas.openxmlformats.org/officeDocument/2006/relationships/hyperlink" Target="http://www.netvibes.com/" TargetMode="External"/><Relationship Id="rId27" Type="http://schemas.openxmlformats.org/officeDocument/2006/relationships/hyperlink" Target="http://www.utsire.com/shrook/" TargetMode="External"/><Relationship Id="rId30" Type="http://schemas.openxmlformats.org/officeDocument/2006/relationships/hyperlink" Target="http://www.newsblur.com/" TargetMode="External"/><Relationship Id="rId35" Type="http://schemas.openxmlformats.org/officeDocument/2006/relationships/hyperlink" Target="http://lifehacker.com/5990881/five-best-google-reader-alternatives" TargetMode="External"/><Relationship Id="rId8" Type="http://schemas.openxmlformats.org/officeDocument/2006/relationships/hyperlink" Target="http://kiza.kcore.de/software/snownew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bloglin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e.ez.no/learn/ez-publish/how-to-import-and-export-rss-feeds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ghtmixmarketing.com/right-mix-blog/blogging-statistic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6.png"/><Relationship Id="rId3" Type="http://schemas.openxmlformats.org/officeDocument/2006/relationships/diagramData" Target="../diagrams/data1.xml"/><Relationship Id="rId21" Type="http://schemas.openxmlformats.org/officeDocument/2006/relationships/image" Target="../media/image9.pn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5.wmf"/><Relationship Id="rId16" Type="http://schemas.openxmlformats.org/officeDocument/2006/relationships/diagramColors" Target="../diagrams/colors3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5.wmf"/><Relationship Id="rId16" Type="http://schemas.openxmlformats.org/officeDocument/2006/relationships/diagramColors" Target="../diagrams/colors6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124744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/>
              <a:t>Multimedia and Communications II</a:t>
            </a:r>
            <a:br>
              <a:rPr lang="en-CA" sz="2800" b="1" dirty="0" smtClean="0"/>
            </a:br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/>
              <a:t/>
            </a:r>
            <a:br>
              <a:rPr lang="en-CA" sz="2800" b="1" dirty="0" smtClean="0"/>
            </a:br>
            <a:r>
              <a:rPr lang="en-CA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10</a:t>
            </a:r>
            <a:r>
              <a:rPr lang="en-CA" sz="2800" b="1" dirty="0" smtClean="0">
                <a:solidFill>
                  <a:srgbClr val="C00000"/>
                </a:solidFill>
              </a:rPr>
              <a:t/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3200" b="1" dirty="0" smtClean="0">
                <a:solidFill>
                  <a:srgbClr val="C00000"/>
                </a:solidFill>
              </a:rPr>
              <a:t>RSS Feeds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4896544" cy="1512168"/>
          </a:xfrm>
          <a:solidFill>
            <a:srgbClr val="FFE285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How to create an RSS Feed (.xml file) </a:t>
            </a:r>
          </a:p>
          <a:p>
            <a:pPr lvl="0">
              <a:buFont typeface="+mj-lt"/>
              <a:buAutoNum type="arabicPeriod"/>
            </a:pPr>
            <a:r>
              <a:rPr lang="en-CA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the RSS feed(.xml) 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Validate the RSS feed (for errors)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Syndicate/Submit it</a:t>
            </a:r>
          </a:p>
          <a:p>
            <a:pPr marL="180975" lvl="0" indent="-180975">
              <a:buNone/>
            </a:pPr>
            <a:endParaRPr lang="en-CA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2348880"/>
            <a:ext cx="432048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1:  Create the RSS Feed</a:t>
            </a:r>
            <a:r>
              <a:rPr lang="en-CA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CA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CA" sz="9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Parts of an </a:t>
            </a:r>
            <a:r>
              <a:rPr lang="en-CA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.xml file</a:t>
            </a:r>
            <a:endParaRPr lang="en-CA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&lt;</a:t>
            </a:r>
            <a:r>
              <a:rPr lang="en-CA" b="1" dirty="0" err="1" smtClean="0">
                <a:solidFill>
                  <a:srgbClr val="C00000"/>
                </a:solidFill>
              </a:rPr>
              <a:t>rss</a:t>
            </a:r>
            <a:r>
              <a:rPr lang="en-CA" b="1" dirty="0" smtClean="0">
                <a:solidFill>
                  <a:srgbClr val="C00000"/>
                </a:solidFill>
              </a:rPr>
              <a:t>&gt; &lt;/</a:t>
            </a:r>
            <a:r>
              <a:rPr lang="en-CA" b="1" dirty="0" err="1" smtClean="0">
                <a:solidFill>
                  <a:srgbClr val="C00000"/>
                </a:solidFill>
              </a:rPr>
              <a:t>rss</a:t>
            </a:r>
            <a:r>
              <a:rPr lang="en-CA" b="1" dirty="0" smtClean="0">
                <a:solidFill>
                  <a:srgbClr val="C00000"/>
                </a:solidFill>
              </a:rPr>
              <a:t>&gt; </a:t>
            </a:r>
            <a:r>
              <a:rPr lang="en-CA" sz="1600" dirty="0" smtClean="0"/>
              <a:t>indicate it is an xml file.</a:t>
            </a:r>
            <a:endParaRPr lang="en-CA" b="1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Channel</a:t>
            </a:r>
            <a:r>
              <a:rPr lang="en-CA" dirty="0" smtClean="0"/>
              <a:t> </a:t>
            </a:r>
            <a:r>
              <a:rPr lang="en-CA" sz="1600" dirty="0" smtClean="0"/>
              <a:t>appears at the top of the file and tells people how the items relate to each other. (title, link and description) </a:t>
            </a:r>
            <a:endParaRPr lang="en-CA" b="1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Items: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sz="1600" dirty="0" smtClean="0"/>
              <a:t>Articles that would likely benefit someone interested</a:t>
            </a:r>
            <a:r>
              <a:rPr lang="en-CA" sz="1400" dirty="0" smtClean="0"/>
              <a:t>.  </a:t>
            </a:r>
            <a:r>
              <a:rPr lang="en-CA" sz="1400" b="1" dirty="0" smtClean="0"/>
              <a:t>Each item contains:</a:t>
            </a:r>
          </a:p>
          <a:p>
            <a:pPr marL="638175" lvl="5" indent="-180975">
              <a:buFont typeface="Arial" pitchFamily="34" charset="0"/>
              <a:buChar char="•"/>
            </a:pPr>
            <a:r>
              <a:rPr lang="en-CA" sz="1400" b="1" u="sng" dirty="0" smtClean="0"/>
              <a:t>title</a:t>
            </a:r>
            <a:endParaRPr lang="en-CA" sz="1400" b="1" u="sng" dirty="0" smtClean="0"/>
          </a:p>
          <a:p>
            <a:pPr marL="638175" lvl="5" indent="-180975">
              <a:buFont typeface="Arial" pitchFamily="34" charset="0"/>
              <a:buChar char="•"/>
            </a:pPr>
            <a:r>
              <a:rPr lang="en-CA" sz="1400" b="1" u="sng" dirty="0" smtClean="0"/>
              <a:t>link</a:t>
            </a:r>
            <a:endParaRPr lang="en-CA" sz="1400" b="1" u="sng" dirty="0" smtClean="0"/>
          </a:p>
          <a:p>
            <a:pPr marL="638175" lvl="5" indent="-180975">
              <a:buFont typeface="Arial" pitchFamily="34" charset="0"/>
              <a:buChar char="•"/>
            </a:pPr>
            <a:r>
              <a:rPr lang="en-CA" sz="1400" b="1" u="sng" dirty="0" smtClean="0"/>
              <a:t>description</a:t>
            </a:r>
            <a:endParaRPr lang="en-CA" sz="1400" b="1" u="sng" dirty="0" smtClean="0"/>
          </a:p>
          <a:p>
            <a:pPr marL="638175" lvl="2" indent="-180975">
              <a:buFont typeface="Arial" pitchFamily="34" charset="0"/>
              <a:buChar char="•"/>
            </a:pPr>
            <a:r>
              <a:rPr lang="en-CA" sz="1400" dirty="0" smtClean="0"/>
              <a:t>The title and description should be written to describe the content and the link should reference the webpage that contains that actual content. </a:t>
            </a:r>
            <a:endParaRPr lang="en-CA" sz="14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/>
          <a:srcRect l="10411" r="2548"/>
          <a:stretch>
            <a:fillRect/>
          </a:stretch>
        </p:blipFill>
        <p:spPr bwMode="auto">
          <a:xfrm>
            <a:off x="4679504" y="2492896"/>
            <a:ext cx="4464496" cy="41044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751512" y="4365104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751512" y="5229200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0"/>
            <a:ext cx="2771800" cy="228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277" name="Picture 5" descr="http://mingersoft.com/blog/wp-content/uploads/2010/06/Example-RSS-XML.png"/>
          <p:cNvPicPr>
            <a:picLocks noChangeAspect="1" noChangeArrowheads="1"/>
          </p:cNvPicPr>
          <p:nvPr/>
        </p:nvPicPr>
        <p:blipFill>
          <a:blip r:embed="rId2" cstate="print"/>
          <a:srcRect r="1978" b="7478"/>
          <a:stretch>
            <a:fillRect/>
          </a:stretch>
        </p:blipFill>
        <p:spPr bwMode="auto">
          <a:xfrm>
            <a:off x="3815408" y="666891"/>
            <a:ext cx="5328592" cy="6191109"/>
          </a:xfrm>
          <a:prstGeom prst="rect">
            <a:avLst/>
          </a:prstGeom>
          <a:noFill/>
        </p:spPr>
      </p:pic>
      <p:pic>
        <p:nvPicPr>
          <p:cNvPr id="54274" name="Picture 2" descr="http://www.ejrdesign.co.za/graphics/example-rss-fe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3851920" cy="34563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23528" y="1124744"/>
            <a:ext cx="341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More XML Examples</a:t>
            </a:r>
            <a:endParaRPr lang="en-CA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620689"/>
            <a:ext cx="5040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RSS Feeders: </a:t>
            </a:r>
            <a:r>
              <a:rPr lang="en-CA" sz="2000" b="1" dirty="0" smtClean="0">
                <a:solidFill>
                  <a:srgbClr val="C00000"/>
                </a:solidFill>
              </a:rPr>
              <a:t>(RSS </a:t>
            </a:r>
            <a:r>
              <a:rPr lang="en-CA" sz="2000" b="1" u="sng" dirty="0" smtClean="0">
                <a:solidFill>
                  <a:srgbClr val="C00000"/>
                </a:solidFill>
              </a:rPr>
              <a:t>Generators</a:t>
            </a:r>
            <a:r>
              <a:rPr lang="en-CA" sz="2000" b="1" dirty="0" smtClean="0">
                <a:solidFill>
                  <a:srgbClr val="C00000"/>
                </a:solidFill>
              </a:rPr>
              <a:t>)</a:t>
            </a:r>
            <a:endParaRPr lang="en-CA" sz="2400" b="1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/>
              <a:t>A program to allows users to easily create XML, edit and publish RSS feeds.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/>
              <a:t>Some can even create podcasts (including iTunes compatible podcasts). </a:t>
            </a:r>
            <a:endParaRPr lang="en-CA" sz="2400" b="1" dirty="0">
              <a:solidFill>
                <a:srgbClr val="C00000"/>
              </a:solidFill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359"/>
            <a:ext cx="3275856" cy="40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 l="4545" t="5701" b="57300"/>
          <a:stretch>
            <a:fillRect/>
          </a:stretch>
        </p:blipFill>
        <p:spPr bwMode="auto">
          <a:xfrm>
            <a:off x="3203848" y="2780928"/>
            <a:ext cx="357288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292080" y="548680"/>
            <a:ext cx="3851920" cy="1908215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r>
              <a:rPr lang="en-CA" b="1" dirty="0" smtClean="0"/>
              <a:t>Popular Feeders:</a:t>
            </a:r>
          </a:p>
          <a:p>
            <a:r>
              <a:rPr lang="en-CA" dirty="0" err="1" smtClean="0">
                <a:hlinkClick r:id="rId4"/>
              </a:rPr>
              <a:t>Feedforall</a:t>
            </a:r>
            <a:r>
              <a:rPr lang="en-CA" dirty="0" smtClean="0"/>
              <a:t>  ($39)</a:t>
            </a:r>
          </a:p>
          <a:p>
            <a:r>
              <a:rPr lang="en-CA" dirty="0" err="1" smtClean="0">
                <a:hlinkClick r:id="rId5"/>
              </a:rPr>
              <a:t>Listgarden</a:t>
            </a:r>
            <a:r>
              <a:rPr lang="en-CA" dirty="0" smtClean="0"/>
              <a:t> </a:t>
            </a:r>
            <a:r>
              <a:rPr lang="en-CA" sz="1600" dirty="0" smtClean="0"/>
              <a:t>(free –</a:t>
            </a:r>
            <a:r>
              <a:rPr lang="en-CA" sz="1600" dirty="0" err="1" smtClean="0"/>
              <a:t>nosupport</a:t>
            </a:r>
            <a:r>
              <a:rPr lang="en-CA" sz="1600" dirty="0" smtClean="0"/>
              <a:t>)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b="1" dirty="0" smtClean="0">
                <a:hlinkClick r:id="rId6"/>
              </a:rPr>
              <a:t>http://www.rssgenerator.net/</a:t>
            </a:r>
            <a:r>
              <a:rPr lang="en-CA" sz="1600" b="1" dirty="0" smtClean="0"/>
              <a:t> </a:t>
            </a:r>
            <a:r>
              <a:rPr lang="en-CA" dirty="0" smtClean="0"/>
              <a:t>(free)</a:t>
            </a:r>
          </a:p>
          <a:p>
            <a:r>
              <a:rPr lang="en-CA" dirty="0" smtClean="0"/>
              <a:t>A list of free ones:</a:t>
            </a:r>
          </a:p>
          <a:p>
            <a:r>
              <a:rPr lang="en-CA" sz="1400" b="1" dirty="0" smtClean="0">
                <a:hlinkClick r:id="rId7"/>
              </a:rPr>
              <a:t>http://www.feed-readers.com/free-rss-readers.htm</a:t>
            </a:r>
            <a:endParaRPr lang="en-CA" dirty="0" smtClean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3435" y="4509120"/>
            <a:ext cx="233056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948264" y="4077072"/>
            <a:ext cx="21957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Generates .xml</a:t>
            </a:r>
            <a:endParaRPr lang="en-CA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4545" t="47526"/>
          <a:stretch>
            <a:fillRect/>
          </a:stretch>
        </p:blipFill>
        <p:spPr bwMode="auto">
          <a:xfrm>
            <a:off x="3203848" y="4509120"/>
            <a:ext cx="3572889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4680520" cy="1512168"/>
          </a:xfrm>
          <a:solidFill>
            <a:srgbClr val="FFE285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How to create an RSS Feed (.xml file) 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Create the RSS feed(.xml) </a:t>
            </a:r>
          </a:p>
          <a:p>
            <a:pPr lvl="0">
              <a:buFont typeface="+mj-lt"/>
              <a:buAutoNum type="arabicPeriod"/>
            </a:pPr>
            <a:r>
              <a:rPr lang="en-CA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Validate the RSS feed (for errors)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Syndicate/Submit it</a:t>
            </a:r>
          </a:p>
          <a:p>
            <a:pPr marL="180975" lvl="0" indent="-180975">
              <a:buNone/>
            </a:pPr>
            <a:endParaRPr lang="en-CA" sz="1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9512" y="2132857"/>
            <a:ext cx="53285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2:  Validate the RSS Feed</a:t>
            </a: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(locally on system or do Step 3 and then validate. (</a:t>
            </a:r>
            <a:r>
              <a:rPr lang="en-CA" dirty="0" err="1" smtClean="0"/>
              <a:t>rss</a:t>
            </a:r>
            <a:r>
              <a:rPr lang="en-CA" dirty="0" smtClean="0"/>
              <a:t> feed </a:t>
            </a:r>
            <a:r>
              <a:rPr lang="en-CA" dirty="0" err="1" smtClean="0"/>
              <a:t>validators</a:t>
            </a:r>
            <a:r>
              <a:rPr lang="en-CA" dirty="0" smtClean="0"/>
              <a:t> want it online)</a:t>
            </a:r>
            <a:br>
              <a:rPr lang="en-CA" dirty="0" smtClean="0"/>
            </a:b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Many feed readers will not accept </a:t>
            </a:r>
            <a:r>
              <a:rPr lang="en-CA" u="sng" dirty="0" smtClean="0">
                <a:solidFill>
                  <a:srgbClr val="C00000"/>
                </a:solidFill>
              </a:rPr>
              <a:t>invalid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 smtClean="0"/>
              <a:t>So </a:t>
            </a:r>
            <a:r>
              <a:rPr lang="en-CA" dirty="0" smtClean="0"/>
              <a:t>it is better to validate your site’s feeds first.</a:t>
            </a:r>
            <a:br>
              <a:rPr lang="en-CA" dirty="0" smtClean="0"/>
            </a:b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Validators help you to </a:t>
            </a:r>
            <a:r>
              <a:rPr lang="en-CA" u="sng" dirty="0" smtClean="0"/>
              <a:t>codify</a:t>
            </a:r>
            <a:r>
              <a:rPr lang="en-CA" dirty="0" smtClean="0"/>
              <a:t> the </a:t>
            </a:r>
            <a:r>
              <a:rPr lang="en-CA" dirty="0" smtClean="0"/>
              <a:t>specification (literally, to translate it into code) to make it easier to know when you’re producing RSS </a:t>
            </a:r>
            <a:r>
              <a:rPr lang="en-CA" u="sng" dirty="0" smtClean="0"/>
              <a:t>correctly</a:t>
            </a:r>
            <a:r>
              <a:rPr lang="en-CA" dirty="0" smtClean="0"/>
              <a:t>, </a:t>
            </a:r>
            <a:r>
              <a:rPr lang="en-CA" dirty="0" smtClean="0"/>
              <a:t>and to help you fix it when you’re not.</a:t>
            </a:r>
          </a:p>
          <a:p>
            <a:pPr marL="180975" indent="-180975">
              <a:buFont typeface="Arial" pitchFamily="34" charset="0"/>
              <a:buChar char="•"/>
            </a:pP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It works with RSS 0.90, 0.91, 0.92, 0.93, 0.94, 1.0, 1.1, and 2.0.</a:t>
            </a:r>
          </a:p>
          <a:p>
            <a:pPr marL="180975" indent="-180975">
              <a:buFont typeface="Arial" pitchFamily="34" charset="0"/>
              <a:buChar char="•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489848" y="3861048"/>
            <a:ext cx="3654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Enter the address of your feed and click Validate.</a:t>
            </a:r>
          </a:p>
          <a:p>
            <a:pPr marL="180975" indent="-95250"/>
            <a:r>
              <a:rPr lang="en-CA" sz="1600" dirty="0" smtClean="0"/>
              <a:t>http://www.yoursite.com/yourfeed.xml </a:t>
            </a:r>
          </a:p>
          <a:p>
            <a:pPr marL="85725" indent="-85725">
              <a:buFont typeface="Arial" pitchFamily="34" charset="0"/>
              <a:buChar char="•"/>
            </a:pPr>
            <a:endParaRPr lang="en-CA" dirty="0" smtClean="0"/>
          </a:p>
          <a:p>
            <a:pPr marL="85725" indent="-85725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If find errors: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CA" dirty="0" smtClean="0"/>
              <a:t>Provides messages for each type of problem and highlights where the problem first occurs in your feed. 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292080" y="0"/>
            <a:ext cx="3851920" cy="1138773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r>
              <a:rPr lang="en-CA" dirty="0" smtClean="0"/>
              <a:t>Popular RSS Feed </a:t>
            </a:r>
            <a:r>
              <a:rPr lang="en-CA" dirty="0" err="1" smtClean="0"/>
              <a:t>Validators</a:t>
            </a:r>
            <a:endParaRPr lang="en-CA" dirty="0" smtClean="0"/>
          </a:p>
          <a:p>
            <a:r>
              <a:rPr lang="en-CA" sz="1400" dirty="0" smtClean="0">
                <a:hlinkClick r:id="rId2"/>
              </a:rPr>
              <a:t>http://www.weblogs.com/feedvalidator.html</a:t>
            </a:r>
          </a:p>
          <a:p>
            <a:r>
              <a:rPr lang="en-CA" dirty="0" smtClean="0">
                <a:hlinkClick r:id="rId2"/>
              </a:rPr>
              <a:t>http://feedvalidator.org/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http://feedvalidator.org/testcases/</a:t>
            </a:r>
            <a:endParaRPr lang="en-CA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556792"/>
            <a:ext cx="3046090" cy="145823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561856" y="3068960"/>
            <a:ext cx="3582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Try it with:</a:t>
            </a:r>
          </a:p>
          <a:p>
            <a:r>
              <a:rPr lang="en-CA" sz="1200" dirty="0" smtClean="0"/>
              <a:t>http://feedvalidator.org/testcases/rss20/element-channel/missing_channel_description.xml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 l="53999" t="60165"/>
          <a:stretch>
            <a:fillRect/>
          </a:stretch>
        </p:blipFill>
        <p:spPr bwMode="auto">
          <a:xfrm>
            <a:off x="6660232" y="3501008"/>
            <a:ext cx="1410866" cy="109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4680520" cy="1512168"/>
          </a:xfrm>
          <a:solidFill>
            <a:srgbClr val="FFE285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How to create an RSS Feed (.xml file) 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Create the RSS feed(.xml) </a:t>
            </a:r>
          </a:p>
          <a:p>
            <a:pPr lvl="0">
              <a:buFont typeface="+mj-lt"/>
              <a:buAutoNum type="arabicPeriod"/>
            </a:pPr>
            <a:r>
              <a:rPr lang="en-CA" sz="1800" dirty="0" smtClean="0"/>
              <a:t>Validate the RSS feed (for errors)</a:t>
            </a:r>
          </a:p>
          <a:p>
            <a:pPr lvl="0">
              <a:buFont typeface="+mj-lt"/>
              <a:buAutoNum type="arabicPeriod"/>
            </a:pPr>
            <a:r>
              <a:rPr lang="en-CA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Syndicate/Submit it</a:t>
            </a:r>
          </a:p>
          <a:p>
            <a:pPr marL="180975" lvl="0" indent="-180975">
              <a:buNone/>
            </a:pPr>
            <a:endParaRPr lang="en-CA" sz="1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1520" y="2420888"/>
            <a:ext cx="5112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3:  Syndicate/Submit it</a:t>
            </a: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u="sng" dirty="0" smtClean="0"/>
              <a:t>Upload</a:t>
            </a:r>
            <a:r>
              <a:rPr lang="en-CA" dirty="0" smtClean="0"/>
              <a:t> the </a:t>
            </a:r>
            <a:r>
              <a:rPr lang="en-CA" dirty="0" smtClean="0"/>
              <a:t>XML file to your web server. 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The URL will be something like :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http://www.yoursite.com/yourfeed.xml. </a:t>
            </a:r>
          </a:p>
          <a:p>
            <a:pPr marL="180975" indent="-180975">
              <a:buFont typeface="Arial" pitchFamily="34" charset="0"/>
              <a:buChar char="•"/>
            </a:pP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This is the link to your RSS/XML feed, and the one you'll be </a:t>
            </a:r>
            <a:r>
              <a:rPr lang="en-CA" u="sng" dirty="0" smtClean="0"/>
              <a:t>advertising</a:t>
            </a:r>
            <a:r>
              <a:rPr lang="en-CA" dirty="0" smtClean="0"/>
              <a:t> so </a:t>
            </a:r>
            <a:r>
              <a:rPr lang="en-CA" dirty="0" smtClean="0"/>
              <a:t>people can subscribe.</a:t>
            </a:r>
          </a:p>
          <a:p>
            <a:pPr marL="180975" indent="-180975">
              <a:buFont typeface="Arial" pitchFamily="34" charset="0"/>
              <a:buChar char="•"/>
            </a:pPr>
            <a:endParaRPr lang="en-CA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So any time you add a new article to your feed, you must </a:t>
            </a:r>
            <a:r>
              <a:rPr lang="en-CA" u="sng" dirty="0" smtClean="0"/>
              <a:t>the XML file</a:t>
            </a:r>
            <a:r>
              <a:rPr lang="en-CA" dirty="0" smtClean="0"/>
              <a:t> which </a:t>
            </a:r>
            <a:r>
              <a:rPr lang="en-CA" dirty="0" smtClean="0"/>
              <a:t>shows the latest updates.</a:t>
            </a:r>
          </a:p>
          <a:p>
            <a:endParaRPr lang="en-CA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436096" y="4941168"/>
            <a:ext cx="3438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Some RSS Generators:</a:t>
            </a:r>
          </a:p>
          <a:p>
            <a:r>
              <a:rPr lang="en-CA" dirty="0" smtClean="0"/>
              <a:t>Have a built-in upload feature so you can upload the XML file right to your web server assuming your web host has FTP access.</a:t>
            </a:r>
            <a:endParaRPr lang="en-CA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92896"/>
            <a:ext cx="1838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20"/>
          <p:cNvSpPr/>
          <p:nvPr/>
        </p:nvSpPr>
        <p:spPr>
          <a:xfrm>
            <a:off x="6300192" y="2492896"/>
            <a:ext cx="2232248" cy="23762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 b="8917"/>
          <a:stretch>
            <a:fillRect/>
          </a:stretch>
        </p:blipFill>
        <p:spPr bwMode="auto">
          <a:xfrm>
            <a:off x="6588224" y="2348880"/>
            <a:ext cx="146685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5688632" cy="5760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smtClean="0"/>
              <a:t>Subscriber:  How to Get Started</a:t>
            </a:r>
            <a:br>
              <a:rPr lang="en-US" sz="2800" b="1" dirty="0" smtClean="0"/>
            </a:br>
            <a:endParaRPr lang="en-US" sz="1800" b="1" dirty="0" smtClean="0">
              <a:solidFill>
                <a:srgbClr val="C00000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</a:rPr>
              <a:t>Find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the sites you are interested in.</a:t>
            </a:r>
            <a:br>
              <a:rPr lang="en-US" sz="1800" dirty="0" smtClean="0"/>
            </a:br>
            <a:r>
              <a:rPr lang="en-US" sz="1800" dirty="0" smtClean="0"/>
              <a:t>(Not everybody offers RSS feeds)</a:t>
            </a:r>
            <a:br>
              <a:rPr lang="en-US" sz="1800" dirty="0" smtClean="0"/>
            </a:br>
            <a:endParaRPr lang="en-US" sz="1800" dirty="0" smtClean="0"/>
          </a:p>
          <a:p>
            <a:pPr lvl="0"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</a:rPr>
              <a:t>Subscribe</a:t>
            </a:r>
            <a:r>
              <a:rPr lang="en-US" sz="1800" dirty="0" smtClean="0"/>
              <a:t> to a website’s feed and have that content show up in your own personal feed</a:t>
            </a:r>
            <a:endParaRPr lang="en-CA" sz="1800" dirty="0" smtClean="0"/>
          </a:p>
          <a:p>
            <a:pPr marL="627063" lvl="1" indent="-169863">
              <a:buFont typeface="Arial" pitchFamily="34" charset="0"/>
              <a:buChar char="•"/>
            </a:pPr>
            <a:r>
              <a:rPr lang="en-US" sz="1800" dirty="0" smtClean="0"/>
              <a:t>Subscribe to multiple websites’ RSS feeds, and access all of that information in one </a:t>
            </a:r>
            <a:r>
              <a:rPr lang="en-US" sz="1800" u="sng" dirty="0" smtClean="0"/>
              <a:t>central</a:t>
            </a:r>
            <a:r>
              <a:rPr lang="en-US" sz="1800" dirty="0" smtClean="0"/>
              <a:t> location </a:t>
            </a:r>
            <a:r>
              <a:rPr lang="en-US" sz="1800" dirty="0" smtClean="0"/>
              <a:t>(using a </a:t>
            </a:r>
            <a:r>
              <a:rPr lang="en-US" sz="1800" u="sng" dirty="0" smtClean="0"/>
              <a:t>reader</a:t>
            </a:r>
            <a:r>
              <a:rPr lang="en-US" sz="1800" dirty="0" smtClean="0"/>
              <a:t>)</a:t>
            </a:r>
            <a:endParaRPr lang="en-CA" sz="1800" dirty="0" smtClean="0"/>
          </a:p>
          <a:p>
            <a:pPr marL="627063" lvl="1" indent="-169863">
              <a:buFont typeface="Arial" pitchFamily="34" charset="0"/>
              <a:buChar char="•"/>
            </a:pPr>
            <a:r>
              <a:rPr lang="en-US" sz="1800" dirty="0" smtClean="0"/>
              <a:t>New content from subscribed websites ___________  show up in your feed. </a:t>
            </a:r>
            <a:br>
              <a:rPr lang="en-US" sz="1800" dirty="0" smtClean="0"/>
            </a:br>
            <a:endParaRPr lang="en-US" sz="1800" dirty="0" smtClean="0"/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-9939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</a:t>
            </a:r>
            <a:endParaRPr kumimoji="0" lang="en-CA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92080" y="4653136"/>
            <a:ext cx="3600400" cy="1200329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pPr marL="361950" indent="-252413"/>
            <a:r>
              <a:rPr lang="en-US" b="1" dirty="0" smtClean="0"/>
              <a:t>You Need to get a: </a:t>
            </a:r>
          </a:p>
          <a:p>
            <a:pPr marL="361950" indent="-252413">
              <a:buFont typeface="+mj-lt"/>
              <a:buAutoNum type="arabicPeriod"/>
            </a:pPr>
            <a:r>
              <a:rPr lang="en-US" dirty="0" smtClean="0"/>
              <a:t>Subscription to an RSS feed</a:t>
            </a:r>
            <a:endParaRPr lang="en-CA" dirty="0" smtClean="0"/>
          </a:p>
          <a:p>
            <a:pPr marL="361950" indent="-252413">
              <a:buFont typeface="+mj-lt"/>
              <a:buAutoNum type="arabicPeriod"/>
            </a:pPr>
            <a:r>
              <a:rPr lang="en-US" dirty="0" smtClean="0"/>
              <a:t>Read your feeds</a:t>
            </a:r>
            <a:br>
              <a:rPr lang="en-US" dirty="0" smtClean="0"/>
            </a:br>
            <a:r>
              <a:rPr lang="en-US" dirty="0" smtClean="0"/>
              <a:t>(to view the feeds)</a:t>
            </a:r>
            <a:endParaRPr lang="en-CA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988840"/>
            <a:ext cx="302006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5688632" cy="5760640"/>
          </a:xfrm>
        </p:spPr>
        <p:txBody>
          <a:bodyPr>
            <a:noAutofit/>
          </a:bodyPr>
          <a:lstStyle/>
          <a:p>
            <a:pPr marL="85725" lvl="0" indent="-85725">
              <a:buNone/>
            </a:pPr>
            <a:r>
              <a:rPr lang="en-US" sz="2800" b="1" dirty="0" smtClean="0"/>
              <a:t> How to Get Started: </a:t>
            </a:r>
            <a:br>
              <a:rPr lang="en-US" sz="2800" b="1" dirty="0" smtClean="0"/>
            </a:br>
            <a:r>
              <a:rPr lang="en-US" sz="2800" b="1" dirty="0" smtClean="0"/>
              <a:t>Subscriber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C00000"/>
                </a:solidFill>
              </a:rPr>
              <a:t>Find</a:t>
            </a:r>
            <a:r>
              <a:rPr lang="en-US" sz="2400" u="sng" dirty="0" smtClean="0">
                <a:solidFill>
                  <a:srgbClr val="C00000"/>
                </a:solidFill>
              </a:rPr>
              <a:t> </a:t>
            </a:r>
            <a:r>
              <a:rPr lang="en-US" sz="2400" u="sng" dirty="0" smtClean="0"/>
              <a:t>the sites you are interested 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Look for any indication for the RSS button</a:t>
            </a:r>
            <a:br>
              <a:rPr lang="en-US" sz="1800" dirty="0" smtClean="0"/>
            </a:br>
            <a:r>
              <a:rPr lang="en-US" sz="1800" dirty="0" smtClean="0"/>
              <a:t>Click on it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423389" cy="4025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088232" cy="1772816"/>
          </a:xfrm>
          <a:prstGeom prst="rect">
            <a:avLst/>
          </a:prstGeom>
        </p:spPr>
      </p:pic>
      <p:pic>
        <p:nvPicPr>
          <p:cNvPr id="67588" name="Picture 4" descr="http://www.google.com/help/hc/images/feedburner/feed-icon-garbag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0"/>
            <a:ext cx="990600" cy="196215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51520" y="2924944"/>
            <a:ext cx="2376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Most of the biggest names on the web offer content feeds including </a:t>
            </a:r>
          </a:p>
          <a:p>
            <a:r>
              <a:rPr lang="en-CA" sz="1600" dirty="0" smtClean="0">
                <a:hlinkClick r:id="rId5"/>
              </a:rPr>
              <a:t>CBC.ca</a:t>
            </a:r>
            <a:endParaRPr lang="en-CA" sz="1600" dirty="0" smtClean="0"/>
          </a:p>
          <a:p>
            <a:r>
              <a:rPr lang="en-CA" sz="1600" dirty="0" smtClean="0">
                <a:hlinkClick r:id="rId6"/>
              </a:rPr>
              <a:t>USATODAY.com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>
                <a:hlinkClick r:id="rId7"/>
              </a:rPr>
              <a:t>BBC News Headlines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err="1" smtClean="0">
                <a:hlinkClick r:id="rId8"/>
              </a:rPr>
              <a:t>ABCNews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>
                <a:hlinkClick r:id="rId9"/>
              </a:rPr>
              <a:t>CNET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>
                <a:hlinkClick r:id="rId10"/>
              </a:rPr>
              <a:t>Yahoo!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>
                <a:hlinkClick r:id="rId11"/>
              </a:rPr>
              <a:t>Amazon.com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 (including a </a:t>
            </a:r>
            <a:r>
              <a:rPr lang="en-CA" sz="1600" dirty="0" smtClean="0">
                <a:hlinkClick r:id="rId12"/>
              </a:rPr>
              <a:t>podcast</a:t>
            </a:r>
            <a:r>
              <a:rPr lang="en-CA" sz="1600" dirty="0" smtClean="0"/>
              <a:t>!), and many more. </a:t>
            </a:r>
            <a:endParaRPr lang="en-CA" sz="1600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99792" y="2420888"/>
            <a:ext cx="3810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99792" y="5676900"/>
            <a:ext cx="3810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4932040" y="5921896"/>
            <a:ext cx="1728192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5143735" y="2391385"/>
            <a:ext cx="364369" cy="38459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4248" y="2708920"/>
            <a:ext cx="197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In Firefox: </a:t>
            </a:r>
          </a:p>
          <a:p>
            <a:r>
              <a:rPr lang="en-CA" dirty="0" smtClean="0"/>
              <a:t>You can check by bookmarking and it will allow you to subscribe if there is a Feed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4464496" cy="3384376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Presents you with all the RSS feeds that this site offers: </a:t>
            </a:r>
          </a:p>
          <a:p>
            <a:pPr lvl="0">
              <a:buFont typeface="+mj-lt"/>
              <a:buAutoNum type="arabicPeriod"/>
            </a:pP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87751"/>
            <a:ext cx="3960440" cy="52702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27984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100" dirty="0" smtClean="0">
                <a:hlinkClick r:id="rId3"/>
              </a:rPr>
              <a:t>http://www.bbc.co.uk/news/entertainment-arts-21821319</a:t>
            </a:r>
            <a:endParaRPr lang="en-US" dirty="0" smtClean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 b="13142"/>
          <a:stretch>
            <a:fillRect/>
          </a:stretch>
        </p:blipFill>
        <p:spPr bwMode="auto">
          <a:xfrm>
            <a:off x="5430295" y="737320"/>
            <a:ext cx="3713705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2987824" y="1844824"/>
            <a:ext cx="259228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2564904"/>
            <a:ext cx="2232248" cy="2585323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Copy the link (.xml) and paste into Reader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rgbClr val="C00000"/>
                </a:solidFill>
              </a:rPr>
              <a:t>In Firefox</a:t>
            </a:r>
          </a:p>
          <a:p>
            <a:r>
              <a:rPr lang="en-CA" u="sng" dirty="0" smtClean="0">
                <a:solidFill>
                  <a:srgbClr val="C00000"/>
                </a:solidFill>
              </a:rPr>
              <a:t>Built-in RSS feeder</a:t>
            </a:r>
            <a:endParaRPr lang="en-CA" u="sng" dirty="0" smtClean="0">
              <a:solidFill>
                <a:srgbClr val="C00000"/>
              </a:solidFill>
            </a:endParaRPr>
          </a:p>
          <a:p>
            <a:r>
              <a:rPr lang="en-CA" dirty="0" smtClean="0"/>
              <a:t>Clicked on .xml button and open up the feed.</a:t>
            </a:r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0660" name="Picture 4" descr="C:\Users\Vivi\AppData\Local\Temp\SNAGHTML72df1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7620000" cy="591502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908720"/>
            <a:ext cx="4824536" cy="28083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When you saved it as a </a:t>
            </a:r>
            <a:r>
              <a:rPr lang="en-US" sz="1800" b="1" dirty="0" smtClean="0">
                <a:solidFill>
                  <a:srgbClr val="C00000"/>
                </a:solidFill>
              </a:rPr>
              <a:t>Live Bookmark in Firefox..</a:t>
            </a:r>
            <a:r>
              <a:rPr lang="en-US" sz="1800" dirty="0" smtClean="0"/>
              <a:t> To read go to your bookmark and view the articles</a:t>
            </a:r>
          </a:p>
          <a:p>
            <a:pPr marL="180975" indent="-180975"/>
            <a:r>
              <a:rPr lang="en-US" sz="1800" dirty="0" smtClean="0"/>
              <a:t>Go directly to the feed or go to the topic with all the feeds</a:t>
            </a:r>
          </a:p>
          <a:p>
            <a:pPr marL="180975" indent="-180975"/>
            <a:r>
              <a:rPr lang="en-US" sz="1800" dirty="0" smtClean="0">
                <a:solidFill>
                  <a:srgbClr val="C00000"/>
                </a:solidFill>
              </a:rPr>
              <a:t>Really annoying</a:t>
            </a:r>
            <a:r>
              <a:rPr lang="en-US" sz="1800" dirty="0" smtClean="0"/>
              <a:t> because it opens up same window/tab and can’t bet back to it.. Unless you start from browser Bookmarks again…</a:t>
            </a:r>
          </a:p>
          <a:p>
            <a:pPr marL="180975" indent="-180975"/>
            <a:r>
              <a:rPr lang="en-US" sz="1800" b="1" dirty="0" smtClean="0">
                <a:solidFill>
                  <a:srgbClr val="C00000"/>
                </a:solidFill>
              </a:rPr>
              <a:t>So get a </a:t>
            </a:r>
            <a:r>
              <a:rPr lang="en-US" sz="1800" b="1" u="sng" dirty="0" smtClean="0">
                <a:solidFill>
                  <a:srgbClr val="C00000"/>
                </a:solidFill>
              </a:rPr>
              <a:t>RSS Reader</a:t>
            </a:r>
            <a:endParaRPr lang="en-US" sz="1800" b="1" u="sng" dirty="0" smtClean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sz="1800" dirty="0" smtClean="0"/>
          </a:p>
          <a:p>
            <a:pPr lvl="0">
              <a:buFont typeface="+mj-lt"/>
              <a:buAutoNum type="arabicPeriod"/>
            </a:pPr>
            <a:endParaRPr lang="en-US" sz="1800" dirty="0" smtClean="0"/>
          </a:p>
          <a:p>
            <a:pPr lvl="0">
              <a:buFont typeface="+mj-lt"/>
              <a:buAutoNum type="arabicPeriod"/>
            </a:pPr>
            <a:endParaRPr lang="en-US" sz="1800" dirty="0" smtClean="0"/>
          </a:p>
          <a:p>
            <a:pPr lvl="0">
              <a:buFont typeface="+mj-lt"/>
              <a:buAutoNum type="arabicPeriod"/>
            </a:pP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0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4608512" cy="5040560"/>
          </a:xfrm>
        </p:spPr>
        <p:txBody>
          <a:bodyPr>
            <a:noAutofit/>
          </a:bodyPr>
          <a:lstStyle/>
          <a:p>
            <a:pPr marL="85725" lvl="0" indent="-85725">
              <a:buNone/>
            </a:pPr>
            <a:r>
              <a:rPr lang="en-US" sz="2800" b="1" dirty="0" smtClean="0"/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Get RSS Reader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 (</a:t>
            </a:r>
            <a:r>
              <a:rPr lang="en-US" sz="2000" b="1" dirty="0" smtClean="0">
                <a:solidFill>
                  <a:srgbClr val="C00000"/>
                </a:solidFill>
              </a:rPr>
              <a:t>aka </a:t>
            </a:r>
            <a:r>
              <a:rPr lang="en-US" sz="2000" b="1" u="sng" dirty="0" smtClean="0">
                <a:solidFill>
                  <a:srgbClr val="C00000"/>
                </a:solidFill>
              </a:rPr>
              <a:t>aggregator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u="sng" dirty="0" smtClean="0">
                <a:solidFill>
                  <a:srgbClr val="C00000"/>
                </a:solidFill>
              </a:rPr>
              <a:t>feed reader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180975" lvl="0" indent="-180975"/>
            <a:r>
              <a:rPr lang="en-US" sz="1800" dirty="0" smtClean="0"/>
              <a:t>To read your RSS feeds, you need an </a:t>
            </a:r>
            <a:r>
              <a:rPr lang="en-US" sz="1800" b="1" dirty="0" smtClean="0"/>
              <a:t>RSS reader</a:t>
            </a:r>
            <a:endParaRPr lang="en-CA" sz="1800" dirty="0" smtClean="0"/>
          </a:p>
          <a:p>
            <a:pPr marL="180975" indent="-180975"/>
            <a:r>
              <a:rPr lang="en-CA" sz="1800" b="1" dirty="0" smtClean="0"/>
              <a:t>Aggregates </a:t>
            </a:r>
            <a:r>
              <a:rPr lang="en-CA" sz="1800" dirty="0" smtClean="0"/>
              <a:t>(forms into one) syndicated web content such as news headlines, blogs, podcasts, and video blogs (</a:t>
            </a:r>
            <a:r>
              <a:rPr lang="en-CA" sz="1800" dirty="0" err="1" smtClean="0"/>
              <a:t>vlogs</a:t>
            </a:r>
            <a:r>
              <a:rPr lang="en-CA" sz="1800" dirty="0" smtClean="0"/>
              <a:t>) </a:t>
            </a:r>
            <a:r>
              <a:rPr lang="en-CA" sz="1800" b="1" dirty="0" smtClean="0">
                <a:solidFill>
                  <a:srgbClr val="C00000"/>
                </a:solidFill>
              </a:rPr>
              <a:t>in </a:t>
            </a:r>
            <a:r>
              <a:rPr lang="en-CA" sz="1800" b="1" u="sng" dirty="0" smtClean="0">
                <a:solidFill>
                  <a:srgbClr val="C00000"/>
                </a:solidFill>
              </a:rPr>
              <a:t>one location</a:t>
            </a:r>
            <a:r>
              <a:rPr lang="en-CA" sz="1800" b="1" dirty="0" smtClean="0">
                <a:solidFill>
                  <a:srgbClr val="C00000"/>
                </a:solidFill>
              </a:rPr>
              <a:t> </a:t>
            </a:r>
            <a:r>
              <a:rPr lang="en-CA" sz="1800" dirty="0" smtClean="0"/>
              <a:t>for </a:t>
            </a:r>
            <a:r>
              <a:rPr lang="en-CA" sz="1800" dirty="0" smtClean="0"/>
              <a:t>easy viewing.</a:t>
            </a:r>
            <a:endParaRPr lang="en-US" sz="1800" dirty="0" smtClean="0"/>
          </a:p>
          <a:p>
            <a:pPr marL="180975" indent="-180975"/>
            <a:r>
              <a:rPr lang="en-US" sz="1800" dirty="0" smtClean="0"/>
              <a:t>There are many readers available, with a wide variety of approaches and features. </a:t>
            </a:r>
            <a:endParaRPr lang="en-CA" sz="1800" dirty="0" smtClean="0"/>
          </a:p>
          <a:p>
            <a:pPr marL="581025" lvl="2" indent="-180975"/>
            <a:r>
              <a:rPr lang="en-US" sz="1800" dirty="0" smtClean="0"/>
              <a:t>web-based </a:t>
            </a:r>
            <a:r>
              <a:rPr lang="en-US" sz="1800" dirty="0" err="1" smtClean="0"/>
              <a:t>vs</a:t>
            </a:r>
            <a:r>
              <a:rPr lang="en-US" sz="1800" dirty="0" smtClean="0"/>
              <a:t> stand-alone programs</a:t>
            </a:r>
          </a:p>
          <a:p>
            <a:pPr marL="581025" lvl="2" indent="-180975"/>
            <a:r>
              <a:rPr lang="en-US" sz="1800" dirty="0" smtClean="0"/>
              <a:t>operating systems specificity</a:t>
            </a:r>
          </a:p>
          <a:p>
            <a:pPr marL="581025" lvl="2" indent="-180975"/>
            <a:r>
              <a:rPr lang="en-US" sz="1800" dirty="0" smtClean="0"/>
              <a:t>some are free vs. to pay for them</a:t>
            </a:r>
          </a:p>
          <a:p>
            <a:pPr marL="581025" lvl="2" indent="-180975"/>
            <a:r>
              <a:rPr lang="en-US" sz="1800" dirty="0" smtClean="0"/>
              <a:t>Just search “RSS reader” and find what works best for you. </a:t>
            </a:r>
            <a:endParaRPr lang="en-CA" sz="1800" dirty="0" smtClean="0"/>
          </a:p>
          <a:p>
            <a:pPr lvl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394" name="Picture 2" descr="http://www.rssreader.com/images/rssreaderscreensho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206" y="1628800"/>
            <a:ext cx="4379794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RSS Feeds 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9552" y="1052736"/>
            <a:ext cx="39604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A world of: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CA" sz="2000" dirty="0" smtClean="0"/>
              <a:t>Blogs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CA" sz="2000" dirty="0" smtClean="0"/>
              <a:t>Latest headlines around the world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CA" sz="2000" dirty="0" smtClean="0"/>
              <a:t>News breaks as it happens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CA" sz="2000" dirty="0" smtClean="0"/>
              <a:t>New company info released etc. </a:t>
            </a:r>
          </a:p>
          <a:p>
            <a:endParaRPr lang="en-CA" sz="2400" b="1" dirty="0" smtClean="0"/>
          </a:p>
          <a:p>
            <a:r>
              <a:rPr lang="en-CA" sz="2400" b="1" dirty="0" smtClean="0">
                <a:solidFill>
                  <a:srgbClr val="C00000"/>
                </a:solidFill>
              </a:rPr>
              <a:t>The fact:</a:t>
            </a:r>
          </a:p>
          <a:p>
            <a:r>
              <a:rPr lang="en-CA" dirty="0" smtClean="0"/>
              <a:t>Updated info everyday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en-CA" sz="2400" b="1" dirty="0" smtClean="0">
                <a:solidFill>
                  <a:srgbClr val="C00000"/>
                </a:solidFill>
              </a:rPr>
              <a:t>Do you know when?</a:t>
            </a:r>
          </a:p>
          <a:p>
            <a:r>
              <a:rPr lang="en-CA" sz="2000" dirty="0" smtClean="0"/>
              <a:t>How does one handle knowing when there are UPDATES? </a:t>
            </a:r>
            <a:endParaRPr lang="en-CA" sz="2000" dirty="0"/>
          </a:p>
        </p:txBody>
      </p:sp>
      <p:pic>
        <p:nvPicPr>
          <p:cNvPr id="32770" name="Picture 2" descr="Subscribe to our reverse mortgage news rss feed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068960"/>
            <a:ext cx="2779781" cy="2376264"/>
          </a:xfrm>
          <a:prstGeom prst="rect">
            <a:avLst/>
          </a:prstGeom>
          <a:noFill/>
        </p:spPr>
      </p:pic>
      <p:pic>
        <p:nvPicPr>
          <p:cNvPr id="35842" name="Picture 2" descr="http://www.planetcom.ca/images/webdesig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60648"/>
            <a:ext cx="3804423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44072" y="3200400"/>
          <a:ext cx="2399928" cy="3657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99928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Linux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Akregator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BlogBridge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Bottom Feeder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5"/>
                        </a:rPr>
                        <a:t>Eclipse RSS Reader 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6"/>
                        </a:rPr>
                        <a:t>Liferea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7"/>
                        </a:rPr>
                        <a:t>RSS Owl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8"/>
                        </a:rPr>
                        <a:t>SnowNews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/>
                        </a:rPr>
                        <a:t>Straw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/>
                        </a:rPr>
                        <a:t>Thunderbird </a:t>
                      </a:r>
                      <a:r>
                        <a:rPr lang="en-CA" dirty="0" err="1">
                          <a:hlinkClick r:id="rId10"/>
                        </a:rPr>
                        <a:t>rdz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55776" y="3284984"/>
          <a:ext cx="2039888" cy="3291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9888"/>
              </a:tblGrid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Microsoft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11"/>
                        </a:rPr>
                        <a:t>Awasu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2"/>
                        </a:rPr>
                        <a:t>Blog Navigator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3"/>
                        </a:rPr>
                        <a:t>FeedDemon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4"/>
                        </a:rPr>
                        <a:t>NewzCrawler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5"/>
                        </a:rPr>
                        <a:t>Omea Reader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6"/>
                        </a:rPr>
                        <a:t>RSS Reader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6"/>
                        </a:rPr>
                        <a:t>Sharp Reader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/>
                        </a:rPr>
                        <a:t>Thunderbird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1560" y="3284984"/>
          <a:ext cx="1823864" cy="3108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Online</a:t>
                      </a:r>
                    </a:p>
                    <a:p>
                      <a:r>
                        <a:rPr lang="en-CA" dirty="0" smtClean="0"/>
                        <a:t>(web</a:t>
                      </a:r>
                      <a:r>
                        <a:rPr lang="en-CA" baseline="0" dirty="0" smtClean="0"/>
                        <a:t> based)</a:t>
                      </a:r>
                      <a:endParaRPr lang="en-CA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7"/>
                        </a:rPr>
                        <a:t>Bloglines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8"/>
                        </a:rPr>
                        <a:t>Feedshow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9"/>
                        </a:rPr>
                        <a:t>Google Reader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20"/>
                        </a:rPr>
                        <a:t>My Yahoo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21"/>
                        </a:rPr>
                        <a:t>Newsgator Online 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2"/>
                        </a:rPr>
                        <a:t>Netvibes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60032" y="3284984"/>
          <a:ext cx="1728192" cy="2926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28192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Apple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3"/>
                        </a:rPr>
                        <a:t>Cyndicate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4"/>
                        </a:rPr>
                        <a:t>NetNewsWire</a:t>
                      </a:r>
                      <a:endParaRPr lang="en-CA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25"/>
                        </a:rPr>
                        <a:t>NewsFire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26"/>
                        </a:rPr>
                        <a:t>PixelNews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27"/>
                        </a:rPr>
                        <a:t>Shrook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hlinkClick r:id="rId10"/>
                        </a:rPr>
                        <a:t>Thunderbird</a:t>
                      </a:r>
                      <a:endParaRPr lang="en-CA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28"/>
                        </a:rPr>
                        <a:t>Vienna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55976" y="188640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Google Reader</a:t>
            </a:r>
          </a:p>
          <a:p>
            <a:r>
              <a:rPr lang="en-CA" dirty="0" smtClean="0"/>
              <a:t>Stopping service July 1, 2013</a:t>
            </a:r>
            <a:br>
              <a:rPr lang="en-CA" dirty="0" smtClean="0"/>
            </a:br>
            <a:endParaRPr lang="en-CA" dirty="0" smtClean="0"/>
          </a:p>
          <a:p>
            <a:pPr>
              <a:buFontTx/>
              <a:buChar char="-"/>
            </a:pPr>
            <a:r>
              <a:rPr lang="en-CA" b="1" dirty="0" smtClean="0">
                <a:hlinkClick r:id="rId29"/>
              </a:rPr>
              <a:t>The Old Reader</a:t>
            </a:r>
            <a:endParaRPr lang="en-CA" b="1" dirty="0" smtClean="0"/>
          </a:p>
          <a:p>
            <a:pPr>
              <a:buFontTx/>
              <a:buChar char="-"/>
            </a:pPr>
            <a:r>
              <a:rPr lang="en-CA" b="1" dirty="0" err="1" smtClean="0">
                <a:hlinkClick r:id="rId30"/>
              </a:rPr>
              <a:t>NewsBlur</a:t>
            </a:r>
            <a:endParaRPr lang="en-CA" b="1" dirty="0" smtClean="0"/>
          </a:p>
          <a:p>
            <a:pPr>
              <a:buFontTx/>
              <a:buChar char="-"/>
            </a:pPr>
            <a:r>
              <a:rPr lang="en-CA" b="1" dirty="0" err="1" smtClean="0">
                <a:hlinkClick r:id="rId31"/>
              </a:rPr>
              <a:t>Feedly</a:t>
            </a:r>
            <a:endParaRPr lang="en-CA" b="1" dirty="0" smtClean="0"/>
          </a:p>
          <a:p>
            <a:pPr>
              <a:buFontTx/>
              <a:buChar char="-"/>
            </a:pPr>
            <a:r>
              <a:rPr lang="en-CA" b="1" dirty="0" err="1" smtClean="0">
                <a:hlinkClick r:id="rId32"/>
              </a:rPr>
              <a:t>NetVibes</a:t>
            </a:r>
            <a:endParaRPr lang="en-CA" b="1" dirty="0" smtClean="0"/>
          </a:p>
          <a:p>
            <a:pPr>
              <a:buFontTx/>
              <a:buChar char="-"/>
            </a:pPr>
            <a:r>
              <a:rPr lang="en-CA" b="1" dirty="0" smtClean="0">
                <a:hlinkClick r:id="rId33"/>
              </a:rPr>
              <a:t>Pulse</a:t>
            </a:r>
            <a:endParaRPr lang="en-CA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4" cstate="print"/>
          <a:srcRect b="8112"/>
          <a:stretch>
            <a:fillRect/>
          </a:stretch>
        </p:blipFill>
        <p:spPr bwMode="auto">
          <a:xfrm>
            <a:off x="6610177" y="188640"/>
            <a:ext cx="2533823" cy="29523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572000" y="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100" b="1" dirty="0" smtClean="0">
                <a:hlinkClick r:id="rId35"/>
              </a:rPr>
              <a:t>http://lifehacker.com/5990881/five-best-google-reader-alternatives</a:t>
            </a:r>
            <a:endParaRPr lang="en-CA" sz="11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7504" y="404664"/>
            <a:ext cx="3888432" cy="2308324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en-US" dirty="0" smtClean="0"/>
              <a:t>Find the RSS feed that you would like to subscribe to</a:t>
            </a:r>
            <a:br>
              <a:rPr lang="en-US" dirty="0" smtClean="0"/>
            </a:br>
            <a:endParaRPr lang="en-US" dirty="0" smtClean="0"/>
          </a:p>
          <a:p>
            <a:pPr marL="265113" indent="-26511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Copy and paste the link </a:t>
            </a:r>
            <a:r>
              <a:rPr lang="en-US" dirty="0" smtClean="0"/>
              <a:t>into your RSS reader… that’s it! </a:t>
            </a:r>
            <a:br>
              <a:rPr lang="en-US" dirty="0" smtClean="0"/>
            </a:br>
            <a:endParaRPr lang="en-US" dirty="0" smtClean="0"/>
          </a:p>
          <a:p>
            <a:pPr marL="265113" indent="-26511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Any updates will be displayed next time you access your reader. </a:t>
            </a:r>
            <a:endParaRPr lang="en-CA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>
                <a:latin typeface="+mj-lt"/>
              </a:rPr>
              <a:t>Get the RSS Feed  that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latin typeface="+mj-lt"/>
              </a:rPr>
              <a:t>Click on the RSS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latin typeface="+mj-lt"/>
              </a:rPr>
              <a:t>It will open in browser the .xml file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>
                <a:latin typeface="+mj-lt"/>
              </a:rPr>
              <a:t>Copy the </a:t>
            </a:r>
            <a:r>
              <a:rPr lang="en-CA" dirty="0" err="1" smtClean="0">
                <a:latin typeface="+mj-lt"/>
              </a:rPr>
              <a:t>url</a:t>
            </a:r>
            <a:r>
              <a:rPr lang="en-CA" dirty="0" smtClean="0">
                <a:latin typeface="+mj-lt"/>
              </a:rPr>
              <a:t> address into the </a:t>
            </a:r>
            <a:r>
              <a:rPr lang="en-CA" dirty="0" err="1" smtClean="0">
                <a:latin typeface="+mj-lt"/>
              </a:rPr>
              <a:t>rss</a:t>
            </a:r>
            <a:r>
              <a:rPr lang="en-CA" dirty="0" smtClean="0">
                <a:latin typeface="+mj-lt"/>
              </a:rPr>
              <a:t> reader of your choice </a:t>
            </a:r>
            <a:endParaRPr lang="en-CA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4917169" cy="3721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51"/>
          <a:stretch/>
        </p:blipFill>
        <p:spPr bwMode="auto">
          <a:xfrm>
            <a:off x="3779912" y="1916832"/>
            <a:ext cx="5220072" cy="3993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979712" y="3537012"/>
            <a:ext cx="1944216" cy="1620180"/>
          </a:xfrm>
          <a:prstGeom prst="straightConnector1">
            <a:avLst/>
          </a:prstGeom>
          <a:ln w="1143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9512" y="1052736"/>
            <a:ext cx="38884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2"/>
              </a:rPr>
              <a:t>Bloglines.com</a:t>
            </a:r>
            <a:r>
              <a:rPr lang="en-US" sz="2800" dirty="0" smtClean="0"/>
              <a:t> </a:t>
            </a:r>
          </a:p>
          <a:p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4752327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1358" y="1556792"/>
            <a:ext cx="4982642" cy="48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92696"/>
            <a:ext cx="495397" cy="474553"/>
          </a:xfrm>
          <a:prstGeom prst="rect">
            <a:avLst/>
          </a:prstGeom>
        </p:spPr>
      </p:pic>
      <p:pic>
        <p:nvPicPr>
          <p:cNvPr id="59394" name="Picture 2" descr="http://www.rssreader.com/images/rssreaderscreensho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6752"/>
            <a:ext cx="6372200" cy="5447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4932040" cy="57606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800" b="1" dirty="0" smtClean="0"/>
              <a:t>How does RSS Feed Work?</a:t>
            </a:r>
            <a:endParaRPr lang="en-CA" sz="1800" dirty="0" smtClean="0"/>
          </a:p>
          <a:p>
            <a:pPr lvl="0"/>
            <a:endParaRPr lang="en-CA" sz="1800" dirty="0" smtClean="0"/>
          </a:p>
          <a:p>
            <a:pPr lvl="0"/>
            <a:endParaRPr lang="en-CA" sz="1800" dirty="0" smtClean="0"/>
          </a:p>
          <a:p>
            <a:pPr lvl="0"/>
            <a:endParaRPr lang="en-CA" sz="1800" dirty="0" smtClean="0"/>
          </a:p>
          <a:p>
            <a:pPr lvl="0"/>
            <a:endParaRPr lang="en-CA" sz="1800" dirty="0" smtClean="0"/>
          </a:p>
          <a:p>
            <a:pPr lvl="0"/>
            <a:endParaRPr lang="en-US" sz="2400" dirty="0" smtClean="0"/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23528" y="1988840"/>
            <a:ext cx="421196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Identifies the web pages that will be displayed by other websites</a:t>
            </a:r>
            <a:br>
              <a:rPr lang="en-CA" dirty="0" smtClean="0"/>
            </a:br>
            <a:r>
              <a:rPr lang="en-CA" dirty="0" smtClean="0">
                <a:solidFill>
                  <a:srgbClr val="C00000"/>
                </a:solidFill>
              </a:rPr>
              <a:t>This set of pages is the </a:t>
            </a:r>
            <a:r>
              <a:rPr lang="en-CA" u="sng" dirty="0" smtClean="0">
                <a:solidFill>
                  <a:srgbClr val="C00000"/>
                </a:solidFill>
              </a:rPr>
              <a:t>RSS feed.</a:t>
            </a:r>
            <a:endParaRPr lang="en-CA" u="sng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/>
              <a:t>A webmaster of this site defines this RSS feed using an XML file which holds: URL, title and summary</a:t>
            </a:r>
            <a:endParaRPr lang="en-US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16016" y="1196752"/>
            <a:ext cx="3744416" cy="7200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Subscriber</a:t>
            </a:r>
            <a: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Wants to read updated info</a:t>
            </a:r>
          </a:p>
          <a:p>
            <a:pPr marL="342900" lvl="0" indent="-342900" algn="ctr">
              <a:spcBef>
                <a:spcPct val="20000"/>
              </a:spcBef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528" y="1196752"/>
            <a:ext cx="3888432" cy="7200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Publisher: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Wants to broadcast the content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8024" y="2060848"/>
            <a:ext cx="3744416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Consumers </a:t>
            </a:r>
            <a:r>
              <a:rPr lang="en-CA" dirty="0" smtClean="0"/>
              <a:t>use </a:t>
            </a:r>
            <a:r>
              <a:rPr lang="en-CA" u="sng" dirty="0" smtClean="0">
                <a:solidFill>
                  <a:srgbClr val="C00000"/>
                </a:solidFill>
              </a:rPr>
              <a:t>RSS readers</a:t>
            </a:r>
            <a:r>
              <a:rPr lang="en-CA" dirty="0" smtClean="0">
                <a:solidFill>
                  <a:srgbClr val="C00000"/>
                </a:solidFill>
              </a:rPr>
              <a:t> and </a:t>
            </a:r>
            <a:r>
              <a:rPr lang="en-CA" dirty="0" smtClean="0">
                <a:solidFill>
                  <a:srgbClr val="C00000"/>
                </a:solidFill>
              </a:rPr>
              <a:t>news aggregators</a:t>
            </a:r>
            <a:r>
              <a:rPr lang="en-CA" dirty="0" smtClean="0"/>
              <a:t> to collect and monitor their favorite feeds in one centralized program or location. </a:t>
            </a: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http://share.ez.no/var/community/storage/images/media/images/01_an_overview_of_how_rss_is_used_large2/317900-1-eng-GB/01_an_overview_of_how_rss_is_used_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77680"/>
            <a:ext cx="7234289" cy="288032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665025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50" dirty="0" smtClean="0">
                <a:hlinkClick r:id="rId3"/>
              </a:rPr>
              <a:t>http://share.ez.no/learn/ez-publish/how-to-import-and-export-rss-feeds</a:t>
            </a:r>
            <a:endParaRPr lang="en-CA" sz="1050" dirty="0" smtClean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4932040" cy="57606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CA" sz="2800" b="1" dirty="0" smtClean="0"/>
              <a:t>Benefits of RSS:</a:t>
            </a:r>
            <a:endParaRPr lang="en-CA" sz="1800" dirty="0" smtClean="0"/>
          </a:p>
          <a:p>
            <a:pPr lvl="0"/>
            <a:endParaRPr lang="en-CA" sz="1800" dirty="0" smtClean="0"/>
          </a:p>
          <a:p>
            <a:pPr lvl="0">
              <a:buNone/>
            </a:pPr>
            <a:endParaRPr lang="en-CA" sz="1800" dirty="0" smtClean="0"/>
          </a:p>
          <a:p>
            <a:pPr lvl="0"/>
            <a:endParaRPr lang="en-US" sz="2400" dirty="0" smtClean="0"/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0" y="3645024"/>
            <a:ext cx="421196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92080" y="1124744"/>
            <a:ext cx="3744416" cy="7200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Subscriber</a:t>
            </a:r>
            <a: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Wants to read updated info</a:t>
            </a:r>
          </a:p>
          <a:p>
            <a:pPr marL="342900" lvl="0" indent="-342900" algn="ctr">
              <a:spcBef>
                <a:spcPct val="20000"/>
              </a:spcBef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4016" y="1124744"/>
            <a:ext cx="3888432" cy="7200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Publisher: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Wants to broadcast the content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92080" y="1916832"/>
            <a:ext cx="3744416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Monitor their favorite feeds in one centralized program or location. </a:t>
            </a:r>
          </a:p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Benefit from automatic updates from </a:t>
            </a:r>
            <a:r>
              <a:rPr lang="en-CA" dirty="0" smtClean="0"/>
              <a:t>your </a:t>
            </a:r>
            <a:r>
              <a:rPr lang="en-CA" u="sng" dirty="0" smtClean="0"/>
              <a:t>subscribed feeds</a:t>
            </a:r>
            <a:r>
              <a:rPr lang="en-CA" dirty="0" smtClean="0"/>
              <a:t>.</a:t>
            </a:r>
            <a:endParaRPr lang="en-CA" dirty="0" smtClean="0"/>
          </a:p>
          <a:p>
            <a:pPr>
              <a:spcBef>
                <a:spcPct val="20000"/>
              </a:spcBef>
            </a:pPr>
            <a:r>
              <a:rPr lang="en-CA" b="1" dirty="0" smtClean="0">
                <a:solidFill>
                  <a:srgbClr val="C00000"/>
                </a:solidFill>
              </a:rPr>
              <a:t>If RSS feed embedded into your website:</a:t>
            </a:r>
          </a:p>
          <a:p>
            <a:pPr marL="180975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Keep bringing people back to your site if you have RSS feed on your website</a:t>
            </a:r>
          </a:p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Then your site enjoys better search engine rankings as search engine spiders always love fresh content.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1988840"/>
            <a:ext cx="504056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 traffic to their site!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CA" dirty="0" smtClean="0">
                <a:solidFill>
                  <a:srgbClr val="C00000"/>
                </a:solidFill>
              </a:rPr>
              <a:t> it’s all about </a:t>
            </a:r>
            <a:r>
              <a:rPr lang="en-CA" u="sng" dirty="0" smtClean="0">
                <a:solidFill>
                  <a:srgbClr val="C00000"/>
                </a:solidFill>
              </a:rPr>
              <a:t>Syndication</a:t>
            </a:r>
            <a:endParaRPr lang="en-CA" u="sng" dirty="0" smtClean="0">
              <a:solidFill>
                <a:srgbClr val="C00000"/>
              </a:solidFill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Allows you to reach a much larger audience.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dirty="0" smtClean="0"/>
              <a:t>Establish a direct connection between you and your subscribers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dirty="0" smtClean="0"/>
              <a:t>“RSS readers are loyal readers”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dirty="0" smtClean="0"/>
              <a:t>Improves your </a:t>
            </a:r>
            <a:r>
              <a:rPr lang="en-US" u="sng" dirty="0" smtClean="0"/>
              <a:t>engine ranking</a:t>
            </a:r>
            <a:endParaRPr lang="en-US" u="sng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08" y="4941168"/>
            <a:ext cx="284380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RSS comes in handy for </a:t>
            </a:r>
            <a:r>
              <a:rPr lang="en-US" sz="1600" dirty="0" smtClean="0"/>
              <a:t>websites </a:t>
            </a:r>
            <a:r>
              <a:rPr lang="en-US" sz="1600" dirty="0" smtClean="0"/>
              <a:t>that are </a:t>
            </a:r>
            <a:r>
              <a:rPr lang="en-US" sz="1600" dirty="0" smtClean="0"/>
              <a:t>updated </a:t>
            </a:r>
            <a:r>
              <a:rPr lang="en-US" sz="1600" u="sng" dirty="0" smtClean="0"/>
              <a:t>frequently</a:t>
            </a:r>
            <a:endParaRPr lang="en-CA" sz="1600" u="sng" dirty="0" smtClean="0"/>
          </a:p>
          <a:p>
            <a:pPr marL="0" lvl="1"/>
            <a:r>
              <a:rPr lang="en-US" sz="1600" dirty="0" smtClean="0"/>
              <a:t>Rapidly changing content</a:t>
            </a:r>
          </a:p>
          <a:p>
            <a:pPr marL="0" lvl="1"/>
            <a:r>
              <a:rPr lang="en-US" sz="1600" dirty="0" smtClean="0"/>
              <a:t>News sites, blogs, podcasts etc</a:t>
            </a:r>
            <a:r>
              <a:rPr lang="en-US" dirty="0" smtClean="0"/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88232" y="4509120"/>
            <a:ext cx="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://davidwarlick.com/colearners/wp-content/uploads/2011/06/RSS-Im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941168"/>
            <a:ext cx="2135829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Week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dirty="0" smtClean="0">
                <a:solidFill>
                  <a:srgbClr val="C00000"/>
                </a:solidFill>
              </a:rPr>
              <a:t>LABS:</a:t>
            </a:r>
          </a:p>
          <a:p>
            <a:r>
              <a:rPr lang="en-CA" sz="2400" dirty="0" smtClean="0"/>
              <a:t>This Week:  </a:t>
            </a:r>
            <a:r>
              <a:rPr lang="en-CA" sz="2400" dirty="0" err="1" smtClean="0"/>
              <a:t>WordPress</a:t>
            </a:r>
            <a:endParaRPr lang="en-CA" sz="2400" dirty="0" smtClean="0"/>
          </a:p>
          <a:p>
            <a:r>
              <a:rPr lang="en-CA" sz="2400" dirty="0" smtClean="0"/>
              <a:t>Next Week last lab</a:t>
            </a:r>
          </a:p>
          <a:p>
            <a:pPr lvl="1"/>
            <a:r>
              <a:rPr lang="en-CA" sz="2000" dirty="0" smtClean="0"/>
              <a:t> A hash of different things.</a:t>
            </a:r>
          </a:p>
          <a:p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RSS Feeds 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6768752" cy="4525963"/>
          </a:xfrm>
        </p:spPr>
        <p:txBody>
          <a:bodyPr/>
          <a:lstStyle/>
          <a:p>
            <a:pPr>
              <a:buNone/>
            </a:pPr>
            <a:r>
              <a:rPr lang="en-CA" sz="2400" dirty="0" smtClean="0">
                <a:solidFill>
                  <a:srgbClr val="C00000"/>
                </a:solidFill>
              </a:rPr>
              <a:t>Background:</a:t>
            </a:r>
          </a:p>
          <a:p>
            <a:r>
              <a:rPr lang="en-CA" sz="1800" dirty="0" smtClean="0"/>
              <a:t>The internet has exploded with the amount of websites and information that it contains.</a:t>
            </a:r>
          </a:p>
          <a:p>
            <a:r>
              <a:rPr lang="en-CA" sz="1800" dirty="0" smtClean="0"/>
              <a:t>For example, </a:t>
            </a:r>
            <a:r>
              <a:rPr lang="en-CA" sz="1800" dirty="0"/>
              <a:t>a</a:t>
            </a:r>
            <a:r>
              <a:rPr lang="en-CA" sz="1800" dirty="0" smtClean="0"/>
              <a:t>s </a:t>
            </a:r>
            <a:r>
              <a:rPr lang="en-CA" sz="1800" dirty="0"/>
              <a:t>of July 2011, there </a:t>
            </a:r>
            <a:r>
              <a:rPr lang="en-CA" sz="1800" dirty="0" smtClean="0"/>
              <a:t>were </a:t>
            </a:r>
            <a:r>
              <a:rPr lang="en-CA" sz="1800" dirty="0"/>
              <a:t>an estimated </a:t>
            </a:r>
            <a:r>
              <a:rPr lang="en-CA" sz="1800" dirty="0" smtClean="0"/>
              <a:t>total of 164 </a:t>
            </a:r>
            <a:r>
              <a:rPr lang="en-CA" sz="1800" dirty="0"/>
              <a:t>million </a:t>
            </a:r>
            <a:r>
              <a:rPr lang="en-CA" sz="1800" dirty="0" smtClean="0"/>
              <a:t>blogs</a:t>
            </a:r>
            <a:endParaRPr lang="en-CA" sz="2400" dirty="0" smtClean="0"/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6214964" cy="30963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7624" y="630932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Source: </a:t>
            </a:r>
            <a:r>
              <a:rPr lang="en-CA" sz="1200" dirty="0" smtClean="0">
                <a:hlinkClick r:id="rId3"/>
              </a:rPr>
              <a:t>http://www.rightmixmarketing.com/right-mix-blog/blogging-statistics</a:t>
            </a:r>
            <a:endParaRPr lang="en-CA" sz="1200" dirty="0" smtClean="0"/>
          </a:p>
          <a:p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5760640" cy="434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 smtClean="0">
                <a:solidFill>
                  <a:srgbClr val="C00000"/>
                </a:solidFill>
              </a:rPr>
              <a:t>Rapid Change</a:t>
            </a:r>
            <a:r>
              <a:rPr lang="en-CA" sz="2400" dirty="0" smtClean="0"/>
              <a:t>: </a:t>
            </a:r>
            <a:br>
              <a:rPr lang="en-CA" sz="2400" dirty="0" smtClean="0"/>
            </a:br>
            <a:r>
              <a:rPr lang="en-CA" sz="2000" dirty="0" smtClean="0"/>
              <a:t>Information on the internet changes</a:t>
            </a:r>
            <a:endParaRPr lang="en-CA" sz="2400" dirty="0" smtClean="0"/>
          </a:p>
          <a:p>
            <a:pPr>
              <a:buFont typeface="Wingdings"/>
              <a:buChar char="à"/>
            </a:pPr>
            <a:r>
              <a:rPr lang="en-US" sz="1900" dirty="0" smtClean="0"/>
              <a:t>hard </a:t>
            </a:r>
            <a:r>
              <a:rPr lang="en-US" sz="1900" dirty="0"/>
              <a:t>to keep track of </a:t>
            </a:r>
            <a:r>
              <a:rPr lang="en-US" sz="1900" dirty="0" smtClean="0"/>
              <a:t>it all! </a:t>
            </a:r>
          </a:p>
          <a:p>
            <a:pPr>
              <a:buFont typeface="Wingdings"/>
              <a:buChar char="à"/>
            </a:pPr>
            <a:r>
              <a:rPr lang="en-US" sz="1900" dirty="0" smtClean="0"/>
              <a:t>Information </a:t>
            </a:r>
            <a:r>
              <a:rPr lang="en-US" sz="1900" dirty="0"/>
              <a:t>can be </a:t>
            </a:r>
            <a:r>
              <a:rPr lang="en-US" sz="1900" dirty="0" smtClean="0"/>
              <a:t>anything and </a:t>
            </a:r>
            <a:r>
              <a:rPr lang="en-US" sz="1900" b="1" dirty="0" smtClean="0">
                <a:solidFill>
                  <a:srgbClr val="C00000"/>
                </a:solidFill>
              </a:rPr>
              <a:t>everywhere</a:t>
            </a:r>
            <a:r>
              <a:rPr lang="en-US" sz="1900" dirty="0" smtClean="0"/>
              <a:t>: </a:t>
            </a:r>
            <a:br>
              <a:rPr lang="en-US" sz="1900" dirty="0" smtClean="0"/>
            </a:br>
            <a:r>
              <a:rPr lang="en-US" sz="1900" dirty="0" smtClean="0"/>
              <a:t>  </a:t>
            </a:r>
            <a:r>
              <a:rPr lang="en-US" sz="1900" dirty="0" smtClean="0"/>
              <a:t>	blog posts, news </a:t>
            </a:r>
            <a:endParaRPr lang="en-US" sz="2400" dirty="0" smtClean="0"/>
          </a:p>
          <a:p>
            <a:pPr>
              <a:buFont typeface="Wingdings"/>
              <a:buChar char="à"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62" y="980728"/>
            <a:ext cx="3372738" cy="2376522"/>
          </a:xfrm>
          <a:prstGeom prst="rect">
            <a:avLst/>
          </a:prstGeom>
        </p:spPr>
      </p:pic>
      <p:pic>
        <p:nvPicPr>
          <p:cNvPr id="7" name="Picture 2" descr="http://www.deskshare.com/resources/articles/images/awr_rss.jpg"/>
          <p:cNvPicPr>
            <a:picLocks noChangeAspect="1" noChangeArrowheads="1"/>
          </p:cNvPicPr>
          <p:nvPr/>
        </p:nvPicPr>
        <p:blipFill>
          <a:blip r:embed="rId3" cstate="print"/>
          <a:srcRect t="9586" r="52368" b="10534"/>
          <a:stretch>
            <a:fillRect/>
          </a:stretch>
        </p:blipFill>
        <p:spPr bwMode="auto">
          <a:xfrm>
            <a:off x="2267744" y="3429000"/>
            <a:ext cx="1944216" cy="211327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283968" y="3789040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 people _______________?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110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4680520" cy="1143000"/>
          </a:xfrm>
        </p:spPr>
        <p:txBody>
          <a:bodyPr>
            <a:noAutofit/>
          </a:bodyPr>
          <a:lstStyle/>
          <a:p>
            <a:r>
              <a:rPr lang="en-CA" sz="2800" b="1" dirty="0" smtClean="0"/>
              <a:t>Conventional Method </a:t>
            </a:r>
            <a:br>
              <a:rPr lang="en-CA" sz="2800" b="1" dirty="0" smtClean="0"/>
            </a:br>
            <a:r>
              <a:rPr lang="en-CA" sz="2800" b="1" dirty="0" smtClean="0"/>
              <a:t>of Accessing Information</a:t>
            </a:r>
            <a:endParaRPr lang="en-CA" sz="2800" b="1" dirty="0"/>
          </a:p>
        </p:txBody>
      </p:sp>
      <p:pic>
        <p:nvPicPr>
          <p:cNvPr id="6" name="Content Placeholder 5" descr="C:\Users\Takis\AppData\Local\Microsoft\Windows\Temporary Internet Files\Content.IE5\H3NLA9LC\MC900295757[1].wm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114192" cy="3099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14"/>
          <p:cNvGrpSpPr/>
          <p:nvPr/>
        </p:nvGrpSpPr>
        <p:grpSpPr>
          <a:xfrm>
            <a:off x="3347864" y="2708920"/>
            <a:ext cx="3181896" cy="2892633"/>
            <a:chOff x="3262312" y="3448050"/>
            <a:chExt cx="2619375" cy="2381250"/>
          </a:xfrm>
        </p:grpSpPr>
        <p:grpSp>
          <p:nvGrpSpPr>
            <p:cNvPr id="5" name="Group 7"/>
            <p:cNvGrpSpPr/>
            <p:nvPr/>
          </p:nvGrpSpPr>
          <p:grpSpPr>
            <a:xfrm>
              <a:off x="3262312" y="3790950"/>
              <a:ext cx="1514475" cy="1666875"/>
              <a:chOff x="0" y="0"/>
              <a:chExt cx="1514475" cy="166687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0" y="0"/>
                <a:ext cx="1428750" cy="647701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0" y="866775"/>
                <a:ext cx="1514475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066800"/>
                <a:ext cx="1428750" cy="6000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4089654950"/>
                </p:ext>
              </p:extLst>
            </p:nvPr>
          </p:nvGraphicFramePr>
          <p:xfrm>
            <a:off x="4824412" y="3448050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593567694"/>
                </p:ext>
              </p:extLst>
            </p:nvPr>
          </p:nvGraphicFramePr>
          <p:xfrm>
            <a:off x="4833937" y="4333875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050335623"/>
                </p:ext>
              </p:extLst>
            </p:nvPr>
          </p:nvGraphicFramePr>
          <p:xfrm>
            <a:off x="4833937" y="5219700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86025"/>
            <a:ext cx="1800200" cy="98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94" y="3671245"/>
            <a:ext cx="1725538" cy="101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89" y="4932910"/>
            <a:ext cx="1777343" cy="90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64088" y="119675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You visit sites to see </a:t>
            </a:r>
            <a:r>
              <a:rPr lang="en-CA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what’s new</a:t>
            </a:r>
            <a:endParaRPr lang="en-CA" sz="2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2" descr="Schematic"/>
          <p:cNvPicPr>
            <a:picLocks noChangeAspect="1" noChangeArrowheads="1"/>
          </p:cNvPicPr>
          <p:nvPr/>
        </p:nvPicPr>
        <p:blipFill>
          <a:blip r:embed="rId21" cstate="print"/>
          <a:srcRect b="67590"/>
          <a:stretch>
            <a:fillRect/>
          </a:stretch>
        </p:blipFill>
        <p:spPr bwMode="auto">
          <a:xfrm>
            <a:off x="899592" y="1916832"/>
            <a:ext cx="3724275" cy="78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5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908720"/>
            <a:ext cx="5256584" cy="30243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with 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Conventional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that you’re looking for is located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across multiple sites</a:t>
            </a:r>
          </a:p>
          <a:p>
            <a:pPr marL="176213" lvl="0" indent="-176213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900" dirty="0" smtClean="0"/>
              <a:t>Waste Time - Increasingly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time-consuming and cumbersome to access. </a:t>
            </a:r>
          </a:p>
          <a:p>
            <a:pPr marL="176213" lvl="0" indent="-176213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900" dirty="0" smtClean="0"/>
              <a:t>Difficult to </a:t>
            </a:r>
            <a:r>
              <a:rPr lang="en-US" sz="1900" u="sng" dirty="0" smtClean="0"/>
              <a:t>keep</a:t>
            </a:r>
            <a:r>
              <a:rPr lang="en-US" sz="1900" dirty="0" smtClean="0"/>
              <a:t> of </a:t>
            </a:r>
            <a:r>
              <a:rPr lang="en-US" sz="1900" dirty="0" smtClean="0"/>
              <a:t>where the sites are</a:t>
            </a:r>
          </a:p>
          <a:p>
            <a:pPr marL="176213" lvl="0" indent="-176213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900" dirty="0" smtClean="0"/>
              <a:t>Don’t know if new information is </a:t>
            </a:r>
            <a:r>
              <a:rPr lang="en-US" sz="1900" u="sng" dirty="0" smtClean="0"/>
              <a:t>posted</a:t>
            </a:r>
            <a:endParaRPr kumimoji="0" lang="en-US" sz="19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51520" y="4149080"/>
            <a:ext cx="5688632" cy="18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2600" dirty="0" smtClean="0">
                <a:solidFill>
                  <a:srgbClr val="C00000"/>
                </a:solidFill>
              </a:rPr>
              <a:t>Solution: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1900" dirty="0" smtClean="0"/>
              <a:t>Have information delivered  </a:t>
            </a:r>
            <a:r>
              <a:rPr lang="en-CA" sz="1900" u="sng" dirty="0" smtClean="0">
                <a:solidFill>
                  <a:srgbClr val="C00000"/>
                </a:solidFill>
              </a:rPr>
              <a:t>directly to you</a:t>
            </a:r>
            <a:endParaRPr lang="en-CA" sz="1900" u="sng" dirty="0" smtClean="0">
              <a:solidFill>
                <a:srgbClr val="C0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1900" dirty="0" smtClean="0"/>
              <a:t>You don’t need to access all of your favourite websites individually.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11691" r="9810"/>
          <a:stretch>
            <a:fillRect/>
          </a:stretch>
        </p:blipFill>
        <p:spPr bwMode="auto">
          <a:xfrm>
            <a:off x="5868144" y="1196752"/>
            <a:ext cx="2808312" cy="21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www.deskshare.com/resources/articles/images/awr_rss.jpg"/>
          <p:cNvPicPr>
            <a:picLocks noChangeAspect="1" noChangeArrowheads="1"/>
          </p:cNvPicPr>
          <p:nvPr/>
        </p:nvPicPr>
        <p:blipFill>
          <a:blip r:embed="rId3" cstate="print"/>
          <a:srcRect l="4142" t="3195"/>
          <a:stretch>
            <a:fillRect/>
          </a:stretch>
        </p:blipFill>
        <p:spPr bwMode="auto">
          <a:xfrm>
            <a:off x="5652120" y="4149080"/>
            <a:ext cx="3333013" cy="2181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7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Takis\AppData\Local\Microsoft\Windows\Temporary Internet Files\Content.IE5\H3NLA9LC\MC900295757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55208"/>
            <a:ext cx="2772253" cy="276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16"/>
          <p:cNvGrpSpPr/>
          <p:nvPr/>
        </p:nvGrpSpPr>
        <p:grpSpPr>
          <a:xfrm>
            <a:off x="3240233" y="2852936"/>
            <a:ext cx="3143380" cy="2857618"/>
            <a:chOff x="-57" y="0"/>
            <a:chExt cx="2619432" cy="2381250"/>
          </a:xfrm>
        </p:grpSpPr>
        <p:grpSp>
          <p:nvGrpSpPr>
            <p:cNvPr id="5" name="Group 17"/>
            <p:cNvGrpSpPr/>
            <p:nvPr/>
          </p:nvGrpSpPr>
          <p:grpSpPr>
            <a:xfrm>
              <a:off x="-57" y="342900"/>
              <a:ext cx="1428808" cy="1700047"/>
              <a:chOff x="-57" y="0"/>
              <a:chExt cx="1428808" cy="1700047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0" y="0"/>
                <a:ext cx="1371601" cy="62179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0" y="866775"/>
                <a:ext cx="1428751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-57" y="1123951"/>
                <a:ext cx="1371628" cy="57609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9" name="Diagram 18"/>
            <p:cNvGraphicFramePr/>
            <p:nvPr/>
          </p:nvGraphicFramePr>
          <p:xfrm>
            <a:off x="1562100" y="0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0" name="Diagram 19"/>
            <p:cNvGraphicFramePr/>
            <p:nvPr/>
          </p:nvGraphicFramePr>
          <p:xfrm>
            <a:off x="1571625" y="885825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21" name="Diagram 20"/>
            <p:cNvGraphicFramePr/>
            <p:nvPr/>
          </p:nvGraphicFramePr>
          <p:xfrm>
            <a:off x="1571625" y="1771650"/>
            <a:ext cx="1047750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54" y="2564904"/>
            <a:ext cx="1800200" cy="98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116" y="3789040"/>
            <a:ext cx="1725538" cy="101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11" y="5013176"/>
            <a:ext cx="1777343" cy="90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95536" y="980728"/>
            <a:ext cx="4680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 Method </a:t>
            </a:r>
            <a:br>
              <a:rPr kumimoji="0" lang="en-C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C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Accessing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Let it come to you!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3528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048" y="1700808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u="sng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RSS</a:t>
            </a:r>
            <a:r>
              <a:rPr lang="en-CA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Technology</a:t>
            </a:r>
            <a:endParaRPr lang="en-CA" sz="2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11960" y="1988840"/>
            <a:ext cx="1008112" cy="1480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4896544" cy="3024336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800" b="1" dirty="0" smtClean="0"/>
              <a:t>What is RSS?</a:t>
            </a:r>
          </a:p>
          <a:p>
            <a:pPr marL="180975" indent="-180975"/>
            <a:r>
              <a:rPr lang="en-CA" sz="1800" b="1" u="sng" dirty="0" smtClean="0"/>
              <a:t>Really Simple Syndication</a:t>
            </a:r>
            <a:endParaRPr lang="en-CA" sz="1800" b="1" u="sng" dirty="0" smtClean="0"/>
          </a:p>
          <a:p>
            <a:pPr marL="180975" indent="-180975"/>
            <a:r>
              <a:rPr lang="en-CA" sz="1800" b="1" dirty="0" smtClean="0"/>
              <a:t>Syndication means </a:t>
            </a:r>
            <a:r>
              <a:rPr lang="en-CA" sz="1800" b="1" dirty="0" smtClean="0"/>
              <a:t>“</a:t>
            </a:r>
            <a:r>
              <a:rPr lang="en-CA" sz="1800" b="1" u="sng" dirty="0" smtClean="0"/>
              <a:t>broadcasting</a:t>
            </a:r>
            <a:r>
              <a:rPr lang="en-CA" sz="1800" b="1" dirty="0" smtClean="0"/>
              <a:t> internet </a:t>
            </a:r>
            <a:r>
              <a:rPr lang="en-CA" sz="1800" b="1" dirty="0" smtClean="0"/>
              <a:t>content”</a:t>
            </a:r>
          </a:p>
          <a:p>
            <a:pPr marL="361950" lvl="1" indent="-180975"/>
            <a:r>
              <a:rPr lang="en-CA" sz="1800" dirty="0" smtClean="0"/>
              <a:t>A way of orgs getting  “out” up-to-date information  </a:t>
            </a:r>
            <a:endParaRPr lang="en-US" sz="2400" dirty="0" smtClean="0"/>
          </a:p>
          <a:p>
            <a:pPr marL="361950" lvl="1" indent="-180975"/>
            <a:r>
              <a:rPr lang="en-CA" sz="1800" dirty="0" smtClean="0"/>
              <a:t>A way of YOU getting “up-to-date" information without having to visit the site</a:t>
            </a:r>
          </a:p>
          <a:p>
            <a:pPr lvl="0"/>
            <a:endParaRPr lang="en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226" name="Picture 2" descr="http://davidwarlick.com/colearners/wp-content/uploads/2011/06/RSS-Im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919" y="1124744"/>
            <a:ext cx="3763129" cy="26642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64088" y="429309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How is Internet Syndication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achieved using RSS? </a:t>
            </a:r>
          </a:p>
        </p:txBody>
      </p:sp>
      <p:pic>
        <p:nvPicPr>
          <p:cNvPr id="52228" name="Picture 4" descr="Consuming RSS in News Reader, Web-based Readers, Web Page, Email application, Smart phone, iphone, P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4762500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077072"/>
            <a:ext cx="246267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5760640" cy="30963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How is Internet Syndication </a:t>
            </a:r>
            <a:br>
              <a:rPr lang="en-CA" sz="2000" b="1" dirty="0" smtClean="0">
                <a:solidFill>
                  <a:srgbClr val="C00000"/>
                </a:solidFill>
              </a:rPr>
            </a:br>
            <a:r>
              <a:rPr lang="en-CA" sz="2000" b="1" dirty="0" smtClean="0">
                <a:solidFill>
                  <a:srgbClr val="C00000"/>
                </a:solidFill>
              </a:rPr>
              <a:t>achieved using RSS? </a:t>
            </a:r>
          </a:p>
          <a:p>
            <a:pPr marL="180975" indent="-180975"/>
            <a:r>
              <a:rPr lang="en-CA" sz="1800" dirty="0" smtClean="0"/>
              <a:t>Many news-related sites, weblogs and other online publishers syndicate their content as an </a:t>
            </a:r>
            <a:r>
              <a:rPr lang="en-CA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RSS </a:t>
            </a:r>
            <a:r>
              <a:rPr lang="en-CA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Feed </a:t>
            </a:r>
            <a:r>
              <a:rPr lang="en-CA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CA" sz="1800" b="1" dirty="0" smtClean="0">
                <a:solidFill>
                  <a:srgbClr val="C00000"/>
                </a:solidFill>
              </a:rPr>
              <a:t>whoever wants it. </a:t>
            </a:r>
          </a:p>
          <a:p>
            <a:pPr marL="180975" lvl="0" indent="-180975"/>
            <a:r>
              <a:rPr lang="en-CA" sz="1800" b="1" dirty="0" smtClean="0"/>
              <a:t>Webmasters create an </a:t>
            </a:r>
            <a:r>
              <a:rPr lang="en-CA" sz="1800" b="1" u="sng" dirty="0" smtClean="0"/>
              <a:t>RSS file</a:t>
            </a:r>
            <a:r>
              <a:rPr lang="en-CA" sz="1800" b="1" dirty="0" smtClean="0"/>
              <a:t> </a:t>
            </a:r>
            <a:r>
              <a:rPr lang="en-CA" sz="1800" dirty="0" smtClean="0"/>
              <a:t>containing </a:t>
            </a:r>
            <a:r>
              <a:rPr lang="en-CA" sz="1800" dirty="0" smtClean="0"/>
              <a:t>headlines and descriptions of specific information.</a:t>
            </a:r>
          </a:p>
          <a:p>
            <a:pPr marL="180975" indent="-180975"/>
            <a:r>
              <a:rPr lang="en-CA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RSS  is a standardized file format  </a:t>
            </a:r>
            <a:r>
              <a:rPr lang="en-CA" sz="1800" dirty="0" smtClean="0"/>
              <a:t>written in </a:t>
            </a:r>
            <a:r>
              <a:rPr lang="en-CA" sz="1800" u="sng" dirty="0" smtClean="0"/>
              <a:t>XML</a:t>
            </a:r>
            <a:r>
              <a:rPr lang="en-CA" sz="1800" dirty="0" smtClean="0"/>
              <a:t> (</a:t>
            </a:r>
            <a:r>
              <a:rPr lang="en-CA" sz="1800" dirty="0" err="1" smtClean="0"/>
              <a:t>eXtensible</a:t>
            </a:r>
            <a:r>
              <a:rPr lang="en-CA" sz="1800" dirty="0" smtClean="0"/>
              <a:t> </a:t>
            </a:r>
            <a:r>
              <a:rPr lang="en-CA" sz="1800" dirty="0" smtClean="0"/>
              <a:t>Markup Language)</a:t>
            </a:r>
          </a:p>
          <a:p>
            <a:pPr marL="180975" lvl="0" indent="-180975"/>
            <a:r>
              <a:rPr lang="en-CA" sz="1800" dirty="0" smtClean="0"/>
              <a:t>XML  is a language used to feed out Internet published information that </a:t>
            </a:r>
            <a:r>
              <a:rPr lang="en-CA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frequently changes</a:t>
            </a:r>
            <a:endParaRPr lang="en-CA" sz="18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RSS Feeds </a:t>
            </a:r>
            <a: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/>
          <a:srcRect l="10411" r="2548"/>
          <a:stretch>
            <a:fillRect/>
          </a:stretch>
        </p:blipFill>
        <p:spPr bwMode="auto">
          <a:xfrm>
            <a:off x="6084168" y="2276872"/>
            <a:ext cx="2843808" cy="254379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6" name="Picture 2" descr="http://davidwarlick.com/colearners/wp-content/uploads/2011/06/RSS-Imag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437112"/>
            <a:ext cx="3096344" cy="2192212"/>
          </a:xfrm>
          <a:prstGeom prst="rect">
            <a:avLst/>
          </a:prstGeom>
          <a:noFill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/>
          <a:srcRect t="1901"/>
          <a:stretch>
            <a:fillRect/>
          </a:stretch>
        </p:blipFill>
        <p:spPr bwMode="auto">
          <a:xfrm>
            <a:off x="3419872" y="5373216"/>
            <a:ext cx="2376264" cy="129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868144" y="116632"/>
            <a:ext cx="3275856" cy="2031325"/>
          </a:xfrm>
          <a:prstGeom prst="rect">
            <a:avLst/>
          </a:prstGeom>
          <a:solidFill>
            <a:srgbClr val="FFE28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RSS file =  also called</a:t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RSS </a:t>
            </a:r>
            <a:r>
              <a:rPr lang="en-CA" b="1" u="sng" dirty="0" smtClean="0">
                <a:solidFill>
                  <a:srgbClr val="C00000"/>
                </a:solidFill>
              </a:rPr>
              <a:t>feed</a:t>
            </a: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CA" b="1" dirty="0" smtClean="0">
                <a:solidFill>
                  <a:srgbClr val="C00000"/>
                </a:solidFill>
              </a:rPr>
              <a:t>RSS </a:t>
            </a:r>
            <a:r>
              <a:rPr lang="en-CA" b="1" u="sng" dirty="0" smtClean="0">
                <a:solidFill>
                  <a:srgbClr val="C00000"/>
                </a:solidFill>
              </a:rPr>
              <a:t>channel</a:t>
            </a:r>
            <a:endParaRPr lang="en-CA" u="sng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contains information to be distributed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kept up-to-date so that it always contains the latest published information. 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8184" y="5085184"/>
            <a:ext cx="2736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Developers can embed RSS feeds in their </a:t>
            </a:r>
            <a:r>
              <a:rPr lang="en-CA" dirty="0" err="1" smtClean="0">
                <a:solidFill>
                  <a:srgbClr val="C00000"/>
                </a:solidFill>
              </a:rPr>
              <a:t>iPhone</a:t>
            </a:r>
            <a:r>
              <a:rPr lang="en-CA" dirty="0" smtClean="0">
                <a:solidFill>
                  <a:srgbClr val="C00000"/>
                </a:solidFill>
              </a:rPr>
              <a:t> apps, Android apps </a:t>
            </a:r>
            <a:r>
              <a:rPr lang="en-CA" dirty="0" err="1" smtClean="0">
                <a:solidFill>
                  <a:srgbClr val="C00000"/>
                </a:solidFill>
              </a:rPr>
              <a:t>ans</a:t>
            </a:r>
            <a:r>
              <a:rPr lang="en-CA" dirty="0" smtClean="0">
                <a:solidFill>
                  <a:srgbClr val="C00000"/>
                </a:solidFill>
              </a:rPr>
              <a:t> mobile Web apps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32449</TotalTime>
  <Words>997</Words>
  <Application>Microsoft Office PowerPoint</Application>
  <PresentationFormat>On-screen Show (4:3)</PresentationFormat>
  <Paragraphs>297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Times New Roman</vt:lpstr>
      <vt:lpstr>Verdana</vt:lpstr>
      <vt:lpstr>Wingdings</vt:lpstr>
      <vt:lpstr>Office Theme</vt:lpstr>
      <vt:lpstr>PowerPoint Presentation</vt:lpstr>
      <vt:lpstr>RSS Feeds  </vt:lpstr>
      <vt:lpstr>RSS Feeds  </vt:lpstr>
      <vt:lpstr>PowerPoint Presentation</vt:lpstr>
      <vt:lpstr>Conventional Method  of Accessing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Week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333</cp:revision>
  <dcterms:created xsi:type="dcterms:W3CDTF">2012-11-05T18:03:40Z</dcterms:created>
  <dcterms:modified xsi:type="dcterms:W3CDTF">2013-03-18T15:08:36Z</dcterms:modified>
</cp:coreProperties>
</file>