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327" r:id="rId3"/>
    <p:sldId id="359" r:id="rId4"/>
    <p:sldId id="355" r:id="rId5"/>
    <p:sldId id="358" r:id="rId6"/>
    <p:sldId id="360" r:id="rId7"/>
    <p:sldId id="352" r:id="rId8"/>
    <p:sldId id="357" r:id="rId9"/>
    <p:sldId id="362" r:id="rId10"/>
    <p:sldId id="363" r:id="rId11"/>
    <p:sldId id="361" r:id="rId12"/>
    <p:sldId id="354" r:id="rId13"/>
    <p:sldId id="350" r:id="rId14"/>
    <p:sldId id="351" r:id="rId15"/>
    <p:sldId id="349" r:id="rId16"/>
    <p:sldId id="364" r:id="rId17"/>
    <p:sldId id="365" r:id="rId18"/>
    <p:sldId id="368" r:id="rId19"/>
    <p:sldId id="367" r:id="rId20"/>
    <p:sldId id="370" r:id="rId21"/>
    <p:sldId id="369" r:id="rId22"/>
    <p:sldId id="371" r:id="rId23"/>
    <p:sldId id="372" r:id="rId24"/>
    <p:sldId id="373" r:id="rId25"/>
    <p:sldId id="374" r:id="rId26"/>
  </p:sldIdLst>
  <p:sldSz cx="9144000" cy="6858000" type="screen4x3"/>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FFE285"/>
    <a:srgbClr val="FFE48F"/>
    <a:srgbClr val="D1EF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88" autoAdjust="0"/>
    <p:restoredTop sz="87843" autoAdjust="0"/>
  </p:normalViewPr>
  <p:slideViewPr>
    <p:cSldViewPr>
      <p:cViewPr>
        <p:scale>
          <a:sx n="75" d="100"/>
          <a:sy n="75" d="100"/>
        </p:scale>
        <p:origin x="1440"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sz="quarter" idx="1"/>
          </p:nvPr>
        </p:nvSpPr>
        <p:spPr>
          <a:xfrm>
            <a:off x="5438458" y="0"/>
            <a:ext cx="4160520" cy="365760"/>
          </a:xfrm>
          <a:prstGeom prst="rect">
            <a:avLst/>
          </a:prstGeom>
        </p:spPr>
        <p:txBody>
          <a:bodyPr vert="horz" lIns="96661" tIns="48331" rIns="96661" bIns="48331" rtlCol="0"/>
          <a:lstStyle>
            <a:lvl1pPr algn="r">
              <a:defRPr sz="1300"/>
            </a:lvl1pPr>
          </a:lstStyle>
          <a:p>
            <a:fld id="{18578F0F-AD74-4BEA-9E81-73771E2AE4E6}" type="datetimeFigureOut">
              <a:rPr lang="en-CA" smtClean="0"/>
              <a:t>2013-03-25</a:t>
            </a:fld>
            <a:endParaRPr lang="en-CA"/>
          </a:p>
        </p:txBody>
      </p:sp>
      <p:sp>
        <p:nvSpPr>
          <p:cNvPr id="4" name="Footer Placeholder 3"/>
          <p:cNvSpPr>
            <a:spLocks noGrp="1"/>
          </p:cNvSpPr>
          <p:nvPr>
            <p:ph type="ftr" sz="quarter" idx="2"/>
          </p:nvPr>
        </p:nvSpPr>
        <p:spPr>
          <a:xfrm>
            <a:off x="0" y="6948171"/>
            <a:ext cx="4160520" cy="365760"/>
          </a:xfrm>
          <a:prstGeom prst="rect">
            <a:avLst/>
          </a:prstGeom>
        </p:spPr>
        <p:txBody>
          <a:bodyPr vert="horz" lIns="96661" tIns="48331" rIns="96661" bIns="48331" rtlCol="0" anchor="b"/>
          <a:lstStyle>
            <a:lvl1pPr algn="l">
              <a:defRPr sz="1300"/>
            </a:lvl1pPr>
          </a:lstStyle>
          <a:p>
            <a:endParaRPr lang="en-CA"/>
          </a:p>
        </p:txBody>
      </p:sp>
      <p:sp>
        <p:nvSpPr>
          <p:cNvPr id="5" name="Slide Number Placeholder 4"/>
          <p:cNvSpPr>
            <a:spLocks noGrp="1"/>
          </p:cNvSpPr>
          <p:nvPr>
            <p:ph type="sldNum" sz="quarter" idx="3"/>
          </p:nvPr>
        </p:nvSpPr>
        <p:spPr>
          <a:xfrm>
            <a:off x="5438458" y="6948171"/>
            <a:ext cx="4160520" cy="365760"/>
          </a:xfrm>
          <a:prstGeom prst="rect">
            <a:avLst/>
          </a:prstGeom>
        </p:spPr>
        <p:txBody>
          <a:bodyPr vert="horz" lIns="96661" tIns="48331" rIns="96661" bIns="48331" rtlCol="0" anchor="b"/>
          <a:lstStyle>
            <a:lvl1pPr algn="r">
              <a:defRPr sz="1300"/>
            </a:lvl1pPr>
          </a:lstStyle>
          <a:p>
            <a:fld id="{A1FD531E-8BFF-4116-8538-DD0F412DB253}" type="slidenum">
              <a:rPr lang="en-CA" smtClean="0"/>
              <a:t>‹#›</a:t>
            </a:fld>
            <a:endParaRPr lang="en-CA"/>
          </a:p>
        </p:txBody>
      </p:sp>
    </p:spTree>
    <p:extLst>
      <p:ext uri="{BB962C8B-B14F-4D97-AF65-F5344CB8AC3E}">
        <p14:creationId xmlns:p14="http://schemas.microsoft.com/office/powerpoint/2010/main" val="8270075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idx="1"/>
          </p:nvPr>
        </p:nvSpPr>
        <p:spPr>
          <a:xfrm>
            <a:off x="5438458" y="0"/>
            <a:ext cx="4160520" cy="365760"/>
          </a:xfrm>
          <a:prstGeom prst="rect">
            <a:avLst/>
          </a:prstGeom>
        </p:spPr>
        <p:txBody>
          <a:bodyPr vert="horz" lIns="96661" tIns="48331" rIns="96661" bIns="48331" rtlCol="0"/>
          <a:lstStyle>
            <a:lvl1pPr algn="r">
              <a:defRPr sz="1300"/>
            </a:lvl1pPr>
          </a:lstStyle>
          <a:p>
            <a:fld id="{347EED11-CE3D-4CEF-BDB9-729955812074}" type="datetimeFigureOut">
              <a:rPr lang="en-CA" smtClean="0"/>
              <a:pPr/>
              <a:t>2013-03-25</a:t>
            </a:fld>
            <a:endParaRPr lang="en-CA"/>
          </a:p>
        </p:txBody>
      </p:sp>
      <p:sp>
        <p:nvSpPr>
          <p:cNvPr id="4" name="Slide Image Placeholder 3"/>
          <p:cNvSpPr>
            <a:spLocks noGrp="1" noRot="1" noChangeAspect="1"/>
          </p:cNvSpPr>
          <p:nvPr>
            <p:ph type="sldImg" idx="2"/>
          </p:nvPr>
        </p:nvSpPr>
        <p:spPr>
          <a:xfrm>
            <a:off x="2971800" y="549275"/>
            <a:ext cx="3657600" cy="2743200"/>
          </a:xfrm>
          <a:prstGeom prst="rect">
            <a:avLst/>
          </a:prstGeom>
          <a:noFill/>
          <a:ln w="12700">
            <a:solidFill>
              <a:prstClr val="black"/>
            </a:solidFill>
          </a:ln>
        </p:spPr>
        <p:txBody>
          <a:bodyPr vert="horz" lIns="96661" tIns="48331" rIns="96661" bIns="48331" rtlCol="0" anchor="ctr"/>
          <a:lstStyle/>
          <a:p>
            <a:endParaRPr lang="en-CA"/>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6948171"/>
            <a:ext cx="4160520" cy="365760"/>
          </a:xfrm>
          <a:prstGeom prst="rect">
            <a:avLst/>
          </a:prstGeom>
        </p:spPr>
        <p:txBody>
          <a:bodyPr vert="horz" lIns="96661" tIns="48331" rIns="96661" bIns="48331" rtlCol="0" anchor="b"/>
          <a:lstStyle>
            <a:lvl1pPr algn="l">
              <a:defRPr sz="1300"/>
            </a:lvl1pPr>
          </a:lstStyle>
          <a:p>
            <a:endParaRPr lang="en-CA"/>
          </a:p>
        </p:txBody>
      </p:sp>
      <p:sp>
        <p:nvSpPr>
          <p:cNvPr id="7" name="Slide Number Placeholder 6"/>
          <p:cNvSpPr>
            <a:spLocks noGrp="1"/>
          </p:cNvSpPr>
          <p:nvPr>
            <p:ph type="sldNum" sz="quarter" idx="5"/>
          </p:nvPr>
        </p:nvSpPr>
        <p:spPr>
          <a:xfrm>
            <a:off x="5438458" y="6948171"/>
            <a:ext cx="4160520" cy="365760"/>
          </a:xfrm>
          <a:prstGeom prst="rect">
            <a:avLst/>
          </a:prstGeom>
        </p:spPr>
        <p:txBody>
          <a:bodyPr vert="horz" lIns="96661" tIns="48331" rIns="96661" bIns="48331" rtlCol="0" anchor="b"/>
          <a:lstStyle>
            <a:lvl1pPr algn="r">
              <a:defRPr sz="1300"/>
            </a:lvl1pPr>
          </a:lstStyle>
          <a:p>
            <a:fld id="{9E5D120C-4D72-4431-9575-712B598454A3}" type="slidenum">
              <a:rPr lang="en-CA" smtClean="0"/>
              <a:pPr/>
              <a:t>‹#›</a:t>
            </a:fld>
            <a:endParaRPr lang="en-CA"/>
          </a:p>
        </p:txBody>
      </p:sp>
    </p:spTree>
    <p:extLst>
      <p:ext uri="{BB962C8B-B14F-4D97-AF65-F5344CB8AC3E}">
        <p14:creationId xmlns:p14="http://schemas.microsoft.com/office/powerpoint/2010/main" val="589350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17ECB3CF-F814-4B20-9C44-D249F80D86ED}" type="slidenum">
              <a:rPr lang="en-CA" smtClean="0"/>
              <a:pPr/>
              <a:t>2</a:t>
            </a:fld>
            <a:endParaRPr lang="en-CA" smtClean="0"/>
          </a:p>
        </p:txBody>
      </p:sp>
      <p:sp>
        <p:nvSpPr>
          <p:cNvPr id="16387" name="Rectangle 2050"/>
          <p:cNvSpPr>
            <a:spLocks noGrp="1" noRot="1" noChangeAspect="1" noChangeArrowheads="1" noTextEdit="1"/>
          </p:cNvSpPr>
          <p:nvPr>
            <p:ph type="sldImg"/>
          </p:nvPr>
        </p:nvSpPr>
        <p:spPr>
          <a:solidFill>
            <a:srgbClr val="FFFFFF"/>
          </a:solidFill>
          <a:ln/>
        </p:spPr>
      </p:sp>
      <p:sp>
        <p:nvSpPr>
          <p:cNvPr id="16388" name="Rectangle 2051"/>
          <p:cNvSpPr>
            <a:spLocks noGrp="1" noChangeArrowheads="1"/>
          </p:cNvSpPr>
          <p:nvPr>
            <p:ph type="body" idx="1"/>
          </p:nvPr>
        </p:nvSpPr>
        <p:spPr>
          <a:solidFill>
            <a:srgbClr val="FFFFFF"/>
          </a:solidFill>
          <a:ln>
            <a:solidFill>
              <a:srgbClr val="000000"/>
            </a:solidFill>
          </a:ln>
        </p:spPr>
        <p:txBody>
          <a:bodyPr/>
          <a:lstStyle/>
          <a:p>
            <a:pPr eaLnBrk="1" hangingPunct="1"/>
            <a:r>
              <a:rPr lang="en-US" dirty="0" smtClean="0"/>
              <a:t> Available since 1996, but browser support was not there.  With advent of CSS 2.0, and IE 6 </a:t>
            </a:r>
            <a:r>
              <a:rPr lang="en-US" dirty="0" err="1" smtClean="0"/>
              <a:t>Netsape</a:t>
            </a:r>
            <a:r>
              <a:rPr lang="en-US" dirty="0" smtClean="0"/>
              <a:t> 6+ Opera 6+), it has been more practical to use style sheets.</a:t>
            </a:r>
          </a:p>
          <a:p>
            <a:pPr eaLnBrk="1" hangingPunct="1"/>
            <a:endParaRPr lang="en-US" dirty="0" smtClean="0"/>
          </a:p>
        </p:txBody>
      </p:sp>
    </p:spTree>
    <p:extLst>
      <p:ext uri="{BB962C8B-B14F-4D97-AF65-F5344CB8AC3E}">
        <p14:creationId xmlns:p14="http://schemas.microsoft.com/office/powerpoint/2010/main" val="1107144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17ECB3CF-F814-4B20-9C44-D249F80D86ED}" type="slidenum">
              <a:rPr lang="en-CA" smtClean="0"/>
              <a:pPr/>
              <a:t>11</a:t>
            </a:fld>
            <a:endParaRPr lang="en-CA" smtClean="0"/>
          </a:p>
        </p:txBody>
      </p:sp>
      <p:sp>
        <p:nvSpPr>
          <p:cNvPr id="16387" name="Rectangle 2050"/>
          <p:cNvSpPr>
            <a:spLocks noGrp="1" noRot="1" noChangeAspect="1" noChangeArrowheads="1" noTextEdit="1"/>
          </p:cNvSpPr>
          <p:nvPr>
            <p:ph type="sldImg"/>
          </p:nvPr>
        </p:nvSpPr>
        <p:spPr>
          <a:solidFill>
            <a:srgbClr val="FFFFFF"/>
          </a:solidFill>
          <a:ln/>
        </p:spPr>
      </p:sp>
      <p:sp>
        <p:nvSpPr>
          <p:cNvPr id="16388" name="Rectangle 2051"/>
          <p:cNvSpPr>
            <a:spLocks noGrp="1" noChangeArrowheads="1"/>
          </p:cNvSpPr>
          <p:nvPr>
            <p:ph type="body" idx="1"/>
          </p:nvPr>
        </p:nvSpPr>
        <p:spPr>
          <a:solidFill>
            <a:srgbClr val="FFFFFF"/>
          </a:solidFill>
          <a:ln>
            <a:solidFill>
              <a:srgbClr val="000000"/>
            </a:solidFill>
          </a:ln>
        </p:spPr>
        <p:txBody>
          <a:bodyPr/>
          <a:lstStyle/>
          <a:p>
            <a:pPr eaLnBrk="1" hangingPunct="1"/>
            <a:r>
              <a:rPr lang="en-US" dirty="0" smtClean="0"/>
              <a:t> Available since 1996, but browser support was not there.  With advent of CSS 2.0, and IE 6 </a:t>
            </a:r>
            <a:r>
              <a:rPr lang="en-US" dirty="0" err="1" smtClean="0"/>
              <a:t>Netsape</a:t>
            </a:r>
            <a:r>
              <a:rPr lang="en-US" dirty="0" smtClean="0"/>
              <a:t> 6+ Opera 6+), it has been more practical to use style sheets.</a:t>
            </a:r>
          </a:p>
          <a:p>
            <a:pPr eaLnBrk="1" hangingPunct="1"/>
            <a:endParaRPr lang="en-US" dirty="0" smtClean="0"/>
          </a:p>
        </p:txBody>
      </p:sp>
    </p:spTree>
    <p:extLst>
      <p:ext uri="{BB962C8B-B14F-4D97-AF65-F5344CB8AC3E}">
        <p14:creationId xmlns:p14="http://schemas.microsoft.com/office/powerpoint/2010/main" val="3266832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17ECB3CF-F814-4B20-9C44-D249F80D86ED}" type="slidenum">
              <a:rPr lang="en-CA" smtClean="0"/>
              <a:pPr/>
              <a:t>12</a:t>
            </a:fld>
            <a:endParaRPr lang="en-CA" smtClean="0"/>
          </a:p>
        </p:txBody>
      </p:sp>
      <p:sp>
        <p:nvSpPr>
          <p:cNvPr id="16387" name="Rectangle 2050"/>
          <p:cNvSpPr>
            <a:spLocks noGrp="1" noRot="1" noChangeAspect="1" noChangeArrowheads="1" noTextEdit="1"/>
          </p:cNvSpPr>
          <p:nvPr>
            <p:ph type="sldImg"/>
          </p:nvPr>
        </p:nvSpPr>
        <p:spPr>
          <a:solidFill>
            <a:srgbClr val="FFFFFF"/>
          </a:solidFill>
          <a:ln/>
        </p:spPr>
      </p:sp>
      <p:sp>
        <p:nvSpPr>
          <p:cNvPr id="16388" name="Rectangle 2051"/>
          <p:cNvSpPr>
            <a:spLocks noGrp="1" noChangeArrowheads="1"/>
          </p:cNvSpPr>
          <p:nvPr>
            <p:ph type="body" idx="1"/>
          </p:nvPr>
        </p:nvSpPr>
        <p:spPr>
          <a:solidFill>
            <a:srgbClr val="FFFFFF"/>
          </a:solidFill>
          <a:ln>
            <a:solidFill>
              <a:srgbClr val="000000"/>
            </a:solidFill>
          </a:ln>
        </p:spPr>
        <p:txBody>
          <a:bodyPr/>
          <a:lstStyle/>
          <a:p>
            <a:pPr eaLnBrk="1" hangingPunct="1"/>
            <a:r>
              <a:rPr lang="en-US" dirty="0" smtClean="0"/>
              <a:t> Available since 1996, but browser support was not there.  With advent of CSS 2.0, and IE 6 </a:t>
            </a:r>
            <a:r>
              <a:rPr lang="en-US" dirty="0" err="1" smtClean="0"/>
              <a:t>Netsape</a:t>
            </a:r>
            <a:r>
              <a:rPr lang="en-US" dirty="0" smtClean="0"/>
              <a:t> 6+ Opera 6+), it has been more practical to use style sheets.</a:t>
            </a:r>
          </a:p>
          <a:p>
            <a:pPr eaLnBrk="1" hangingPunct="1"/>
            <a:endParaRPr lang="en-US" dirty="0" smtClean="0"/>
          </a:p>
        </p:txBody>
      </p:sp>
    </p:spTree>
    <p:extLst>
      <p:ext uri="{BB962C8B-B14F-4D97-AF65-F5344CB8AC3E}">
        <p14:creationId xmlns:p14="http://schemas.microsoft.com/office/powerpoint/2010/main" val="578767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17ECB3CF-F814-4B20-9C44-D249F80D86ED}" type="slidenum">
              <a:rPr lang="en-CA" smtClean="0"/>
              <a:pPr/>
              <a:t>13</a:t>
            </a:fld>
            <a:endParaRPr lang="en-CA" smtClean="0"/>
          </a:p>
        </p:txBody>
      </p:sp>
      <p:sp>
        <p:nvSpPr>
          <p:cNvPr id="16387" name="Rectangle 2050"/>
          <p:cNvSpPr>
            <a:spLocks noGrp="1" noRot="1" noChangeAspect="1" noChangeArrowheads="1" noTextEdit="1"/>
          </p:cNvSpPr>
          <p:nvPr>
            <p:ph type="sldImg"/>
          </p:nvPr>
        </p:nvSpPr>
        <p:spPr>
          <a:solidFill>
            <a:srgbClr val="FFFFFF"/>
          </a:solidFill>
          <a:ln/>
        </p:spPr>
      </p:sp>
      <p:sp>
        <p:nvSpPr>
          <p:cNvPr id="16388" name="Rectangle 2051"/>
          <p:cNvSpPr>
            <a:spLocks noGrp="1" noChangeArrowheads="1"/>
          </p:cNvSpPr>
          <p:nvPr>
            <p:ph type="body" idx="1"/>
          </p:nvPr>
        </p:nvSpPr>
        <p:spPr>
          <a:solidFill>
            <a:srgbClr val="FFFFFF"/>
          </a:solidFill>
          <a:ln>
            <a:solidFill>
              <a:srgbClr val="000000"/>
            </a:solidFill>
          </a:ln>
        </p:spPr>
        <p:txBody>
          <a:bodyPr/>
          <a:lstStyle/>
          <a:p>
            <a:pPr eaLnBrk="1" hangingPunct="1"/>
            <a:r>
              <a:rPr lang="en-US" dirty="0" smtClean="0"/>
              <a:t> Available since 1996, but browser support was not there.  With advent of CSS 2.0, and IE 6 </a:t>
            </a:r>
            <a:r>
              <a:rPr lang="en-US" dirty="0" err="1" smtClean="0"/>
              <a:t>Netsape</a:t>
            </a:r>
            <a:r>
              <a:rPr lang="en-US" dirty="0" smtClean="0"/>
              <a:t> 6+ Opera 6+), it has been more practical to use style sheets.</a:t>
            </a:r>
          </a:p>
          <a:p>
            <a:pPr eaLnBrk="1" hangingPunct="1"/>
            <a:endParaRPr lang="en-US" dirty="0" smtClean="0"/>
          </a:p>
        </p:txBody>
      </p:sp>
    </p:spTree>
    <p:extLst>
      <p:ext uri="{BB962C8B-B14F-4D97-AF65-F5344CB8AC3E}">
        <p14:creationId xmlns:p14="http://schemas.microsoft.com/office/powerpoint/2010/main" val="1892538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17ECB3CF-F814-4B20-9C44-D249F80D86ED}" type="slidenum">
              <a:rPr lang="en-CA" smtClean="0"/>
              <a:pPr/>
              <a:t>14</a:t>
            </a:fld>
            <a:endParaRPr lang="en-CA" smtClean="0"/>
          </a:p>
        </p:txBody>
      </p:sp>
      <p:sp>
        <p:nvSpPr>
          <p:cNvPr id="16387" name="Rectangle 2050"/>
          <p:cNvSpPr>
            <a:spLocks noGrp="1" noRot="1" noChangeAspect="1" noChangeArrowheads="1" noTextEdit="1"/>
          </p:cNvSpPr>
          <p:nvPr>
            <p:ph type="sldImg"/>
          </p:nvPr>
        </p:nvSpPr>
        <p:spPr>
          <a:solidFill>
            <a:srgbClr val="FFFFFF"/>
          </a:solidFill>
          <a:ln/>
        </p:spPr>
      </p:sp>
      <p:sp>
        <p:nvSpPr>
          <p:cNvPr id="16388" name="Rectangle 2051"/>
          <p:cNvSpPr>
            <a:spLocks noGrp="1" noChangeArrowheads="1"/>
          </p:cNvSpPr>
          <p:nvPr>
            <p:ph type="body" idx="1"/>
          </p:nvPr>
        </p:nvSpPr>
        <p:spPr>
          <a:solidFill>
            <a:srgbClr val="FFFFFF"/>
          </a:solidFill>
          <a:ln>
            <a:solidFill>
              <a:srgbClr val="000000"/>
            </a:solidFill>
          </a:ln>
        </p:spPr>
        <p:txBody>
          <a:bodyPr/>
          <a:lstStyle/>
          <a:p>
            <a:pPr eaLnBrk="1" hangingPunct="1"/>
            <a:r>
              <a:rPr lang="en-US" dirty="0" smtClean="0"/>
              <a:t> Available since 1996, but browser support was not there.  With advent of CSS 2.0, and IE 6 </a:t>
            </a:r>
            <a:r>
              <a:rPr lang="en-US" dirty="0" err="1" smtClean="0"/>
              <a:t>Netsape</a:t>
            </a:r>
            <a:r>
              <a:rPr lang="en-US" dirty="0" smtClean="0"/>
              <a:t> 6+ Opera 6+), it has been more practical to use style sheets.</a:t>
            </a:r>
          </a:p>
          <a:p>
            <a:pPr eaLnBrk="1" hangingPunct="1"/>
            <a:endParaRPr lang="en-US" dirty="0" smtClean="0"/>
          </a:p>
        </p:txBody>
      </p:sp>
    </p:spTree>
    <p:extLst>
      <p:ext uri="{BB962C8B-B14F-4D97-AF65-F5344CB8AC3E}">
        <p14:creationId xmlns:p14="http://schemas.microsoft.com/office/powerpoint/2010/main" val="3455633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smtClean="0"/>
          </a:p>
        </p:txBody>
      </p:sp>
      <p:sp>
        <p:nvSpPr>
          <p:cNvPr id="18436" name="Slide Number Placeholder 3"/>
          <p:cNvSpPr>
            <a:spLocks noGrp="1"/>
          </p:cNvSpPr>
          <p:nvPr>
            <p:ph type="sldNum" sz="quarter" idx="5"/>
          </p:nvPr>
        </p:nvSpPr>
        <p:spPr>
          <a:noFill/>
        </p:spPr>
        <p:txBody>
          <a:bodyPr/>
          <a:lstStyle/>
          <a:p>
            <a:fld id="{266246DF-64CE-469B-A6B1-0CE6C99621BE}" type="slidenum">
              <a:rPr lang="en-CA" smtClean="0"/>
              <a:pPr/>
              <a:t>15</a:t>
            </a:fld>
            <a:endParaRPr lang="en-CA" smtClean="0"/>
          </a:p>
        </p:txBody>
      </p:sp>
    </p:spTree>
    <p:extLst>
      <p:ext uri="{BB962C8B-B14F-4D97-AF65-F5344CB8AC3E}">
        <p14:creationId xmlns:p14="http://schemas.microsoft.com/office/powerpoint/2010/main" val="2951074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smtClean="0"/>
          </a:p>
        </p:txBody>
      </p:sp>
      <p:sp>
        <p:nvSpPr>
          <p:cNvPr id="18436" name="Slide Number Placeholder 3"/>
          <p:cNvSpPr>
            <a:spLocks noGrp="1"/>
          </p:cNvSpPr>
          <p:nvPr>
            <p:ph type="sldNum" sz="quarter" idx="5"/>
          </p:nvPr>
        </p:nvSpPr>
        <p:spPr>
          <a:noFill/>
        </p:spPr>
        <p:txBody>
          <a:bodyPr/>
          <a:lstStyle/>
          <a:p>
            <a:fld id="{266246DF-64CE-469B-A6B1-0CE6C99621BE}" type="slidenum">
              <a:rPr lang="en-CA" smtClean="0"/>
              <a:pPr/>
              <a:t>16</a:t>
            </a:fld>
            <a:endParaRPr lang="en-CA" smtClean="0"/>
          </a:p>
        </p:txBody>
      </p:sp>
    </p:spTree>
    <p:extLst>
      <p:ext uri="{BB962C8B-B14F-4D97-AF65-F5344CB8AC3E}">
        <p14:creationId xmlns:p14="http://schemas.microsoft.com/office/powerpoint/2010/main" val="656840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smtClean="0"/>
          </a:p>
        </p:txBody>
      </p:sp>
      <p:sp>
        <p:nvSpPr>
          <p:cNvPr id="18436" name="Slide Number Placeholder 3"/>
          <p:cNvSpPr>
            <a:spLocks noGrp="1"/>
          </p:cNvSpPr>
          <p:nvPr>
            <p:ph type="sldNum" sz="quarter" idx="5"/>
          </p:nvPr>
        </p:nvSpPr>
        <p:spPr>
          <a:noFill/>
        </p:spPr>
        <p:txBody>
          <a:bodyPr/>
          <a:lstStyle/>
          <a:p>
            <a:fld id="{266246DF-64CE-469B-A6B1-0CE6C99621BE}" type="slidenum">
              <a:rPr lang="en-CA" smtClean="0"/>
              <a:pPr/>
              <a:t>17</a:t>
            </a:fld>
            <a:endParaRPr lang="en-CA" smtClean="0"/>
          </a:p>
        </p:txBody>
      </p:sp>
    </p:spTree>
    <p:extLst>
      <p:ext uri="{BB962C8B-B14F-4D97-AF65-F5344CB8AC3E}">
        <p14:creationId xmlns:p14="http://schemas.microsoft.com/office/powerpoint/2010/main" val="1023708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smtClean="0"/>
          </a:p>
        </p:txBody>
      </p:sp>
      <p:sp>
        <p:nvSpPr>
          <p:cNvPr id="18436" name="Slide Number Placeholder 3"/>
          <p:cNvSpPr>
            <a:spLocks noGrp="1"/>
          </p:cNvSpPr>
          <p:nvPr>
            <p:ph type="sldNum" sz="quarter" idx="5"/>
          </p:nvPr>
        </p:nvSpPr>
        <p:spPr>
          <a:noFill/>
        </p:spPr>
        <p:txBody>
          <a:bodyPr/>
          <a:lstStyle/>
          <a:p>
            <a:fld id="{266246DF-64CE-469B-A6B1-0CE6C99621BE}" type="slidenum">
              <a:rPr lang="en-CA" smtClean="0"/>
              <a:pPr/>
              <a:t>18</a:t>
            </a:fld>
            <a:endParaRPr lang="en-CA" smtClean="0"/>
          </a:p>
        </p:txBody>
      </p:sp>
    </p:spTree>
    <p:extLst>
      <p:ext uri="{BB962C8B-B14F-4D97-AF65-F5344CB8AC3E}">
        <p14:creationId xmlns:p14="http://schemas.microsoft.com/office/powerpoint/2010/main" val="3992992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smtClean="0"/>
          </a:p>
        </p:txBody>
      </p:sp>
      <p:sp>
        <p:nvSpPr>
          <p:cNvPr id="18436" name="Slide Number Placeholder 3"/>
          <p:cNvSpPr>
            <a:spLocks noGrp="1"/>
          </p:cNvSpPr>
          <p:nvPr>
            <p:ph type="sldNum" sz="quarter" idx="5"/>
          </p:nvPr>
        </p:nvSpPr>
        <p:spPr>
          <a:noFill/>
        </p:spPr>
        <p:txBody>
          <a:bodyPr/>
          <a:lstStyle/>
          <a:p>
            <a:fld id="{266246DF-64CE-469B-A6B1-0CE6C99621BE}" type="slidenum">
              <a:rPr lang="en-CA" smtClean="0"/>
              <a:pPr/>
              <a:t>19</a:t>
            </a:fld>
            <a:endParaRPr lang="en-CA" smtClean="0"/>
          </a:p>
        </p:txBody>
      </p:sp>
    </p:spTree>
    <p:extLst>
      <p:ext uri="{BB962C8B-B14F-4D97-AF65-F5344CB8AC3E}">
        <p14:creationId xmlns:p14="http://schemas.microsoft.com/office/powerpoint/2010/main" val="25500489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smtClean="0"/>
          </a:p>
        </p:txBody>
      </p:sp>
      <p:sp>
        <p:nvSpPr>
          <p:cNvPr id="18436" name="Slide Number Placeholder 3"/>
          <p:cNvSpPr>
            <a:spLocks noGrp="1"/>
          </p:cNvSpPr>
          <p:nvPr>
            <p:ph type="sldNum" sz="quarter" idx="5"/>
          </p:nvPr>
        </p:nvSpPr>
        <p:spPr>
          <a:noFill/>
        </p:spPr>
        <p:txBody>
          <a:bodyPr/>
          <a:lstStyle/>
          <a:p>
            <a:fld id="{266246DF-64CE-469B-A6B1-0CE6C99621BE}" type="slidenum">
              <a:rPr lang="en-CA" smtClean="0"/>
              <a:pPr/>
              <a:t>20</a:t>
            </a:fld>
            <a:endParaRPr lang="en-CA" smtClean="0"/>
          </a:p>
        </p:txBody>
      </p:sp>
    </p:spTree>
    <p:extLst>
      <p:ext uri="{BB962C8B-B14F-4D97-AF65-F5344CB8AC3E}">
        <p14:creationId xmlns:p14="http://schemas.microsoft.com/office/powerpoint/2010/main" val="2717562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17ECB3CF-F814-4B20-9C44-D249F80D86ED}" type="slidenum">
              <a:rPr lang="en-CA" smtClean="0"/>
              <a:pPr/>
              <a:t>3</a:t>
            </a:fld>
            <a:endParaRPr lang="en-CA" smtClean="0"/>
          </a:p>
        </p:txBody>
      </p:sp>
      <p:sp>
        <p:nvSpPr>
          <p:cNvPr id="16387" name="Rectangle 2050"/>
          <p:cNvSpPr>
            <a:spLocks noGrp="1" noRot="1" noChangeAspect="1" noChangeArrowheads="1" noTextEdit="1"/>
          </p:cNvSpPr>
          <p:nvPr>
            <p:ph type="sldImg"/>
          </p:nvPr>
        </p:nvSpPr>
        <p:spPr>
          <a:solidFill>
            <a:srgbClr val="FFFFFF"/>
          </a:solidFill>
          <a:ln/>
        </p:spPr>
      </p:sp>
      <p:sp>
        <p:nvSpPr>
          <p:cNvPr id="16388" name="Rectangle 2051"/>
          <p:cNvSpPr>
            <a:spLocks noGrp="1" noChangeArrowheads="1"/>
          </p:cNvSpPr>
          <p:nvPr>
            <p:ph type="body" idx="1"/>
          </p:nvPr>
        </p:nvSpPr>
        <p:spPr>
          <a:solidFill>
            <a:srgbClr val="FFFFFF"/>
          </a:solidFill>
          <a:ln>
            <a:solidFill>
              <a:srgbClr val="000000"/>
            </a:solidFill>
          </a:ln>
        </p:spPr>
        <p:txBody>
          <a:bodyPr/>
          <a:lstStyle/>
          <a:p>
            <a:pPr eaLnBrk="1" hangingPunct="1"/>
            <a:r>
              <a:rPr lang="en-US" dirty="0" smtClean="0"/>
              <a:t> Available since 1996, but browser support was not there.  With advent of CSS 2.0, and IE 6 </a:t>
            </a:r>
            <a:r>
              <a:rPr lang="en-US" dirty="0" err="1" smtClean="0"/>
              <a:t>Netsape</a:t>
            </a:r>
            <a:r>
              <a:rPr lang="en-US" dirty="0" smtClean="0"/>
              <a:t> 6+ Opera 6+), it has been more practical to use style sheets.</a:t>
            </a:r>
          </a:p>
          <a:p>
            <a:pPr eaLnBrk="1" hangingPunct="1"/>
            <a:endParaRPr lang="en-US" dirty="0" smtClean="0"/>
          </a:p>
        </p:txBody>
      </p:sp>
    </p:spTree>
    <p:extLst>
      <p:ext uri="{BB962C8B-B14F-4D97-AF65-F5344CB8AC3E}">
        <p14:creationId xmlns:p14="http://schemas.microsoft.com/office/powerpoint/2010/main" val="27843792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smtClean="0"/>
          </a:p>
        </p:txBody>
      </p:sp>
      <p:sp>
        <p:nvSpPr>
          <p:cNvPr id="18436" name="Slide Number Placeholder 3"/>
          <p:cNvSpPr>
            <a:spLocks noGrp="1"/>
          </p:cNvSpPr>
          <p:nvPr>
            <p:ph type="sldNum" sz="quarter" idx="5"/>
          </p:nvPr>
        </p:nvSpPr>
        <p:spPr>
          <a:noFill/>
        </p:spPr>
        <p:txBody>
          <a:bodyPr/>
          <a:lstStyle/>
          <a:p>
            <a:fld id="{266246DF-64CE-469B-A6B1-0CE6C99621BE}" type="slidenum">
              <a:rPr lang="en-CA" smtClean="0"/>
              <a:pPr/>
              <a:t>21</a:t>
            </a:fld>
            <a:endParaRPr lang="en-CA" smtClean="0"/>
          </a:p>
        </p:txBody>
      </p:sp>
    </p:spTree>
    <p:extLst>
      <p:ext uri="{BB962C8B-B14F-4D97-AF65-F5344CB8AC3E}">
        <p14:creationId xmlns:p14="http://schemas.microsoft.com/office/powerpoint/2010/main" val="457249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17ECB3CF-F814-4B20-9C44-D249F80D86ED}" type="slidenum">
              <a:rPr lang="en-CA" smtClean="0"/>
              <a:pPr/>
              <a:t>4</a:t>
            </a:fld>
            <a:endParaRPr lang="en-CA" smtClean="0"/>
          </a:p>
        </p:txBody>
      </p:sp>
      <p:sp>
        <p:nvSpPr>
          <p:cNvPr id="16387" name="Rectangle 2050"/>
          <p:cNvSpPr>
            <a:spLocks noGrp="1" noRot="1" noChangeAspect="1" noChangeArrowheads="1" noTextEdit="1"/>
          </p:cNvSpPr>
          <p:nvPr>
            <p:ph type="sldImg"/>
          </p:nvPr>
        </p:nvSpPr>
        <p:spPr>
          <a:solidFill>
            <a:srgbClr val="FFFFFF"/>
          </a:solidFill>
          <a:ln/>
        </p:spPr>
      </p:sp>
      <p:sp>
        <p:nvSpPr>
          <p:cNvPr id="16388" name="Rectangle 2051"/>
          <p:cNvSpPr>
            <a:spLocks noGrp="1" noChangeArrowheads="1"/>
          </p:cNvSpPr>
          <p:nvPr>
            <p:ph type="body" idx="1"/>
          </p:nvPr>
        </p:nvSpPr>
        <p:spPr>
          <a:solidFill>
            <a:srgbClr val="FFFFFF"/>
          </a:solidFill>
          <a:ln>
            <a:solidFill>
              <a:srgbClr val="000000"/>
            </a:solidFill>
          </a:ln>
        </p:spPr>
        <p:txBody>
          <a:bodyPr/>
          <a:lstStyle/>
          <a:p>
            <a:pPr eaLnBrk="1" hangingPunct="1"/>
            <a:r>
              <a:rPr lang="en-US" dirty="0" smtClean="0"/>
              <a:t> Available since 1996, but browser support was not there.  With advent of CSS 2.0, and IE 6 </a:t>
            </a:r>
            <a:r>
              <a:rPr lang="en-US" dirty="0" err="1" smtClean="0"/>
              <a:t>Netsape</a:t>
            </a:r>
            <a:r>
              <a:rPr lang="en-US" dirty="0" smtClean="0"/>
              <a:t> 6+ Opera 6+), it has been more practical to use style sheets.</a:t>
            </a:r>
          </a:p>
          <a:p>
            <a:pPr eaLnBrk="1" hangingPunct="1"/>
            <a:endParaRPr lang="en-US" dirty="0" smtClean="0"/>
          </a:p>
        </p:txBody>
      </p:sp>
    </p:spTree>
    <p:extLst>
      <p:ext uri="{BB962C8B-B14F-4D97-AF65-F5344CB8AC3E}">
        <p14:creationId xmlns:p14="http://schemas.microsoft.com/office/powerpoint/2010/main" val="4173202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17ECB3CF-F814-4B20-9C44-D249F80D86ED}" type="slidenum">
              <a:rPr lang="en-CA" smtClean="0"/>
              <a:pPr/>
              <a:t>5</a:t>
            </a:fld>
            <a:endParaRPr lang="en-CA" smtClean="0"/>
          </a:p>
        </p:txBody>
      </p:sp>
      <p:sp>
        <p:nvSpPr>
          <p:cNvPr id="16387" name="Rectangle 2050"/>
          <p:cNvSpPr>
            <a:spLocks noGrp="1" noRot="1" noChangeAspect="1" noChangeArrowheads="1" noTextEdit="1"/>
          </p:cNvSpPr>
          <p:nvPr>
            <p:ph type="sldImg"/>
          </p:nvPr>
        </p:nvSpPr>
        <p:spPr>
          <a:solidFill>
            <a:srgbClr val="FFFFFF"/>
          </a:solidFill>
          <a:ln/>
        </p:spPr>
      </p:sp>
      <p:sp>
        <p:nvSpPr>
          <p:cNvPr id="16388" name="Rectangle 2051"/>
          <p:cNvSpPr>
            <a:spLocks noGrp="1" noChangeArrowheads="1"/>
          </p:cNvSpPr>
          <p:nvPr>
            <p:ph type="body" idx="1"/>
          </p:nvPr>
        </p:nvSpPr>
        <p:spPr>
          <a:solidFill>
            <a:srgbClr val="FFFFFF"/>
          </a:solidFill>
          <a:ln>
            <a:solidFill>
              <a:srgbClr val="000000"/>
            </a:solidFill>
          </a:ln>
        </p:spPr>
        <p:txBody>
          <a:bodyPr/>
          <a:lstStyle/>
          <a:p>
            <a:pPr eaLnBrk="1" hangingPunct="1"/>
            <a:r>
              <a:rPr lang="en-US" dirty="0" smtClean="0"/>
              <a:t> Available since 1996, but browser support was not there.  With advent of CSS 2.0, and IE 6 </a:t>
            </a:r>
            <a:r>
              <a:rPr lang="en-US" dirty="0" err="1" smtClean="0"/>
              <a:t>Netsape</a:t>
            </a:r>
            <a:r>
              <a:rPr lang="en-US" dirty="0" smtClean="0"/>
              <a:t> 6+ Opera 6+), it has been more practical to use style sheets.</a:t>
            </a:r>
          </a:p>
          <a:p>
            <a:pPr eaLnBrk="1" hangingPunct="1"/>
            <a:endParaRPr lang="en-US" dirty="0" smtClean="0"/>
          </a:p>
        </p:txBody>
      </p:sp>
    </p:spTree>
    <p:extLst>
      <p:ext uri="{BB962C8B-B14F-4D97-AF65-F5344CB8AC3E}">
        <p14:creationId xmlns:p14="http://schemas.microsoft.com/office/powerpoint/2010/main" val="3244959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17ECB3CF-F814-4B20-9C44-D249F80D86ED}" type="slidenum">
              <a:rPr lang="en-CA" smtClean="0"/>
              <a:pPr/>
              <a:t>6</a:t>
            </a:fld>
            <a:endParaRPr lang="en-CA" smtClean="0"/>
          </a:p>
        </p:txBody>
      </p:sp>
      <p:sp>
        <p:nvSpPr>
          <p:cNvPr id="16387" name="Rectangle 2050"/>
          <p:cNvSpPr>
            <a:spLocks noGrp="1" noRot="1" noChangeAspect="1" noChangeArrowheads="1" noTextEdit="1"/>
          </p:cNvSpPr>
          <p:nvPr>
            <p:ph type="sldImg"/>
          </p:nvPr>
        </p:nvSpPr>
        <p:spPr>
          <a:solidFill>
            <a:srgbClr val="FFFFFF"/>
          </a:solidFill>
          <a:ln/>
        </p:spPr>
      </p:sp>
      <p:sp>
        <p:nvSpPr>
          <p:cNvPr id="16388" name="Rectangle 2051"/>
          <p:cNvSpPr>
            <a:spLocks noGrp="1" noChangeArrowheads="1"/>
          </p:cNvSpPr>
          <p:nvPr>
            <p:ph type="body" idx="1"/>
          </p:nvPr>
        </p:nvSpPr>
        <p:spPr>
          <a:solidFill>
            <a:srgbClr val="FFFFFF"/>
          </a:solidFill>
          <a:ln>
            <a:solidFill>
              <a:srgbClr val="000000"/>
            </a:solidFill>
          </a:ln>
        </p:spPr>
        <p:txBody>
          <a:bodyPr/>
          <a:lstStyle/>
          <a:p>
            <a:pPr eaLnBrk="1" hangingPunct="1"/>
            <a:r>
              <a:rPr lang="en-US" dirty="0" smtClean="0"/>
              <a:t> Available since 1996, but browser support was not there.  With advent of CSS 2.0, and IE 6 </a:t>
            </a:r>
            <a:r>
              <a:rPr lang="en-US" dirty="0" err="1" smtClean="0"/>
              <a:t>Netsape</a:t>
            </a:r>
            <a:r>
              <a:rPr lang="en-US" dirty="0" smtClean="0"/>
              <a:t> 6+ Opera 6+), it has been more practical to use style sheets.</a:t>
            </a:r>
          </a:p>
          <a:p>
            <a:pPr eaLnBrk="1" hangingPunct="1"/>
            <a:endParaRPr lang="en-US" dirty="0" smtClean="0"/>
          </a:p>
        </p:txBody>
      </p:sp>
    </p:spTree>
    <p:extLst>
      <p:ext uri="{BB962C8B-B14F-4D97-AF65-F5344CB8AC3E}">
        <p14:creationId xmlns:p14="http://schemas.microsoft.com/office/powerpoint/2010/main" val="2306115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17ECB3CF-F814-4B20-9C44-D249F80D86ED}" type="slidenum">
              <a:rPr lang="en-CA" smtClean="0"/>
              <a:pPr/>
              <a:t>7</a:t>
            </a:fld>
            <a:endParaRPr lang="en-CA" smtClean="0"/>
          </a:p>
        </p:txBody>
      </p:sp>
      <p:sp>
        <p:nvSpPr>
          <p:cNvPr id="16387" name="Rectangle 2050"/>
          <p:cNvSpPr>
            <a:spLocks noGrp="1" noRot="1" noChangeAspect="1" noChangeArrowheads="1" noTextEdit="1"/>
          </p:cNvSpPr>
          <p:nvPr>
            <p:ph type="sldImg"/>
          </p:nvPr>
        </p:nvSpPr>
        <p:spPr>
          <a:solidFill>
            <a:srgbClr val="FFFFFF"/>
          </a:solidFill>
          <a:ln/>
        </p:spPr>
      </p:sp>
      <p:sp>
        <p:nvSpPr>
          <p:cNvPr id="16388" name="Rectangle 2051"/>
          <p:cNvSpPr>
            <a:spLocks noGrp="1" noChangeArrowheads="1"/>
          </p:cNvSpPr>
          <p:nvPr>
            <p:ph type="body" idx="1"/>
          </p:nvPr>
        </p:nvSpPr>
        <p:spPr>
          <a:solidFill>
            <a:srgbClr val="FFFFFF"/>
          </a:solidFill>
          <a:ln>
            <a:solidFill>
              <a:srgbClr val="000000"/>
            </a:solidFill>
          </a:ln>
        </p:spPr>
        <p:txBody>
          <a:bodyPr/>
          <a:lstStyle/>
          <a:p>
            <a:pPr eaLnBrk="1" hangingPunct="1"/>
            <a:r>
              <a:rPr lang="en-US" dirty="0" smtClean="0"/>
              <a:t> Available since 1996, but browser support was not there.  With advent of CSS 2.0, and IE 6 </a:t>
            </a:r>
            <a:r>
              <a:rPr lang="en-US" dirty="0" err="1" smtClean="0"/>
              <a:t>Netsape</a:t>
            </a:r>
            <a:r>
              <a:rPr lang="en-US" dirty="0" smtClean="0"/>
              <a:t> 6+ Opera 6+), it has been more practical to use style sheets.</a:t>
            </a:r>
          </a:p>
          <a:p>
            <a:pPr eaLnBrk="1" hangingPunct="1"/>
            <a:endParaRPr lang="en-US" dirty="0" smtClean="0"/>
          </a:p>
        </p:txBody>
      </p:sp>
    </p:spTree>
    <p:extLst>
      <p:ext uri="{BB962C8B-B14F-4D97-AF65-F5344CB8AC3E}">
        <p14:creationId xmlns:p14="http://schemas.microsoft.com/office/powerpoint/2010/main" val="3992529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17ECB3CF-F814-4B20-9C44-D249F80D86ED}" type="slidenum">
              <a:rPr lang="en-CA" smtClean="0"/>
              <a:pPr/>
              <a:t>8</a:t>
            </a:fld>
            <a:endParaRPr lang="en-CA" smtClean="0"/>
          </a:p>
        </p:txBody>
      </p:sp>
      <p:sp>
        <p:nvSpPr>
          <p:cNvPr id="16387" name="Rectangle 2050"/>
          <p:cNvSpPr>
            <a:spLocks noGrp="1" noRot="1" noChangeAspect="1" noChangeArrowheads="1" noTextEdit="1"/>
          </p:cNvSpPr>
          <p:nvPr>
            <p:ph type="sldImg"/>
          </p:nvPr>
        </p:nvSpPr>
        <p:spPr>
          <a:solidFill>
            <a:srgbClr val="FFFFFF"/>
          </a:solidFill>
          <a:ln/>
        </p:spPr>
      </p:sp>
      <p:sp>
        <p:nvSpPr>
          <p:cNvPr id="16388" name="Rectangle 2051"/>
          <p:cNvSpPr>
            <a:spLocks noGrp="1" noChangeArrowheads="1"/>
          </p:cNvSpPr>
          <p:nvPr>
            <p:ph type="body" idx="1"/>
          </p:nvPr>
        </p:nvSpPr>
        <p:spPr>
          <a:solidFill>
            <a:srgbClr val="FFFFFF"/>
          </a:solidFill>
          <a:ln>
            <a:solidFill>
              <a:srgbClr val="000000"/>
            </a:solidFill>
          </a:ln>
        </p:spPr>
        <p:txBody>
          <a:bodyPr/>
          <a:lstStyle/>
          <a:p>
            <a:pPr eaLnBrk="1" hangingPunct="1"/>
            <a:r>
              <a:rPr lang="en-US" dirty="0" smtClean="0"/>
              <a:t> Available since 1996, but browser support was not there.  With advent of CSS 2.0, and IE 6 </a:t>
            </a:r>
            <a:r>
              <a:rPr lang="en-US" dirty="0" err="1" smtClean="0"/>
              <a:t>Netsape</a:t>
            </a:r>
            <a:r>
              <a:rPr lang="en-US" dirty="0" smtClean="0"/>
              <a:t> 6+ Opera 6+), it has been more practical to use style sheets.</a:t>
            </a:r>
          </a:p>
          <a:p>
            <a:pPr eaLnBrk="1" hangingPunct="1"/>
            <a:endParaRPr lang="en-US" dirty="0" smtClean="0"/>
          </a:p>
        </p:txBody>
      </p:sp>
    </p:spTree>
    <p:extLst>
      <p:ext uri="{BB962C8B-B14F-4D97-AF65-F5344CB8AC3E}">
        <p14:creationId xmlns:p14="http://schemas.microsoft.com/office/powerpoint/2010/main" val="1537413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17ECB3CF-F814-4B20-9C44-D249F80D86ED}" type="slidenum">
              <a:rPr lang="en-CA" smtClean="0"/>
              <a:pPr/>
              <a:t>9</a:t>
            </a:fld>
            <a:endParaRPr lang="en-CA" smtClean="0"/>
          </a:p>
        </p:txBody>
      </p:sp>
      <p:sp>
        <p:nvSpPr>
          <p:cNvPr id="16387" name="Rectangle 2050"/>
          <p:cNvSpPr>
            <a:spLocks noGrp="1" noRot="1" noChangeAspect="1" noChangeArrowheads="1" noTextEdit="1"/>
          </p:cNvSpPr>
          <p:nvPr>
            <p:ph type="sldImg"/>
          </p:nvPr>
        </p:nvSpPr>
        <p:spPr>
          <a:solidFill>
            <a:srgbClr val="FFFFFF"/>
          </a:solidFill>
          <a:ln/>
        </p:spPr>
      </p:sp>
      <p:sp>
        <p:nvSpPr>
          <p:cNvPr id="16388" name="Rectangle 2051"/>
          <p:cNvSpPr>
            <a:spLocks noGrp="1" noChangeArrowheads="1"/>
          </p:cNvSpPr>
          <p:nvPr>
            <p:ph type="body" idx="1"/>
          </p:nvPr>
        </p:nvSpPr>
        <p:spPr>
          <a:solidFill>
            <a:srgbClr val="FFFFFF"/>
          </a:solidFill>
          <a:ln>
            <a:solidFill>
              <a:srgbClr val="000000"/>
            </a:solidFill>
          </a:ln>
        </p:spPr>
        <p:txBody>
          <a:bodyPr/>
          <a:lstStyle/>
          <a:p>
            <a:pPr eaLnBrk="1" hangingPunct="1"/>
            <a:r>
              <a:rPr lang="en-US" dirty="0" smtClean="0"/>
              <a:t> Available since 1996, but browser support was not there.  With advent of CSS 2.0, and IE 6 </a:t>
            </a:r>
            <a:r>
              <a:rPr lang="en-US" dirty="0" err="1" smtClean="0"/>
              <a:t>Netsape</a:t>
            </a:r>
            <a:r>
              <a:rPr lang="en-US" dirty="0" smtClean="0"/>
              <a:t> 6+ Opera 6+), it has been more practical to use style sheets.</a:t>
            </a:r>
          </a:p>
          <a:p>
            <a:pPr eaLnBrk="1" hangingPunct="1"/>
            <a:endParaRPr lang="en-US" dirty="0" smtClean="0"/>
          </a:p>
        </p:txBody>
      </p:sp>
    </p:spTree>
    <p:extLst>
      <p:ext uri="{BB962C8B-B14F-4D97-AF65-F5344CB8AC3E}">
        <p14:creationId xmlns:p14="http://schemas.microsoft.com/office/powerpoint/2010/main" val="4087515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17ECB3CF-F814-4B20-9C44-D249F80D86ED}" type="slidenum">
              <a:rPr lang="en-CA" smtClean="0"/>
              <a:pPr/>
              <a:t>10</a:t>
            </a:fld>
            <a:endParaRPr lang="en-CA" smtClean="0"/>
          </a:p>
        </p:txBody>
      </p:sp>
      <p:sp>
        <p:nvSpPr>
          <p:cNvPr id="16387" name="Rectangle 2050"/>
          <p:cNvSpPr>
            <a:spLocks noGrp="1" noRot="1" noChangeAspect="1" noChangeArrowheads="1" noTextEdit="1"/>
          </p:cNvSpPr>
          <p:nvPr>
            <p:ph type="sldImg"/>
          </p:nvPr>
        </p:nvSpPr>
        <p:spPr>
          <a:solidFill>
            <a:srgbClr val="FFFFFF"/>
          </a:solidFill>
          <a:ln/>
        </p:spPr>
      </p:sp>
      <p:sp>
        <p:nvSpPr>
          <p:cNvPr id="16388" name="Rectangle 2051"/>
          <p:cNvSpPr>
            <a:spLocks noGrp="1" noChangeArrowheads="1"/>
          </p:cNvSpPr>
          <p:nvPr>
            <p:ph type="body" idx="1"/>
          </p:nvPr>
        </p:nvSpPr>
        <p:spPr>
          <a:solidFill>
            <a:srgbClr val="FFFFFF"/>
          </a:solidFill>
          <a:ln>
            <a:solidFill>
              <a:srgbClr val="000000"/>
            </a:solidFill>
          </a:ln>
        </p:spPr>
        <p:txBody>
          <a:bodyPr/>
          <a:lstStyle/>
          <a:p>
            <a:pPr eaLnBrk="1" hangingPunct="1"/>
            <a:r>
              <a:rPr lang="en-US" dirty="0" smtClean="0"/>
              <a:t> Available since 1996, but browser support was not there.  With advent of CSS 2.0, and IE 6 </a:t>
            </a:r>
            <a:r>
              <a:rPr lang="en-US" dirty="0" err="1" smtClean="0"/>
              <a:t>Netsape</a:t>
            </a:r>
            <a:r>
              <a:rPr lang="en-US" dirty="0" smtClean="0"/>
              <a:t> 6+ Opera 6+), it has been more practical to use style sheets.</a:t>
            </a:r>
          </a:p>
          <a:p>
            <a:pPr eaLnBrk="1" hangingPunct="1"/>
            <a:endParaRPr lang="en-US" dirty="0" smtClean="0"/>
          </a:p>
        </p:txBody>
      </p:sp>
    </p:spTree>
    <p:extLst>
      <p:ext uri="{BB962C8B-B14F-4D97-AF65-F5344CB8AC3E}">
        <p14:creationId xmlns:p14="http://schemas.microsoft.com/office/powerpoint/2010/main" val="1476772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53C34671-E0AD-45D6-B04D-AEEABE39C357}" type="datetimeFigureOut">
              <a:rPr lang="en-CA" smtClean="0"/>
              <a:pPr/>
              <a:t>2013-03-25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0556698-0B13-452A-A969-743CB353A324}"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3C34671-E0AD-45D6-B04D-AEEABE39C357}" type="datetimeFigureOut">
              <a:rPr lang="en-CA" smtClean="0"/>
              <a:pPr/>
              <a:t>2013-03-25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0556698-0B13-452A-A969-743CB353A324}"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3C34671-E0AD-45D6-B04D-AEEABE39C357}" type="datetimeFigureOut">
              <a:rPr lang="en-CA" smtClean="0"/>
              <a:pPr/>
              <a:t>2013-03-25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0556698-0B13-452A-A969-743CB353A324}" type="slidenum">
              <a:rPr lang="en-CA" smtClean="0"/>
              <a:pPr/>
              <a:t>‹#›</a:t>
            </a:fld>
            <a:endParaRPr lang="en-C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quarter" idx="2"/>
          </p:nvPr>
        </p:nvSpPr>
        <p:spPr>
          <a:xfrm>
            <a:off x="5145088" y="20177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Content Placeholder 4"/>
          <p:cNvSpPr>
            <a:spLocks noGrp="1"/>
          </p:cNvSpPr>
          <p:nvPr>
            <p:ph sz="quarter" idx="3"/>
          </p:nvPr>
        </p:nvSpPr>
        <p:spPr>
          <a:xfrm>
            <a:off x="5145088" y="41513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Rectangle 11"/>
          <p:cNvSpPr>
            <a:spLocks noGrp="1" noChangeArrowheads="1"/>
          </p:cNvSpPr>
          <p:nvPr>
            <p:ph type="dt" sz="half" idx="10"/>
          </p:nvPr>
        </p:nvSpPr>
        <p:spPr>
          <a:ln/>
        </p:spPr>
        <p:txBody>
          <a:bodyPr/>
          <a:lstStyle>
            <a:lvl1pPr>
              <a:defRPr/>
            </a:lvl1pPr>
          </a:lstStyle>
          <a:p>
            <a:pPr>
              <a:defRPr/>
            </a:pPr>
            <a:endParaRPr lang="en-CA"/>
          </a:p>
        </p:txBody>
      </p:sp>
      <p:sp>
        <p:nvSpPr>
          <p:cNvPr id="7" name="Rectangle 12"/>
          <p:cNvSpPr>
            <a:spLocks noGrp="1" noChangeArrowheads="1"/>
          </p:cNvSpPr>
          <p:nvPr>
            <p:ph type="ftr" sz="quarter" idx="11"/>
          </p:nvPr>
        </p:nvSpPr>
        <p:spPr>
          <a:ln/>
        </p:spPr>
        <p:txBody>
          <a:bodyPr/>
          <a:lstStyle>
            <a:lvl1pPr>
              <a:defRPr/>
            </a:lvl1pPr>
          </a:lstStyle>
          <a:p>
            <a:pPr>
              <a:defRPr/>
            </a:pPr>
            <a:endParaRPr lang="en-CA"/>
          </a:p>
        </p:txBody>
      </p:sp>
      <p:sp>
        <p:nvSpPr>
          <p:cNvPr id="8" name="Rectangle 13"/>
          <p:cNvSpPr>
            <a:spLocks noGrp="1" noChangeArrowheads="1"/>
          </p:cNvSpPr>
          <p:nvPr>
            <p:ph type="sldNum" sz="quarter" idx="12"/>
          </p:nvPr>
        </p:nvSpPr>
        <p:spPr>
          <a:ln/>
        </p:spPr>
        <p:txBody>
          <a:bodyPr/>
          <a:lstStyle>
            <a:lvl1pPr>
              <a:defRPr/>
            </a:lvl1pPr>
          </a:lstStyle>
          <a:p>
            <a:pPr>
              <a:defRPr/>
            </a:pPr>
            <a:fld id="{09F063AB-D753-4926-8D56-BCF9E5F84BE0}" type="slidenum">
              <a:rPr lang="en-CA"/>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3C34671-E0AD-45D6-B04D-AEEABE39C357}" type="datetimeFigureOut">
              <a:rPr lang="en-CA" smtClean="0"/>
              <a:pPr/>
              <a:t>2013-03-25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0556698-0B13-452A-A969-743CB353A324}"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C34671-E0AD-45D6-B04D-AEEABE39C357}" type="datetimeFigureOut">
              <a:rPr lang="en-CA" smtClean="0"/>
              <a:pPr/>
              <a:t>2013-03-25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0556698-0B13-452A-A969-743CB353A324}"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53C34671-E0AD-45D6-B04D-AEEABE39C357}" type="datetimeFigureOut">
              <a:rPr lang="en-CA" smtClean="0"/>
              <a:pPr/>
              <a:t>2013-03-25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0556698-0B13-452A-A969-743CB353A324}"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53C34671-E0AD-45D6-B04D-AEEABE39C357}" type="datetimeFigureOut">
              <a:rPr lang="en-CA" smtClean="0"/>
              <a:pPr/>
              <a:t>2013-03-25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0556698-0B13-452A-A969-743CB353A324}"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53C34671-E0AD-45D6-B04D-AEEABE39C357}" type="datetimeFigureOut">
              <a:rPr lang="en-CA" smtClean="0"/>
              <a:pPr/>
              <a:t>2013-03-25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0556698-0B13-452A-A969-743CB353A324}"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C34671-E0AD-45D6-B04D-AEEABE39C357}" type="datetimeFigureOut">
              <a:rPr lang="en-CA" smtClean="0"/>
              <a:pPr/>
              <a:t>2013-03-25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0556698-0B13-452A-A969-743CB353A324}"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C34671-E0AD-45D6-B04D-AEEABE39C357}" type="datetimeFigureOut">
              <a:rPr lang="en-CA" smtClean="0"/>
              <a:pPr/>
              <a:t>2013-03-25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0556698-0B13-452A-A969-743CB353A324}"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C34671-E0AD-45D6-B04D-AEEABE39C357}" type="datetimeFigureOut">
              <a:rPr lang="en-CA" smtClean="0"/>
              <a:pPr/>
              <a:t>2013-03-25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0556698-0B13-452A-A969-743CB353A324}"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C34671-E0AD-45D6-B04D-AEEABE39C357}" type="datetimeFigureOut">
              <a:rPr lang="en-CA" smtClean="0"/>
              <a:pPr/>
              <a:t>2013-03-25</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556698-0B13-452A-A969-743CB353A324}"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ardorbacklinks.com/links/features-of-a-user-friendly-cms.html" TargetMode="External"/><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hyperlink" Target="http://ardorbacklinks.com/links/features-of-a-user-friendly-cms.html"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www.youtube.com/watch?v=-dnL00TdmLY"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hyperlink" Target="http://en.wikipedia.org/wiki/Wikipedia:About"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hyperlink" Target="http://www.youtube.com/watch?v=oVFPW0r4jWk&amp;feature=endscreen&amp;NR=1" TargetMode="Externa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hyperlink" Target="http://www.youtube.com/watch?NR=1&amp;v=Au6a1Qq92Ug&amp;feature=endscreen"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hyperlink" Target="http://www.youtube.com/watch?v=WQR0gx0QBZ4"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www.youtube.com/watch?v=i5sO7S2RMf4" TargetMode="External"/><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1CwiZIsaM7s"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 Id="rId4" Type="http://schemas.openxmlformats.org/officeDocument/2006/relationships/hyperlink" Target="http://en.wikipedia.org/wiki/Western_University_of_London,_Ontario"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www.bloomfire.com/lp/wiki/?seg1=ppc&amp;seg2=gog&amp;seg3=free-trial&amp;_kk=+company%20+wiki&amp;_kt=c3684142-61d8-4a58-8269-799024c1191b&amp;gclid=CK33tNj6lbYCFa9aMgodVWsA5A" TargetMode="External"/><Relationship Id="rId2" Type="http://schemas.openxmlformats.org/officeDocument/2006/relationships/hyperlink" Target="http://www.wikimatrix.org/" TargetMode="Externa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hyperlink" Target="http://www.vdocs.org/index.php/document-management/content-management-syste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8.jpe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ardorbacklinks.com/links/features-of-a-user-friendly-cms.html"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hyperlink" Target="http://ardorbacklinks.com/links/features-of-a-user-friendly-cms.html"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31640" y="1412776"/>
            <a:ext cx="6624736" cy="4062651"/>
          </a:xfrm>
          <a:prstGeom prst="rect">
            <a:avLst/>
          </a:prstGeom>
        </p:spPr>
        <p:txBody>
          <a:bodyPr wrap="square">
            <a:spAutoFit/>
          </a:bodyPr>
          <a:lstStyle/>
          <a:p>
            <a:pPr algn="ctr"/>
            <a:r>
              <a:rPr lang="en-CA" sz="2800" b="1" dirty="0" smtClean="0"/>
              <a:t>CS2033a/b</a:t>
            </a:r>
            <a:br>
              <a:rPr lang="en-CA" sz="2800" b="1" dirty="0" smtClean="0"/>
            </a:br>
            <a:r>
              <a:rPr lang="en-CA" sz="2800" b="1" dirty="0" smtClean="0"/>
              <a:t>Multimedia and Communications II</a:t>
            </a:r>
            <a:br>
              <a:rPr lang="en-CA" sz="2800" b="1" dirty="0" smtClean="0"/>
            </a:br>
            <a:r>
              <a:rPr lang="en-CA" sz="2800" b="1" dirty="0" smtClean="0">
                <a:solidFill>
                  <a:srgbClr val="C00000"/>
                </a:solidFill>
              </a:rPr>
              <a:t>Lecture 11</a:t>
            </a:r>
            <a:br>
              <a:rPr lang="en-CA" sz="2800" b="1" dirty="0" smtClean="0">
                <a:solidFill>
                  <a:srgbClr val="C00000"/>
                </a:solidFill>
              </a:rPr>
            </a:br>
            <a:r>
              <a:rPr lang="en-CA" sz="2800" b="1" dirty="0" smtClean="0">
                <a:solidFill>
                  <a:srgbClr val="C00000"/>
                </a:solidFill>
              </a:rPr>
              <a:t>Content Management Systems</a:t>
            </a:r>
          </a:p>
          <a:p>
            <a:pPr algn="ctr"/>
            <a:r>
              <a:rPr lang="en-CA" sz="2800" b="1" dirty="0" smtClean="0">
                <a:solidFill>
                  <a:srgbClr val="C00000"/>
                </a:solidFill>
                <a:latin typeface="Times New Roman" pitchFamily="18" charset="0"/>
                <a:ea typeface="Verdana" pitchFamily="34" charset="0"/>
                <a:cs typeface="Times New Roman" pitchFamily="18" charset="0"/>
              </a:rPr>
              <a:t>Wikis</a:t>
            </a:r>
            <a:r>
              <a:rPr lang="en-CA" b="1" dirty="0" smtClean="0">
                <a:latin typeface="Times New Roman" pitchFamily="18" charset="0"/>
                <a:ea typeface="Verdana" pitchFamily="34" charset="0"/>
                <a:cs typeface="Times New Roman" pitchFamily="18" charset="0"/>
              </a:rPr>
              <a:t> </a:t>
            </a:r>
          </a:p>
          <a:p>
            <a:pPr algn="ctr"/>
            <a:endParaRPr lang="en-CA" b="1" dirty="0" smtClean="0">
              <a:latin typeface="Times New Roman" pitchFamily="18" charset="0"/>
              <a:ea typeface="Verdana" pitchFamily="34" charset="0"/>
              <a:cs typeface="Times New Roman" pitchFamily="18" charset="0"/>
            </a:endParaRPr>
          </a:p>
          <a:p>
            <a:pPr algn="ctr"/>
            <a:endParaRPr lang="en-CA" b="1" dirty="0" smtClean="0">
              <a:latin typeface="Times New Roman" pitchFamily="18" charset="0"/>
              <a:ea typeface="Verdana" pitchFamily="34" charset="0"/>
              <a:cs typeface="Times New Roman" pitchFamily="18" charset="0"/>
            </a:endParaRPr>
          </a:p>
          <a:p>
            <a:pPr algn="ctr"/>
            <a:endParaRPr lang="en-CA" b="1" dirty="0" smtClean="0">
              <a:latin typeface="Times New Roman" pitchFamily="18" charset="0"/>
              <a:ea typeface="Verdana" pitchFamily="34" charset="0"/>
              <a:cs typeface="Times New Roman" pitchFamily="18" charset="0"/>
            </a:endParaRPr>
          </a:p>
          <a:p>
            <a:pPr algn="ctr"/>
            <a:endParaRPr lang="en-CA" b="1" dirty="0" smtClean="0">
              <a:latin typeface="Times New Roman" pitchFamily="18" charset="0"/>
              <a:ea typeface="Verdana" pitchFamily="34" charset="0"/>
              <a:cs typeface="Times New Roman" pitchFamily="18" charset="0"/>
            </a:endParaRPr>
          </a:p>
          <a:p>
            <a:pPr algn="ctr"/>
            <a:r>
              <a:rPr lang="en-CA" b="1" dirty="0" err="1" smtClean="0">
                <a:latin typeface="Times New Roman" pitchFamily="18" charset="0"/>
                <a:ea typeface="Verdana" pitchFamily="34" charset="0"/>
                <a:cs typeface="Times New Roman" pitchFamily="18" charset="0"/>
              </a:rPr>
              <a:t>Vivi</a:t>
            </a:r>
            <a:r>
              <a:rPr lang="en-CA" b="1" dirty="0" smtClean="0">
                <a:latin typeface="Times New Roman" pitchFamily="18" charset="0"/>
                <a:ea typeface="Verdana" pitchFamily="34" charset="0"/>
                <a:cs typeface="Times New Roman" pitchFamily="18" charset="0"/>
              </a:rPr>
              <a:t> </a:t>
            </a:r>
            <a:r>
              <a:rPr lang="en-CA" b="1" dirty="0" err="1" smtClean="0">
                <a:latin typeface="Times New Roman" pitchFamily="18" charset="0"/>
                <a:ea typeface="Verdana" pitchFamily="34" charset="0"/>
                <a:cs typeface="Times New Roman" pitchFamily="18" charset="0"/>
              </a:rPr>
              <a:t>Tryphonopoulos</a:t>
            </a:r>
            <a:r>
              <a:rPr lang="en-CA" sz="2400" dirty="0" smtClean="0">
                <a:latin typeface="Cambria" pitchFamily="18" charset="0"/>
              </a:rPr>
              <a:t/>
            </a:r>
            <a:br>
              <a:rPr lang="en-CA" sz="2400" dirty="0" smtClean="0">
                <a:latin typeface="Cambria" pitchFamily="18" charset="0"/>
              </a:rPr>
            </a:br>
            <a:endParaRPr lang="en-CA"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7"/>
          <p:cNvSpPr>
            <a:spLocks noGrp="1"/>
          </p:cNvSpPr>
          <p:nvPr>
            <p:ph type="sldNum" sz="quarter" idx="12"/>
          </p:nvPr>
        </p:nvSpPr>
        <p:spPr>
          <a:xfrm>
            <a:off x="7010400" y="6132835"/>
            <a:ext cx="2133600" cy="365125"/>
          </a:xfrm>
          <a:noFill/>
        </p:spPr>
        <p:txBody>
          <a:bodyPr/>
          <a:lstStyle/>
          <a:p>
            <a:endParaRPr lang="en-CA" dirty="0" smtClean="0"/>
          </a:p>
          <a:p>
            <a:fld id="{7E52EEAA-6F19-4756-809B-7F76A2217C9C}" type="slidenum">
              <a:rPr lang="en-CA" smtClean="0"/>
              <a:pPr/>
              <a:t>10</a:t>
            </a:fld>
            <a:endParaRPr lang="en-CA" dirty="0" smtClean="0"/>
          </a:p>
        </p:txBody>
      </p:sp>
      <p:sp>
        <p:nvSpPr>
          <p:cNvPr id="17" name="Title 1"/>
          <p:cNvSpPr>
            <a:spLocks noGrp="1"/>
          </p:cNvSpPr>
          <p:nvPr>
            <p:ph type="title"/>
          </p:nvPr>
        </p:nvSpPr>
        <p:spPr>
          <a:xfrm>
            <a:off x="323528" y="0"/>
            <a:ext cx="8229600" cy="634082"/>
          </a:xfrm>
        </p:spPr>
        <p:txBody>
          <a:bodyPr>
            <a:normAutofit/>
          </a:bodyPr>
          <a:lstStyle/>
          <a:p>
            <a:pPr algn="l"/>
            <a:r>
              <a:rPr lang="en-CA" sz="2700" b="1" dirty="0" smtClean="0">
                <a:solidFill>
                  <a:schemeClr val="bg1">
                    <a:lumMod val="50000"/>
                  </a:schemeClr>
                </a:solidFill>
                <a:latin typeface="Arial" pitchFamily="34" charset="0"/>
                <a:cs typeface="Arial" pitchFamily="34" charset="0"/>
              </a:rPr>
              <a:t>Content Management Systems</a:t>
            </a:r>
            <a:endParaRPr lang="en-CA" dirty="0"/>
          </a:p>
        </p:txBody>
      </p:sp>
      <p:cxnSp>
        <p:nvCxnSpPr>
          <p:cNvPr id="18" name="Straight Connector 17"/>
          <p:cNvCxnSpPr/>
          <p:nvPr/>
        </p:nvCxnSpPr>
        <p:spPr>
          <a:xfrm>
            <a:off x="395536" y="548680"/>
            <a:ext cx="8064896" cy="0"/>
          </a:xfrm>
          <a:prstGeom prst="line">
            <a:avLst/>
          </a:prstGeom>
          <a:ln w="28575">
            <a:solidFill>
              <a:srgbClr val="FFC000"/>
            </a:solidFill>
          </a:ln>
        </p:spPr>
        <p:style>
          <a:lnRef idx="1">
            <a:schemeClr val="accent2"/>
          </a:lnRef>
          <a:fillRef idx="0">
            <a:schemeClr val="accent2"/>
          </a:fillRef>
          <a:effectRef idx="0">
            <a:schemeClr val="accent2"/>
          </a:effectRef>
          <a:fontRef idx="minor">
            <a:schemeClr val="tx1"/>
          </a:fontRef>
        </p:style>
      </p:cxnSp>
      <p:sp>
        <p:nvSpPr>
          <p:cNvPr id="14" name="Rectangle 13"/>
          <p:cNvSpPr/>
          <p:nvPr/>
        </p:nvSpPr>
        <p:spPr>
          <a:xfrm>
            <a:off x="4211960" y="6657945"/>
            <a:ext cx="4572000" cy="400110"/>
          </a:xfrm>
          <a:prstGeom prst="rect">
            <a:avLst/>
          </a:prstGeom>
        </p:spPr>
        <p:txBody>
          <a:bodyPr>
            <a:spAutoFit/>
          </a:bodyPr>
          <a:lstStyle/>
          <a:p>
            <a:r>
              <a:rPr lang="en-CA" sz="1000" dirty="0" smtClean="0">
                <a:hlinkClick r:id="rId3"/>
              </a:rPr>
              <a:t>http://ardorbacklinks.com/links/features-of-a-user-friendly-cms.html</a:t>
            </a:r>
            <a:endParaRPr lang="en-CA" sz="1000" dirty="0" smtClean="0"/>
          </a:p>
          <a:p>
            <a:endParaRPr lang="en-CA" sz="1000" dirty="0"/>
          </a:p>
        </p:txBody>
      </p:sp>
      <p:sp>
        <p:nvSpPr>
          <p:cNvPr id="13" name="Rectangle 3"/>
          <p:cNvSpPr txBox="1">
            <a:spLocks noChangeArrowheads="1"/>
          </p:cNvSpPr>
          <p:nvPr/>
        </p:nvSpPr>
        <p:spPr>
          <a:xfrm>
            <a:off x="1475656" y="908720"/>
            <a:ext cx="3528392" cy="2016224"/>
          </a:xfrm>
          <a:prstGeom prst="rect">
            <a:avLst/>
          </a:prstGeom>
          <a:noFill/>
        </p:spPr>
        <p:txBody>
          <a:bodyPr vert="horz" lIns="91440" tIns="45720" rIns="91440" bIns="45720" rtlCol="0">
            <a:normAutofit fontScale="92500" lnSpcReduction="10000"/>
          </a:bodyPr>
          <a:lstStyle/>
          <a:p>
            <a:pPr marL="182563" marR="0" lvl="0" indent="-182563"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CA" sz="1800" b="1" i="0" u="none" strike="noStrike" kern="1200" cap="none" spc="0" normalizeH="0" baseline="0" noProof="0" dirty="0" err="1" smtClean="0">
                <a:ln>
                  <a:noFill/>
                </a:ln>
                <a:solidFill>
                  <a:srgbClr val="C00000"/>
                </a:solidFill>
                <a:effectLst/>
                <a:uLnTx/>
                <a:uFillTx/>
                <a:latin typeface="+mn-lt"/>
                <a:ea typeface="+mn-ea"/>
                <a:cs typeface="+mn-cs"/>
              </a:rPr>
              <a:t>Drupal</a:t>
            </a:r>
            <a:endParaRPr kumimoji="0" lang="en-CA" sz="1800" b="1" i="0" u="none" strike="noStrike" kern="1200" cap="none" spc="0" normalizeH="0" baseline="0" noProof="0" dirty="0" smtClean="0">
              <a:ln>
                <a:noFill/>
              </a:ln>
              <a:solidFill>
                <a:srgbClr val="C00000"/>
              </a:solidFill>
              <a:effectLst/>
              <a:uLnTx/>
              <a:uFillTx/>
              <a:latin typeface="+mn-lt"/>
              <a:ea typeface="+mn-ea"/>
              <a:cs typeface="+mn-cs"/>
            </a:endParaRPr>
          </a:p>
          <a:p>
            <a:pPr marL="182563" marR="0" lvl="0" indent="-182563" algn="l" defTabSz="914400" rtl="0" eaLnBrk="1" fontAlgn="auto" latinLnBrk="0" hangingPunct="1">
              <a:lnSpc>
                <a:spcPct val="100000"/>
              </a:lnSpc>
              <a:spcBef>
                <a:spcPct val="20000"/>
              </a:spcBef>
              <a:spcAft>
                <a:spcPts val="0"/>
              </a:spcAft>
              <a:buClrTx/>
              <a:buSzTx/>
              <a:buFont typeface="Arial" pitchFamily="34" charset="0"/>
              <a:buChar char="•"/>
              <a:tabLst/>
              <a:defRPr/>
            </a:pPr>
            <a:r>
              <a:rPr lang="en-CA" dirty="0" smtClean="0">
                <a:solidFill>
                  <a:schemeClr val="tx1">
                    <a:lumMod val="95000"/>
                    <a:lumOff val="5000"/>
                  </a:schemeClr>
                </a:solidFill>
              </a:rPr>
              <a:t>More of a framework</a:t>
            </a:r>
            <a:endParaRPr lang="en-CA" b="1" dirty="0" smtClean="0">
              <a:solidFill>
                <a:srgbClr val="C00000"/>
              </a:solidFill>
            </a:endParaRPr>
          </a:p>
          <a:p>
            <a:pPr marL="182563" indent="-182563">
              <a:spcBef>
                <a:spcPct val="20000"/>
              </a:spcBef>
              <a:buFont typeface="Arial" pitchFamily="34" charset="0"/>
              <a:buChar char="•"/>
            </a:pPr>
            <a:r>
              <a:rPr lang="en-CA" dirty="0" smtClean="0">
                <a:solidFill>
                  <a:schemeClr val="tx1">
                    <a:lumMod val="95000"/>
                    <a:lumOff val="5000"/>
                  </a:schemeClr>
                </a:solidFill>
              </a:rPr>
              <a:t>Modular workflow over architecture and functionality </a:t>
            </a:r>
          </a:p>
          <a:p>
            <a:pPr marL="182563" marR="0" lvl="0" indent="-182563" algn="l" defTabSz="914400" rtl="0" eaLnBrk="1" fontAlgn="auto" latinLnBrk="0" hangingPunct="1">
              <a:lnSpc>
                <a:spcPct val="100000"/>
              </a:lnSpc>
              <a:spcBef>
                <a:spcPct val="20000"/>
              </a:spcBef>
              <a:spcAft>
                <a:spcPts val="0"/>
              </a:spcAft>
              <a:buClrTx/>
              <a:buSzTx/>
              <a:buFont typeface="Arial" pitchFamily="34" charset="0"/>
              <a:buChar char="•"/>
              <a:tabLst/>
              <a:defRPr/>
            </a:pPr>
            <a:r>
              <a:rPr lang="en-CA" u="sng" dirty="0" smtClean="0">
                <a:solidFill>
                  <a:schemeClr val="tx1">
                    <a:lumMod val="95000"/>
                    <a:lumOff val="5000"/>
                  </a:schemeClr>
                </a:solidFill>
              </a:rPr>
              <a:t>Difficult to set-up</a:t>
            </a:r>
            <a:endParaRPr lang="en-CA" u="sng" dirty="0" smtClean="0">
              <a:solidFill>
                <a:schemeClr val="tx1">
                  <a:lumMod val="95000"/>
                  <a:lumOff val="5000"/>
                </a:schemeClr>
              </a:solidFill>
            </a:endParaRPr>
          </a:p>
          <a:p>
            <a:pPr marL="182563" marR="0" lvl="0" indent="-182563" algn="l" defTabSz="914400" rtl="0" eaLnBrk="1" fontAlgn="auto" latinLnBrk="0" hangingPunct="1">
              <a:lnSpc>
                <a:spcPct val="100000"/>
              </a:lnSpc>
              <a:spcBef>
                <a:spcPct val="20000"/>
              </a:spcBef>
              <a:spcAft>
                <a:spcPts val="0"/>
              </a:spcAft>
              <a:buClrTx/>
              <a:buSzTx/>
              <a:buFont typeface="Arial" pitchFamily="34" charset="0"/>
              <a:buChar char="•"/>
              <a:tabLst/>
              <a:defRPr/>
            </a:pPr>
            <a:r>
              <a:rPr lang="en-CA" dirty="0" smtClean="0">
                <a:solidFill>
                  <a:schemeClr val="tx1">
                    <a:lumMod val="95000"/>
                    <a:lumOff val="5000"/>
                  </a:schemeClr>
                </a:solidFill>
              </a:rPr>
              <a:t>Thus not ideal for smaller sites but large complex</a:t>
            </a:r>
          </a:p>
          <a:p>
            <a:pPr marL="182563" marR="0" lvl="0" indent="-182563"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CA" sz="1800" b="1" i="0" u="none" strike="noStrike" kern="1200" cap="none" spc="0" normalizeH="0" baseline="0" noProof="0" dirty="0" smtClean="0">
              <a:ln>
                <a:noFill/>
              </a:ln>
              <a:solidFill>
                <a:srgbClr val="C00000"/>
              </a:solidFill>
              <a:effectLst/>
              <a:uLnTx/>
              <a:uFillTx/>
              <a:latin typeface="+mn-lt"/>
              <a:ea typeface="+mn-ea"/>
              <a:cs typeface="+mn-cs"/>
            </a:endParaRPr>
          </a:p>
          <a:p>
            <a:pPr marL="182563" marR="0" lvl="0" indent="-182563"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CA" sz="1800" b="1" i="0" u="none" strike="noStrike" kern="1200" cap="none" spc="0" normalizeH="0" baseline="0" noProof="0" dirty="0" smtClean="0">
              <a:ln>
                <a:noFill/>
              </a:ln>
              <a:solidFill>
                <a:srgbClr val="C00000"/>
              </a:solidFill>
              <a:effectLst/>
              <a:uLnTx/>
              <a:uFillTx/>
              <a:latin typeface="+mn-lt"/>
              <a:ea typeface="+mn-ea"/>
              <a:cs typeface="+mn-cs"/>
            </a:endParaRPr>
          </a:p>
          <a:p>
            <a:pPr marL="182563" marR="0" lvl="0" indent="-182563"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CA" sz="1800" b="1" i="0" u="none" strike="noStrike" kern="1200" cap="none" spc="0" normalizeH="0" baseline="0" noProof="0" dirty="0" smtClean="0">
              <a:ln>
                <a:noFill/>
              </a:ln>
              <a:solidFill>
                <a:srgbClr val="C00000"/>
              </a:solidFill>
              <a:effectLst/>
              <a:uLnTx/>
              <a:uFillTx/>
              <a:latin typeface="+mn-lt"/>
              <a:ea typeface="+mn-ea"/>
              <a:cs typeface="+mn-cs"/>
            </a:endParaRPr>
          </a:p>
          <a:p>
            <a:pPr marL="182563" marR="0" lvl="0" indent="-182563"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CA" sz="1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74755" name="Picture 3"/>
          <p:cNvPicPr>
            <a:picLocks noChangeAspect="1" noChangeArrowheads="1"/>
          </p:cNvPicPr>
          <p:nvPr/>
        </p:nvPicPr>
        <p:blipFill>
          <a:blip r:embed="rId4" cstate="print"/>
          <a:srcRect/>
          <a:stretch>
            <a:fillRect/>
          </a:stretch>
        </p:blipFill>
        <p:spPr bwMode="auto">
          <a:xfrm>
            <a:off x="6156176" y="3140968"/>
            <a:ext cx="2448272" cy="2007307"/>
          </a:xfrm>
          <a:prstGeom prst="rect">
            <a:avLst/>
          </a:prstGeom>
          <a:noFill/>
          <a:ln w="9525">
            <a:noFill/>
            <a:miter lim="800000"/>
            <a:headEnd/>
            <a:tailEnd/>
          </a:ln>
        </p:spPr>
      </p:pic>
      <p:pic>
        <p:nvPicPr>
          <p:cNvPr id="15" name="Picture 3"/>
          <p:cNvPicPr>
            <a:picLocks noChangeAspect="1" noChangeArrowheads="1"/>
          </p:cNvPicPr>
          <p:nvPr/>
        </p:nvPicPr>
        <p:blipFill>
          <a:blip r:embed="rId5" cstate="print"/>
          <a:srcRect r="80785"/>
          <a:stretch>
            <a:fillRect/>
          </a:stretch>
        </p:blipFill>
        <p:spPr bwMode="auto">
          <a:xfrm>
            <a:off x="0" y="548680"/>
            <a:ext cx="1224136" cy="1438275"/>
          </a:xfrm>
          <a:prstGeom prst="rect">
            <a:avLst/>
          </a:prstGeom>
          <a:noFill/>
          <a:ln w="9525">
            <a:noFill/>
            <a:miter lim="800000"/>
            <a:headEnd/>
            <a:tailEnd/>
          </a:ln>
        </p:spPr>
      </p:pic>
      <p:pic>
        <p:nvPicPr>
          <p:cNvPr id="19" name="Picture 2"/>
          <p:cNvPicPr>
            <a:picLocks noChangeAspect="1" noChangeArrowheads="1"/>
          </p:cNvPicPr>
          <p:nvPr/>
        </p:nvPicPr>
        <p:blipFill>
          <a:blip r:embed="rId6" cstate="print"/>
          <a:srcRect l="4589" t="19444" r="31486"/>
          <a:stretch>
            <a:fillRect/>
          </a:stretch>
        </p:blipFill>
        <p:spPr bwMode="auto">
          <a:xfrm>
            <a:off x="5940152" y="836712"/>
            <a:ext cx="3009466" cy="2088232"/>
          </a:xfrm>
          <a:prstGeom prst="rect">
            <a:avLst/>
          </a:prstGeom>
          <a:noFill/>
          <a:ln w="9525">
            <a:noFill/>
            <a:miter lim="800000"/>
            <a:headEnd/>
            <a:tailEnd/>
          </a:ln>
        </p:spPr>
      </p:pic>
      <p:pic>
        <p:nvPicPr>
          <p:cNvPr id="76802" name="Picture 2"/>
          <p:cNvPicPr>
            <a:picLocks noChangeAspect="1" noChangeArrowheads="1"/>
          </p:cNvPicPr>
          <p:nvPr/>
        </p:nvPicPr>
        <p:blipFill>
          <a:blip r:embed="rId7" cstate="print"/>
          <a:srcRect/>
          <a:stretch>
            <a:fillRect/>
          </a:stretch>
        </p:blipFill>
        <p:spPr bwMode="auto">
          <a:xfrm>
            <a:off x="179512" y="3284984"/>
            <a:ext cx="5818609" cy="243709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7"/>
          <p:cNvSpPr>
            <a:spLocks noGrp="1"/>
          </p:cNvSpPr>
          <p:nvPr>
            <p:ph type="sldNum" sz="quarter" idx="12"/>
          </p:nvPr>
        </p:nvSpPr>
        <p:spPr>
          <a:xfrm>
            <a:off x="7010400" y="6132835"/>
            <a:ext cx="2133600" cy="365125"/>
          </a:xfrm>
          <a:noFill/>
        </p:spPr>
        <p:txBody>
          <a:bodyPr/>
          <a:lstStyle/>
          <a:p>
            <a:endParaRPr lang="en-CA" dirty="0" smtClean="0"/>
          </a:p>
          <a:p>
            <a:fld id="{7E52EEAA-6F19-4756-809B-7F76A2217C9C}" type="slidenum">
              <a:rPr lang="en-CA" smtClean="0"/>
              <a:pPr/>
              <a:t>11</a:t>
            </a:fld>
            <a:endParaRPr lang="en-CA" dirty="0" smtClean="0"/>
          </a:p>
        </p:txBody>
      </p:sp>
      <p:sp>
        <p:nvSpPr>
          <p:cNvPr id="17" name="Title 1"/>
          <p:cNvSpPr>
            <a:spLocks noGrp="1"/>
          </p:cNvSpPr>
          <p:nvPr>
            <p:ph type="title"/>
          </p:nvPr>
        </p:nvSpPr>
        <p:spPr>
          <a:xfrm>
            <a:off x="323528" y="0"/>
            <a:ext cx="8229600" cy="634082"/>
          </a:xfrm>
        </p:spPr>
        <p:txBody>
          <a:bodyPr>
            <a:normAutofit/>
          </a:bodyPr>
          <a:lstStyle/>
          <a:p>
            <a:pPr algn="l"/>
            <a:r>
              <a:rPr lang="en-CA" sz="2700" b="1" dirty="0" smtClean="0">
                <a:solidFill>
                  <a:schemeClr val="bg1">
                    <a:lumMod val="50000"/>
                  </a:schemeClr>
                </a:solidFill>
                <a:latin typeface="Arial" pitchFamily="34" charset="0"/>
                <a:cs typeface="Arial" pitchFamily="34" charset="0"/>
              </a:rPr>
              <a:t>Content Management Systems</a:t>
            </a:r>
            <a:endParaRPr lang="en-CA" dirty="0"/>
          </a:p>
        </p:txBody>
      </p:sp>
      <p:cxnSp>
        <p:nvCxnSpPr>
          <p:cNvPr id="18" name="Straight Connector 17"/>
          <p:cNvCxnSpPr/>
          <p:nvPr/>
        </p:nvCxnSpPr>
        <p:spPr>
          <a:xfrm>
            <a:off x="395536" y="548680"/>
            <a:ext cx="8064896" cy="0"/>
          </a:xfrm>
          <a:prstGeom prst="line">
            <a:avLst/>
          </a:prstGeom>
          <a:ln w="28575">
            <a:solidFill>
              <a:srgbClr val="FFC000"/>
            </a:solidFill>
          </a:ln>
        </p:spPr>
        <p:style>
          <a:lnRef idx="1">
            <a:schemeClr val="accent2"/>
          </a:lnRef>
          <a:fillRef idx="0">
            <a:schemeClr val="accent2"/>
          </a:fillRef>
          <a:effectRef idx="0">
            <a:schemeClr val="accent2"/>
          </a:effectRef>
          <a:fontRef idx="minor">
            <a:schemeClr val="tx1"/>
          </a:fontRef>
        </p:style>
      </p:cxnSp>
      <p:sp>
        <p:nvSpPr>
          <p:cNvPr id="14" name="Rectangle 13"/>
          <p:cNvSpPr/>
          <p:nvPr/>
        </p:nvSpPr>
        <p:spPr>
          <a:xfrm>
            <a:off x="4211960" y="6657945"/>
            <a:ext cx="4572000" cy="400110"/>
          </a:xfrm>
          <a:prstGeom prst="rect">
            <a:avLst/>
          </a:prstGeom>
        </p:spPr>
        <p:txBody>
          <a:bodyPr>
            <a:spAutoFit/>
          </a:bodyPr>
          <a:lstStyle/>
          <a:p>
            <a:r>
              <a:rPr lang="en-CA" sz="1000" dirty="0" smtClean="0">
                <a:hlinkClick r:id="rId3"/>
              </a:rPr>
              <a:t>http://ardorbacklinks.com/links/features-of-a-user-friendly-cms.html</a:t>
            </a:r>
            <a:endParaRPr lang="en-CA" sz="1000" dirty="0" smtClean="0"/>
          </a:p>
          <a:p>
            <a:endParaRPr lang="en-CA" sz="1000" dirty="0"/>
          </a:p>
        </p:txBody>
      </p:sp>
      <p:pic>
        <p:nvPicPr>
          <p:cNvPr id="19" name="Picture 3"/>
          <p:cNvPicPr>
            <a:picLocks noChangeAspect="1" noChangeArrowheads="1"/>
          </p:cNvPicPr>
          <p:nvPr/>
        </p:nvPicPr>
        <p:blipFill>
          <a:blip r:embed="rId4" cstate="print"/>
          <a:srcRect l="67819" r="1663"/>
          <a:stretch>
            <a:fillRect/>
          </a:stretch>
        </p:blipFill>
        <p:spPr bwMode="auto">
          <a:xfrm>
            <a:off x="0" y="476672"/>
            <a:ext cx="1362734" cy="1008112"/>
          </a:xfrm>
          <a:prstGeom prst="rect">
            <a:avLst/>
          </a:prstGeom>
          <a:noFill/>
          <a:ln w="9525">
            <a:noFill/>
            <a:miter lim="800000"/>
            <a:headEnd/>
            <a:tailEnd/>
          </a:ln>
        </p:spPr>
      </p:pic>
      <p:sp>
        <p:nvSpPr>
          <p:cNvPr id="20" name="Rectangle 3"/>
          <p:cNvSpPr txBox="1">
            <a:spLocks noChangeArrowheads="1"/>
          </p:cNvSpPr>
          <p:nvPr/>
        </p:nvSpPr>
        <p:spPr>
          <a:xfrm>
            <a:off x="1331640" y="764704"/>
            <a:ext cx="4176464" cy="2520280"/>
          </a:xfrm>
          <a:prstGeom prst="rect">
            <a:avLst/>
          </a:prstGeom>
          <a:noFill/>
        </p:spPr>
        <p:txBody>
          <a:bodyPr vert="horz" lIns="91440" tIns="45720" rIns="91440" bIns="45720" rtlCol="0">
            <a:normAutofit fontScale="92500" lnSpcReduction="20000"/>
          </a:bodyPr>
          <a:lstStyle/>
          <a:p>
            <a:pPr marL="182563" marR="0" lvl="0" indent="-182563" algn="l" defTabSz="914400" rtl="0" eaLnBrk="1" fontAlgn="auto" latinLnBrk="0" hangingPunct="1">
              <a:lnSpc>
                <a:spcPct val="100000"/>
              </a:lnSpc>
              <a:spcBef>
                <a:spcPct val="20000"/>
              </a:spcBef>
              <a:spcAft>
                <a:spcPts val="0"/>
              </a:spcAft>
              <a:buClrTx/>
              <a:buSzTx/>
              <a:buFont typeface="Arial" pitchFamily="34" charset="0"/>
              <a:buChar char="•"/>
              <a:tabLst/>
              <a:defRPr/>
            </a:pPr>
            <a:r>
              <a:rPr lang="en-CA" dirty="0" smtClean="0">
                <a:solidFill>
                  <a:schemeClr val="tx1">
                    <a:lumMod val="95000"/>
                    <a:lumOff val="5000"/>
                  </a:schemeClr>
                </a:solidFill>
              </a:rPr>
              <a:t>Uses </a:t>
            </a:r>
            <a:r>
              <a:rPr lang="en-CA" u="sng" dirty="0" smtClean="0">
                <a:solidFill>
                  <a:schemeClr val="tx1">
                    <a:lumMod val="95000"/>
                    <a:lumOff val="5000"/>
                  </a:schemeClr>
                </a:solidFill>
              </a:rPr>
              <a:t>themes</a:t>
            </a:r>
            <a:r>
              <a:rPr lang="en-CA" dirty="0" smtClean="0">
                <a:solidFill>
                  <a:schemeClr val="tx1">
                    <a:lumMod val="95000"/>
                    <a:lumOff val="5000"/>
                  </a:schemeClr>
                </a:solidFill>
              </a:rPr>
              <a:t> to </a:t>
            </a:r>
            <a:r>
              <a:rPr lang="en-CA" dirty="0" smtClean="0">
                <a:solidFill>
                  <a:schemeClr val="tx1">
                    <a:lumMod val="95000"/>
                    <a:lumOff val="5000"/>
                  </a:schemeClr>
                </a:solidFill>
              </a:rPr>
              <a:t>control page layout</a:t>
            </a:r>
            <a:endParaRPr lang="en-CA" b="1" dirty="0" smtClean="0">
              <a:solidFill>
                <a:srgbClr val="C00000"/>
              </a:solidFill>
            </a:endParaRPr>
          </a:p>
          <a:p>
            <a:pPr marL="182563" indent="-182563">
              <a:spcBef>
                <a:spcPct val="20000"/>
              </a:spcBef>
              <a:buFont typeface="Arial" pitchFamily="34" charset="0"/>
              <a:buChar char="•"/>
            </a:pPr>
            <a:r>
              <a:rPr lang="en-CA" dirty="0" smtClean="0">
                <a:solidFill>
                  <a:schemeClr val="tx1">
                    <a:lumMod val="95000"/>
                    <a:lumOff val="5000"/>
                  </a:schemeClr>
                </a:solidFill>
              </a:rPr>
              <a:t>Themes are collection </a:t>
            </a:r>
            <a:r>
              <a:rPr lang="en-CA" dirty="0" smtClean="0">
                <a:solidFill>
                  <a:schemeClr val="tx1">
                    <a:lumMod val="95000"/>
                    <a:lumOff val="5000"/>
                  </a:schemeClr>
                </a:solidFill>
              </a:rPr>
              <a:t>of </a:t>
            </a:r>
            <a:r>
              <a:rPr lang="en-CA" u="sng" dirty="0" smtClean="0">
                <a:solidFill>
                  <a:schemeClr val="tx1">
                    <a:lumMod val="95000"/>
                    <a:lumOff val="5000"/>
                  </a:schemeClr>
                </a:solidFill>
              </a:rPr>
              <a:t>templates</a:t>
            </a:r>
            <a:r>
              <a:rPr lang="en-CA" dirty="0" smtClean="0">
                <a:solidFill>
                  <a:schemeClr val="tx1">
                    <a:lumMod val="95000"/>
                    <a:lumOff val="5000"/>
                  </a:schemeClr>
                </a:solidFill>
              </a:rPr>
              <a:t>, </a:t>
            </a:r>
            <a:r>
              <a:rPr lang="en-CA" dirty="0" smtClean="0">
                <a:solidFill>
                  <a:schemeClr val="tx1">
                    <a:lumMod val="95000"/>
                    <a:lumOff val="5000"/>
                  </a:schemeClr>
                </a:solidFill>
              </a:rPr>
              <a:t>functions, </a:t>
            </a:r>
            <a:r>
              <a:rPr lang="en-CA" u="sng" dirty="0" smtClean="0">
                <a:solidFill>
                  <a:schemeClr val="tx1">
                    <a:lumMod val="95000"/>
                    <a:lumOff val="5000"/>
                  </a:schemeClr>
                </a:solidFill>
              </a:rPr>
              <a:t>CSS</a:t>
            </a:r>
            <a:endParaRPr lang="en-CA" u="sng" dirty="0" smtClean="0">
              <a:solidFill>
                <a:schemeClr val="tx1">
                  <a:lumMod val="95000"/>
                  <a:lumOff val="5000"/>
                </a:schemeClr>
              </a:solidFill>
            </a:endParaRPr>
          </a:p>
          <a:p>
            <a:pPr marL="182563" marR="0" lvl="0" indent="-182563" algn="l" defTabSz="914400" rtl="0" eaLnBrk="1" fontAlgn="auto" latinLnBrk="0" hangingPunct="1">
              <a:lnSpc>
                <a:spcPct val="100000"/>
              </a:lnSpc>
              <a:spcBef>
                <a:spcPct val="20000"/>
              </a:spcBef>
              <a:spcAft>
                <a:spcPts val="0"/>
              </a:spcAft>
              <a:buClrTx/>
              <a:buSzTx/>
              <a:buFont typeface="Arial" pitchFamily="34" charset="0"/>
              <a:buChar char="•"/>
              <a:tabLst/>
              <a:defRPr/>
            </a:pPr>
            <a:r>
              <a:rPr lang="en-CA" dirty="0" smtClean="0">
                <a:solidFill>
                  <a:schemeClr val="tx1">
                    <a:lumMod val="95000"/>
                    <a:lumOff val="5000"/>
                  </a:schemeClr>
                </a:solidFill>
              </a:rPr>
              <a:t>Takes a lot of technical skill</a:t>
            </a:r>
          </a:p>
          <a:p>
            <a:pPr marL="182563" marR="0" lvl="0" indent="-182563" algn="l" defTabSz="914400" rtl="0" eaLnBrk="1" fontAlgn="auto" latinLnBrk="0" hangingPunct="1">
              <a:lnSpc>
                <a:spcPct val="100000"/>
              </a:lnSpc>
              <a:spcBef>
                <a:spcPct val="20000"/>
              </a:spcBef>
              <a:spcAft>
                <a:spcPts val="0"/>
              </a:spcAft>
              <a:buClrTx/>
              <a:buSzTx/>
              <a:buFont typeface="Arial" pitchFamily="34" charset="0"/>
              <a:buChar char="•"/>
              <a:tabLst/>
              <a:defRPr/>
            </a:pPr>
            <a:r>
              <a:rPr lang="en-CA" dirty="0" smtClean="0">
                <a:solidFill>
                  <a:schemeClr val="tx1">
                    <a:lumMod val="95000"/>
                    <a:lumOff val="5000"/>
                  </a:schemeClr>
                </a:solidFill>
              </a:rPr>
              <a:t>But using an existing theme is easy</a:t>
            </a:r>
          </a:p>
          <a:p>
            <a:pPr marL="182563" marR="0" lvl="0" indent="-182563" algn="l" defTabSz="914400" rtl="0" eaLnBrk="1" fontAlgn="auto" latinLnBrk="0" hangingPunct="1">
              <a:lnSpc>
                <a:spcPct val="100000"/>
              </a:lnSpc>
              <a:spcBef>
                <a:spcPct val="20000"/>
              </a:spcBef>
              <a:spcAft>
                <a:spcPts val="0"/>
              </a:spcAft>
              <a:buClrTx/>
              <a:buSzTx/>
              <a:buFont typeface="Arial" pitchFamily="34" charset="0"/>
              <a:buChar char="•"/>
              <a:tabLst/>
              <a:defRPr/>
            </a:pPr>
            <a:r>
              <a:rPr lang="en-CA" dirty="0" smtClean="0">
                <a:solidFill>
                  <a:schemeClr val="tx1">
                    <a:lumMod val="95000"/>
                    <a:lumOff val="5000"/>
                  </a:schemeClr>
                </a:solidFill>
              </a:rPr>
              <a:t>Easy for users: hundreds of themes available</a:t>
            </a:r>
          </a:p>
          <a:p>
            <a:pPr marL="182563" marR="0" lvl="0" indent="-182563" algn="l" defTabSz="914400" rtl="0" eaLnBrk="1" fontAlgn="auto" latinLnBrk="0" hangingPunct="1">
              <a:lnSpc>
                <a:spcPct val="100000"/>
              </a:lnSpc>
              <a:spcBef>
                <a:spcPct val="20000"/>
              </a:spcBef>
              <a:spcAft>
                <a:spcPts val="0"/>
              </a:spcAft>
              <a:buClrTx/>
              <a:buSzTx/>
              <a:buFont typeface="Arial" pitchFamily="34" charset="0"/>
              <a:buChar char="•"/>
              <a:tabLst/>
              <a:defRPr/>
            </a:pPr>
            <a:r>
              <a:rPr lang="en-CA" dirty="0" smtClean="0">
                <a:solidFill>
                  <a:schemeClr val="tx1">
                    <a:lumMod val="95000"/>
                    <a:lumOff val="5000"/>
                  </a:schemeClr>
                </a:solidFill>
              </a:rPr>
              <a:t>Active community for support</a:t>
            </a:r>
          </a:p>
          <a:p>
            <a:pPr marL="182563" marR="0" lvl="0" indent="-182563" algn="l" defTabSz="914400" rtl="0" eaLnBrk="1" fontAlgn="auto" latinLnBrk="0" hangingPunct="1">
              <a:lnSpc>
                <a:spcPct val="100000"/>
              </a:lnSpc>
              <a:spcBef>
                <a:spcPct val="20000"/>
              </a:spcBef>
              <a:spcAft>
                <a:spcPts val="0"/>
              </a:spcAft>
              <a:buClrTx/>
              <a:buSzTx/>
              <a:buFont typeface="Arial" pitchFamily="34" charset="0"/>
              <a:buChar char="•"/>
              <a:tabLst/>
              <a:defRPr/>
            </a:pPr>
            <a:r>
              <a:rPr lang="en-CA" dirty="0" smtClean="0">
                <a:solidFill>
                  <a:schemeClr val="tx1">
                    <a:lumMod val="95000"/>
                    <a:lumOff val="5000"/>
                  </a:schemeClr>
                </a:solidFill>
              </a:rPr>
              <a:t>But </a:t>
            </a:r>
            <a:r>
              <a:rPr lang="en-CA" u="sng" dirty="0" smtClean="0">
                <a:solidFill>
                  <a:schemeClr val="tx1">
                    <a:lumMod val="95000"/>
                    <a:lumOff val="5000"/>
                  </a:schemeClr>
                </a:solidFill>
              </a:rPr>
              <a:t>non-blog</a:t>
            </a:r>
            <a:r>
              <a:rPr lang="en-CA" dirty="0" smtClean="0">
                <a:solidFill>
                  <a:schemeClr val="tx1">
                    <a:lumMod val="95000"/>
                    <a:lumOff val="5000"/>
                  </a:schemeClr>
                </a:solidFill>
              </a:rPr>
              <a:t> oriented </a:t>
            </a:r>
            <a:r>
              <a:rPr lang="en-CA" dirty="0" smtClean="0">
                <a:solidFill>
                  <a:schemeClr val="tx1">
                    <a:lumMod val="95000"/>
                    <a:lumOff val="5000"/>
                  </a:schemeClr>
                </a:solidFill>
              </a:rPr>
              <a:t>sites can be frustrating.</a:t>
            </a:r>
          </a:p>
          <a:p>
            <a:pPr marL="182563" marR="0" lvl="0" indent="-182563"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CA" b="1" dirty="0" smtClean="0">
              <a:solidFill>
                <a:srgbClr val="C00000"/>
              </a:solidFill>
            </a:endParaRPr>
          </a:p>
          <a:p>
            <a:pPr marL="182563" marR="0" lvl="0" indent="-182563"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CA" sz="1800" b="1" i="0" u="none" strike="noStrike" kern="1200" cap="none" spc="0" normalizeH="0" baseline="0" noProof="0" dirty="0" smtClean="0">
              <a:ln>
                <a:noFill/>
              </a:ln>
              <a:solidFill>
                <a:srgbClr val="C00000"/>
              </a:solidFill>
              <a:effectLst/>
              <a:uLnTx/>
              <a:uFillTx/>
              <a:latin typeface="+mn-lt"/>
              <a:ea typeface="+mn-ea"/>
              <a:cs typeface="+mn-cs"/>
            </a:endParaRPr>
          </a:p>
          <a:p>
            <a:pPr marL="182563" marR="0" lvl="0" indent="-182563"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CA" sz="1800" b="1" i="0" u="none" strike="noStrike" kern="1200" cap="none" spc="0" normalizeH="0" baseline="0" noProof="0" dirty="0" smtClean="0">
              <a:ln>
                <a:noFill/>
              </a:ln>
              <a:solidFill>
                <a:srgbClr val="C00000"/>
              </a:solidFill>
              <a:effectLst/>
              <a:uLnTx/>
              <a:uFillTx/>
              <a:latin typeface="+mn-lt"/>
              <a:ea typeface="+mn-ea"/>
              <a:cs typeface="+mn-cs"/>
            </a:endParaRPr>
          </a:p>
          <a:p>
            <a:pPr marL="182563" marR="0" lvl="0" indent="-182563"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CA" sz="1800" b="1" i="0" u="none" strike="noStrike" kern="1200" cap="none" spc="0" normalizeH="0" baseline="0" noProof="0" dirty="0" smtClean="0">
              <a:ln>
                <a:noFill/>
              </a:ln>
              <a:solidFill>
                <a:srgbClr val="C00000"/>
              </a:solidFill>
              <a:effectLst/>
              <a:uLnTx/>
              <a:uFillTx/>
              <a:latin typeface="+mn-lt"/>
              <a:ea typeface="+mn-ea"/>
              <a:cs typeface="+mn-cs"/>
            </a:endParaRPr>
          </a:p>
          <a:p>
            <a:pPr marL="182563" marR="0" lvl="0" indent="-182563"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CA" sz="1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74756" name="Picture 4"/>
          <p:cNvPicPr>
            <a:picLocks noChangeAspect="1" noChangeArrowheads="1"/>
          </p:cNvPicPr>
          <p:nvPr/>
        </p:nvPicPr>
        <p:blipFill>
          <a:blip r:embed="rId5" cstate="print"/>
          <a:srcRect/>
          <a:stretch>
            <a:fillRect/>
          </a:stretch>
        </p:blipFill>
        <p:spPr bwMode="auto">
          <a:xfrm>
            <a:off x="5796136" y="548680"/>
            <a:ext cx="3168352" cy="2386185"/>
          </a:xfrm>
          <a:prstGeom prst="rect">
            <a:avLst/>
          </a:prstGeom>
          <a:noFill/>
          <a:ln w="9525">
            <a:solidFill>
              <a:schemeClr val="bg1">
                <a:lumMod val="50000"/>
              </a:schemeClr>
            </a:solidFill>
            <a:miter lim="800000"/>
            <a:headEnd/>
            <a:tailEnd/>
          </a:ln>
        </p:spPr>
      </p:pic>
      <p:pic>
        <p:nvPicPr>
          <p:cNvPr id="74757" name="Picture 5"/>
          <p:cNvPicPr>
            <a:picLocks noChangeAspect="1" noChangeArrowheads="1"/>
          </p:cNvPicPr>
          <p:nvPr/>
        </p:nvPicPr>
        <p:blipFill>
          <a:blip r:embed="rId6" cstate="print"/>
          <a:srcRect/>
          <a:stretch>
            <a:fillRect/>
          </a:stretch>
        </p:blipFill>
        <p:spPr bwMode="auto">
          <a:xfrm>
            <a:off x="1043608" y="3356992"/>
            <a:ext cx="6891673" cy="32602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7"/>
          <p:cNvSpPr>
            <a:spLocks noGrp="1"/>
          </p:cNvSpPr>
          <p:nvPr>
            <p:ph type="sldNum" sz="quarter" idx="12"/>
          </p:nvPr>
        </p:nvSpPr>
        <p:spPr>
          <a:xfrm>
            <a:off x="7010400" y="6492875"/>
            <a:ext cx="2133600" cy="365125"/>
          </a:xfrm>
          <a:noFill/>
        </p:spPr>
        <p:txBody>
          <a:bodyPr/>
          <a:lstStyle/>
          <a:p>
            <a:fld id="{7E52EEAA-6F19-4756-809B-7F76A2217C9C}" type="slidenum">
              <a:rPr lang="en-CA" smtClean="0"/>
              <a:pPr/>
              <a:t>12</a:t>
            </a:fld>
            <a:endParaRPr lang="en-CA" dirty="0" smtClean="0"/>
          </a:p>
        </p:txBody>
      </p:sp>
      <p:sp>
        <p:nvSpPr>
          <p:cNvPr id="5124" name="Rectangle 3"/>
          <p:cNvSpPr>
            <a:spLocks noGrp="1" noChangeArrowheads="1"/>
          </p:cNvSpPr>
          <p:nvPr>
            <p:ph type="body" sz="half" idx="1"/>
          </p:nvPr>
        </p:nvSpPr>
        <p:spPr>
          <a:xfrm>
            <a:off x="251520" y="836712"/>
            <a:ext cx="4464496" cy="4968552"/>
          </a:xfrm>
          <a:noFill/>
        </p:spPr>
        <p:txBody>
          <a:bodyPr>
            <a:normAutofit fontScale="92500" lnSpcReduction="20000"/>
          </a:bodyPr>
          <a:lstStyle/>
          <a:p>
            <a:pPr marL="182563" indent="-182563">
              <a:buNone/>
            </a:pPr>
            <a:r>
              <a:rPr lang="en-CA" sz="1800" b="1" dirty="0" smtClean="0">
                <a:solidFill>
                  <a:srgbClr val="C00000"/>
                </a:solidFill>
              </a:rPr>
              <a:t>Benefits for Different Roles:</a:t>
            </a:r>
          </a:p>
          <a:p>
            <a:pPr marL="182563" indent="-182563">
              <a:buNone/>
            </a:pPr>
            <a:r>
              <a:rPr lang="en-CA" sz="1800" b="1" dirty="0" smtClean="0">
                <a:solidFill>
                  <a:srgbClr val="C00000"/>
                </a:solidFill>
              </a:rPr>
              <a:t>Maintainers</a:t>
            </a:r>
            <a:r>
              <a:rPr lang="en-CA" sz="1800" b="1" dirty="0" smtClean="0"/>
              <a:t>:  </a:t>
            </a:r>
          </a:p>
          <a:p>
            <a:pPr marL="182563" indent="-182563"/>
            <a:r>
              <a:rPr lang="en-CA" sz="1800" dirty="0" smtClean="0"/>
              <a:t>Ease of maintaining site with </a:t>
            </a:r>
            <a:r>
              <a:rPr lang="en-CA" sz="1800" u="sng" dirty="0" smtClean="0">
                <a:solidFill>
                  <a:srgbClr val="C00000"/>
                </a:solidFill>
              </a:rPr>
              <a:t>little knowledge.</a:t>
            </a:r>
            <a:endParaRPr lang="en-CA" sz="1800" u="sng" dirty="0" smtClean="0">
              <a:solidFill>
                <a:srgbClr val="C00000"/>
              </a:solidFill>
            </a:endParaRPr>
          </a:p>
          <a:p>
            <a:pPr marL="182563" indent="-182563"/>
            <a:r>
              <a:rPr lang="en-CA" sz="1800" dirty="0" smtClean="0">
                <a:solidFill>
                  <a:schemeClr val="tx1">
                    <a:lumMod val="95000"/>
                    <a:lumOff val="5000"/>
                  </a:schemeClr>
                </a:solidFill>
              </a:rPr>
              <a:t>Accessibility through browser</a:t>
            </a:r>
            <a:r>
              <a:rPr lang="en-CA" sz="1800" dirty="0" smtClean="0">
                <a:solidFill>
                  <a:schemeClr val="tx1">
                    <a:lumMod val="95000"/>
                    <a:lumOff val="5000"/>
                  </a:schemeClr>
                </a:solidFill>
              </a:rPr>
              <a:t>– </a:t>
            </a:r>
            <a:r>
              <a:rPr lang="en-CA" sz="1800" u="sng" dirty="0" smtClean="0">
                <a:solidFill>
                  <a:schemeClr val="tx1">
                    <a:lumMod val="95000"/>
                    <a:lumOff val="5000"/>
                  </a:schemeClr>
                </a:solidFill>
              </a:rPr>
              <a:t>no need for a DW copy on their system.</a:t>
            </a:r>
            <a:endParaRPr lang="en-CA" sz="1800" u="sng" dirty="0" smtClean="0">
              <a:solidFill>
                <a:schemeClr val="tx1">
                  <a:lumMod val="95000"/>
                  <a:lumOff val="5000"/>
                </a:schemeClr>
              </a:solidFill>
            </a:endParaRPr>
          </a:p>
          <a:p>
            <a:pPr marL="182563" indent="-182563"/>
            <a:r>
              <a:rPr lang="en-CA" sz="1800" dirty="0" smtClean="0">
                <a:solidFill>
                  <a:schemeClr val="tx1">
                    <a:lumMod val="95000"/>
                    <a:lumOff val="5000"/>
                  </a:schemeClr>
                </a:solidFill>
              </a:rPr>
              <a:t>Cannot </a:t>
            </a:r>
            <a:r>
              <a:rPr lang="en-CA" sz="1800" u="sng" dirty="0" smtClean="0">
                <a:solidFill>
                  <a:schemeClr val="tx1">
                    <a:lumMod val="95000"/>
                    <a:lumOff val="5000"/>
                  </a:schemeClr>
                </a:solidFill>
              </a:rPr>
              <a:t>edit all parts</a:t>
            </a:r>
            <a:r>
              <a:rPr lang="en-CA" sz="1800" dirty="0" smtClean="0">
                <a:solidFill>
                  <a:schemeClr val="tx1">
                    <a:lumMod val="95000"/>
                    <a:lumOff val="5000"/>
                  </a:schemeClr>
                </a:solidFill>
              </a:rPr>
              <a:t> of </a:t>
            </a:r>
            <a:r>
              <a:rPr lang="en-CA" sz="1800" dirty="0" smtClean="0">
                <a:solidFill>
                  <a:schemeClr val="tx1">
                    <a:lumMod val="95000"/>
                    <a:lumOff val="5000"/>
                  </a:schemeClr>
                </a:solidFill>
              </a:rPr>
              <a:t>a page  thus less worry if you do something wrong– controlled by Admin</a:t>
            </a:r>
          </a:p>
          <a:p>
            <a:pPr marL="182563" indent="-182563"/>
            <a:endParaRPr lang="en-CA" sz="1800" b="1" i="1" dirty="0" smtClean="0">
              <a:solidFill>
                <a:srgbClr val="C00000"/>
              </a:solidFill>
            </a:endParaRPr>
          </a:p>
          <a:p>
            <a:pPr marL="182563" indent="-182563">
              <a:buNone/>
            </a:pPr>
            <a:r>
              <a:rPr lang="en-CA" sz="1800" b="1" dirty="0" smtClean="0">
                <a:solidFill>
                  <a:srgbClr val="C00000"/>
                </a:solidFill>
              </a:rPr>
              <a:t>Admin: </a:t>
            </a:r>
          </a:p>
          <a:p>
            <a:pPr marL="182563" indent="-182563"/>
            <a:r>
              <a:rPr lang="en-CA" sz="1800" u="sng" dirty="0" smtClean="0">
                <a:solidFill>
                  <a:schemeClr val="tx1">
                    <a:lumMod val="95000"/>
                    <a:lumOff val="5000"/>
                  </a:schemeClr>
                </a:solidFill>
              </a:rPr>
              <a:t>Accountability.</a:t>
            </a:r>
            <a:endParaRPr lang="en-CA" sz="1800" u="sng" dirty="0" smtClean="0">
              <a:solidFill>
                <a:schemeClr val="tx1">
                  <a:lumMod val="95000"/>
                  <a:lumOff val="5000"/>
                </a:schemeClr>
              </a:solidFill>
            </a:endParaRPr>
          </a:p>
          <a:p>
            <a:pPr marL="182563" indent="-182563"/>
            <a:r>
              <a:rPr lang="en-CA" sz="1800" dirty="0" smtClean="0">
                <a:solidFill>
                  <a:schemeClr val="tx1">
                    <a:lumMod val="95000"/>
                    <a:lumOff val="5000"/>
                  </a:schemeClr>
                </a:solidFill>
              </a:rPr>
              <a:t>Control page admin- user accounts, access rights</a:t>
            </a:r>
          </a:p>
          <a:p>
            <a:pPr marL="182563" indent="-182563"/>
            <a:r>
              <a:rPr lang="en-CA" sz="1800" dirty="0" smtClean="0">
                <a:solidFill>
                  <a:schemeClr val="tx1">
                    <a:lumMod val="95000"/>
                    <a:lumOff val="5000"/>
                  </a:schemeClr>
                </a:solidFill>
              </a:rPr>
              <a:t>Provide access to several users for same page</a:t>
            </a:r>
          </a:p>
          <a:p>
            <a:pPr marL="182563" indent="-182563"/>
            <a:r>
              <a:rPr lang="en-CA" sz="1800" dirty="0" smtClean="0">
                <a:solidFill>
                  <a:schemeClr val="tx1">
                    <a:lumMod val="95000"/>
                    <a:lumOff val="5000"/>
                  </a:schemeClr>
                </a:solidFill>
              </a:rPr>
              <a:t>**Changes </a:t>
            </a:r>
            <a:r>
              <a:rPr lang="en-CA" sz="1800" dirty="0" smtClean="0">
                <a:solidFill>
                  <a:schemeClr val="tx1">
                    <a:lumMod val="95000"/>
                    <a:lumOff val="5000"/>
                  </a:schemeClr>
                </a:solidFill>
              </a:rPr>
              <a:t>to website are </a:t>
            </a:r>
            <a:r>
              <a:rPr lang="en-CA" sz="1800" u="sng" dirty="0" smtClean="0">
                <a:solidFill>
                  <a:schemeClr val="tx1">
                    <a:lumMod val="95000"/>
                    <a:lumOff val="5000"/>
                  </a:schemeClr>
                </a:solidFill>
              </a:rPr>
              <a:t>tracked</a:t>
            </a:r>
            <a:endParaRPr lang="en-CA" sz="1800" u="sng" dirty="0" smtClean="0">
              <a:solidFill>
                <a:schemeClr val="tx1">
                  <a:lumMod val="95000"/>
                  <a:lumOff val="5000"/>
                </a:schemeClr>
              </a:solidFill>
            </a:endParaRPr>
          </a:p>
          <a:p>
            <a:pPr marL="182563" indent="-182563"/>
            <a:r>
              <a:rPr lang="en-CA" sz="1800" dirty="0" smtClean="0">
                <a:solidFill>
                  <a:schemeClr val="tx1">
                    <a:lumMod val="95000"/>
                    <a:lumOff val="5000"/>
                  </a:schemeClr>
                </a:solidFill>
              </a:rPr>
              <a:t>Standardization – maintain </a:t>
            </a:r>
            <a:r>
              <a:rPr lang="en-CA" sz="1800" u="sng" dirty="0" smtClean="0">
                <a:solidFill>
                  <a:schemeClr val="tx1">
                    <a:lumMod val="95000"/>
                    <a:lumOff val="5000"/>
                  </a:schemeClr>
                </a:solidFill>
              </a:rPr>
              <a:t>consistency</a:t>
            </a:r>
            <a:r>
              <a:rPr lang="en-CA" sz="1800" dirty="0" smtClean="0">
                <a:solidFill>
                  <a:schemeClr val="tx1">
                    <a:lumMod val="95000"/>
                    <a:lumOff val="5000"/>
                  </a:schemeClr>
                </a:solidFill>
              </a:rPr>
              <a:t> across </a:t>
            </a:r>
            <a:r>
              <a:rPr lang="en-CA" sz="1800" dirty="0" smtClean="0">
                <a:solidFill>
                  <a:schemeClr val="tx1">
                    <a:lumMod val="95000"/>
                    <a:lumOff val="5000"/>
                  </a:schemeClr>
                </a:solidFill>
              </a:rPr>
              <a:t>pages as access is restricted (similar to templates in DW) </a:t>
            </a:r>
          </a:p>
        </p:txBody>
      </p:sp>
      <p:sp>
        <p:nvSpPr>
          <p:cNvPr id="17" name="Title 1"/>
          <p:cNvSpPr>
            <a:spLocks noGrp="1"/>
          </p:cNvSpPr>
          <p:nvPr>
            <p:ph type="title"/>
          </p:nvPr>
        </p:nvSpPr>
        <p:spPr>
          <a:xfrm>
            <a:off x="323528" y="0"/>
            <a:ext cx="8229600" cy="634082"/>
          </a:xfrm>
        </p:spPr>
        <p:txBody>
          <a:bodyPr>
            <a:normAutofit/>
          </a:bodyPr>
          <a:lstStyle/>
          <a:p>
            <a:pPr algn="l"/>
            <a:r>
              <a:rPr lang="en-CA" sz="2700" b="1" dirty="0" smtClean="0">
                <a:solidFill>
                  <a:schemeClr val="bg1">
                    <a:lumMod val="50000"/>
                  </a:schemeClr>
                </a:solidFill>
                <a:latin typeface="Arial" pitchFamily="34" charset="0"/>
                <a:cs typeface="Arial" pitchFamily="34" charset="0"/>
              </a:rPr>
              <a:t>Content Management Systems</a:t>
            </a:r>
            <a:endParaRPr lang="en-CA" dirty="0"/>
          </a:p>
        </p:txBody>
      </p:sp>
      <p:cxnSp>
        <p:nvCxnSpPr>
          <p:cNvPr id="18" name="Straight Connector 17"/>
          <p:cNvCxnSpPr/>
          <p:nvPr/>
        </p:nvCxnSpPr>
        <p:spPr>
          <a:xfrm>
            <a:off x="395536" y="620688"/>
            <a:ext cx="8064896" cy="0"/>
          </a:xfrm>
          <a:prstGeom prst="line">
            <a:avLst/>
          </a:prstGeom>
          <a:ln w="28575">
            <a:solidFill>
              <a:srgbClr val="FFC000"/>
            </a:solidFill>
          </a:ln>
        </p:spPr>
        <p:style>
          <a:lnRef idx="1">
            <a:schemeClr val="accent2"/>
          </a:lnRef>
          <a:fillRef idx="0">
            <a:schemeClr val="accent2"/>
          </a:fillRef>
          <a:effectRef idx="0">
            <a:schemeClr val="accent2"/>
          </a:effectRef>
          <a:fontRef idx="minor">
            <a:schemeClr val="tx1"/>
          </a:fontRef>
        </p:style>
      </p:cxnSp>
      <p:pic>
        <p:nvPicPr>
          <p:cNvPr id="8" name="Picture 2" descr="Content Management System"/>
          <p:cNvPicPr>
            <a:picLocks noChangeAspect="1" noChangeArrowheads="1"/>
          </p:cNvPicPr>
          <p:nvPr/>
        </p:nvPicPr>
        <p:blipFill>
          <a:blip r:embed="rId3" cstate="print"/>
          <a:srcRect/>
          <a:stretch>
            <a:fillRect/>
          </a:stretch>
        </p:blipFill>
        <p:spPr bwMode="auto">
          <a:xfrm>
            <a:off x="5076056" y="1268760"/>
            <a:ext cx="3779912" cy="3335774"/>
          </a:xfrm>
          <a:prstGeom prst="rect">
            <a:avLst/>
          </a:prstGeom>
          <a:noFill/>
        </p:spPr>
      </p:pic>
      <p:sp>
        <p:nvSpPr>
          <p:cNvPr id="9" name="Oval 8"/>
          <p:cNvSpPr/>
          <p:nvPr/>
        </p:nvSpPr>
        <p:spPr>
          <a:xfrm>
            <a:off x="5148064" y="1196752"/>
            <a:ext cx="1440160" cy="12961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5148064" y="836712"/>
            <a:ext cx="1656184" cy="369332"/>
          </a:xfrm>
          <a:prstGeom prst="rect">
            <a:avLst/>
          </a:prstGeom>
          <a:noFill/>
        </p:spPr>
        <p:txBody>
          <a:bodyPr wrap="square" rtlCol="0">
            <a:spAutoFit/>
          </a:bodyPr>
          <a:lstStyle/>
          <a:p>
            <a:r>
              <a:rPr lang="en-CA" b="1" dirty="0" smtClean="0">
                <a:solidFill>
                  <a:schemeClr val="tx2">
                    <a:lumMod val="60000"/>
                    <a:lumOff val="40000"/>
                  </a:schemeClr>
                </a:solidFill>
              </a:rPr>
              <a:t>Maintainers</a:t>
            </a:r>
            <a:endParaRPr lang="en-CA" b="1" dirty="0">
              <a:solidFill>
                <a:schemeClr val="tx2">
                  <a:lumMod val="60000"/>
                  <a:lumOff val="40000"/>
                </a:schemeClr>
              </a:solidFill>
            </a:endParaRPr>
          </a:p>
        </p:txBody>
      </p:sp>
      <p:sp>
        <p:nvSpPr>
          <p:cNvPr id="12" name="Oval 11"/>
          <p:cNvSpPr/>
          <p:nvPr/>
        </p:nvSpPr>
        <p:spPr>
          <a:xfrm>
            <a:off x="7740352" y="1268760"/>
            <a:ext cx="1259632" cy="12961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p:cNvSpPr txBox="1"/>
          <p:nvPr/>
        </p:nvSpPr>
        <p:spPr>
          <a:xfrm>
            <a:off x="7812360" y="836712"/>
            <a:ext cx="1115616" cy="369332"/>
          </a:xfrm>
          <a:prstGeom prst="rect">
            <a:avLst/>
          </a:prstGeom>
          <a:noFill/>
        </p:spPr>
        <p:txBody>
          <a:bodyPr wrap="square" rtlCol="0">
            <a:spAutoFit/>
          </a:bodyPr>
          <a:lstStyle/>
          <a:p>
            <a:r>
              <a:rPr lang="en-CA" b="1" dirty="0" smtClean="0">
                <a:solidFill>
                  <a:schemeClr val="tx2">
                    <a:lumMod val="60000"/>
                    <a:lumOff val="40000"/>
                  </a:schemeClr>
                </a:solidFill>
              </a:rPr>
              <a:t>Admin</a:t>
            </a:r>
            <a:endParaRPr lang="en-CA" b="1" dirty="0">
              <a:solidFill>
                <a:schemeClr val="tx2">
                  <a:lumMod val="60000"/>
                  <a:lumOff val="40000"/>
                </a:schemeClr>
              </a:solidFill>
            </a:endParaRPr>
          </a:p>
        </p:txBody>
      </p:sp>
      <p:sp>
        <p:nvSpPr>
          <p:cNvPr id="14" name="Rectangle 3"/>
          <p:cNvSpPr txBox="1">
            <a:spLocks noChangeArrowheads="1"/>
          </p:cNvSpPr>
          <p:nvPr/>
        </p:nvSpPr>
        <p:spPr>
          <a:xfrm>
            <a:off x="5076056" y="4653136"/>
            <a:ext cx="4067944" cy="1800200"/>
          </a:xfrm>
          <a:prstGeom prst="rect">
            <a:avLst/>
          </a:prstGeom>
          <a:noFill/>
        </p:spPr>
        <p:txBody>
          <a:bodyPr vert="horz" lIns="91440" tIns="45720" rIns="91440" bIns="45720" rtlCol="0">
            <a:normAutofit/>
          </a:bodyPr>
          <a:lstStyle/>
          <a:p>
            <a:pPr marL="182563" marR="0" lvl="0" indent="-182563" algn="l" defTabSz="914400" rtl="0" eaLnBrk="1" fontAlgn="auto" latinLnBrk="0" hangingPunct="1">
              <a:lnSpc>
                <a:spcPct val="100000"/>
              </a:lnSpc>
              <a:spcBef>
                <a:spcPct val="20000"/>
              </a:spcBef>
              <a:spcAft>
                <a:spcPts val="0"/>
              </a:spcAft>
              <a:buClrTx/>
              <a:buSzTx/>
              <a:buFont typeface="Arial" pitchFamily="34" charset="0"/>
              <a:buNone/>
              <a:tabLst/>
              <a:defRPr/>
            </a:pPr>
            <a:r>
              <a:rPr lang="en-CA" b="1" dirty="0" smtClean="0">
                <a:solidFill>
                  <a:srgbClr val="C00000"/>
                </a:solidFill>
              </a:rPr>
              <a:t>Web Developers resist CMS</a:t>
            </a:r>
            <a:r>
              <a:rPr lang="en-CA" sz="1700" b="1" dirty="0" smtClean="0">
                <a:solidFill>
                  <a:srgbClr val="C00000"/>
                </a:solidFill>
              </a:rPr>
              <a:t>:</a:t>
            </a:r>
          </a:p>
          <a:p>
            <a:pPr marL="182563" marR="0" lvl="0" indent="-182563" algn="l" defTabSz="914400" rtl="0" eaLnBrk="1" fontAlgn="auto" latinLnBrk="0" hangingPunct="1">
              <a:lnSpc>
                <a:spcPct val="100000"/>
              </a:lnSpc>
              <a:spcBef>
                <a:spcPct val="20000"/>
              </a:spcBef>
              <a:spcAft>
                <a:spcPts val="0"/>
              </a:spcAft>
              <a:buClrTx/>
              <a:buSzTx/>
              <a:buFont typeface="Arial" pitchFamily="34" charset="0"/>
              <a:buNone/>
              <a:tabLst/>
              <a:defRPr/>
            </a:pPr>
            <a:r>
              <a:rPr lang="en-CA" sz="1700" b="1" dirty="0" smtClean="0">
                <a:solidFill>
                  <a:srgbClr val="C00000"/>
                </a:solidFill>
              </a:rPr>
              <a:t>Speed:</a:t>
            </a:r>
            <a:r>
              <a:rPr lang="en-CA" b="1" dirty="0" smtClean="0">
                <a:solidFill>
                  <a:srgbClr val="C00000"/>
                </a:solidFill>
              </a:rPr>
              <a:t>  </a:t>
            </a:r>
            <a:r>
              <a:rPr lang="en-CA" u="sng" dirty="0" smtClean="0">
                <a:solidFill>
                  <a:schemeClr val="tx1">
                    <a:lumMod val="95000"/>
                    <a:lumOff val="5000"/>
                  </a:schemeClr>
                </a:solidFill>
              </a:rPr>
              <a:t>CMS is slow</a:t>
            </a:r>
            <a:endParaRPr lang="en-CA" u="sng" dirty="0" smtClean="0">
              <a:solidFill>
                <a:schemeClr val="tx1">
                  <a:lumMod val="95000"/>
                  <a:lumOff val="5000"/>
                </a:schemeClr>
              </a:solidFill>
            </a:endParaRPr>
          </a:p>
          <a:p>
            <a:pPr marL="182563" marR="0" lvl="0" indent="-182563" algn="l" defTabSz="914400" rtl="0" eaLnBrk="1" fontAlgn="auto" latinLnBrk="0" hangingPunct="1">
              <a:lnSpc>
                <a:spcPct val="100000"/>
              </a:lnSpc>
              <a:spcBef>
                <a:spcPct val="20000"/>
              </a:spcBef>
              <a:spcAft>
                <a:spcPts val="0"/>
              </a:spcAft>
              <a:buClrTx/>
              <a:buSzTx/>
              <a:buFont typeface="Arial" pitchFamily="34" charset="0"/>
              <a:buNone/>
              <a:tabLst/>
              <a:defRPr/>
            </a:pPr>
            <a:r>
              <a:rPr lang="en-CA" sz="1700" b="1" dirty="0" smtClean="0">
                <a:solidFill>
                  <a:srgbClr val="C00000"/>
                </a:solidFill>
              </a:rPr>
              <a:t>Flexibility:</a:t>
            </a:r>
            <a:r>
              <a:rPr kumimoji="0" lang="en-CA" sz="1800" b="1" i="0" u="none" strike="noStrike" kern="1200" cap="none" spc="0" normalizeH="0" noProof="0" dirty="0" smtClean="0">
                <a:ln>
                  <a:noFill/>
                </a:ln>
                <a:solidFill>
                  <a:srgbClr val="C00000"/>
                </a:solidFill>
                <a:effectLst/>
                <a:uLnTx/>
                <a:uFillTx/>
                <a:latin typeface="+mn-lt"/>
                <a:ea typeface="+mn-ea"/>
                <a:cs typeface="+mn-cs"/>
              </a:rPr>
              <a:t> </a:t>
            </a:r>
            <a:r>
              <a:rPr lang="en-CA" u="sng" dirty="0" smtClean="0">
                <a:solidFill>
                  <a:schemeClr val="tx1">
                    <a:lumMod val="95000"/>
                    <a:lumOff val="5000"/>
                  </a:schemeClr>
                </a:solidFill>
              </a:rPr>
              <a:t>Limited tool support</a:t>
            </a:r>
            <a:endParaRPr lang="en-CA" u="sng" dirty="0" smtClean="0">
              <a:solidFill>
                <a:schemeClr val="tx1">
                  <a:lumMod val="95000"/>
                  <a:lumOff val="5000"/>
                </a:schemeClr>
              </a:solidFill>
            </a:endParaRPr>
          </a:p>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r>
              <a:rPr lang="en-CA" sz="1700" b="1" dirty="0" smtClean="0">
                <a:solidFill>
                  <a:srgbClr val="C00000"/>
                </a:solidFill>
              </a:rPr>
              <a:t>Job Security: </a:t>
            </a:r>
            <a:r>
              <a:rPr lang="en-CA" dirty="0" smtClean="0">
                <a:solidFill>
                  <a:schemeClr val="tx1">
                    <a:lumMod val="95000"/>
                    <a:lumOff val="5000"/>
                  </a:schemeClr>
                </a:solidFill>
              </a:rPr>
              <a:t>CMS becomes efficient </a:t>
            </a:r>
            <a:r>
              <a:rPr lang="en-CA" u="sng" dirty="0" smtClean="0">
                <a:solidFill>
                  <a:schemeClr val="tx1">
                    <a:lumMod val="95000"/>
                    <a:lumOff val="5000"/>
                  </a:schemeClr>
                </a:solidFill>
              </a:rPr>
              <a:t>thus less web developers needed.</a:t>
            </a:r>
            <a:endParaRPr lang="en-CA" u="sng"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7"/>
          <p:cNvSpPr>
            <a:spLocks noGrp="1"/>
          </p:cNvSpPr>
          <p:nvPr>
            <p:ph type="sldNum" sz="quarter" idx="12"/>
          </p:nvPr>
        </p:nvSpPr>
        <p:spPr>
          <a:xfrm>
            <a:off x="7010400" y="6492875"/>
            <a:ext cx="2133600" cy="365125"/>
          </a:xfrm>
          <a:noFill/>
        </p:spPr>
        <p:txBody>
          <a:bodyPr/>
          <a:lstStyle/>
          <a:p>
            <a:fld id="{7E52EEAA-6F19-4756-809B-7F76A2217C9C}" type="slidenum">
              <a:rPr lang="en-CA" smtClean="0"/>
              <a:pPr/>
              <a:t>13</a:t>
            </a:fld>
            <a:endParaRPr lang="en-CA" dirty="0" smtClean="0"/>
          </a:p>
        </p:txBody>
      </p:sp>
      <p:sp>
        <p:nvSpPr>
          <p:cNvPr id="5124" name="Rectangle 3"/>
          <p:cNvSpPr>
            <a:spLocks noGrp="1" noChangeArrowheads="1"/>
          </p:cNvSpPr>
          <p:nvPr>
            <p:ph type="body" sz="half" idx="1"/>
          </p:nvPr>
        </p:nvSpPr>
        <p:spPr>
          <a:xfrm>
            <a:off x="107504" y="764704"/>
            <a:ext cx="6264696" cy="5760640"/>
          </a:xfrm>
          <a:noFill/>
        </p:spPr>
        <p:txBody>
          <a:bodyPr>
            <a:normAutofit fontScale="92500" lnSpcReduction="10000"/>
          </a:bodyPr>
          <a:lstStyle/>
          <a:p>
            <a:pPr>
              <a:buNone/>
            </a:pPr>
            <a:r>
              <a:rPr lang="en-CA" sz="2200" b="1" dirty="0" smtClean="0">
                <a:solidFill>
                  <a:srgbClr val="C00000"/>
                </a:solidFill>
              </a:rPr>
              <a:t>CMS Advantages:</a:t>
            </a:r>
          </a:p>
          <a:p>
            <a:pPr marL="182563" indent="-182563"/>
            <a:r>
              <a:rPr lang="en-CA" sz="1600" b="1" dirty="0" smtClean="0"/>
              <a:t>Cost:</a:t>
            </a:r>
          </a:p>
          <a:p>
            <a:pPr marL="582613" lvl="1" indent="-182563"/>
            <a:r>
              <a:rPr lang="en-CA" sz="1600" dirty="0" smtClean="0"/>
              <a:t>Some are </a:t>
            </a:r>
            <a:r>
              <a:rPr lang="en-CA" sz="1600" u="sng" dirty="0" smtClean="0"/>
              <a:t>free</a:t>
            </a:r>
            <a:r>
              <a:rPr lang="en-CA" sz="1600" dirty="0" smtClean="0"/>
              <a:t> (Drupal</a:t>
            </a:r>
            <a:r>
              <a:rPr lang="en-CA" sz="1600" dirty="0" smtClean="0"/>
              <a:t>, Joomla, </a:t>
            </a:r>
            <a:r>
              <a:rPr lang="en-CA" sz="1600" dirty="0" err="1" smtClean="0"/>
              <a:t>WordPress</a:t>
            </a:r>
            <a:r>
              <a:rPr lang="en-CA" sz="1600" dirty="0" smtClean="0"/>
              <a:t>)</a:t>
            </a:r>
          </a:p>
          <a:p>
            <a:pPr marL="582613" lvl="1" indent="-182563"/>
            <a:r>
              <a:rPr lang="en-CA" sz="1600" dirty="0" smtClean="0"/>
              <a:t>Others based on size subscriptions but cost deflected because you don’t hire full-time developers to maintain</a:t>
            </a:r>
          </a:p>
          <a:p>
            <a:pPr marL="182563" indent="-182563"/>
            <a:r>
              <a:rPr lang="en-CA" sz="1600" b="1" dirty="0" smtClean="0"/>
              <a:t>Easy customization: </a:t>
            </a:r>
          </a:p>
          <a:p>
            <a:pPr marL="582613" lvl="1" indent="-182563"/>
            <a:r>
              <a:rPr lang="en-CA" sz="1600" dirty="0" smtClean="0"/>
              <a:t>A universal layout is created </a:t>
            </a:r>
            <a:r>
              <a:rPr lang="en-CA" sz="1600" dirty="0" smtClean="0"/>
              <a:t>– </a:t>
            </a:r>
            <a:r>
              <a:rPr lang="en-CA" sz="1600" u="sng" dirty="0" smtClean="0"/>
              <a:t>similar theme and design</a:t>
            </a:r>
            <a:endParaRPr lang="en-CA" sz="1600" u="sng" dirty="0" smtClean="0"/>
          </a:p>
          <a:p>
            <a:pPr marL="182563" indent="-182563"/>
            <a:r>
              <a:rPr lang="en-CA" sz="1600" b="1" dirty="0" smtClean="0"/>
              <a:t>Easy to Use:</a:t>
            </a:r>
          </a:p>
          <a:p>
            <a:pPr marL="582613" lvl="1" indent="-182563"/>
            <a:r>
              <a:rPr lang="en-CA" sz="1600" dirty="0" smtClean="0"/>
              <a:t>Designed for non-technical people</a:t>
            </a:r>
          </a:p>
          <a:p>
            <a:pPr marL="582613" lvl="1" indent="-182563"/>
            <a:r>
              <a:rPr lang="en-CA" sz="1600" dirty="0" smtClean="0"/>
              <a:t>Simple to use for maintainer but </a:t>
            </a:r>
            <a:r>
              <a:rPr lang="en-CA" sz="1600" u="sng" dirty="0" smtClean="0"/>
              <a:t>limited</a:t>
            </a:r>
            <a:r>
              <a:rPr lang="en-CA" sz="1600" dirty="0" smtClean="0"/>
              <a:t> in </a:t>
            </a:r>
            <a:r>
              <a:rPr lang="en-CA" sz="1600" dirty="0" smtClean="0"/>
              <a:t>features</a:t>
            </a:r>
          </a:p>
          <a:p>
            <a:pPr marL="582613" lvl="1" indent="-182563"/>
            <a:r>
              <a:rPr lang="en-CA" sz="1600" dirty="0" smtClean="0"/>
              <a:t>Access online via browser</a:t>
            </a:r>
          </a:p>
          <a:p>
            <a:pPr marL="182563" indent="-182563"/>
            <a:r>
              <a:rPr lang="en-CA" sz="1600" b="1" dirty="0" smtClean="0"/>
              <a:t>Workflow Management:</a:t>
            </a:r>
          </a:p>
          <a:p>
            <a:pPr marL="582613" lvl="1" indent="-182563"/>
            <a:r>
              <a:rPr lang="en-CA" sz="1600" dirty="0" smtClean="0"/>
              <a:t>Can control how </a:t>
            </a:r>
            <a:r>
              <a:rPr lang="en-CA" sz="1600" u="sng" dirty="0" smtClean="0"/>
              <a:t>content</a:t>
            </a:r>
            <a:r>
              <a:rPr lang="en-CA" sz="1600" dirty="0" smtClean="0"/>
              <a:t> is </a:t>
            </a:r>
            <a:r>
              <a:rPr lang="en-CA" sz="1600" dirty="0" smtClean="0"/>
              <a:t>published and </a:t>
            </a:r>
            <a:r>
              <a:rPr lang="en-CA" sz="1600" dirty="0" smtClean="0"/>
              <a:t>when it is published, and who can publish. </a:t>
            </a:r>
          </a:p>
          <a:p>
            <a:pPr marL="182563" indent="-182563"/>
            <a:r>
              <a:rPr lang="en-CA" sz="1600" b="1" dirty="0" smtClean="0"/>
              <a:t>Good for SEO</a:t>
            </a:r>
          </a:p>
          <a:p>
            <a:pPr marL="582613" lvl="1" indent="-182563"/>
            <a:r>
              <a:rPr lang="en-CA" sz="1600" dirty="0" smtClean="0"/>
              <a:t>Freshness of content</a:t>
            </a:r>
          </a:p>
          <a:p>
            <a:pPr marL="582613" lvl="1" indent="-182563"/>
            <a:r>
              <a:rPr lang="en-CA" sz="1600" dirty="0" smtClean="0"/>
              <a:t>Use of </a:t>
            </a:r>
            <a:r>
              <a:rPr lang="en-CA" sz="1600" u="sng" dirty="0" smtClean="0"/>
              <a:t>social media</a:t>
            </a:r>
            <a:r>
              <a:rPr lang="en-CA" sz="1600" dirty="0" smtClean="0"/>
              <a:t> using </a:t>
            </a:r>
            <a:r>
              <a:rPr lang="en-CA" sz="1600" dirty="0" smtClean="0"/>
              <a:t>your blog. </a:t>
            </a:r>
          </a:p>
          <a:p>
            <a:pPr marL="582613" lvl="1" indent="-182563"/>
            <a:r>
              <a:rPr lang="en-CA" sz="1600" dirty="0" smtClean="0"/>
              <a:t>RSS feed which are automatically generated by blogs or CMS websites increase the # of subscribers and readers to your site. </a:t>
            </a:r>
          </a:p>
          <a:p>
            <a:pPr marL="582613" lvl="1" indent="-182563"/>
            <a:r>
              <a:rPr lang="en-CA" sz="1600" dirty="0" smtClean="0"/>
              <a:t>invites external contribution (e.g. comments, forum, likes etc…), an integral component in staying relevant and improving your search engine ranking.</a:t>
            </a:r>
          </a:p>
          <a:p>
            <a:pPr marL="182563" indent="-182563"/>
            <a:endParaRPr lang="en-CA" sz="1800" dirty="0" smtClean="0"/>
          </a:p>
          <a:p>
            <a:pPr marL="182563" indent="-182563"/>
            <a:endParaRPr lang="en-CA" sz="1800" b="1" dirty="0" smtClean="0"/>
          </a:p>
          <a:p>
            <a:pPr marL="182563" indent="-182563"/>
            <a:endParaRPr lang="en-US" sz="4400" dirty="0" smtClean="0"/>
          </a:p>
        </p:txBody>
      </p:sp>
      <p:sp>
        <p:nvSpPr>
          <p:cNvPr id="17" name="Title 1"/>
          <p:cNvSpPr>
            <a:spLocks noGrp="1"/>
          </p:cNvSpPr>
          <p:nvPr>
            <p:ph type="title"/>
          </p:nvPr>
        </p:nvSpPr>
        <p:spPr>
          <a:xfrm>
            <a:off x="323528" y="0"/>
            <a:ext cx="8229600" cy="634082"/>
          </a:xfrm>
        </p:spPr>
        <p:txBody>
          <a:bodyPr>
            <a:normAutofit/>
          </a:bodyPr>
          <a:lstStyle/>
          <a:p>
            <a:pPr algn="l"/>
            <a:r>
              <a:rPr lang="en-CA" sz="2700" b="1" dirty="0" smtClean="0">
                <a:solidFill>
                  <a:schemeClr val="bg1">
                    <a:lumMod val="50000"/>
                  </a:schemeClr>
                </a:solidFill>
                <a:latin typeface="Arial" pitchFamily="34" charset="0"/>
                <a:cs typeface="Arial" pitchFamily="34" charset="0"/>
              </a:rPr>
              <a:t>Content Management Systems</a:t>
            </a:r>
            <a:endParaRPr lang="en-CA" dirty="0"/>
          </a:p>
        </p:txBody>
      </p:sp>
      <p:cxnSp>
        <p:nvCxnSpPr>
          <p:cNvPr id="18" name="Straight Connector 17"/>
          <p:cNvCxnSpPr/>
          <p:nvPr/>
        </p:nvCxnSpPr>
        <p:spPr>
          <a:xfrm>
            <a:off x="395536" y="692696"/>
            <a:ext cx="8064896" cy="0"/>
          </a:xfrm>
          <a:prstGeom prst="line">
            <a:avLst/>
          </a:prstGeom>
          <a:ln w="28575">
            <a:solidFill>
              <a:srgbClr val="FFC000"/>
            </a:solidFill>
          </a:ln>
        </p:spPr>
        <p:style>
          <a:lnRef idx="1">
            <a:schemeClr val="accent2"/>
          </a:lnRef>
          <a:fillRef idx="0">
            <a:schemeClr val="accent2"/>
          </a:fillRef>
          <a:effectRef idx="0">
            <a:schemeClr val="accent2"/>
          </a:effectRef>
          <a:fontRef idx="minor">
            <a:schemeClr val="tx1"/>
          </a:fontRef>
        </p:style>
      </p:cxnSp>
      <p:pic>
        <p:nvPicPr>
          <p:cNvPr id="8194" name="Picture 2" descr="http://www.oshyn.com/blogResources/AlexandraBarcelona/CMS-Keywords-Oshyn.png"/>
          <p:cNvPicPr>
            <a:picLocks noChangeAspect="1" noChangeArrowheads="1"/>
          </p:cNvPicPr>
          <p:nvPr/>
        </p:nvPicPr>
        <p:blipFill>
          <a:blip r:embed="rId3" cstate="print"/>
          <a:srcRect/>
          <a:stretch>
            <a:fillRect/>
          </a:stretch>
        </p:blipFill>
        <p:spPr bwMode="auto">
          <a:xfrm>
            <a:off x="6372200" y="1124744"/>
            <a:ext cx="2685382" cy="2725664"/>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7"/>
          <p:cNvSpPr>
            <a:spLocks noGrp="1"/>
          </p:cNvSpPr>
          <p:nvPr>
            <p:ph type="sldNum" sz="quarter" idx="12"/>
          </p:nvPr>
        </p:nvSpPr>
        <p:spPr>
          <a:xfrm>
            <a:off x="7010400" y="6492875"/>
            <a:ext cx="2133600" cy="365125"/>
          </a:xfrm>
          <a:noFill/>
        </p:spPr>
        <p:txBody>
          <a:bodyPr/>
          <a:lstStyle/>
          <a:p>
            <a:fld id="{7E52EEAA-6F19-4756-809B-7F76A2217C9C}" type="slidenum">
              <a:rPr lang="en-CA" smtClean="0"/>
              <a:pPr/>
              <a:t>14</a:t>
            </a:fld>
            <a:endParaRPr lang="en-CA" dirty="0" smtClean="0"/>
          </a:p>
        </p:txBody>
      </p:sp>
      <p:sp>
        <p:nvSpPr>
          <p:cNvPr id="5124" name="Rectangle 3"/>
          <p:cNvSpPr>
            <a:spLocks noGrp="1" noChangeArrowheads="1"/>
          </p:cNvSpPr>
          <p:nvPr>
            <p:ph type="body" sz="half" idx="1"/>
          </p:nvPr>
        </p:nvSpPr>
        <p:spPr>
          <a:xfrm>
            <a:off x="107504" y="764704"/>
            <a:ext cx="6588224" cy="5760640"/>
          </a:xfrm>
          <a:noFill/>
        </p:spPr>
        <p:txBody>
          <a:bodyPr>
            <a:normAutofit/>
          </a:bodyPr>
          <a:lstStyle/>
          <a:p>
            <a:pPr>
              <a:buNone/>
            </a:pPr>
            <a:r>
              <a:rPr lang="en-CA" sz="2200" b="1" dirty="0" smtClean="0">
                <a:solidFill>
                  <a:srgbClr val="C00000"/>
                </a:solidFill>
              </a:rPr>
              <a:t>CMS </a:t>
            </a:r>
            <a:r>
              <a:rPr lang="en-CA" sz="2200" b="1" dirty="0" smtClean="0">
                <a:solidFill>
                  <a:srgbClr val="C00000"/>
                </a:solidFill>
              </a:rPr>
              <a:t>Disadvantages</a:t>
            </a:r>
            <a:r>
              <a:rPr lang="en-CA" sz="2200" b="1" dirty="0" smtClean="0">
                <a:solidFill>
                  <a:srgbClr val="C00000"/>
                </a:solidFill>
              </a:rPr>
              <a:t>:</a:t>
            </a:r>
          </a:p>
          <a:p>
            <a:pPr marL="182563" indent="-182563"/>
            <a:r>
              <a:rPr lang="en-CA" sz="1600" b="1" u="sng" dirty="0" smtClean="0"/>
              <a:t>Cost</a:t>
            </a:r>
            <a:r>
              <a:rPr lang="en-CA" sz="1600" b="1" dirty="0" smtClean="0"/>
              <a:t>:</a:t>
            </a:r>
            <a:endParaRPr lang="en-CA" sz="1600" b="1" dirty="0" smtClean="0"/>
          </a:p>
          <a:p>
            <a:pPr marL="582613" lvl="1" indent="-182563"/>
            <a:r>
              <a:rPr lang="en-CA" sz="1600" dirty="0" smtClean="0"/>
              <a:t>Larger scale implementations require: training, planning and certifications</a:t>
            </a:r>
          </a:p>
          <a:p>
            <a:pPr marL="582613" lvl="1" indent="-182563"/>
            <a:r>
              <a:rPr lang="en-CA" sz="1600" dirty="0" smtClean="0"/>
              <a:t>Some CMS may require hardware installations</a:t>
            </a:r>
          </a:p>
          <a:p>
            <a:pPr marL="582613" lvl="1" indent="-182563"/>
            <a:r>
              <a:rPr lang="en-CA" sz="1600" dirty="0" smtClean="0"/>
              <a:t>Training, developing and upkeep</a:t>
            </a:r>
          </a:p>
          <a:p>
            <a:pPr marL="182563" indent="-182563"/>
            <a:r>
              <a:rPr lang="en-CA" sz="1600" b="1" u="sng" dirty="0" smtClean="0"/>
              <a:t>Cost of Maintenance</a:t>
            </a:r>
            <a:r>
              <a:rPr lang="en-CA" sz="1600" b="1" dirty="0" smtClean="0"/>
              <a:t>: </a:t>
            </a:r>
            <a:endParaRPr lang="en-CA" sz="1600" b="1" dirty="0" smtClean="0"/>
          </a:p>
          <a:p>
            <a:pPr marL="582613" lvl="1" indent="-182563"/>
            <a:r>
              <a:rPr lang="en-CA" sz="1600" dirty="0" smtClean="0"/>
              <a:t>License </a:t>
            </a:r>
            <a:r>
              <a:rPr lang="en-CA" sz="1600" dirty="0" smtClean="0"/>
              <a:t>updates, upgrades, and hardware maintenance</a:t>
            </a:r>
          </a:p>
          <a:p>
            <a:pPr marL="182563" indent="-182563"/>
            <a:r>
              <a:rPr lang="en-CA" sz="1600" b="1" u="sng" dirty="0" smtClean="0"/>
              <a:t>Latency Issues</a:t>
            </a:r>
            <a:r>
              <a:rPr lang="en-CA" sz="1600" b="1" dirty="0" smtClean="0"/>
              <a:t>:</a:t>
            </a:r>
            <a:endParaRPr lang="en-CA" sz="1600" b="1" dirty="0" smtClean="0"/>
          </a:p>
          <a:p>
            <a:pPr marL="582613" lvl="1" indent="-182563"/>
            <a:r>
              <a:rPr lang="en-CA" sz="1600" dirty="0" smtClean="0"/>
              <a:t>Can experience latency if hardware infrastructure is not up to date; databases not being used correctly; web cache files have to be reloaded every time </a:t>
            </a:r>
            <a:br>
              <a:rPr lang="en-CA" sz="1600" dirty="0" smtClean="0"/>
            </a:br>
            <a:endParaRPr lang="en-CA" sz="1600" dirty="0" smtClean="0"/>
          </a:p>
          <a:p>
            <a:pPr marL="182563" indent="-182563"/>
            <a:r>
              <a:rPr lang="en-CA" sz="1600" u="sng" dirty="0" smtClean="0"/>
              <a:t>Maintainer is restricted</a:t>
            </a:r>
            <a:r>
              <a:rPr lang="en-CA" sz="1600" dirty="0" smtClean="0"/>
              <a:t> is </a:t>
            </a:r>
            <a:r>
              <a:rPr lang="en-CA" sz="1600" dirty="0" smtClean="0"/>
              <a:t>restricted for creativity as they stick to very little choices</a:t>
            </a:r>
            <a:r>
              <a:rPr lang="en-CA" sz="1800" dirty="0" smtClean="0"/>
              <a:t>.</a:t>
            </a:r>
          </a:p>
          <a:p>
            <a:pPr marL="182563" indent="-182563"/>
            <a:endParaRPr lang="en-CA" sz="1800" dirty="0" smtClean="0"/>
          </a:p>
          <a:p>
            <a:pPr marL="182563" indent="-182563"/>
            <a:endParaRPr lang="en-CA" sz="1800" b="1" dirty="0" smtClean="0"/>
          </a:p>
          <a:p>
            <a:pPr marL="182563" indent="-182563"/>
            <a:endParaRPr lang="en-US" sz="4400" dirty="0" smtClean="0"/>
          </a:p>
        </p:txBody>
      </p:sp>
      <p:sp>
        <p:nvSpPr>
          <p:cNvPr id="17" name="Title 1"/>
          <p:cNvSpPr>
            <a:spLocks noGrp="1"/>
          </p:cNvSpPr>
          <p:nvPr>
            <p:ph type="title"/>
          </p:nvPr>
        </p:nvSpPr>
        <p:spPr>
          <a:xfrm>
            <a:off x="323528" y="0"/>
            <a:ext cx="8229600" cy="634082"/>
          </a:xfrm>
        </p:spPr>
        <p:txBody>
          <a:bodyPr>
            <a:normAutofit/>
          </a:bodyPr>
          <a:lstStyle/>
          <a:p>
            <a:pPr algn="l"/>
            <a:r>
              <a:rPr lang="en-CA" sz="2700" b="1" dirty="0" smtClean="0">
                <a:solidFill>
                  <a:schemeClr val="bg1">
                    <a:lumMod val="50000"/>
                  </a:schemeClr>
                </a:solidFill>
                <a:latin typeface="Arial" pitchFamily="34" charset="0"/>
                <a:cs typeface="Arial" pitchFamily="34" charset="0"/>
              </a:rPr>
              <a:t>Content Management Systems</a:t>
            </a:r>
            <a:endParaRPr lang="en-CA" dirty="0"/>
          </a:p>
        </p:txBody>
      </p:sp>
      <p:cxnSp>
        <p:nvCxnSpPr>
          <p:cNvPr id="18" name="Straight Connector 17"/>
          <p:cNvCxnSpPr/>
          <p:nvPr/>
        </p:nvCxnSpPr>
        <p:spPr>
          <a:xfrm>
            <a:off x="395536" y="692696"/>
            <a:ext cx="8064896" cy="0"/>
          </a:xfrm>
          <a:prstGeom prst="line">
            <a:avLst/>
          </a:prstGeom>
          <a:ln w="28575">
            <a:solidFill>
              <a:srgbClr val="FFC000"/>
            </a:solidFill>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C38AE586-5B7F-4357-99FD-FF7EA06E201E}" type="slidenum">
              <a:rPr lang="en-CA" smtClean="0"/>
              <a:pPr/>
              <a:t>15</a:t>
            </a:fld>
            <a:endParaRPr lang="en-CA" smtClean="0"/>
          </a:p>
        </p:txBody>
      </p:sp>
      <p:sp>
        <p:nvSpPr>
          <p:cNvPr id="5" name="Text Placeholder 4"/>
          <p:cNvSpPr>
            <a:spLocks noGrp="1"/>
          </p:cNvSpPr>
          <p:nvPr>
            <p:ph type="body" sz="half" idx="1"/>
          </p:nvPr>
        </p:nvSpPr>
        <p:spPr>
          <a:xfrm>
            <a:off x="683568" y="1268760"/>
            <a:ext cx="4176464" cy="2088232"/>
          </a:xfrm>
        </p:spPr>
        <p:txBody>
          <a:bodyPr/>
          <a:lstStyle/>
          <a:p>
            <a:pPr algn="ctr">
              <a:buNone/>
            </a:pPr>
            <a:r>
              <a:rPr lang="en-CA" dirty="0" smtClean="0">
                <a:solidFill>
                  <a:srgbClr val="C00000"/>
                </a:solidFill>
                <a:effectLst>
                  <a:outerShdw blurRad="38100" dist="38100" dir="2700000" algn="tl">
                    <a:srgbClr val="000000">
                      <a:alpha val="43137"/>
                    </a:srgbClr>
                  </a:outerShdw>
                </a:effectLst>
              </a:rPr>
              <a:t>The World of Wikis</a:t>
            </a:r>
          </a:p>
          <a:p>
            <a:pPr algn="ctr">
              <a:buNone/>
            </a:pPr>
            <a:endParaRPr lang="en-CA" dirty="0" smtClean="0">
              <a:solidFill>
                <a:srgbClr val="C00000"/>
              </a:solidFill>
            </a:endParaRPr>
          </a:p>
        </p:txBody>
      </p:sp>
      <p:sp>
        <p:nvSpPr>
          <p:cNvPr id="6" name="Rectangle 5"/>
          <p:cNvSpPr/>
          <p:nvPr/>
        </p:nvSpPr>
        <p:spPr>
          <a:xfrm>
            <a:off x="5148064" y="3212976"/>
            <a:ext cx="3449983" cy="307777"/>
          </a:xfrm>
          <a:prstGeom prst="rect">
            <a:avLst/>
          </a:prstGeom>
        </p:spPr>
        <p:txBody>
          <a:bodyPr wrap="none">
            <a:spAutoFit/>
          </a:bodyPr>
          <a:lstStyle/>
          <a:p>
            <a:r>
              <a:rPr lang="en-CA" sz="1400" dirty="0" smtClean="0"/>
              <a:t>http://starwars.wikia.com/wiki/Main_Page</a:t>
            </a:r>
            <a:endParaRPr lang="en-CA" sz="1400" dirty="0"/>
          </a:p>
        </p:txBody>
      </p:sp>
      <p:pic>
        <p:nvPicPr>
          <p:cNvPr id="8" name="Picture 10" descr="http://www.doublegames.com/images/screenshots/trivial-pursuit-online_1_big.jpg"/>
          <p:cNvPicPr>
            <a:picLocks noChangeAspect="1" noChangeArrowheads="1"/>
          </p:cNvPicPr>
          <p:nvPr/>
        </p:nvPicPr>
        <p:blipFill>
          <a:blip r:embed="rId3" cstate="print"/>
          <a:srcRect/>
          <a:stretch>
            <a:fillRect/>
          </a:stretch>
        </p:blipFill>
        <p:spPr bwMode="auto">
          <a:xfrm>
            <a:off x="971600" y="3933056"/>
            <a:ext cx="2736304" cy="2052228"/>
          </a:xfrm>
          <a:prstGeom prst="rect">
            <a:avLst/>
          </a:prstGeom>
          <a:noFill/>
        </p:spPr>
      </p:pic>
      <p:sp>
        <p:nvSpPr>
          <p:cNvPr id="9" name="TextBox 8"/>
          <p:cNvSpPr txBox="1"/>
          <p:nvPr/>
        </p:nvSpPr>
        <p:spPr>
          <a:xfrm>
            <a:off x="4211960" y="4221088"/>
            <a:ext cx="4392488" cy="1077218"/>
          </a:xfrm>
          <a:prstGeom prst="rect">
            <a:avLst/>
          </a:prstGeom>
          <a:noFill/>
          <a:ln>
            <a:solidFill>
              <a:schemeClr val="bg1">
                <a:lumMod val="50000"/>
              </a:schemeClr>
            </a:solidFill>
          </a:ln>
        </p:spPr>
        <p:txBody>
          <a:bodyPr wrap="square" rtlCol="0">
            <a:spAutoFit/>
          </a:bodyPr>
          <a:lstStyle/>
          <a:p>
            <a:r>
              <a:rPr lang="en-CA" sz="2800" b="1" dirty="0" smtClean="0"/>
              <a:t>Wiki</a:t>
            </a:r>
          </a:p>
          <a:p>
            <a:pPr marL="182563" indent="-182563">
              <a:buFont typeface="Arial" pitchFamily="34" charset="0"/>
              <a:buChar char="•"/>
            </a:pPr>
            <a:r>
              <a:rPr lang="en-CA" dirty="0" smtClean="0"/>
              <a:t>pools together knowledge</a:t>
            </a:r>
          </a:p>
          <a:p>
            <a:pPr marL="182563" indent="-182563">
              <a:buFont typeface="Arial" pitchFamily="34" charset="0"/>
              <a:buChar char="•"/>
            </a:pPr>
            <a:r>
              <a:rPr lang="en-CA" b="1" dirty="0" smtClean="0">
                <a:solidFill>
                  <a:srgbClr val="C00000"/>
                </a:solidFill>
              </a:rPr>
              <a:t>Sum of knowledge = </a:t>
            </a:r>
            <a:r>
              <a:rPr lang="en-CA" b="1" u="sng" dirty="0" smtClean="0">
                <a:solidFill>
                  <a:srgbClr val="C00000"/>
                </a:solidFill>
              </a:rPr>
              <a:t>best resource</a:t>
            </a:r>
            <a:endParaRPr lang="en-CA" b="1" u="sng" dirty="0" smtClean="0">
              <a:solidFill>
                <a:srgbClr val="C0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C38AE586-5B7F-4357-99FD-FF7EA06E201E}" type="slidenum">
              <a:rPr lang="en-CA" smtClean="0"/>
              <a:pPr/>
              <a:t>16</a:t>
            </a:fld>
            <a:endParaRPr lang="en-CA" smtClean="0"/>
          </a:p>
        </p:txBody>
      </p:sp>
      <p:sp>
        <p:nvSpPr>
          <p:cNvPr id="7" name="TextBox 6"/>
          <p:cNvSpPr txBox="1"/>
          <p:nvPr/>
        </p:nvSpPr>
        <p:spPr>
          <a:xfrm>
            <a:off x="683568" y="2492896"/>
            <a:ext cx="3528392" cy="3293209"/>
          </a:xfrm>
          <a:prstGeom prst="rect">
            <a:avLst/>
          </a:prstGeom>
          <a:noFill/>
          <a:ln>
            <a:solidFill>
              <a:schemeClr val="bg1">
                <a:lumMod val="50000"/>
              </a:schemeClr>
            </a:solidFill>
          </a:ln>
        </p:spPr>
        <p:txBody>
          <a:bodyPr wrap="square" rtlCol="0">
            <a:spAutoFit/>
          </a:bodyPr>
          <a:lstStyle/>
          <a:p>
            <a:r>
              <a:rPr lang="en-CA" sz="2800" b="1" dirty="0" smtClean="0"/>
              <a:t>Wiki</a:t>
            </a:r>
          </a:p>
          <a:p>
            <a:pPr marL="182563" indent="-182563">
              <a:buFont typeface="Arial" pitchFamily="34" charset="0"/>
              <a:buChar char="•"/>
            </a:pPr>
            <a:r>
              <a:rPr lang="en-CA" dirty="0" smtClean="0"/>
              <a:t>Means </a:t>
            </a:r>
            <a:r>
              <a:rPr lang="en-CA" dirty="0" smtClean="0"/>
              <a:t>“</a:t>
            </a:r>
            <a:r>
              <a:rPr lang="en-CA" u="sng" dirty="0" smtClean="0"/>
              <a:t>quick</a:t>
            </a:r>
            <a:r>
              <a:rPr lang="en-CA" dirty="0" smtClean="0"/>
              <a:t>” </a:t>
            </a:r>
            <a:r>
              <a:rPr lang="en-CA" dirty="0" smtClean="0"/>
              <a:t>in Hawaiian</a:t>
            </a:r>
          </a:p>
          <a:p>
            <a:pPr marL="182563" indent="-182563">
              <a:buFont typeface="Arial" pitchFamily="34" charset="0"/>
              <a:buChar char="•"/>
            </a:pPr>
            <a:r>
              <a:rPr lang="en-CA" dirty="0" smtClean="0"/>
              <a:t>Simplest </a:t>
            </a:r>
            <a:r>
              <a:rPr lang="en-CA" b="1" u="sng" dirty="0" smtClean="0">
                <a:solidFill>
                  <a:srgbClr val="C00000"/>
                </a:solidFill>
              </a:rPr>
              <a:t>collaborative</a:t>
            </a:r>
            <a:r>
              <a:rPr lang="en-CA" b="1" dirty="0" smtClean="0">
                <a:solidFill>
                  <a:srgbClr val="C00000"/>
                </a:solidFill>
              </a:rPr>
              <a:t> </a:t>
            </a:r>
            <a:r>
              <a:rPr lang="en-CA" dirty="0" smtClean="0"/>
              <a:t>CMS</a:t>
            </a:r>
            <a:endParaRPr lang="en-CA" dirty="0" smtClean="0"/>
          </a:p>
          <a:p>
            <a:pPr marL="182563" indent="-182563">
              <a:buFont typeface="Arial" pitchFamily="34" charset="0"/>
              <a:buChar char="•"/>
            </a:pPr>
            <a:r>
              <a:rPr lang="en-CA" dirty="0" smtClean="0"/>
              <a:t>A Web site developed </a:t>
            </a:r>
            <a:r>
              <a:rPr lang="en-CA" dirty="0" smtClean="0">
                <a:solidFill>
                  <a:srgbClr val="C00000"/>
                </a:solidFill>
              </a:rPr>
              <a:t>collaboratively </a:t>
            </a:r>
            <a:r>
              <a:rPr lang="en-CA" dirty="0" smtClean="0"/>
              <a:t>by a community of users</a:t>
            </a:r>
          </a:p>
          <a:p>
            <a:pPr marL="182563" indent="-182563">
              <a:buFont typeface="Arial" pitchFamily="34" charset="0"/>
              <a:buChar char="•"/>
            </a:pPr>
            <a:r>
              <a:rPr lang="en-CA" dirty="0" smtClean="0"/>
              <a:t>Allowing </a:t>
            </a:r>
            <a:r>
              <a:rPr lang="en-CA" sz="2000" b="1" dirty="0" smtClean="0">
                <a:solidFill>
                  <a:schemeClr val="tx1">
                    <a:lumMod val="95000"/>
                    <a:lumOff val="5000"/>
                  </a:schemeClr>
                </a:solidFill>
              </a:rPr>
              <a:t>any </a:t>
            </a:r>
            <a:r>
              <a:rPr lang="en-CA" dirty="0" smtClean="0"/>
              <a:t>user to add, remove,  and edit content.</a:t>
            </a:r>
          </a:p>
          <a:p>
            <a:pPr marL="182563" indent="-182563">
              <a:buFont typeface="Arial" pitchFamily="34" charset="0"/>
              <a:buChar char="•"/>
            </a:pPr>
            <a:r>
              <a:rPr lang="en-CA" dirty="0" smtClean="0"/>
              <a:t>Multiple people work on a single piece of content</a:t>
            </a:r>
          </a:p>
          <a:p>
            <a:pPr marL="182563" indent="-182563">
              <a:buFont typeface="Arial" pitchFamily="34" charset="0"/>
              <a:buChar char="•"/>
            </a:pPr>
            <a:r>
              <a:rPr lang="en-CA" b="1" dirty="0" smtClean="0">
                <a:solidFill>
                  <a:srgbClr val="C00000"/>
                </a:solidFill>
              </a:rPr>
              <a:t>1 </a:t>
            </a:r>
            <a:r>
              <a:rPr lang="en-CA" b="1" dirty="0" smtClean="0">
                <a:solidFill>
                  <a:srgbClr val="C00000"/>
                </a:solidFill>
              </a:rPr>
              <a:t>article </a:t>
            </a:r>
            <a:r>
              <a:rPr lang="en-CA" b="1" dirty="0" smtClean="0">
                <a:solidFill>
                  <a:srgbClr val="C00000"/>
                </a:solidFill>
                <a:sym typeface="Wingdings" pitchFamily="2" charset="2"/>
              </a:rPr>
              <a:t> </a:t>
            </a:r>
            <a:r>
              <a:rPr lang="en-CA" b="1" u="sng" dirty="0" smtClean="0">
                <a:solidFill>
                  <a:srgbClr val="C00000"/>
                </a:solidFill>
                <a:sym typeface="Wingdings" pitchFamily="2" charset="2"/>
              </a:rPr>
              <a:t>Many author</a:t>
            </a:r>
            <a:endParaRPr lang="en-CA" b="1" u="sng" dirty="0" smtClean="0">
              <a:solidFill>
                <a:srgbClr val="C00000"/>
              </a:solidFill>
            </a:endParaRPr>
          </a:p>
        </p:txBody>
      </p:sp>
      <p:sp>
        <p:nvSpPr>
          <p:cNvPr id="8" name="Title 1"/>
          <p:cNvSpPr>
            <a:spLocks noGrp="1"/>
          </p:cNvSpPr>
          <p:nvPr>
            <p:ph type="title"/>
          </p:nvPr>
        </p:nvSpPr>
        <p:spPr>
          <a:xfrm>
            <a:off x="323528" y="0"/>
            <a:ext cx="8229600" cy="634082"/>
          </a:xfrm>
        </p:spPr>
        <p:txBody>
          <a:bodyPr>
            <a:normAutofit/>
          </a:bodyPr>
          <a:lstStyle/>
          <a:p>
            <a:pPr algn="l"/>
            <a:r>
              <a:rPr lang="en-CA" sz="2700" b="1" dirty="0" smtClean="0">
                <a:solidFill>
                  <a:schemeClr val="bg1">
                    <a:lumMod val="50000"/>
                  </a:schemeClr>
                </a:solidFill>
                <a:latin typeface="Arial" pitchFamily="34" charset="0"/>
                <a:cs typeface="Arial" pitchFamily="34" charset="0"/>
              </a:rPr>
              <a:t>Wikis</a:t>
            </a:r>
            <a:endParaRPr lang="en-CA" dirty="0"/>
          </a:p>
        </p:txBody>
      </p:sp>
      <p:cxnSp>
        <p:nvCxnSpPr>
          <p:cNvPr id="9" name="Straight Connector 8"/>
          <p:cNvCxnSpPr/>
          <p:nvPr/>
        </p:nvCxnSpPr>
        <p:spPr>
          <a:xfrm>
            <a:off x="395536" y="548680"/>
            <a:ext cx="8064896" cy="0"/>
          </a:xfrm>
          <a:prstGeom prst="line">
            <a:avLst/>
          </a:prstGeom>
          <a:ln w="28575">
            <a:solidFill>
              <a:srgbClr val="FFC000"/>
            </a:solidFill>
          </a:ln>
        </p:spPr>
        <p:style>
          <a:lnRef idx="1">
            <a:schemeClr val="accent2"/>
          </a:lnRef>
          <a:fillRef idx="0">
            <a:schemeClr val="accent2"/>
          </a:fillRef>
          <a:effectRef idx="0">
            <a:schemeClr val="accent2"/>
          </a:effectRef>
          <a:fontRef idx="minor">
            <a:schemeClr val="tx1"/>
          </a:fontRef>
        </p:style>
      </p:cxnSp>
      <p:sp>
        <p:nvSpPr>
          <p:cNvPr id="11" name="TextBox 10"/>
          <p:cNvSpPr txBox="1"/>
          <p:nvPr/>
        </p:nvSpPr>
        <p:spPr>
          <a:xfrm>
            <a:off x="1043608" y="980728"/>
            <a:ext cx="6552728" cy="954107"/>
          </a:xfrm>
          <a:prstGeom prst="rect">
            <a:avLst/>
          </a:prstGeom>
          <a:solidFill>
            <a:srgbClr val="FFE285"/>
          </a:solidFill>
        </p:spPr>
        <p:txBody>
          <a:bodyPr wrap="square" rtlCol="0">
            <a:spAutoFit/>
          </a:bodyPr>
          <a:lstStyle/>
          <a:p>
            <a:pPr algn="ctr"/>
            <a:r>
              <a:rPr lang="en-CA" sz="3200" dirty="0" smtClean="0">
                <a:solidFill>
                  <a:srgbClr val="C00000"/>
                </a:solidFill>
              </a:rPr>
              <a:t>Content Management Systems</a:t>
            </a:r>
          </a:p>
          <a:p>
            <a:pPr algn="ctr"/>
            <a:r>
              <a:rPr lang="en-CA" sz="2400" dirty="0" smtClean="0"/>
              <a:t>Ability to Create, Edit and Publish web content</a:t>
            </a:r>
            <a:endParaRPr lang="en-CA" sz="2400" dirty="0"/>
          </a:p>
        </p:txBody>
      </p:sp>
      <p:sp>
        <p:nvSpPr>
          <p:cNvPr id="12" name="TextBox 11"/>
          <p:cNvSpPr txBox="1"/>
          <p:nvPr/>
        </p:nvSpPr>
        <p:spPr>
          <a:xfrm>
            <a:off x="4788024" y="2492896"/>
            <a:ext cx="3816424" cy="2739211"/>
          </a:xfrm>
          <a:prstGeom prst="rect">
            <a:avLst/>
          </a:prstGeom>
          <a:noFill/>
          <a:ln>
            <a:solidFill>
              <a:schemeClr val="bg1">
                <a:lumMod val="50000"/>
              </a:schemeClr>
            </a:solidFill>
          </a:ln>
        </p:spPr>
        <p:txBody>
          <a:bodyPr wrap="square" rtlCol="0">
            <a:spAutoFit/>
          </a:bodyPr>
          <a:lstStyle/>
          <a:p>
            <a:r>
              <a:rPr lang="en-CA" sz="2800" b="1" dirty="0" smtClean="0"/>
              <a:t>Blog </a:t>
            </a:r>
          </a:p>
          <a:p>
            <a:pPr marL="182563" indent="-182563">
              <a:buFont typeface="Arial" pitchFamily="34" charset="0"/>
              <a:buChar char="•"/>
            </a:pPr>
            <a:r>
              <a:rPr lang="en-CA" b="1" u="sng" dirty="0" smtClean="0">
                <a:solidFill>
                  <a:srgbClr val="C00000"/>
                </a:solidFill>
              </a:rPr>
              <a:t>Simplest</a:t>
            </a:r>
            <a:r>
              <a:rPr lang="en-CA" b="1" dirty="0" smtClean="0">
                <a:solidFill>
                  <a:srgbClr val="C00000"/>
                </a:solidFill>
              </a:rPr>
              <a:t> CMS </a:t>
            </a:r>
            <a:r>
              <a:rPr lang="en-CA" dirty="0" smtClean="0"/>
              <a:t>on the web</a:t>
            </a:r>
          </a:p>
          <a:p>
            <a:pPr marL="182563" indent="-182563">
              <a:buFont typeface="Arial" pitchFamily="34" charset="0"/>
              <a:buChar char="•"/>
            </a:pPr>
            <a:r>
              <a:rPr lang="en-CA" dirty="0" smtClean="0"/>
              <a:t>any user to add and edit content.</a:t>
            </a:r>
          </a:p>
          <a:p>
            <a:pPr marL="182563" indent="-182563">
              <a:buFont typeface="Arial" pitchFamily="34" charset="0"/>
              <a:buChar char="•"/>
            </a:pPr>
            <a:r>
              <a:rPr lang="en-CA" dirty="0" smtClean="0"/>
              <a:t>A blog usually has one author</a:t>
            </a:r>
            <a:br>
              <a:rPr lang="en-CA" dirty="0" smtClean="0"/>
            </a:br>
            <a:r>
              <a:rPr lang="en-CA" dirty="0" smtClean="0"/>
              <a:t>(May have collaborative efforts of multiple bloggers, </a:t>
            </a:r>
          </a:p>
          <a:p>
            <a:pPr marL="182563" indent="-182563">
              <a:buFont typeface="Arial" pitchFamily="34" charset="0"/>
              <a:buChar char="•"/>
            </a:pPr>
            <a:r>
              <a:rPr lang="en-CA" b="1" dirty="0" smtClean="0">
                <a:solidFill>
                  <a:srgbClr val="C00000"/>
                </a:solidFill>
              </a:rPr>
              <a:t>1 article </a:t>
            </a:r>
            <a:r>
              <a:rPr lang="en-CA" b="1" dirty="0" smtClean="0">
                <a:solidFill>
                  <a:srgbClr val="C00000"/>
                </a:solidFill>
                <a:sym typeface="Wingdings" pitchFamily="2" charset="2"/>
              </a:rPr>
              <a:t> </a:t>
            </a:r>
            <a:r>
              <a:rPr lang="en-CA" b="1" u="sng" dirty="0" smtClean="0">
                <a:solidFill>
                  <a:srgbClr val="C00000"/>
                </a:solidFill>
                <a:sym typeface="Wingdings" pitchFamily="2" charset="2"/>
              </a:rPr>
              <a:t>1 author</a:t>
            </a:r>
            <a:endParaRPr lang="en-CA" b="1" u="sng" dirty="0" smtClean="0">
              <a:solidFill>
                <a:srgbClr val="C00000"/>
              </a:solidFill>
              <a:sym typeface="Wingdings" pitchFamily="2" charset="2"/>
            </a:endParaRPr>
          </a:p>
          <a:p>
            <a:pPr marL="182563" indent="-182563">
              <a:buFont typeface="Arial" pitchFamily="34" charset="0"/>
              <a:buChar char="•"/>
            </a:pPr>
            <a:endParaRPr lang="en-CA" dirty="0" smtClean="0">
              <a:sym typeface="Wingdings" pitchFamily="2" charset="2"/>
            </a:endParaRPr>
          </a:p>
          <a:p>
            <a:pPr marL="182563" indent="-182563">
              <a:buFont typeface="Arial" pitchFamily="34" charset="0"/>
              <a:buChar char="•"/>
            </a:pPr>
            <a:endParaRPr lang="en-CA" dirty="0" smtClean="0"/>
          </a:p>
        </p:txBody>
      </p:sp>
      <p:cxnSp>
        <p:nvCxnSpPr>
          <p:cNvPr id="14" name="Straight Arrow Connector 13"/>
          <p:cNvCxnSpPr>
            <a:stCxn id="11" idx="2"/>
            <a:endCxn id="7" idx="0"/>
          </p:cNvCxnSpPr>
          <p:nvPr/>
        </p:nvCxnSpPr>
        <p:spPr>
          <a:xfrm flipH="1">
            <a:off x="2447764" y="1934835"/>
            <a:ext cx="1872208" cy="55806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2" idx="0"/>
          </p:cNvCxnSpPr>
          <p:nvPr/>
        </p:nvCxnSpPr>
        <p:spPr>
          <a:xfrm>
            <a:off x="4788024" y="1916832"/>
            <a:ext cx="1908212" cy="57606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C38AE586-5B7F-4357-99FD-FF7EA06E201E}" type="slidenum">
              <a:rPr lang="en-CA" smtClean="0"/>
              <a:pPr/>
              <a:t>17</a:t>
            </a:fld>
            <a:endParaRPr lang="en-CA" smtClean="0"/>
          </a:p>
        </p:txBody>
      </p:sp>
      <p:sp>
        <p:nvSpPr>
          <p:cNvPr id="7" name="TextBox 6"/>
          <p:cNvSpPr txBox="1"/>
          <p:nvPr/>
        </p:nvSpPr>
        <p:spPr>
          <a:xfrm>
            <a:off x="323528" y="836712"/>
            <a:ext cx="4392488" cy="1354217"/>
          </a:xfrm>
          <a:prstGeom prst="rect">
            <a:avLst/>
          </a:prstGeom>
          <a:noFill/>
          <a:ln>
            <a:solidFill>
              <a:schemeClr val="bg1">
                <a:lumMod val="50000"/>
              </a:schemeClr>
            </a:solidFill>
          </a:ln>
        </p:spPr>
        <p:txBody>
          <a:bodyPr wrap="square" rtlCol="0">
            <a:spAutoFit/>
          </a:bodyPr>
          <a:lstStyle/>
          <a:p>
            <a:r>
              <a:rPr lang="en-CA" sz="2800" b="1" dirty="0" smtClean="0"/>
              <a:t>Wiki</a:t>
            </a:r>
          </a:p>
          <a:p>
            <a:pPr marL="182563" indent="-182563">
              <a:buFont typeface="Arial" pitchFamily="34" charset="0"/>
              <a:buChar char="•"/>
            </a:pPr>
            <a:r>
              <a:rPr lang="en-CA" dirty="0" smtClean="0"/>
              <a:t>Simplest </a:t>
            </a:r>
            <a:r>
              <a:rPr lang="en-CA" b="1" dirty="0" smtClean="0">
                <a:solidFill>
                  <a:srgbClr val="C00000"/>
                </a:solidFill>
              </a:rPr>
              <a:t>collaborative</a:t>
            </a:r>
            <a:r>
              <a:rPr lang="en-CA" dirty="0" smtClean="0"/>
              <a:t> CMS</a:t>
            </a:r>
          </a:p>
          <a:p>
            <a:pPr marL="182563" indent="-182563">
              <a:buFont typeface="Arial" pitchFamily="34" charset="0"/>
              <a:buChar char="•"/>
            </a:pPr>
            <a:r>
              <a:rPr lang="en-CA" dirty="0" smtClean="0"/>
              <a:t> pools together knowledge</a:t>
            </a:r>
          </a:p>
          <a:p>
            <a:pPr marL="182563" indent="-182563">
              <a:buFont typeface="Arial" pitchFamily="34" charset="0"/>
              <a:buChar char="•"/>
            </a:pPr>
            <a:r>
              <a:rPr lang="en-CA" b="1" dirty="0" smtClean="0">
                <a:solidFill>
                  <a:srgbClr val="C00000"/>
                </a:solidFill>
              </a:rPr>
              <a:t>Sum of knowledge = best resource</a:t>
            </a:r>
          </a:p>
        </p:txBody>
      </p:sp>
      <p:sp>
        <p:nvSpPr>
          <p:cNvPr id="8" name="Title 1"/>
          <p:cNvSpPr>
            <a:spLocks noGrp="1"/>
          </p:cNvSpPr>
          <p:nvPr>
            <p:ph type="title"/>
          </p:nvPr>
        </p:nvSpPr>
        <p:spPr>
          <a:xfrm>
            <a:off x="323528" y="0"/>
            <a:ext cx="8229600" cy="634082"/>
          </a:xfrm>
        </p:spPr>
        <p:txBody>
          <a:bodyPr>
            <a:normAutofit/>
          </a:bodyPr>
          <a:lstStyle/>
          <a:p>
            <a:pPr algn="l"/>
            <a:r>
              <a:rPr lang="en-CA" sz="2700" b="1" dirty="0" smtClean="0">
                <a:solidFill>
                  <a:schemeClr val="bg1">
                    <a:lumMod val="50000"/>
                  </a:schemeClr>
                </a:solidFill>
                <a:latin typeface="Arial" pitchFamily="34" charset="0"/>
                <a:cs typeface="Arial" pitchFamily="34" charset="0"/>
              </a:rPr>
              <a:t>Wikis</a:t>
            </a:r>
            <a:endParaRPr lang="en-CA" dirty="0"/>
          </a:p>
        </p:txBody>
      </p:sp>
      <p:cxnSp>
        <p:nvCxnSpPr>
          <p:cNvPr id="9" name="Straight Connector 8"/>
          <p:cNvCxnSpPr/>
          <p:nvPr/>
        </p:nvCxnSpPr>
        <p:spPr>
          <a:xfrm>
            <a:off x="395536" y="548680"/>
            <a:ext cx="8064896" cy="0"/>
          </a:xfrm>
          <a:prstGeom prst="line">
            <a:avLst/>
          </a:prstGeom>
          <a:ln w="28575">
            <a:solidFill>
              <a:srgbClr val="FFC000"/>
            </a:solidFill>
          </a:ln>
        </p:spPr>
        <p:style>
          <a:lnRef idx="1">
            <a:schemeClr val="accent2"/>
          </a:lnRef>
          <a:fillRef idx="0">
            <a:schemeClr val="accent2"/>
          </a:fillRef>
          <a:effectRef idx="0">
            <a:schemeClr val="accent2"/>
          </a:effectRef>
          <a:fontRef idx="minor">
            <a:schemeClr val="tx1"/>
          </a:fontRef>
        </p:style>
      </p:cxnSp>
      <p:sp>
        <p:nvSpPr>
          <p:cNvPr id="14" name="TextBox 13"/>
          <p:cNvSpPr txBox="1"/>
          <p:nvPr/>
        </p:nvSpPr>
        <p:spPr>
          <a:xfrm>
            <a:off x="323528" y="2492896"/>
            <a:ext cx="4392488" cy="1138773"/>
          </a:xfrm>
          <a:prstGeom prst="rect">
            <a:avLst/>
          </a:prstGeom>
          <a:noFill/>
        </p:spPr>
        <p:txBody>
          <a:bodyPr wrap="square" rtlCol="0">
            <a:spAutoFit/>
          </a:bodyPr>
          <a:lstStyle/>
          <a:p>
            <a:r>
              <a:rPr lang="en-CA" b="1" dirty="0" smtClean="0"/>
              <a:t>Wikis in Plain English</a:t>
            </a:r>
            <a:endParaRPr lang="en-CA" b="1" dirty="0" smtClean="0">
              <a:hlinkClick r:id="rId3"/>
            </a:endParaRPr>
          </a:p>
          <a:p>
            <a:r>
              <a:rPr lang="en-CA" sz="1400" dirty="0" smtClean="0">
                <a:hlinkClick r:id="rId3"/>
              </a:rPr>
              <a:t>http://www.youtube.com/watch?v=-dnL00TdmLY</a:t>
            </a:r>
            <a:endParaRPr lang="en-CA" sz="1400" dirty="0" smtClean="0"/>
          </a:p>
          <a:p>
            <a:pPr marL="182563" indent="-182563">
              <a:buFont typeface="Arial" pitchFamily="34" charset="0"/>
              <a:buChar char="•"/>
            </a:pPr>
            <a:r>
              <a:rPr lang="en-CA" dirty="0" smtClean="0"/>
              <a:t>Anybody can contribute to a wiki</a:t>
            </a:r>
          </a:p>
          <a:p>
            <a:pPr marL="182563" indent="-182563">
              <a:buFont typeface="Arial" pitchFamily="34" charset="0"/>
              <a:buChar char="•"/>
            </a:pPr>
            <a:r>
              <a:rPr lang="en-CA" u="sng" dirty="0" err="1" smtClean="0"/>
              <a:t>Realtime</a:t>
            </a:r>
            <a:r>
              <a:rPr lang="en-CA" dirty="0" smtClean="0"/>
              <a:t> system</a:t>
            </a:r>
            <a:endParaRPr lang="en-CA"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C38AE586-5B7F-4357-99FD-FF7EA06E201E}" type="slidenum">
              <a:rPr lang="en-CA" smtClean="0"/>
              <a:pPr/>
              <a:t>18</a:t>
            </a:fld>
            <a:endParaRPr lang="en-CA" dirty="0" smtClean="0"/>
          </a:p>
        </p:txBody>
      </p:sp>
      <p:sp>
        <p:nvSpPr>
          <p:cNvPr id="8" name="Title 1"/>
          <p:cNvSpPr>
            <a:spLocks noGrp="1"/>
          </p:cNvSpPr>
          <p:nvPr>
            <p:ph type="title"/>
          </p:nvPr>
        </p:nvSpPr>
        <p:spPr>
          <a:xfrm>
            <a:off x="323528" y="0"/>
            <a:ext cx="8229600" cy="634082"/>
          </a:xfrm>
        </p:spPr>
        <p:txBody>
          <a:bodyPr>
            <a:normAutofit/>
          </a:bodyPr>
          <a:lstStyle/>
          <a:p>
            <a:pPr algn="l"/>
            <a:r>
              <a:rPr lang="en-CA" sz="2700" b="1" dirty="0" smtClean="0">
                <a:solidFill>
                  <a:schemeClr val="bg1">
                    <a:lumMod val="50000"/>
                  </a:schemeClr>
                </a:solidFill>
                <a:latin typeface="Arial" pitchFamily="34" charset="0"/>
                <a:cs typeface="Arial" pitchFamily="34" charset="0"/>
              </a:rPr>
              <a:t>Wikis</a:t>
            </a:r>
            <a:endParaRPr lang="en-CA" dirty="0"/>
          </a:p>
        </p:txBody>
      </p:sp>
      <p:cxnSp>
        <p:nvCxnSpPr>
          <p:cNvPr id="9" name="Straight Connector 8"/>
          <p:cNvCxnSpPr/>
          <p:nvPr/>
        </p:nvCxnSpPr>
        <p:spPr>
          <a:xfrm>
            <a:off x="395536" y="548680"/>
            <a:ext cx="8064896" cy="0"/>
          </a:xfrm>
          <a:prstGeom prst="line">
            <a:avLst/>
          </a:prstGeom>
          <a:ln w="28575">
            <a:solidFill>
              <a:srgbClr val="FFC000"/>
            </a:solidFill>
          </a:ln>
        </p:spPr>
        <p:style>
          <a:lnRef idx="1">
            <a:schemeClr val="accent2"/>
          </a:lnRef>
          <a:fillRef idx="0">
            <a:schemeClr val="accent2"/>
          </a:fillRef>
          <a:effectRef idx="0">
            <a:schemeClr val="accent2"/>
          </a:effectRef>
          <a:fontRef idx="minor">
            <a:schemeClr val="tx1"/>
          </a:fontRef>
        </p:style>
      </p:cxnSp>
      <p:pic>
        <p:nvPicPr>
          <p:cNvPr id="89090" name="Picture 2" descr="Thumbnail for version as of 22:15, 16 December 2011"/>
          <p:cNvPicPr>
            <a:picLocks noChangeAspect="1" noChangeArrowheads="1"/>
          </p:cNvPicPr>
          <p:nvPr/>
        </p:nvPicPr>
        <p:blipFill>
          <a:blip r:embed="rId3" cstate="print"/>
          <a:srcRect l="6667" t="13677" r="13333"/>
          <a:stretch>
            <a:fillRect/>
          </a:stretch>
        </p:blipFill>
        <p:spPr bwMode="auto">
          <a:xfrm>
            <a:off x="5868144" y="980728"/>
            <a:ext cx="864096" cy="998986"/>
          </a:xfrm>
          <a:prstGeom prst="rect">
            <a:avLst/>
          </a:prstGeom>
          <a:noFill/>
        </p:spPr>
      </p:pic>
      <p:sp>
        <p:nvSpPr>
          <p:cNvPr id="15" name="TextBox 14"/>
          <p:cNvSpPr txBox="1"/>
          <p:nvPr/>
        </p:nvSpPr>
        <p:spPr>
          <a:xfrm>
            <a:off x="179512" y="620688"/>
            <a:ext cx="4608512" cy="1138773"/>
          </a:xfrm>
          <a:prstGeom prst="rect">
            <a:avLst/>
          </a:prstGeom>
          <a:noFill/>
        </p:spPr>
        <p:txBody>
          <a:bodyPr wrap="square" rtlCol="0">
            <a:spAutoFit/>
          </a:bodyPr>
          <a:lstStyle/>
          <a:p>
            <a:r>
              <a:rPr lang="en-CA" b="1" dirty="0" smtClean="0">
                <a:solidFill>
                  <a:srgbClr val="CC3300"/>
                </a:solidFill>
              </a:rPr>
              <a:t>History of Wikis</a:t>
            </a:r>
          </a:p>
          <a:p>
            <a:r>
              <a:rPr lang="en-CA" b="1" dirty="0" smtClean="0">
                <a:solidFill>
                  <a:srgbClr val="CC3300"/>
                </a:solidFill>
              </a:rPr>
              <a:t>1994 – </a:t>
            </a:r>
            <a:r>
              <a:rPr lang="en-CA" b="1" dirty="0" err="1" smtClean="0">
                <a:solidFill>
                  <a:srgbClr val="CC3300"/>
                </a:solidFill>
              </a:rPr>
              <a:t>WikiWikiWeb</a:t>
            </a:r>
            <a:endParaRPr lang="en-CA" b="1" dirty="0" smtClean="0">
              <a:solidFill>
                <a:srgbClr val="CC3300"/>
              </a:solidFill>
            </a:endParaRPr>
          </a:p>
          <a:p>
            <a:r>
              <a:rPr lang="en-CA" sz="1600" dirty="0" smtClean="0"/>
              <a:t>Developed by </a:t>
            </a:r>
            <a:r>
              <a:rPr lang="en-CA" sz="1600" b="1" dirty="0" smtClean="0"/>
              <a:t>Ward Cunningham</a:t>
            </a:r>
          </a:p>
          <a:p>
            <a:endParaRPr lang="en-CA" sz="1600" dirty="0"/>
          </a:p>
        </p:txBody>
      </p:sp>
      <p:sp>
        <p:nvSpPr>
          <p:cNvPr id="11" name="TextBox 10"/>
          <p:cNvSpPr txBox="1"/>
          <p:nvPr/>
        </p:nvSpPr>
        <p:spPr>
          <a:xfrm>
            <a:off x="179512" y="1772816"/>
            <a:ext cx="5472608" cy="4031873"/>
          </a:xfrm>
          <a:prstGeom prst="rect">
            <a:avLst/>
          </a:prstGeom>
          <a:noFill/>
        </p:spPr>
        <p:txBody>
          <a:bodyPr wrap="square" rtlCol="0">
            <a:spAutoFit/>
          </a:bodyPr>
          <a:lstStyle/>
          <a:p>
            <a:r>
              <a:rPr lang="en-CA" sz="1600" b="1" dirty="0" smtClean="0">
                <a:solidFill>
                  <a:srgbClr val="CC3300"/>
                </a:solidFill>
              </a:rPr>
              <a:t>Mar 2000 - 2003</a:t>
            </a:r>
          </a:p>
          <a:p>
            <a:r>
              <a:rPr lang="en-CA" sz="1600" b="1" dirty="0" smtClean="0">
                <a:solidFill>
                  <a:schemeClr val="tx1">
                    <a:lumMod val="95000"/>
                    <a:lumOff val="5000"/>
                  </a:schemeClr>
                </a:solidFill>
              </a:rPr>
              <a:t>Jimmy Wales and Larry Sanger</a:t>
            </a:r>
          </a:p>
          <a:p>
            <a:pPr marL="92075" indent="-92075">
              <a:buFont typeface="Arial" pitchFamily="34" charset="0"/>
              <a:buChar char="•"/>
            </a:pPr>
            <a:r>
              <a:rPr lang="en-CA" sz="1600" dirty="0" smtClean="0"/>
              <a:t>Revolutionized how people collaborated</a:t>
            </a:r>
          </a:p>
          <a:p>
            <a:r>
              <a:rPr lang="en-CA" sz="1600" b="1" dirty="0" smtClean="0"/>
              <a:t>Goal:</a:t>
            </a:r>
            <a:r>
              <a:rPr lang="en-CA" sz="1600" dirty="0" smtClean="0"/>
              <a:t> create a free online encyclopedia to rival MS Encarta and Britannica </a:t>
            </a:r>
            <a:br>
              <a:rPr lang="en-CA" sz="1600" dirty="0" smtClean="0"/>
            </a:br>
            <a:r>
              <a:rPr lang="en-CA" sz="1600" dirty="0" smtClean="0"/>
              <a:t> </a:t>
            </a:r>
            <a:r>
              <a:rPr lang="en-CA" sz="1600" dirty="0" smtClean="0">
                <a:sym typeface="Wingdings" pitchFamily="2" charset="2"/>
              </a:rPr>
              <a:t> </a:t>
            </a:r>
            <a:r>
              <a:rPr lang="en-CA" sz="1600" b="1" dirty="0" err="1" smtClean="0">
                <a:solidFill>
                  <a:schemeClr val="tx1">
                    <a:lumMod val="95000"/>
                    <a:lumOff val="5000"/>
                  </a:schemeClr>
                </a:solidFill>
                <a:sym typeface="Wingdings" pitchFamily="2" charset="2"/>
              </a:rPr>
              <a:t>Nupedia</a:t>
            </a:r>
            <a:r>
              <a:rPr lang="en-CA" sz="1600" b="1" dirty="0" smtClean="0">
                <a:solidFill>
                  <a:schemeClr val="tx1">
                    <a:lumMod val="95000"/>
                    <a:lumOff val="5000"/>
                  </a:schemeClr>
                </a:solidFill>
                <a:sym typeface="Wingdings" pitchFamily="2" charset="2"/>
              </a:rPr>
              <a:t> born!</a:t>
            </a:r>
          </a:p>
          <a:p>
            <a:r>
              <a:rPr lang="en-CA" sz="1600" dirty="0" smtClean="0">
                <a:sym typeface="Wingdings" pitchFamily="2" charset="2"/>
              </a:rPr>
              <a:t>Too many restrictions for its failure: </a:t>
            </a:r>
          </a:p>
          <a:p>
            <a:pPr marL="357188" indent="-92075">
              <a:buFont typeface="Arial" pitchFamily="34" charset="0"/>
              <a:buChar char="•"/>
            </a:pPr>
            <a:r>
              <a:rPr lang="en-CA" sz="1600" dirty="0" smtClean="0">
                <a:sym typeface="Wingdings" pitchFamily="2" charset="2"/>
              </a:rPr>
              <a:t>Article – strict </a:t>
            </a:r>
            <a:r>
              <a:rPr lang="en-CA" sz="1600" u="sng" dirty="0" smtClean="0">
                <a:sym typeface="Wingdings" pitchFamily="2" charset="2"/>
              </a:rPr>
              <a:t>peer review</a:t>
            </a:r>
            <a:r>
              <a:rPr lang="en-CA" sz="1600" dirty="0" smtClean="0">
                <a:sym typeface="Wingdings" pitchFamily="2" charset="2"/>
              </a:rPr>
              <a:t> process </a:t>
            </a:r>
            <a:r>
              <a:rPr lang="en-CA" sz="1600" dirty="0" smtClean="0">
                <a:sym typeface="Wingdings" pitchFamily="2" charset="2"/>
              </a:rPr>
              <a:t>before publication</a:t>
            </a:r>
          </a:p>
          <a:p>
            <a:pPr marL="357188" indent="-92075">
              <a:buFont typeface="Arial" pitchFamily="34" charset="0"/>
              <a:buChar char="•"/>
            </a:pPr>
            <a:r>
              <a:rPr lang="en-CA" sz="1600" dirty="0" smtClean="0">
                <a:sym typeface="Wingdings" pitchFamily="2" charset="2"/>
              </a:rPr>
              <a:t>Contributors: Article authors had to be </a:t>
            </a:r>
            <a:r>
              <a:rPr lang="en-CA" sz="1600" u="sng" dirty="0" smtClean="0">
                <a:sym typeface="Wingdings" pitchFamily="2" charset="2"/>
              </a:rPr>
              <a:t>experts with a PHD</a:t>
            </a:r>
            <a:r>
              <a:rPr lang="en-CA" sz="1600" dirty="0" smtClean="0">
                <a:sym typeface="Wingdings" pitchFamily="2" charset="2"/>
              </a:rPr>
              <a:t/>
            </a:r>
            <a:br>
              <a:rPr lang="en-CA" sz="1600" dirty="0" smtClean="0">
                <a:sym typeface="Wingdings" pitchFamily="2" charset="2"/>
              </a:rPr>
            </a:br>
            <a:endParaRPr lang="en-CA" sz="1600" dirty="0" smtClean="0">
              <a:sym typeface="Wingdings" pitchFamily="2" charset="2"/>
            </a:endParaRPr>
          </a:p>
          <a:p>
            <a:r>
              <a:rPr lang="en-CA" sz="1600" b="1" dirty="0" smtClean="0">
                <a:solidFill>
                  <a:srgbClr val="CC3300"/>
                </a:solidFill>
                <a:sym typeface="Wingdings" pitchFamily="2" charset="2"/>
              </a:rPr>
              <a:t>Wikipedia Jan 2001 launched</a:t>
            </a:r>
          </a:p>
          <a:p>
            <a:pPr marL="92075" indent="-92075">
              <a:buFont typeface="Arial" pitchFamily="34" charset="0"/>
              <a:buChar char="•"/>
            </a:pPr>
            <a:r>
              <a:rPr lang="en-CA" sz="1600" dirty="0" smtClean="0">
                <a:sym typeface="Wingdings" pitchFamily="2" charset="2"/>
              </a:rPr>
              <a:t>A discussion forum where public could suggest/edit content to </a:t>
            </a:r>
            <a:r>
              <a:rPr lang="en-CA" sz="1600" dirty="0" err="1" smtClean="0">
                <a:sym typeface="Wingdings" pitchFamily="2" charset="2"/>
              </a:rPr>
              <a:t>nupedia</a:t>
            </a:r>
            <a:r>
              <a:rPr lang="en-CA" sz="1600" dirty="0" smtClean="0">
                <a:sym typeface="Wingdings" pitchFamily="2" charset="2"/>
              </a:rPr>
              <a:t>.</a:t>
            </a:r>
          </a:p>
          <a:p>
            <a:pPr marL="92075" indent="-92075">
              <a:buFont typeface="Arial" pitchFamily="34" charset="0"/>
              <a:buChar char="•"/>
            </a:pPr>
            <a:r>
              <a:rPr lang="en-CA" sz="1600" dirty="0" smtClean="0">
                <a:sym typeface="Wingdings" pitchFamily="2" charset="2"/>
              </a:rPr>
              <a:t>Anyone could discuss and contribute</a:t>
            </a:r>
          </a:p>
          <a:p>
            <a:pPr marL="92075" indent="-92075">
              <a:buFont typeface="Arial" pitchFamily="34" charset="0"/>
              <a:buChar char="•"/>
            </a:pPr>
            <a:r>
              <a:rPr lang="en-CA" sz="1600" dirty="0" smtClean="0">
                <a:sym typeface="Wingdings" pitchFamily="2" charset="2"/>
              </a:rPr>
              <a:t>Abandoned </a:t>
            </a:r>
            <a:r>
              <a:rPr lang="en-CA" sz="1600" dirty="0" err="1" smtClean="0">
                <a:sym typeface="Wingdings" pitchFamily="2" charset="2"/>
              </a:rPr>
              <a:t>nupedia</a:t>
            </a:r>
            <a:r>
              <a:rPr lang="en-CA" sz="1600" dirty="0" smtClean="0">
                <a:sym typeface="Wingdings" pitchFamily="2" charset="2"/>
              </a:rPr>
              <a:t>... And thus Wikipedia was born</a:t>
            </a:r>
            <a:endParaRPr lang="en-CA" sz="1600" dirty="0"/>
          </a:p>
        </p:txBody>
      </p:sp>
      <p:pic>
        <p:nvPicPr>
          <p:cNvPr id="92162" name="Picture 2"/>
          <p:cNvPicPr>
            <a:picLocks noChangeAspect="1" noChangeArrowheads="1"/>
          </p:cNvPicPr>
          <p:nvPr/>
        </p:nvPicPr>
        <p:blipFill>
          <a:blip r:embed="rId4" cstate="print"/>
          <a:srcRect/>
          <a:stretch>
            <a:fillRect/>
          </a:stretch>
        </p:blipFill>
        <p:spPr bwMode="auto">
          <a:xfrm>
            <a:off x="5868144" y="2132856"/>
            <a:ext cx="2935238" cy="1354180"/>
          </a:xfrm>
          <a:prstGeom prst="rect">
            <a:avLst/>
          </a:prstGeom>
          <a:noFill/>
          <a:ln w="9525">
            <a:noFill/>
            <a:miter lim="800000"/>
            <a:headEnd/>
            <a:tailEnd/>
          </a:ln>
        </p:spPr>
      </p:pic>
      <p:pic>
        <p:nvPicPr>
          <p:cNvPr id="92163" name="Picture 3"/>
          <p:cNvPicPr>
            <a:picLocks noChangeAspect="1" noChangeArrowheads="1"/>
          </p:cNvPicPr>
          <p:nvPr/>
        </p:nvPicPr>
        <p:blipFill>
          <a:blip r:embed="rId5" cstate="print"/>
          <a:srcRect b="63470"/>
          <a:stretch>
            <a:fillRect/>
          </a:stretch>
        </p:blipFill>
        <p:spPr bwMode="auto">
          <a:xfrm>
            <a:off x="971600" y="5818044"/>
            <a:ext cx="2550298" cy="481558"/>
          </a:xfrm>
          <a:prstGeom prst="rect">
            <a:avLst/>
          </a:prstGeom>
          <a:noFill/>
          <a:ln w="9525">
            <a:noFill/>
            <a:miter lim="800000"/>
            <a:headEnd/>
            <a:tailEnd/>
          </a:ln>
        </p:spPr>
      </p:pic>
      <p:sp>
        <p:nvSpPr>
          <p:cNvPr id="16" name="Rectangle 15"/>
          <p:cNvSpPr/>
          <p:nvPr/>
        </p:nvSpPr>
        <p:spPr>
          <a:xfrm>
            <a:off x="7164288" y="692696"/>
            <a:ext cx="1979712" cy="892552"/>
          </a:xfrm>
          <a:prstGeom prst="rect">
            <a:avLst/>
          </a:prstGeom>
        </p:spPr>
        <p:txBody>
          <a:bodyPr wrap="square">
            <a:spAutoFit/>
          </a:bodyPr>
          <a:lstStyle/>
          <a:p>
            <a:r>
              <a:rPr lang="en-CA" sz="1600" b="1" dirty="0" smtClean="0">
                <a:sym typeface="Wingdings" pitchFamily="2" charset="2"/>
              </a:rPr>
              <a:t>Watch video clip</a:t>
            </a:r>
          </a:p>
          <a:p>
            <a:r>
              <a:rPr lang="en-CA" sz="1200" dirty="0" smtClean="0">
                <a:sym typeface="Wingdings" pitchFamily="2" charset="2"/>
                <a:hlinkClick r:id="rId6"/>
              </a:rPr>
              <a:t>http://www.youtube.com/watch?v=oVFPW0r4jWk&amp;feature=endscreen&amp;NR=1</a:t>
            </a:r>
            <a:endParaRPr lang="en-CA" sz="1200" dirty="0"/>
          </a:p>
        </p:txBody>
      </p:sp>
      <p:sp>
        <p:nvSpPr>
          <p:cNvPr id="17" name="Rectangle 16"/>
          <p:cNvSpPr/>
          <p:nvPr/>
        </p:nvSpPr>
        <p:spPr>
          <a:xfrm>
            <a:off x="5170512" y="4030824"/>
            <a:ext cx="3923928" cy="2769989"/>
          </a:xfrm>
          <a:prstGeom prst="rect">
            <a:avLst/>
          </a:prstGeom>
        </p:spPr>
        <p:txBody>
          <a:bodyPr wrap="square">
            <a:spAutoFit/>
          </a:bodyPr>
          <a:lstStyle/>
          <a:p>
            <a:pPr marL="182563" indent="-182563"/>
            <a:r>
              <a:rPr lang="en-CA" sz="1600" b="1" dirty="0" smtClean="0">
                <a:solidFill>
                  <a:srgbClr val="CC3300"/>
                </a:solidFill>
              </a:rPr>
              <a:t>Wikipedia Today: </a:t>
            </a:r>
          </a:p>
          <a:p>
            <a:pPr marL="182563" indent="-182563">
              <a:buFont typeface="Arial" pitchFamily="34" charset="0"/>
              <a:buChar char="•"/>
            </a:pPr>
            <a:r>
              <a:rPr lang="en-CA" sz="1600" dirty="0" smtClean="0"/>
              <a:t>Contributions, Maintenance from volunteer staff...</a:t>
            </a:r>
          </a:p>
          <a:p>
            <a:pPr marL="182563" indent="-182563">
              <a:buFont typeface="Arial" pitchFamily="34" charset="0"/>
              <a:buChar char="•"/>
            </a:pPr>
            <a:r>
              <a:rPr lang="en-CA" sz="1600" dirty="0" smtClean="0"/>
              <a:t>Funded by donations by public </a:t>
            </a:r>
          </a:p>
          <a:p>
            <a:pPr marL="182563" indent="-182563">
              <a:buFont typeface="Arial" pitchFamily="34" charset="0"/>
              <a:buChar char="•"/>
            </a:pPr>
            <a:r>
              <a:rPr lang="en-CA" sz="1600" dirty="0" smtClean="0"/>
              <a:t>5 million articles  in total (all languages)</a:t>
            </a:r>
          </a:p>
          <a:p>
            <a:pPr marL="182563" indent="-182563">
              <a:buFont typeface="Arial" pitchFamily="34" charset="0"/>
              <a:buChar char="•"/>
            </a:pPr>
            <a:r>
              <a:rPr lang="en-CA" sz="1600" dirty="0" smtClean="0"/>
              <a:t>Top 50 websites.. More popular than New York Times</a:t>
            </a:r>
          </a:p>
          <a:p>
            <a:pPr marL="182563" indent="-182563">
              <a:buFont typeface="Arial" pitchFamily="34" charset="0"/>
              <a:buChar char="•"/>
            </a:pPr>
            <a:r>
              <a:rPr lang="en-CA" sz="1600" dirty="0" smtClean="0"/>
              <a:t>18M registered users Incl. 1450 administrators</a:t>
            </a:r>
          </a:p>
          <a:p>
            <a:pPr marL="182563" indent="-182563">
              <a:buFont typeface="Arial" pitchFamily="34" charset="0"/>
              <a:buChar char="•"/>
            </a:pPr>
            <a:r>
              <a:rPr lang="en-CA" sz="1200" dirty="0" smtClean="0">
                <a:hlinkClick r:id="rId7"/>
              </a:rPr>
              <a:t>http://en.wikipedia.org/wiki/Wikipedia:About</a:t>
            </a:r>
            <a:endParaRPr lang="en-CA" sz="1200" dirty="0" smtClean="0"/>
          </a:p>
          <a:p>
            <a:pPr marL="182563" indent="-182563">
              <a:buFont typeface="Arial" pitchFamily="34" charset="0"/>
              <a:buChar char="•"/>
            </a:pPr>
            <a:endParaRPr lang="en-CA" sz="1600" dirty="0" smtClean="0"/>
          </a:p>
        </p:txBody>
      </p:sp>
      <p:pic>
        <p:nvPicPr>
          <p:cNvPr id="18" name="Picture 3"/>
          <p:cNvPicPr>
            <a:picLocks noChangeAspect="1" noChangeArrowheads="1"/>
          </p:cNvPicPr>
          <p:nvPr/>
        </p:nvPicPr>
        <p:blipFill>
          <a:blip r:embed="rId5" cstate="print"/>
          <a:srcRect t="63841"/>
          <a:stretch>
            <a:fillRect/>
          </a:stretch>
        </p:blipFill>
        <p:spPr bwMode="auto">
          <a:xfrm>
            <a:off x="971600" y="6250092"/>
            <a:ext cx="2550298" cy="476672"/>
          </a:xfrm>
          <a:prstGeom prst="rect">
            <a:avLst/>
          </a:prstGeom>
          <a:noFill/>
          <a:ln w="9525">
            <a:noFill/>
            <a:miter lim="800000"/>
            <a:headEnd/>
            <a:tailEnd/>
          </a:ln>
        </p:spPr>
      </p:pic>
      <p:sp>
        <p:nvSpPr>
          <p:cNvPr id="19" name="TextBox 18"/>
          <p:cNvSpPr txBox="1"/>
          <p:nvPr/>
        </p:nvSpPr>
        <p:spPr>
          <a:xfrm>
            <a:off x="5652120" y="548680"/>
            <a:ext cx="1224136" cy="461665"/>
          </a:xfrm>
          <a:prstGeom prst="rect">
            <a:avLst/>
          </a:prstGeom>
          <a:noFill/>
        </p:spPr>
        <p:txBody>
          <a:bodyPr wrap="square" rtlCol="0">
            <a:spAutoFit/>
          </a:bodyPr>
          <a:lstStyle/>
          <a:p>
            <a:pPr algn="ctr"/>
            <a:r>
              <a:rPr lang="en-CA" sz="1200" b="1" dirty="0" smtClean="0">
                <a:solidFill>
                  <a:schemeClr val="tx1">
                    <a:lumMod val="95000"/>
                    <a:lumOff val="5000"/>
                  </a:schemeClr>
                </a:solidFill>
              </a:rPr>
              <a:t>Ward Cunningham</a:t>
            </a:r>
            <a:endParaRPr lang="en-CA" sz="1200" b="1"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C38AE586-5B7F-4357-99FD-FF7EA06E201E}" type="slidenum">
              <a:rPr lang="en-CA" smtClean="0"/>
              <a:pPr/>
              <a:t>19</a:t>
            </a:fld>
            <a:endParaRPr lang="en-CA" smtClean="0"/>
          </a:p>
        </p:txBody>
      </p:sp>
      <p:sp>
        <p:nvSpPr>
          <p:cNvPr id="8" name="Title 1"/>
          <p:cNvSpPr>
            <a:spLocks noGrp="1"/>
          </p:cNvSpPr>
          <p:nvPr>
            <p:ph type="title"/>
          </p:nvPr>
        </p:nvSpPr>
        <p:spPr>
          <a:xfrm>
            <a:off x="323528" y="0"/>
            <a:ext cx="8229600" cy="634082"/>
          </a:xfrm>
        </p:spPr>
        <p:txBody>
          <a:bodyPr>
            <a:normAutofit/>
          </a:bodyPr>
          <a:lstStyle/>
          <a:p>
            <a:pPr algn="l"/>
            <a:r>
              <a:rPr lang="en-CA" sz="2700" b="1" dirty="0" smtClean="0">
                <a:solidFill>
                  <a:schemeClr val="bg1">
                    <a:lumMod val="50000"/>
                  </a:schemeClr>
                </a:solidFill>
                <a:latin typeface="Arial" pitchFamily="34" charset="0"/>
                <a:cs typeface="Arial" pitchFamily="34" charset="0"/>
              </a:rPr>
              <a:t>Wikis</a:t>
            </a:r>
            <a:endParaRPr lang="en-CA" dirty="0"/>
          </a:p>
        </p:txBody>
      </p:sp>
      <p:cxnSp>
        <p:nvCxnSpPr>
          <p:cNvPr id="9" name="Straight Connector 8"/>
          <p:cNvCxnSpPr/>
          <p:nvPr/>
        </p:nvCxnSpPr>
        <p:spPr>
          <a:xfrm>
            <a:off x="395536" y="548680"/>
            <a:ext cx="8064896" cy="0"/>
          </a:xfrm>
          <a:prstGeom prst="line">
            <a:avLst/>
          </a:prstGeom>
          <a:ln w="28575">
            <a:solidFill>
              <a:srgbClr val="FFC000"/>
            </a:solidFill>
          </a:ln>
        </p:spPr>
        <p:style>
          <a:lnRef idx="1">
            <a:schemeClr val="accent2"/>
          </a:lnRef>
          <a:fillRef idx="0">
            <a:schemeClr val="accent2"/>
          </a:fillRef>
          <a:effectRef idx="0">
            <a:schemeClr val="accent2"/>
          </a:effectRef>
          <a:fontRef idx="minor">
            <a:schemeClr val="tx1"/>
          </a:fontRef>
        </p:style>
      </p:cxnSp>
      <p:sp>
        <p:nvSpPr>
          <p:cNvPr id="14" name="TextBox 13"/>
          <p:cNvSpPr txBox="1"/>
          <p:nvPr/>
        </p:nvSpPr>
        <p:spPr>
          <a:xfrm>
            <a:off x="179512" y="620688"/>
            <a:ext cx="5832648" cy="2862322"/>
          </a:xfrm>
          <a:prstGeom prst="rect">
            <a:avLst/>
          </a:prstGeom>
          <a:noFill/>
        </p:spPr>
        <p:txBody>
          <a:bodyPr wrap="square" rtlCol="0">
            <a:spAutoFit/>
          </a:bodyPr>
          <a:lstStyle/>
          <a:p>
            <a:pPr marL="182563" indent="-182563"/>
            <a:r>
              <a:rPr lang="en-CA" sz="2400" b="1" dirty="0" err="1" smtClean="0"/>
              <a:t>Wikipidia</a:t>
            </a:r>
            <a:endParaRPr lang="en-CA" sz="2400" dirty="0" smtClean="0"/>
          </a:p>
          <a:p>
            <a:pPr marL="182563" indent="-182563">
              <a:buFont typeface="Arial" pitchFamily="34" charset="0"/>
              <a:buChar char="•"/>
            </a:pPr>
            <a:r>
              <a:rPr lang="en-CA" dirty="0" smtClean="0"/>
              <a:t>Largest Wiki on the web (owned by Wikimedia Foundation – Jimmy Wales) </a:t>
            </a:r>
          </a:p>
          <a:p>
            <a:pPr marL="182563" indent="-182563">
              <a:buFont typeface="Arial" pitchFamily="34" charset="0"/>
              <a:buChar char="•"/>
            </a:pPr>
            <a:r>
              <a:rPr lang="en-CA" dirty="0" smtClean="0"/>
              <a:t>Written with wiki software</a:t>
            </a:r>
          </a:p>
          <a:p>
            <a:pPr marL="182563" indent="-182563">
              <a:buFont typeface="Arial" pitchFamily="34" charset="0"/>
              <a:buChar char="•"/>
            </a:pPr>
            <a:r>
              <a:rPr lang="en-CA" u="sng" dirty="0" smtClean="0"/>
              <a:t>Free licensed </a:t>
            </a:r>
            <a:r>
              <a:rPr lang="en-CA" dirty="0" smtClean="0"/>
              <a:t>online  </a:t>
            </a:r>
            <a:r>
              <a:rPr lang="en-CA" dirty="0" smtClean="0"/>
              <a:t>biggest encyclopedia</a:t>
            </a:r>
          </a:p>
          <a:p>
            <a:pPr marL="182563" indent="-182563">
              <a:buFont typeface="Arial" pitchFamily="34" charset="0"/>
              <a:buChar char="•"/>
            </a:pPr>
            <a:r>
              <a:rPr lang="en-CA" dirty="0" smtClean="0"/>
              <a:t>Share expertise about writing about it</a:t>
            </a:r>
          </a:p>
          <a:p>
            <a:pPr marL="182563" indent="-182563">
              <a:buFont typeface="Arial" pitchFamily="34" charset="0"/>
              <a:buChar char="•"/>
            </a:pPr>
            <a:r>
              <a:rPr lang="en-CA" dirty="0" smtClean="0"/>
              <a:t>Multilingual web based free content</a:t>
            </a:r>
          </a:p>
          <a:p>
            <a:pPr marL="182563" indent="-182563">
              <a:buFont typeface="Arial" pitchFamily="34" charset="0"/>
              <a:buChar char="•"/>
            </a:pPr>
            <a:r>
              <a:rPr lang="en-CA" dirty="0" smtClean="0"/>
              <a:t>(published articles in more than 250 languages</a:t>
            </a:r>
          </a:p>
          <a:p>
            <a:pPr marL="182563" indent="-182563">
              <a:buFont typeface="Arial" pitchFamily="34" charset="0"/>
              <a:buChar char="•"/>
            </a:pPr>
            <a:r>
              <a:rPr lang="en-CA" dirty="0" smtClean="0"/>
              <a:t>Overview of Wikipedia</a:t>
            </a:r>
            <a:br>
              <a:rPr lang="en-CA" dirty="0" smtClean="0"/>
            </a:br>
            <a:r>
              <a:rPr lang="en-CA" sz="1200" dirty="0" smtClean="0">
                <a:hlinkClick r:id="rId3"/>
              </a:rPr>
              <a:t>http://www.youtube.com/watch?NR=1&amp;v=Au6a1Qq92Ug&amp;feature=endscreen</a:t>
            </a:r>
            <a:endParaRPr lang="en-CA" dirty="0" smtClean="0"/>
          </a:p>
        </p:txBody>
      </p:sp>
      <p:sp>
        <p:nvSpPr>
          <p:cNvPr id="15" name="TextBox 14"/>
          <p:cNvSpPr txBox="1"/>
          <p:nvPr/>
        </p:nvSpPr>
        <p:spPr>
          <a:xfrm>
            <a:off x="6372200" y="836712"/>
            <a:ext cx="2880320" cy="4216539"/>
          </a:xfrm>
          <a:prstGeom prst="rect">
            <a:avLst/>
          </a:prstGeom>
          <a:solidFill>
            <a:srgbClr val="FFE285"/>
          </a:solidFill>
        </p:spPr>
        <p:txBody>
          <a:bodyPr wrap="square" rtlCol="0">
            <a:spAutoFit/>
          </a:bodyPr>
          <a:lstStyle/>
          <a:p>
            <a:r>
              <a:rPr lang="en-CA" sz="1600" b="1" dirty="0" smtClean="0">
                <a:solidFill>
                  <a:srgbClr val="CC3300"/>
                </a:solidFill>
              </a:rPr>
              <a:t>Wikimedia Foundation</a:t>
            </a:r>
          </a:p>
          <a:p>
            <a:r>
              <a:rPr lang="en-CA" sz="1600" b="1" dirty="0" smtClean="0">
                <a:solidFill>
                  <a:srgbClr val="CC3300"/>
                </a:solidFill>
              </a:rPr>
              <a:t>Mission: </a:t>
            </a:r>
          </a:p>
          <a:p>
            <a:r>
              <a:rPr lang="en-CA" sz="1600" dirty="0" smtClean="0"/>
              <a:t>Give free encyclopedia to every person on the planet</a:t>
            </a:r>
          </a:p>
          <a:p>
            <a:r>
              <a:rPr lang="en-CA" sz="1600" dirty="0" smtClean="0"/>
              <a:t>Empower people to have information to make good decisions</a:t>
            </a:r>
          </a:p>
          <a:p>
            <a:pPr>
              <a:buFont typeface="Wingdings"/>
              <a:buChar char="à"/>
            </a:pPr>
            <a:r>
              <a:rPr lang="en-CA" sz="1600" dirty="0" smtClean="0">
                <a:sym typeface="Wingdings" pitchFamily="2" charset="2"/>
              </a:rPr>
              <a:t>Thus free </a:t>
            </a:r>
            <a:r>
              <a:rPr lang="en-CA" sz="1600" u="sng" dirty="0" smtClean="0">
                <a:sym typeface="Wingdings" pitchFamily="2" charset="2"/>
              </a:rPr>
              <a:t>licensing</a:t>
            </a:r>
            <a:r>
              <a:rPr lang="en-CA" sz="1600" dirty="0" smtClean="0">
                <a:sym typeface="Wingdings" pitchFamily="2" charset="2"/>
              </a:rPr>
              <a:t> </a:t>
            </a:r>
            <a:r>
              <a:rPr lang="en-CA" sz="1600" dirty="0" smtClean="0">
                <a:sym typeface="Wingdings" pitchFamily="2" charset="2"/>
              </a:rPr>
              <a:t>model </a:t>
            </a:r>
            <a:r>
              <a:rPr lang="en-CA" sz="1600" dirty="0" smtClean="0">
                <a:sym typeface="Wingdings" pitchFamily="2" charset="2"/>
              </a:rPr>
              <a:t> Gives opportunities to </a:t>
            </a:r>
            <a:r>
              <a:rPr lang="en-CA" sz="1600" u="sng" dirty="0" smtClean="0">
                <a:sym typeface="Wingdings" pitchFamily="2" charset="2"/>
              </a:rPr>
              <a:t>contribute</a:t>
            </a:r>
            <a:r>
              <a:rPr lang="en-CA" sz="1600" dirty="0" smtClean="0">
                <a:sym typeface="Wingdings" pitchFamily="2" charset="2"/>
              </a:rPr>
              <a:t> </a:t>
            </a:r>
            <a:r>
              <a:rPr lang="en-CA" sz="1600" dirty="0" smtClean="0">
                <a:sym typeface="Wingdings" pitchFamily="2" charset="2"/>
              </a:rPr>
              <a:t/>
            </a:r>
            <a:br>
              <a:rPr lang="en-CA" sz="1600" dirty="0" smtClean="0">
                <a:sym typeface="Wingdings" pitchFamily="2" charset="2"/>
              </a:rPr>
            </a:br>
            <a:endParaRPr lang="en-CA" sz="1600" dirty="0" smtClean="0">
              <a:sym typeface="Wingdings" pitchFamily="2" charset="2"/>
            </a:endParaRPr>
          </a:p>
          <a:p>
            <a:pPr>
              <a:buFont typeface="Wingdings"/>
              <a:buChar char="à"/>
            </a:pPr>
            <a:r>
              <a:rPr lang="en-CA" sz="1600" dirty="0" smtClean="0">
                <a:sym typeface="Wingdings" pitchFamily="2" charset="2"/>
              </a:rPr>
              <a:t>If you want to watch it on your own.. Jimmy Wales explaining Wikipedia (20 min)</a:t>
            </a:r>
          </a:p>
          <a:p>
            <a:pPr>
              <a:buFont typeface="Wingdings"/>
              <a:buChar char="à"/>
            </a:pPr>
            <a:r>
              <a:rPr lang="en-CA" sz="1400" dirty="0" smtClean="0">
                <a:hlinkClick r:id="rId4"/>
              </a:rPr>
              <a:t>http://www.youtube.com/watch?v=WQR0gx0QBZ4</a:t>
            </a:r>
            <a:endParaRPr lang="en-CA" sz="1400" dirty="0" smtClean="0"/>
          </a:p>
          <a:p>
            <a:pPr>
              <a:buFont typeface="Wingdings"/>
              <a:buChar char="à"/>
            </a:pPr>
            <a:endParaRPr lang="en-CA" sz="1600" dirty="0"/>
          </a:p>
        </p:txBody>
      </p:sp>
      <p:pic>
        <p:nvPicPr>
          <p:cNvPr id="95234" name="Picture 2"/>
          <p:cNvPicPr>
            <a:picLocks noChangeAspect="1" noChangeArrowheads="1"/>
          </p:cNvPicPr>
          <p:nvPr/>
        </p:nvPicPr>
        <p:blipFill>
          <a:blip r:embed="rId5" cstate="print"/>
          <a:srcRect/>
          <a:stretch>
            <a:fillRect/>
          </a:stretch>
        </p:blipFill>
        <p:spPr bwMode="auto">
          <a:xfrm>
            <a:off x="1043608" y="3501008"/>
            <a:ext cx="3464399" cy="32403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7"/>
          <p:cNvSpPr>
            <a:spLocks noGrp="1"/>
          </p:cNvSpPr>
          <p:nvPr>
            <p:ph type="sldNum" sz="quarter" idx="12"/>
          </p:nvPr>
        </p:nvSpPr>
        <p:spPr>
          <a:xfrm>
            <a:off x="7010400" y="6492875"/>
            <a:ext cx="2133600" cy="365125"/>
          </a:xfrm>
          <a:noFill/>
        </p:spPr>
        <p:txBody>
          <a:bodyPr/>
          <a:lstStyle/>
          <a:p>
            <a:fld id="{7E52EEAA-6F19-4756-809B-7F76A2217C9C}" type="slidenum">
              <a:rPr lang="en-CA" smtClean="0"/>
              <a:pPr/>
              <a:t>2</a:t>
            </a:fld>
            <a:endParaRPr lang="en-CA" dirty="0" smtClean="0"/>
          </a:p>
        </p:txBody>
      </p:sp>
      <p:sp>
        <p:nvSpPr>
          <p:cNvPr id="5124" name="Rectangle 3"/>
          <p:cNvSpPr>
            <a:spLocks noGrp="1" noChangeArrowheads="1"/>
          </p:cNvSpPr>
          <p:nvPr>
            <p:ph type="body" sz="half" idx="1"/>
          </p:nvPr>
        </p:nvSpPr>
        <p:spPr>
          <a:xfrm>
            <a:off x="251520" y="764704"/>
            <a:ext cx="5472608" cy="5544616"/>
          </a:xfrm>
          <a:noFill/>
        </p:spPr>
        <p:txBody>
          <a:bodyPr>
            <a:normAutofit/>
          </a:bodyPr>
          <a:lstStyle/>
          <a:p>
            <a:pPr>
              <a:buNone/>
            </a:pPr>
            <a:r>
              <a:rPr lang="en-CA" sz="2200" b="1" dirty="0" smtClean="0">
                <a:solidFill>
                  <a:srgbClr val="C00000"/>
                </a:solidFill>
              </a:rPr>
              <a:t>Classic Scenario: </a:t>
            </a:r>
          </a:p>
          <a:p>
            <a:pPr>
              <a:buNone/>
            </a:pPr>
            <a:r>
              <a:rPr lang="en-CA" sz="1800" b="1" dirty="0" smtClean="0">
                <a:solidFill>
                  <a:srgbClr val="C00000"/>
                </a:solidFill>
              </a:rPr>
              <a:t>Goal: PR department </a:t>
            </a:r>
            <a:r>
              <a:rPr lang="en-CA" sz="1800" b="1" dirty="0" smtClean="0">
                <a:solidFill>
                  <a:srgbClr val="C00000"/>
                </a:solidFill>
                <a:sym typeface="Wingdings" pitchFamily="2" charset="2"/>
              </a:rPr>
              <a:t></a:t>
            </a:r>
            <a:r>
              <a:rPr lang="en-CA" sz="1800" b="1" dirty="0" smtClean="0">
                <a:solidFill>
                  <a:srgbClr val="C00000"/>
                </a:solidFill>
              </a:rPr>
              <a:t>get a press release up on the Web</a:t>
            </a:r>
          </a:p>
          <a:p>
            <a:pPr>
              <a:buFont typeface="+mj-lt"/>
              <a:buAutoNum type="arabicPeriod"/>
            </a:pPr>
            <a:r>
              <a:rPr lang="en-CA" sz="1800" dirty="0" smtClean="0"/>
              <a:t>Write the release and get it approved</a:t>
            </a:r>
          </a:p>
          <a:p>
            <a:pPr>
              <a:buFont typeface="+mj-lt"/>
              <a:buAutoNum type="arabicPeriod"/>
            </a:pPr>
            <a:r>
              <a:rPr lang="en-CA" sz="1800" dirty="0" smtClean="0"/>
              <a:t>Send the release out on the wire.</a:t>
            </a:r>
          </a:p>
          <a:p>
            <a:pPr>
              <a:buFont typeface="+mj-lt"/>
              <a:buAutoNum type="arabicPeriod"/>
            </a:pPr>
            <a:r>
              <a:rPr lang="en-CA" sz="1800" dirty="0" smtClean="0"/>
              <a:t>Send the release to the Web group.</a:t>
            </a:r>
          </a:p>
          <a:p>
            <a:pPr>
              <a:buFont typeface="+mj-lt"/>
              <a:buAutoNum type="arabicPeriod"/>
            </a:pPr>
            <a:r>
              <a:rPr lang="en-CA" sz="1800" dirty="0" smtClean="0"/>
              <a:t>The Web group then converts the document to HTML and puts it on the Web site.</a:t>
            </a:r>
          </a:p>
          <a:p>
            <a:pPr>
              <a:buFont typeface="+mj-lt"/>
              <a:buAutoNum type="arabicPeriod"/>
            </a:pPr>
            <a:r>
              <a:rPr lang="en-CA" sz="1800" dirty="0" smtClean="0"/>
              <a:t>Most larger companies have some sort of staging server where Web documents sit until they are pushed live</a:t>
            </a:r>
          </a:p>
          <a:p>
            <a:pPr>
              <a:buFont typeface="+mj-lt"/>
              <a:buAutoNum type="arabicPeriod"/>
            </a:pPr>
            <a:r>
              <a:rPr lang="en-CA" sz="1800" dirty="0" smtClean="0"/>
              <a:t>If a press release has sensitive information, it can't be released to the Web group until it has been sent to the wire, but often upper management wants it on the Web site immediately.</a:t>
            </a:r>
          </a:p>
          <a:p>
            <a:pPr marL="182563" indent="-182563"/>
            <a:endParaRPr lang="en-CA" sz="1800" dirty="0" smtClean="0">
              <a:solidFill>
                <a:schemeClr val="tx1">
                  <a:lumMod val="95000"/>
                  <a:lumOff val="5000"/>
                </a:schemeClr>
              </a:solidFill>
            </a:endParaRPr>
          </a:p>
          <a:p>
            <a:pPr marL="182563" indent="-182563"/>
            <a:endParaRPr lang="en-CA" sz="1800" dirty="0" smtClean="0">
              <a:solidFill>
                <a:schemeClr val="tx1">
                  <a:lumMod val="95000"/>
                  <a:lumOff val="5000"/>
                </a:schemeClr>
              </a:solidFill>
            </a:endParaRPr>
          </a:p>
          <a:p>
            <a:pPr marL="182563" indent="-182563"/>
            <a:endParaRPr lang="en-US" sz="4400" dirty="0" smtClean="0"/>
          </a:p>
        </p:txBody>
      </p:sp>
      <p:sp>
        <p:nvSpPr>
          <p:cNvPr id="17" name="Title 1"/>
          <p:cNvSpPr>
            <a:spLocks noGrp="1"/>
          </p:cNvSpPr>
          <p:nvPr>
            <p:ph type="title"/>
          </p:nvPr>
        </p:nvSpPr>
        <p:spPr>
          <a:xfrm>
            <a:off x="323528" y="0"/>
            <a:ext cx="8229600" cy="634082"/>
          </a:xfrm>
        </p:spPr>
        <p:txBody>
          <a:bodyPr>
            <a:normAutofit/>
          </a:bodyPr>
          <a:lstStyle/>
          <a:p>
            <a:pPr algn="l"/>
            <a:r>
              <a:rPr lang="en-CA" sz="2700" b="1" dirty="0" smtClean="0">
                <a:solidFill>
                  <a:schemeClr val="bg1">
                    <a:lumMod val="50000"/>
                  </a:schemeClr>
                </a:solidFill>
                <a:latin typeface="Arial" pitchFamily="34" charset="0"/>
                <a:cs typeface="Arial" pitchFamily="34" charset="0"/>
              </a:rPr>
              <a:t>Content Management Systems</a:t>
            </a:r>
            <a:endParaRPr lang="en-CA" dirty="0"/>
          </a:p>
        </p:txBody>
      </p:sp>
      <p:cxnSp>
        <p:nvCxnSpPr>
          <p:cNvPr id="18" name="Straight Connector 17"/>
          <p:cNvCxnSpPr/>
          <p:nvPr/>
        </p:nvCxnSpPr>
        <p:spPr>
          <a:xfrm>
            <a:off x="323528" y="620688"/>
            <a:ext cx="8064896" cy="0"/>
          </a:xfrm>
          <a:prstGeom prst="line">
            <a:avLst/>
          </a:prstGeom>
          <a:ln w="28575">
            <a:solidFill>
              <a:srgbClr val="FFC000"/>
            </a:solidFill>
          </a:ln>
        </p:spPr>
        <p:style>
          <a:lnRef idx="1">
            <a:schemeClr val="accent2"/>
          </a:lnRef>
          <a:fillRef idx="0">
            <a:schemeClr val="accent2"/>
          </a:fillRef>
          <a:effectRef idx="0">
            <a:schemeClr val="accent2"/>
          </a:effectRef>
          <a:fontRef idx="minor">
            <a:schemeClr val="tx1"/>
          </a:fontRef>
        </p:style>
      </p:cxnSp>
      <p:sp>
        <p:nvSpPr>
          <p:cNvPr id="6" name="TextBox 5"/>
          <p:cNvSpPr txBox="1"/>
          <p:nvPr/>
        </p:nvSpPr>
        <p:spPr>
          <a:xfrm>
            <a:off x="5868144" y="3861048"/>
            <a:ext cx="3275856" cy="2308324"/>
          </a:xfrm>
          <a:prstGeom prst="rect">
            <a:avLst/>
          </a:prstGeom>
          <a:noFill/>
        </p:spPr>
        <p:txBody>
          <a:bodyPr wrap="square" rtlCol="0">
            <a:spAutoFit/>
          </a:bodyPr>
          <a:lstStyle/>
          <a:p>
            <a:r>
              <a:rPr lang="en-CA" b="1" dirty="0" smtClean="0">
                <a:solidFill>
                  <a:srgbClr val="C00000"/>
                </a:solidFill>
              </a:rPr>
              <a:t>Problems: </a:t>
            </a:r>
          </a:p>
          <a:p>
            <a:pPr marL="182563" indent="-182563">
              <a:buFont typeface="Arial" pitchFamily="34" charset="0"/>
              <a:buChar char="•"/>
            </a:pPr>
            <a:r>
              <a:rPr lang="en-CA" u="sng" dirty="0" smtClean="0"/>
              <a:t>Stress.</a:t>
            </a:r>
          </a:p>
          <a:p>
            <a:pPr marL="182563" indent="-182563">
              <a:buFont typeface="Arial" pitchFamily="34" charset="0"/>
              <a:buChar char="•"/>
            </a:pPr>
            <a:r>
              <a:rPr lang="en-CA" u="sng" dirty="0" smtClean="0"/>
              <a:t>Too many hoops.</a:t>
            </a:r>
          </a:p>
          <a:p>
            <a:pPr marL="182563" indent="-182563">
              <a:buFont typeface="Arial" pitchFamily="34" charset="0"/>
              <a:buChar char="•"/>
            </a:pPr>
            <a:r>
              <a:rPr lang="en-CA" u="sng" dirty="0" smtClean="0"/>
              <a:t>Too many people involved.</a:t>
            </a:r>
          </a:p>
          <a:p>
            <a:pPr marL="182563" indent="-182563">
              <a:buFont typeface="Arial" pitchFamily="34" charset="0"/>
              <a:buChar char="•"/>
            </a:pPr>
            <a:r>
              <a:rPr lang="en-CA" u="sng" dirty="0" smtClean="0"/>
              <a:t>Don’t know HTML</a:t>
            </a:r>
            <a:endParaRPr lang="en-CA" u="sng" dirty="0" smtClean="0"/>
          </a:p>
          <a:p>
            <a:endParaRPr lang="en-CA" dirty="0" smtClean="0"/>
          </a:p>
          <a:p>
            <a:r>
              <a:rPr lang="en-CA" b="1" dirty="0" smtClean="0">
                <a:solidFill>
                  <a:srgbClr val="C00000"/>
                </a:solidFill>
              </a:rPr>
              <a:t>Solution</a:t>
            </a:r>
            <a:r>
              <a:rPr lang="en-CA" b="1" dirty="0" smtClean="0">
                <a:solidFill>
                  <a:srgbClr val="C00000"/>
                </a:solidFill>
              </a:rPr>
              <a:t>:</a:t>
            </a:r>
            <a:endParaRPr lang="en-CA" dirty="0"/>
          </a:p>
          <a:p>
            <a:r>
              <a:rPr lang="en-CA" u="sng" dirty="0" smtClean="0"/>
              <a:t>Let PR do it themselves</a:t>
            </a:r>
            <a:endParaRPr lang="en-CA" u="sng"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C38AE586-5B7F-4357-99FD-FF7EA06E201E}" type="slidenum">
              <a:rPr lang="en-CA" smtClean="0"/>
              <a:pPr/>
              <a:t>20</a:t>
            </a:fld>
            <a:endParaRPr lang="en-CA" smtClean="0"/>
          </a:p>
        </p:txBody>
      </p:sp>
      <p:sp>
        <p:nvSpPr>
          <p:cNvPr id="8" name="Title 1"/>
          <p:cNvSpPr>
            <a:spLocks noGrp="1"/>
          </p:cNvSpPr>
          <p:nvPr>
            <p:ph type="title"/>
          </p:nvPr>
        </p:nvSpPr>
        <p:spPr>
          <a:xfrm>
            <a:off x="323528" y="0"/>
            <a:ext cx="8229600" cy="634082"/>
          </a:xfrm>
        </p:spPr>
        <p:txBody>
          <a:bodyPr>
            <a:normAutofit/>
          </a:bodyPr>
          <a:lstStyle/>
          <a:p>
            <a:pPr algn="l"/>
            <a:r>
              <a:rPr lang="en-CA" sz="2700" b="1" dirty="0" smtClean="0">
                <a:solidFill>
                  <a:schemeClr val="bg1">
                    <a:lumMod val="50000"/>
                  </a:schemeClr>
                </a:solidFill>
                <a:latin typeface="Arial" pitchFamily="34" charset="0"/>
                <a:cs typeface="Arial" pitchFamily="34" charset="0"/>
              </a:rPr>
              <a:t>Wikis</a:t>
            </a:r>
            <a:endParaRPr lang="en-CA" dirty="0"/>
          </a:p>
        </p:txBody>
      </p:sp>
      <p:cxnSp>
        <p:nvCxnSpPr>
          <p:cNvPr id="9" name="Straight Connector 8"/>
          <p:cNvCxnSpPr/>
          <p:nvPr/>
        </p:nvCxnSpPr>
        <p:spPr>
          <a:xfrm>
            <a:off x="395536" y="548680"/>
            <a:ext cx="8064896" cy="0"/>
          </a:xfrm>
          <a:prstGeom prst="line">
            <a:avLst/>
          </a:prstGeom>
          <a:ln w="28575">
            <a:solidFill>
              <a:srgbClr val="FFC000"/>
            </a:solidFill>
          </a:ln>
        </p:spPr>
        <p:style>
          <a:lnRef idx="1">
            <a:schemeClr val="accent2"/>
          </a:lnRef>
          <a:fillRef idx="0">
            <a:schemeClr val="accent2"/>
          </a:fillRef>
          <a:effectRef idx="0">
            <a:schemeClr val="accent2"/>
          </a:effectRef>
          <a:fontRef idx="minor">
            <a:schemeClr val="tx1"/>
          </a:fontRef>
        </p:style>
      </p:cxnSp>
      <p:sp>
        <p:nvSpPr>
          <p:cNvPr id="14" name="TextBox 13"/>
          <p:cNvSpPr txBox="1"/>
          <p:nvPr/>
        </p:nvSpPr>
        <p:spPr>
          <a:xfrm>
            <a:off x="179512" y="620688"/>
            <a:ext cx="5832648" cy="461665"/>
          </a:xfrm>
          <a:prstGeom prst="rect">
            <a:avLst/>
          </a:prstGeom>
          <a:noFill/>
        </p:spPr>
        <p:txBody>
          <a:bodyPr wrap="square" rtlCol="0">
            <a:spAutoFit/>
          </a:bodyPr>
          <a:lstStyle/>
          <a:p>
            <a:pPr marL="182563" indent="-182563"/>
            <a:r>
              <a:rPr lang="en-CA" sz="2400" b="1" dirty="0" err="1" smtClean="0"/>
              <a:t>Wikipidia</a:t>
            </a:r>
            <a:endParaRPr lang="en-CA" sz="2400" dirty="0" smtClean="0"/>
          </a:p>
        </p:txBody>
      </p:sp>
      <p:sp>
        <p:nvSpPr>
          <p:cNvPr id="17" name="TextBox 16"/>
          <p:cNvSpPr txBox="1"/>
          <p:nvPr/>
        </p:nvSpPr>
        <p:spPr>
          <a:xfrm>
            <a:off x="179512" y="1196752"/>
            <a:ext cx="5760640" cy="4524315"/>
          </a:xfrm>
          <a:prstGeom prst="rect">
            <a:avLst/>
          </a:prstGeom>
          <a:noFill/>
        </p:spPr>
        <p:txBody>
          <a:bodyPr wrap="square" rtlCol="0">
            <a:spAutoFit/>
          </a:bodyPr>
          <a:lstStyle/>
          <a:p>
            <a:pPr marL="182563" indent="-182563"/>
            <a:r>
              <a:rPr lang="en-CA" b="1" dirty="0" smtClean="0">
                <a:solidFill>
                  <a:srgbClr val="CC3300"/>
                </a:solidFill>
              </a:rPr>
              <a:t>Can things go Wrong? </a:t>
            </a:r>
          </a:p>
          <a:p>
            <a:pPr marL="182563" indent="-182563">
              <a:buFont typeface="Arial" pitchFamily="34" charset="0"/>
              <a:buChar char="•"/>
            </a:pPr>
            <a:r>
              <a:rPr lang="en-CA" dirty="0" smtClean="0"/>
              <a:t>Authenticity of articles</a:t>
            </a:r>
          </a:p>
          <a:p>
            <a:pPr marL="182563" indent="-182563">
              <a:buFont typeface="Arial" pitchFamily="34" charset="0"/>
              <a:buChar char="•"/>
            </a:pPr>
            <a:r>
              <a:rPr lang="en-CA" dirty="0" smtClean="0"/>
              <a:t>Author’s reputation – expertise </a:t>
            </a:r>
          </a:p>
          <a:p>
            <a:pPr marL="182563" indent="-182563">
              <a:buFont typeface="Arial" pitchFamily="34" charset="0"/>
              <a:buChar char="•"/>
            </a:pPr>
            <a:r>
              <a:rPr lang="en-CA" dirty="0" smtClean="0"/>
              <a:t>Accuracy: spelling, grammar</a:t>
            </a:r>
          </a:p>
          <a:p>
            <a:pPr marL="182563" indent="-182563">
              <a:buFont typeface="Arial" pitchFamily="34" charset="0"/>
              <a:buChar char="•"/>
            </a:pPr>
            <a:r>
              <a:rPr lang="en-CA" dirty="0" smtClean="0"/>
              <a:t>Vandalism from anonymous </a:t>
            </a:r>
          </a:p>
          <a:p>
            <a:pPr marL="182563" indent="-182563">
              <a:buFont typeface="Arial" pitchFamily="34" charset="0"/>
              <a:buChar char="•"/>
            </a:pPr>
            <a:r>
              <a:rPr lang="en-CA" dirty="0" smtClean="0"/>
              <a:t>See how things can go wrong </a:t>
            </a:r>
            <a:r>
              <a:rPr lang="en-CA" dirty="0" smtClean="0">
                <a:hlinkClick r:id="rId3"/>
              </a:rPr>
              <a:t>http://www.youtube.com/watch?v=i5sO7S2RMf4</a:t>
            </a:r>
            <a:r>
              <a:rPr lang="en-CA" dirty="0" smtClean="0"/>
              <a:t> </a:t>
            </a:r>
            <a:br>
              <a:rPr lang="en-CA" dirty="0" smtClean="0"/>
            </a:br>
            <a:r>
              <a:rPr lang="en-CA" dirty="0" smtClean="0"/>
              <a:t>(watch about 3 min) </a:t>
            </a:r>
          </a:p>
          <a:p>
            <a:pPr marL="182563" indent="-182563">
              <a:buFont typeface="Arial" pitchFamily="34" charset="0"/>
              <a:buChar char="•"/>
            </a:pPr>
            <a:endParaRPr lang="en-CA" dirty="0" smtClean="0"/>
          </a:p>
          <a:p>
            <a:pPr marL="182563" indent="-182563"/>
            <a:r>
              <a:rPr lang="en-CA" b="1" dirty="0" smtClean="0">
                <a:solidFill>
                  <a:srgbClr val="C00000"/>
                </a:solidFill>
              </a:rPr>
              <a:t>How  Wikipedia deals with</a:t>
            </a:r>
          </a:p>
          <a:p>
            <a:pPr marL="182563" indent="-182563">
              <a:buFont typeface="Arial" pitchFamily="34" charset="0"/>
              <a:buChar char="•"/>
            </a:pPr>
            <a:r>
              <a:rPr lang="en-CA" dirty="0" smtClean="0"/>
              <a:t>Have tools to </a:t>
            </a:r>
            <a:r>
              <a:rPr lang="en-CA" u="sng" dirty="0" smtClean="0"/>
              <a:t>monitor</a:t>
            </a:r>
            <a:r>
              <a:rPr lang="en-CA" dirty="0" smtClean="0"/>
              <a:t> changes </a:t>
            </a:r>
            <a:r>
              <a:rPr lang="en-CA" dirty="0" smtClean="0"/>
              <a:t>and </a:t>
            </a:r>
            <a:r>
              <a:rPr lang="en-CA" u="sng" dirty="0" smtClean="0"/>
              <a:t>track</a:t>
            </a:r>
            <a:r>
              <a:rPr lang="en-CA" dirty="0" smtClean="0"/>
              <a:t> changes</a:t>
            </a:r>
            <a:endParaRPr lang="en-CA" dirty="0" smtClean="0"/>
          </a:p>
          <a:p>
            <a:pPr marL="182563" indent="-182563">
              <a:buFont typeface="Arial" pitchFamily="34" charset="0"/>
              <a:buChar char="•"/>
            </a:pPr>
            <a:r>
              <a:rPr lang="en-CA" dirty="0" smtClean="0"/>
              <a:t>Tools to compute reputation and trust in real-time as edits are made</a:t>
            </a:r>
          </a:p>
          <a:p>
            <a:pPr marL="182563" indent="-182563">
              <a:buFont typeface="Arial" pitchFamily="34" charset="0"/>
              <a:buChar char="•"/>
            </a:pPr>
            <a:r>
              <a:rPr lang="en-CA" dirty="0" smtClean="0"/>
              <a:t>But there are </a:t>
            </a:r>
            <a:r>
              <a:rPr lang="en-CA" b="1" u="sng" dirty="0" smtClean="0">
                <a:solidFill>
                  <a:srgbClr val="CC3300"/>
                </a:solidFill>
              </a:rPr>
              <a:t>editor who edi</a:t>
            </a:r>
            <a:r>
              <a:rPr lang="en-CA" b="1" u="sng" dirty="0" smtClean="0">
                <a:solidFill>
                  <a:srgbClr val="CC3300"/>
                </a:solidFill>
              </a:rPr>
              <a:t>t</a:t>
            </a:r>
            <a:r>
              <a:rPr lang="en-CA" b="1" dirty="0" smtClean="0">
                <a:solidFill>
                  <a:srgbClr val="CC3300"/>
                </a:solidFill>
              </a:rPr>
              <a:t> </a:t>
            </a:r>
            <a:r>
              <a:rPr lang="en-CA" dirty="0" smtClean="0"/>
              <a:t>the </a:t>
            </a:r>
            <a:r>
              <a:rPr lang="en-CA" dirty="0" smtClean="0"/>
              <a:t>language, grammar, rewrite so easy to read </a:t>
            </a:r>
          </a:p>
          <a:p>
            <a:pPr marL="182563" indent="-182563">
              <a:buFont typeface="Arial" pitchFamily="34" charset="0"/>
              <a:buChar char="•"/>
            </a:pPr>
            <a:endParaRPr lang="en-CA" dirty="0" smtClean="0"/>
          </a:p>
        </p:txBody>
      </p:sp>
      <p:pic>
        <p:nvPicPr>
          <p:cNvPr id="93186" name="Picture 2"/>
          <p:cNvPicPr>
            <a:picLocks noChangeAspect="1" noChangeArrowheads="1"/>
          </p:cNvPicPr>
          <p:nvPr/>
        </p:nvPicPr>
        <p:blipFill>
          <a:blip r:embed="rId4" cstate="print"/>
          <a:srcRect/>
          <a:stretch>
            <a:fillRect/>
          </a:stretch>
        </p:blipFill>
        <p:spPr bwMode="auto">
          <a:xfrm>
            <a:off x="6084168" y="2636912"/>
            <a:ext cx="2856612" cy="1756222"/>
          </a:xfrm>
          <a:prstGeom prst="rect">
            <a:avLst/>
          </a:prstGeom>
          <a:noFill/>
          <a:ln w="9525">
            <a:noFill/>
            <a:miter lim="800000"/>
            <a:headEnd/>
            <a:tailEnd/>
          </a:ln>
        </p:spPr>
      </p:pic>
      <p:pic>
        <p:nvPicPr>
          <p:cNvPr id="93187" name="Picture 3"/>
          <p:cNvPicPr>
            <a:picLocks noChangeAspect="1" noChangeArrowheads="1"/>
          </p:cNvPicPr>
          <p:nvPr/>
        </p:nvPicPr>
        <p:blipFill>
          <a:blip r:embed="rId5" cstate="print"/>
          <a:srcRect/>
          <a:stretch>
            <a:fillRect/>
          </a:stretch>
        </p:blipFill>
        <p:spPr bwMode="auto">
          <a:xfrm>
            <a:off x="6084168" y="692696"/>
            <a:ext cx="2843783" cy="200823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C38AE586-5B7F-4357-99FD-FF7EA06E201E}" type="slidenum">
              <a:rPr lang="en-CA" smtClean="0"/>
              <a:pPr/>
              <a:t>21</a:t>
            </a:fld>
            <a:endParaRPr lang="en-CA" smtClean="0"/>
          </a:p>
        </p:txBody>
      </p:sp>
      <p:sp>
        <p:nvSpPr>
          <p:cNvPr id="8" name="Title 1"/>
          <p:cNvSpPr>
            <a:spLocks noGrp="1"/>
          </p:cNvSpPr>
          <p:nvPr>
            <p:ph type="title"/>
          </p:nvPr>
        </p:nvSpPr>
        <p:spPr>
          <a:xfrm>
            <a:off x="323528" y="0"/>
            <a:ext cx="8229600" cy="634082"/>
          </a:xfrm>
        </p:spPr>
        <p:txBody>
          <a:bodyPr>
            <a:normAutofit/>
          </a:bodyPr>
          <a:lstStyle/>
          <a:p>
            <a:pPr algn="l"/>
            <a:r>
              <a:rPr lang="en-CA" sz="2700" b="1" dirty="0" smtClean="0">
                <a:solidFill>
                  <a:schemeClr val="bg1">
                    <a:lumMod val="50000"/>
                  </a:schemeClr>
                </a:solidFill>
                <a:latin typeface="Arial" pitchFamily="34" charset="0"/>
                <a:cs typeface="Arial" pitchFamily="34" charset="0"/>
              </a:rPr>
              <a:t>Wikis</a:t>
            </a:r>
            <a:endParaRPr lang="en-CA" dirty="0"/>
          </a:p>
        </p:txBody>
      </p:sp>
      <p:cxnSp>
        <p:nvCxnSpPr>
          <p:cNvPr id="9" name="Straight Connector 8"/>
          <p:cNvCxnSpPr/>
          <p:nvPr/>
        </p:nvCxnSpPr>
        <p:spPr>
          <a:xfrm>
            <a:off x="395536" y="548680"/>
            <a:ext cx="8064896" cy="0"/>
          </a:xfrm>
          <a:prstGeom prst="line">
            <a:avLst/>
          </a:prstGeom>
          <a:ln w="28575">
            <a:solidFill>
              <a:srgbClr val="FFC000"/>
            </a:solidFill>
          </a:ln>
        </p:spPr>
        <p:style>
          <a:lnRef idx="1">
            <a:schemeClr val="accent2"/>
          </a:lnRef>
          <a:fillRef idx="0">
            <a:schemeClr val="accent2"/>
          </a:fillRef>
          <a:effectRef idx="0">
            <a:schemeClr val="accent2"/>
          </a:effectRef>
          <a:fontRef idx="minor">
            <a:schemeClr val="tx1"/>
          </a:fontRef>
        </p:style>
      </p:cxnSp>
      <p:sp>
        <p:nvSpPr>
          <p:cNvPr id="14" name="TextBox 13"/>
          <p:cNvSpPr txBox="1"/>
          <p:nvPr/>
        </p:nvSpPr>
        <p:spPr>
          <a:xfrm>
            <a:off x="251520" y="764704"/>
            <a:ext cx="4320480" cy="5078313"/>
          </a:xfrm>
          <a:prstGeom prst="rect">
            <a:avLst/>
          </a:prstGeom>
          <a:noFill/>
        </p:spPr>
        <p:txBody>
          <a:bodyPr wrap="square" rtlCol="0">
            <a:spAutoFit/>
          </a:bodyPr>
          <a:lstStyle/>
          <a:p>
            <a:pPr marL="182563" indent="-182563"/>
            <a:r>
              <a:rPr lang="en-CA" b="1" dirty="0" smtClean="0">
                <a:solidFill>
                  <a:srgbClr val="CC3300"/>
                </a:solidFill>
              </a:rPr>
              <a:t>Wikipedia</a:t>
            </a:r>
          </a:p>
          <a:p>
            <a:pPr marL="182563" indent="-182563"/>
            <a:r>
              <a:rPr lang="en-CA" b="1" dirty="0" smtClean="0">
                <a:solidFill>
                  <a:srgbClr val="CC3300"/>
                </a:solidFill>
              </a:rPr>
              <a:t>Want to Contribute? Before you get started</a:t>
            </a:r>
          </a:p>
          <a:p>
            <a:pPr marL="182563" indent="-182563">
              <a:buFont typeface="Arial" pitchFamily="34" charset="0"/>
              <a:buChar char="•"/>
            </a:pPr>
            <a:r>
              <a:rPr lang="en-CA" dirty="0" smtClean="0"/>
              <a:t>Internet access, reliable sources, notable topic</a:t>
            </a:r>
          </a:p>
          <a:p>
            <a:pPr marL="182563" indent="-182563">
              <a:buFont typeface="Arial" pitchFamily="34" charset="0"/>
              <a:buChar char="•"/>
            </a:pPr>
            <a:r>
              <a:rPr lang="en-CA" dirty="0" smtClean="0"/>
              <a:t>Wikipedia wants unbiased, well sourced subjects</a:t>
            </a:r>
          </a:p>
          <a:p>
            <a:pPr marL="182563" indent="-182563">
              <a:buFont typeface="Arial" pitchFamily="34" charset="0"/>
              <a:buChar char="•"/>
            </a:pPr>
            <a:r>
              <a:rPr lang="en-CA" dirty="0" smtClean="0"/>
              <a:t>Notability guidelines: significant coverage in reliable sources</a:t>
            </a:r>
          </a:p>
          <a:p>
            <a:pPr marL="182563" indent="-182563">
              <a:buFont typeface="Arial" pitchFamily="34" charset="0"/>
              <a:buChar char="•"/>
            </a:pPr>
            <a:r>
              <a:rPr lang="en-CA" dirty="0" smtClean="0"/>
              <a:t>Must follow the rules otherwise could be deleted </a:t>
            </a:r>
          </a:p>
          <a:p>
            <a:pPr marL="182563" indent="-182563">
              <a:buFont typeface="Arial" pitchFamily="34" charset="0"/>
              <a:buChar char="•"/>
            </a:pPr>
            <a:endParaRPr lang="en-CA" dirty="0" smtClean="0"/>
          </a:p>
          <a:p>
            <a:pPr marL="182563" indent="-182563"/>
            <a:r>
              <a:rPr lang="en-CA" b="1" dirty="0" smtClean="0">
                <a:solidFill>
                  <a:srgbClr val="CC3300"/>
                </a:solidFill>
              </a:rPr>
              <a:t>Will not publish </a:t>
            </a:r>
          </a:p>
          <a:p>
            <a:pPr marL="182563" indent="-182563">
              <a:buFont typeface="Arial" pitchFamily="34" charset="0"/>
              <a:buChar char="•"/>
            </a:pPr>
            <a:r>
              <a:rPr lang="en-CA" u="sng" dirty="0" smtClean="0"/>
              <a:t>Publicizing or promoting a business.</a:t>
            </a:r>
            <a:endParaRPr lang="en-CA" u="sng" dirty="0" smtClean="0"/>
          </a:p>
          <a:p>
            <a:pPr marL="182563" indent="-182563">
              <a:buFont typeface="Arial" pitchFamily="34" charset="0"/>
              <a:buChar char="•"/>
            </a:pPr>
            <a:r>
              <a:rPr lang="en-CA" u="sng" dirty="0" smtClean="0"/>
              <a:t>Advice legal or medical.</a:t>
            </a:r>
            <a:endParaRPr lang="en-CA" u="sng" dirty="0" smtClean="0"/>
          </a:p>
          <a:p>
            <a:pPr marL="182563" indent="-182563">
              <a:buFont typeface="Arial" pitchFamily="34" charset="0"/>
              <a:buChar char="•"/>
            </a:pPr>
            <a:r>
              <a:rPr lang="en-CA" u="sng" dirty="0" smtClean="0"/>
              <a:t>Instructional material.</a:t>
            </a:r>
            <a:endParaRPr lang="en-CA" u="sng" dirty="0" smtClean="0"/>
          </a:p>
          <a:p>
            <a:pPr marL="182563" indent="-182563">
              <a:buFont typeface="Arial" pitchFamily="34" charset="0"/>
              <a:buChar char="•"/>
            </a:pPr>
            <a:r>
              <a:rPr lang="en-CA" u="sng" dirty="0" smtClean="0"/>
              <a:t>Personal essays</a:t>
            </a:r>
            <a:endParaRPr lang="en-CA" u="sng" dirty="0" smtClean="0"/>
          </a:p>
          <a:p>
            <a:pPr marL="182563" indent="-182563">
              <a:buFont typeface="Arial" pitchFamily="34" charset="0"/>
              <a:buChar char="•"/>
            </a:pPr>
            <a:endParaRPr lang="en-CA" dirty="0"/>
          </a:p>
        </p:txBody>
      </p:sp>
      <p:sp>
        <p:nvSpPr>
          <p:cNvPr id="12" name="Rectangle 11"/>
          <p:cNvSpPr/>
          <p:nvPr/>
        </p:nvSpPr>
        <p:spPr>
          <a:xfrm>
            <a:off x="4788024" y="2708920"/>
            <a:ext cx="4176464" cy="3508653"/>
          </a:xfrm>
          <a:prstGeom prst="rect">
            <a:avLst/>
          </a:prstGeom>
        </p:spPr>
        <p:txBody>
          <a:bodyPr wrap="square">
            <a:spAutoFit/>
          </a:bodyPr>
          <a:lstStyle/>
          <a:p>
            <a:r>
              <a:rPr lang="en-CA" sz="1600" b="1" dirty="0" smtClean="0">
                <a:solidFill>
                  <a:srgbClr val="C00000"/>
                </a:solidFill>
              </a:rPr>
              <a:t>How to Add and Article: </a:t>
            </a:r>
          </a:p>
          <a:p>
            <a:r>
              <a:rPr lang="en-CA" sz="1400" b="1" dirty="0" smtClean="0"/>
              <a:t>Great video on how to add an article to </a:t>
            </a:r>
            <a:r>
              <a:rPr lang="en-CA" sz="1400" b="1" dirty="0" err="1" smtClean="0"/>
              <a:t>wikipedia</a:t>
            </a:r>
            <a:endParaRPr lang="en-CA" sz="1400" b="1" dirty="0" smtClean="0"/>
          </a:p>
          <a:p>
            <a:r>
              <a:rPr lang="en-CA" sz="1200" dirty="0" smtClean="0">
                <a:hlinkClick r:id="rId3"/>
              </a:rPr>
              <a:t>http://www.youtube.com/watch?v=1CwiZIsaM7s</a:t>
            </a:r>
            <a:r>
              <a:rPr lang="en-CA" sz="1200" dirty="0" smtClean="0"/>
              <a:t>  (3.5 min) </a:t>
            </a:r>
          </a:p>
          <a:p>
            <a:endParaRPr lang="en-CA" sz="1200" dirty="0" smtClean="0"/>
          </a:p>
          <a:p>
            <a:pPr marL="228600" indent="-228600">
              <a:buAutoNum type="arabicParenR"/>
            </a:pPr>
            <a:r>
              <a:rPr lang="en-CA" sz="1400" dirty="0" smtClean="0"/>
              <a:t>Select your topic</a:t>
            </a:r>
          </a:p>
          <a:p>
            <a:pPr marL="228600" indent="-228600">
              <a:buAutoNum type="arabicParenR"/>
            </a:pPr>
            <a:r>
              <a:rPr lang="en-CA" sz="1400" dirty="0" smtClean="0"/>
              <a:t>Get ideas for topics WP:RA in Search box</a:t>
            </a:r>
          </a:p>
          <a:p>
            <a:pPr marL="228600" indent="-228600">
              <a:buAutoNum type="arabicParenR"/>
            </a:pPr>
            <a:r>
              <a:rPr lang="en-CA" sz="1400" dirty="0" smtClean="0"/>
              <a:t>Make sure reliable source:  News source (yes) , bloggers (no)</a:t>
            </a:r>
          </a:p>
          <a:p>
            <a:pPr marL="228600" indent="-228600">
              <a:buAutoNum type="arabicParenR"/>
            </a:pPr>
            <a:r>
              <a:rPr lang="en-CA" sz="1400" dirty="0" smtClean="0"/>
              <a:t>Find out if </a:t>
            </a:r>
            <a:r>
              <a:rPr lang="en-CA" sz="1400" dirty="0" err="1" smtClean="0"/>
              <a:t>wikipedia</a:t>
            </a:r>
            <a:r>
              <a:rPr lang="en-CA" sz="1400" dirty="0" smtClean="0"/>
              <a:t> has already the topic</a:t>
            </a:r>
          </a:p>
          <a:p>
            <a:pPr marL="228600" indent="-228600">
              <a:buAutoNum type="arabicParenR"/>
            </a:pPr>
            <a:r>
              <a:rPr lang="en-CA" sz="1400" dirty="0" smtClean="0"/>
              <a:t>Search topic on </a:t>
            </a:r>
            <a:r>
              <a:rPr lang="en-CA" sz="1400" dirty="0" err="1" smtClean="0"/>
              <a:t>google</a:t>
            </a:r>
            <a:r>
              <a:rPr lang="en-CA" sz="1400" dirty="0" smtClean="0"/>
              <a:t> if </a:t>
            </a:r>
            <a:r>
              <a:rPr lang="en-CA" sz="1400" dirty="0" err="1" smtClean="0"/>
              <a:t>wikipedia</a:t>
            </a:r>
            <a:r>
              <a:rPr lang="en-CA" sz="1400" dirty="0" smtClean="0"/>
              <a:t> shows up</a:t>
            </a:r>
          </a:p>
          <a:p>
            <a:pPr marL="228600" indent="-228600">
              <a:buAutoNum type="arabicParenR"/>
            </a:pPr>
            <a:r>
              <a:rPr lang="en-CA" sz="1400" dirty="0" smtClean="0"/>
              <a:t>Becomes a registered user with an account</a:t>
            </a:r>
          </a:p>
          <a:p>
            <a:pPr marL="228600" indent="-228600">
              <a:buAutoNum type="arabicParenR"/>
            </a:pPr>
            <a:r>
              <a:rPr lang="en-CA" sz="1400" dirty="0" smtClean="0"/>
              <a:t>If not registered, then Submit a proposal through Wikipedia’s Articles for Creation</a:t>
            </a:r>
          </a:p>
          <a:p>
            <a:pPr marL="228600" indent="-228600">
              <a:buAutoNum type="arabicParenR"/>
            </a:pPr>
            <a:r>
              <a:rPr lang="en-CA" sz="1400" dirty="0" smtClean="0"/>
              <a:t>Practice writing an article in Sandbox</a:t>
            </a:r>
          </a:p>
          <a:p>
            <a:pPr marL="228600" indent="-228600">
              <a:buAutoNum type="arabicParenR"/>
            </a:pPr>
            <a:r>
              <a:rPr lang="en-CA" sz="1400" dirty="0" smtClean="0"/>
              <a:t>Proof it and publish it.</a:t>
            </a:r>
            <a:endParaRPr lang="en-CA" sz="2000" dirty="0"/>
          </a:p>
        </p:txBody>
      </p:sp>
      <p:pic>
        <p:nvPicPr>
          <p:cNvPr id="94210" name="Picture 2"/>
          <p:cNvPicPr>
            <a:picLocks noChangeAspect="1" noChangeArrowheads="1"/>
          </p:cNvPicPr>
          <p:nvPr/>
        </p:nvPicPr>
        <p:blipFill>
          <a:blip r:embed="rId4" cstate="print"/>
          <a:srcRect/>
          <a:stretch>
            <a:fillRect/>
          </a:stretch>
        </p:blipFill>
        <p:spPr bwMode="auto">
          <a:xfrm>
            <a:off x="5076056" y="620688"/>
            <a:ext cx="3129416" cy="17823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p:cNvPicPr>
            <a:picLocks noChangeAspect="1" noChangeArrowheads="1"/>
          </p:cNvPicPr>
          <p:nvPr/>
        </p:nvPicPr>
        <p:blipFill>
          <a:blip r:embed="rId2" cstate="print"/>
          <a:srcRect/>
          <a:stretch>
            <a:fillRect/>
          </a:stretch>
        </p:blipFill>
        <p:spPr bwMode="auto">
          <a:xfrm>
            <a:off x="251520" y="188640"/>
            <a:ext cx="8346797" cy="6295604"/>
          </a:xfrm>
          <a:prstGeom prst="rect">
            <a:avLst/>
          </a:prstGeom>
          <a:noFill/>
          <a:ln w="9525">
            <a:noFill/>
            <a:miter lim="800000"/>
            <a:headEnd/>
            <a:tailEnd/>
          </a:ln>
        </p:spPr>
      </p:pic>
      <p:sp>
        <p:nvSpPr>
          <p:cNvPr id="7" name="Rectangle 6"/>
          <p:cNvSpPr/>
          <p:nvPr/>
        </p:nvSpPr>
        <p:spPr>
          <a:xfrm>
            <a:off x="5940152" y="1340768"/>
            <a:ext cx="1224136" cy="36004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1115616" y="1340768"/>
            <a:ext cx="1224136" cy="36004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1"/>
          </p:nvPr>
        </p:nvSpPr>
        <p:spPr/>
        <p:txBody>
          <a:bodyPr/>
          <a:lstStyle/>
          <a:p>
            <a:endParaRPr lang="en-CA"/>
          </a:p>
        </p:txBody>
      </p:sp>
      <p:pic>
        <p:nvPicPr>
          <p:cNvPr id="6" name="Picture 5"/>
          <p:cNvPicPr>
            <a:picLocks noChangeAspect="1" noChangeArrowheads="1"/>
          </p:cNvPicPr>
          <p:nvPr/>
        </p:nvPicPr>
        <p:blipFill>
          <a:blip r:embed="rId2" cstate="print"/>
          <a:srcRect/>
          <a:stretch>
            <a:fillRect/>
          </a:stretch>
        </p:blipFill>
        <p:spPr bwMode="auto">
          <a:xfrm>
            <a:off x="539552" y="764704"/>
            <a:ext cx="8170863" cy="5772150"/>
          </a:xfrm>
          <a:prstGeom prst="rect">
            <a:avLst/>
          </a:prstGeom>
          <a:noFill/>
          <a:ln w="9525">
            <a:noFill/>
            <a:miter lim="800000"/>
            <a:headEnd/>
            <a:tailEnd/>
          </a:ln>
        </p:spPr>
      </p:pic>
      <p:sp>
        <p:nvSpPr>
          <p:cNvPr id="7" name="Rectangle 6"/>
          <p:cNvSpPr/>
          <p:nvPr/>
        </p:nvSpPr>
        <p:spPr>
          <a:xfrm>
            <a:off x="4716016" y="1124744"/>
            <a:ext cx="1584176" cy="43204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7282" name="Picture 2"/>
          <p:cNvPicPr>
            <a:picLocks noChangeAspect="1" noChangeArrowheads="1"/>
          </p:cNvPicPr>
          <p:nvPr/>
        </p:nvPicPr>
        <p:blipFill>
          <a:blip r:embed="rId3" cstate="print"/>
          <a:srcRect/>
          <a:stretch>
            <a:fillRect/>
          </a:stretch>
        </p:blipFill>
        <p:spPr bwMode="auto">
          <a:xfrm>
            <a:off x="107505" y="116633"/>
            <a:ext cx="2997739" cy="2592287"/>
          </a:xfrm>
          <a:prstGeom prst="rect">
            <a:avLst/>
          </a:prstGeom>
          <a:noFill/>
          <a:ln w="9525">
            <a:solidFill>
              <a:schemeClr val="tx1">
                <a:lumMod val="95000"/>
                <a:lumOff val="5000"/>
              </a:schemeClr>
            </a:solidFill>
            <a:miter lim="800000"/>
            <a:headEnd/>
            <a:tailEnd/>
          </a:ln>
        </p:spPr>
      </p:pic>
      <p:sp>
        <p:nvSpPr>
          <p:cNvPr id="9" name="Rectangle 8"/>
          <p:cNvSpPr/>
          <p:nvPr/>
        </p:nvSpPr>
        <p:spPr>
          <a:xfrm>
            <a:off x="3635896" y="0"/>
            <a:ext cx="5400600" cy="754053"/>
          </a:xfrm>
          <a:prstGeom prst="rect">
            <a:avLst/>
          </a:prstGeom>
        </p:spPr>
        <p:txBody>
          <a:bodyPr wrap="square">
            <a:spAutoFit/>
          </a:bodyPr>
          <a:lstStyle/>
          <a:p>
            <a:r>
              <a:rPr lang="en-CA" sz="1100" dirty="0" smtClean="0">
                <a:hlinkClick r:id="rId4"/>
              </a:rPr>
              <a:t>http://en.wikipedia.org/wiki/Western_University_of_London,_Ontario</a:t>
            </a:r>
            <a:endParaRPr lang="en-CA" sz="1100" dirty="0" smtClean="0"/>
          </a:p>
          <a:p>
            <a:r>
              <a:rPr lang="en-CA" sz="1400" b="1" dirty="0" smtClean="0"/>
              <a:t>University of Western Ontario needs editing on Wikipedia</a:t>
            </a:r>
          </a:p>
          <a:p>
            <a:endParaRPr lang="en-CA"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23528" y="0"/>
            <a:ext cx="8229600" cy="634082"/>
          </a:xfrm>
        </p:spPr>
        <p:txBody>
          <a:bodyPr>
            <a:normAutofit/>
          </a:bodyPr>
          <a:lstStyle/>
          <a:p>
            <a:pPr algn="l"/>
            <a:r>
              <a:rPr lang="en-CA" sz="2700" b="1" dirty="0" smtClean="0">
                <a:solidFill>
                  <a:schemeClr val="bg1">
                    <a:lumMod val="50000"/>
                  </a:schemeClr>
                </a:solidFill>
                <a:latin typeface="Arial" pitchFamily="34" charset="0"/>
                <a:cs typeface="Arial" pitchFamily="34" charset="0"/>
              </a:rPr>
              <a:t>Wikis</a:t>
            </a:r>
            <a:endParaRPr lang="en-CA" dirty="0"/>
          </a:p>
        </p:txBody>
      </p:sp>
      <p:cxnSp>
        <p:nvCxnSpPr>
          <p:cNvPr id="7" name="Straight Connector 6"/>
          <p:cNvCxnSpPr/>
          <p:nvPr/>
        </p:nvCxnSpPr>
        <p:spPr>
          <a:xfrm>
            <a:off x="395536" y="548680"/>
            <a:ext cx="8064896" cy="0"/>
          </a:xfrm>
          <a:prstGeom prst="line">
            <a:avLst/>
          </a:prstGeom>
          <a:ln w="28575">
            <a:solidFill>
              <a:srgbClr val="FFC000"/>
            </a:solidFill>
          </a:ln>
        </p:spPr>
        <p:style>
          <a:lnRef idx="1">
            <a:schemeClr val="accent2"/>
          </a:lnRef>
          <a:fillRef idx="0">
            <a:schemeClr val="accent2"/>
          </a:fillRef>
          <a:effectRef idx="0">
            <a:schemeClr val="accent2"/>
          </a:effectRef>
          <a:fontRef idx="minor">
            <a:schemeClr val="tx1"/>
          </a:fontRef>
        </p:style>
      </p:cxnSp>
      <p:sp>
        <p:nvSpPr>
          <p:cNvPr id="8" name="TextBox 7"/>
          <p:cNvSpPr txBox="1"/>
          <p:nvPr/>
        </p:nvSpPr>
        <p:spPr>
          <a:xfrm>
            <a:off x="251520" y="620688"/>
            <a:ext cx="5832648" cy="6432530"/>
          </a:xfrm>
          <a:prstGeom prst="rect">
            <a:avLst/>
          </a:prstGeom>
          <a:noFill/>
        </p:spPr>
        <p:txBody>
          <a:bodyPr wrap="square" rtlCol="0">
            <a:spAutoFit/>
          </a:bodyPr>
          <a:lstStyle/>
          <a:p>
            <a:pPr marL="182563" indent="-182563"/>
            <a:r>
              <a:rPr lang="en-CA" sz="2000" b="1" dirty="0" smtClean="0">
                <a:solidFill>
                  <a:srgbClr val="CC3300"/>
                </a:solidFill>
              </a:rPr>
              <a:t>Companies can start their Wiki</a:t>
            </a:r>
          </a:p>
          <a:p>
            <a:pPr marL="182563" indent="-182563"/>
            <a:endParaRPr lang="en-CA" b="1" dirty="0" smtClean="0">
              <a:solidFill>
                <a:srgbClr val="CC3300"/>
              </a:solidFill>
            </a:endParaRPr>
          </a:p>
          <a:p>
            <a:pPr marL="182563" indent="-182563"/>
            <a:r>
              <a:rPr lang="en-CA" b="1" dirty="0" smtClean="0">
                <a:solidFill>
                  <a:srgbClr val="CC3300"/>
                </a:solidFill>
              </a:rPr>
              <a:t>Why? </a:t>
            </a:r>
          </a:p>
          <a:p>
            <a:pPr algn="ctr"/>
            <a:r>
              <a:rPr lang="en-CA" sz="1600" i="1" dirty="0" smtClean="0">
                <a:latin typeface="Arial Narrow" pitchFamily="34" charset="0"/>
              </a:rPr>
              <a:t>“Who do I call to order more bubble wrap?”</a:t>
            </a:r>
          </a:p>
          <a:p>
            <a:pPr algn="ctr"/>
            <a:r>
              <a:rPr lang="en-CA" sz="1600" i="1" dirty="0" smtClean="0">
                <a:latin typeface="Arial Narrow" pitchFamily="34" charset="0"/>
              </a:rPr>
              <a:t>“Which restaurant did we take the client to last time? Did she like it?”</a:t>
            </a:r>
          </a:p>
          <a:p>
            <a:pPr algn="ctr"/>
            <a:r>
              <a:rPr lang="en-CA" sz="1600" i="1" dirty="0" smtClean="0">
                <a:latin typeface="Arial Narrow" pitchFamily="34" charset="0"/>
              </a:rPr>
              <a:t>“Who are our major competitors in Latin America?”</a:t>
            </a:r>
          </a:p>
          <a:p>
            <a:endParaRPr lang="en-CA" sz="1400" dirty="0" smtClean="0"/>
          </a:p>
          <a:p>
            <a:r>
              <a:rPr lang="en-CA" sz="1400" dirty="0" smtClean="0"/>
              <a:t>Everyone in your business knows something. We each have our own little silos of knowledge, which, when put together, make up our company's institutional memory.</a:t>
            </a:r>
          </a:p>
          <a:p>
            <a:pPr marL="182563" indent="-182563">
              <a:buFont typeface="Arial" pitchFamily="34" charset="0"/>
              <a:buChar char="•"/>
            </a:pPr>
            <a:endParaRPr lang="en-CA" dirty="0" smtClean="0"/>
          </a:p>
          <a:p>
            <a:pPr marL="182563" indent="-182563">
              <a:buFont typeface="Arial" pitchFamily="34" charset="0"/>
              <a:buChar char="•"/>
            </a:pPr>
            <a:r>
              <a:rPr lang="en-CA" dirty="0" smtClean="0"/>
              <a:t>Build a corporate _________ repository</a:t>
            </a:r>
          </a:p>
          <a:p>
            <a:pPr marL="182563" indent="-182563">
              <a:buFont typeface="Arial" pitchFamily="34" charset="0"/>
              <a:buChar char="•"/>
            </a:pPr>
            <a:r>
              <a:rPr lang="en-CA" dirty="0" smtClean="0"/>
              <a:t>___________ the knowledge before someone leaves</a:t>
            </a:r>
          </a:p>
          <a:p>
            <a:pPr marL="182563" indent="-182563">
              <a:buFont typeface="Arial" pitchFamily="34" charset="0"/>
              <a:buChar char="•"/>
            </a:pPr>
            <a:r>
              <a:rPr lang="en-CA" dirty="0" smtClean="0"/>
              <a:t>Easily accessible and up to date -_____________</a:t>
            </a:r>
          </a:p>
          <a:p>
            <a:pPr marL="182563" indent="-182563">
              <a:buFont typeface="Arial" pitchFamily="34" charset="0"/>
              <a:buChar char="•"/>
            </a:pPr>
            <a:r>
              <a:rPr lang="en-CA" dirty="0" smtClean="0"/>
              <a:t>Sharing of information online and _________</a:t>
            </a:r>
            <a:br>
              <a:rPr lang="en-CA" dirty="0" smtClean="0"/>
            </a:br>
            <a:r>
              <a:rPr lang="en-CA" dirty="0" smtClean="0"/>
              <a:t>(everybody can contribute and edit)</a:t>
            </a:r>
          </a:p>
          <a:p>
            <a:pPr marL="182563" indent="-182563">
              <a:buFont typeface="Arial" pitchFamily="34" charset="0"/>
              <a:buChar char="•"/>
            </a:pPr>
            <a:endParaRPr lang="en-CA" dirty="0" smtClean="0"/>
          </a:p>
          <a:p>
            <a:pPr marL="182563" indent="-182563"/>
            <a:r>
              <a:rPr lang="en-CA" b="1" dirty="0" smtClean="0">
                <a:solidFill>
                  <a:srgbClr val="C00000"/>
                </a:solidFill>
              </a:rPr>
              <a:t>How do I set up a company wiki?</a:t>
            </a:r>
          </a:p>
          <a:p>
            <a:pPr marL="182563" indent="-182563">
              <a:buFont typeface="Arial" pitchFamily="34" charset="0"/>
              <a:buChar char="•"/>
            </a:pPr>
            <a:r>
              <a:rPr lang="en-CA" dirty="0" smtClean="0"/>
              <a:t>Setup a private internal  wiki on your ________</a:t>
            </a:r>
          </a:p>
          <a:p>
            <a:pPr marL="182563" indent="-182563">
              <a:buFont typeface="Arial" pitchFamily="34" charset="0"/>
              <a:buChar char="•"/>
            </a:pPr>
            <a:r>
              <a:rPr lang="en-CA" dirty="0" smtClean="0"/>
              <a:t>________ it to an online wiki provider ($$$ or free</a:t>
            </a:r>
          </a:p>
          <a:p>
            <a:pPr marL="182563" indent="-182563">
              <a:buFont typeface="Arial" pitchFamily="34" charset="0"/>
              <a:buChar char="•"/>
            </a:pPr>
            <a:r>
              <a:rPr lang="en-CA" dirty="0" smtClean="0"/>
              <a:t>See this handy Wiki Software Wizard to help you find the right one for you  </a:t>
            </a:r>
            <a:r>
              <a:rPr lang="en-CA" dirty="0" smtClean="0">
                <a:hlinkClick r:id="rId2"/>
              </a:rPr>
              <a:t>http://www.wikimatrix.org/</a:t>
            </a:r>
            <a:r>
              <a:rPr lang="en-CA" dirty="0" smtClean="0"/>
              <a:t>  (click on Choice Wizard)</a:t>
            </a:r>
          </a:p>
          <a:p>
            <a:pPr marL="182563" indent="-182563">
              <a:buFont typeface="Arial" pitchFamily="34" charset="0"/>
              <a:buChar char="•"/>
            </a:pPr>
            <a:endParaRPr lang="en-CA" dirty="0"/>
          </a:p>
        </p:txBody>
      </p:sp>
      <p:sp>
        <p:nvSpPr>
          <p:cNvPr id="9" name="Rectangle 8"/>
          <p:cNvSpPr/>
          <p:nvPr/>
        </p:nvSpPr>
        <p:spPr>
          <a:xfrm>
            <a:off x="6084168" y="1196752"/>
            <a:ext cx="2952328" cy="2092881"/>
          </a:xfrm>
          <a:prstGeom prst="rect">
            <a:avLst/>
          </a:prstGeom>
        </p:spPr>
        <p:txBody>
          <a:bodyPr wrap="square">
            <a:spAutoFit/>
          </a:bodyPr>
          <a:lstStyle/>
          <a:p>
            <a:r>
              <a:rPr lang="en-CA" b="1" dirty="0" smtClean="0">
                <a:solidFill>
                  <a:srgbClr val="C00000"/>
                </a:solidFill>
              </a:rPr>
              <a:t>FACTS:</a:t>
            </a:r>
          </a:p>
          <a:p>
            <a:r>
              <a:rPr lang="en-CA" sz="1600" dirty="0" smtClean="0"/>
              <a:t>IBM currently runs 56,000 internal wikis, which generate over a million page views/day</a:t>
            </a:r>
          </a:p>
          <a:p>
            <a:endParaRPr lang="en-CA" sz="1600" dirty="0" smtClean="0"/>
          </a:p>
          <a:p>
            <a:r>
              <a:rPr lang="en-CA" sz="1600" dirty="0" smtClean="0"/>
              <a:t>Western ITS - (Kiwi)</a:t>
            </a:r>
          </a:p>
          <a:p>
            <a:r>
              <a:rPr lang="en-CA" sz="1600" dirty="0" smtClean="0"/>
              <a:t>OWL has a wiki if enabled</a:t>
            </a:r>
          </a:p>
          <a:p>
            <a:endParaRPr lang="en-CA" sz="1600" dirty="0"/>
          </a:p>
        </p:txBody>
      </p:sp>
      <p:sp>
        <p:nvSpPr>
          <p:cNvPr id="10" name="TextBox 9"/>
          <p:cNvSpPr txBox="1"/>
          <p:nvPr/>
        </p:nvSpPr>
        <p:spPr>
          <a:xfrm>
            <a:off x="6444208" y="4509120"/>
            <a:ext cx="2232248" cy="1754326"/>
          </a:xfrm>
          <a:prstGeom prst="rect">
            <a:avLst/>
          </a:prstGeom>
          <a:noFill/>
        </p:spPr>
        <p:txBody>
          <a:bodyPr wrap="square" rtlCol="0">
            <a:spAutoFit/>
          </a:bodyPr>
          <a:lstStyle/>
          <a:p>
            <a:r>
              <a:rPr lang="en-CA" dirty="0" smtClean="0">
                <a:hlinkClick r:id="rId3"/>
              </a:rPr>
              <a:t>Bloomfire</a:t>
            </a:r>
            <a:r>
              <a:rPr lang="en-CA" dirty="0" smtClean="0"/>
              <a:t/>
            </a:r>
            <a:br>
              <a:rPr lang="en-CA" dirty="0" smtClean="0"/>
            </a:br>
            <a:r>
              <a:rPr lang="en-CA" dirty="0" err="1" smtClean="0"/>
              <a:t>BrainKeeper</a:t>
            </a:r>
            <a:endParaRPr lang="en-CA" dirty="0" smtClean="0"/>
          </a:p>
          <a:p>
            <a:r>
              <a:rPr lang="en-CA" dirty="0" err="1" smtClean="0"/>
              <a:t>MediaWiki</a:t>
            </a:r>
            <a:endParaRPr lang="en-CA" dirty="0" smtClean="0"/>
          </a:p>
          <a:p>
            <a:r>
              <a:rPr lang="en-CA" dirty="0" err="1" smtClean="0"/>
              <a:t>TikiWiki</a:t>
            </a:r>
            <a:endParaRPr lang="en-CA" dirty="0" smtClean="0"/>
          </a:p>
          <a:p>
            <a:r>
              <a:rPr lang="en-CA" dirty="0" err="1" smtClean="0"/>
              <a:t>DokuWiki</a:t>
            </a:r>
            <a:endParaRPr lang="en-CA" dirty="0" smtClean="0"/>
          </a:p>
          <a:p>
            <a:endParaRPr lang="en-CA" dirty="0"/>
          </a:p>
        </p:txBody>
      </p:sp>
      <p:pic>
        <p:nvPicPr>
          <p:cNvPr id="98306" name="Picture 2"/>
          <p:cNvPicPr>
            <a:picLocks noChangeAspect="1" noChangeArrowheads="1"/>
          </p:cNvPicPr>
          <p:nvPr/>
        </p:nvPicPr>
        <p:blipFill>
          <a:blip r:embed="rId4" cstate="print"/>
          <a:srcRect/>
          <a:stretch>
            <a:fillRect/>
          </a:stretch>
        </p:blipFill>
        <p:spPr bwMode="auto">
          <a:xfrm>
            <a:off x="6300192" y="3140968"/>
            <a:ext cx="2700975" cy="1381894"/>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23528" y="0"/>
            <a:ext cx="8229600" cy="634082"/>
          </a:xfrm>
        </p:spPr>
        <p:txBody>
          <a:bodyPr>
            <a:normAutofit/>
          </a:bodyPr>
          <a:lstStyle/>
          <a:p>
            <a:pPr algn="l"/>
            <a:r>
              <a:rPr lang="en-CA" sz="2700" b="1" dirty="0" smtClean="0">
                <a:solidFill>
                  <a:schemeClr val="bg1">
                    <a:lumMod val="50000"/>
                  </a:schemeClr>
                </a:solidFill>
                <a:latin typeface="Arial" pitchFamily="34" charset="0"/>
                <a:cs typeface="Arial" pitchFamily="34" charset="0"/>
              </a:rPr>
              <a:t>Wikis</a:t>
            </a:r>
            <a:endParaRPr lang="en-CA" dirty="0"/>
          </a:p>
        </p:txBody>
      </p:sp>
      <p:cxnSp>
        <p:nvCxnSpPr>
          <p:cNvPr id="7" name="Straight Connector 6"/>
          <p:cNvCxnSpPr/>
          <p:nvPr/>
        </p:nvCxnSpPr>
        <p:spPr>
          <a:xfrm>
            <a:off x="395536" y="548680"/>
            <a:ext cx="8064896" cy="0"/>
          </a:xfrm>
          <a:prstGeom prst="line">
            <a:avLst/>
          </a:prstGeom>
          <a:ln w="28575">
            <a:solidFill>
              <a:srgbClr val="FFC000"/>
            </a:solidFill>
          </a:ln>
        </p:spPr>
        <p:style>
          <a:lnRef idx="1">
            <a:schemeClr val="accent2"/>
          </a:lnRef>
          <a:fillRef idx="0">
            <a:schemeClr val="accent2"/>
          </a:fillRef>
          <a:effectRef idx="0">
            <a:schemeClr val="accent2"/>
          </a:effectRef>
          <a:fontRef idx="minor">
            <a:schemeClr val="tx1"/>
          </a:fontRef>
        </p:style>
      </p:cxnSp>
      <p:sp>
        <p:nvSpPr>
          <p:cNvPr id="8" name="TextBox 7"/>
          <p:cNvSpPr txBox="1"/>
          <p:nvPr/>
        </p:nvSpPr>
        <p:spPr>
          <a:xfrm>
            <a:off x="683568" y="908720"/>
            <a:ext cx="7056784" cy="3416320"/>
          </a:xfrm>
          <a:prstGeom prst="rect">
            <a:avLst/>
          </a:prstGeom>
          <a:noFill/>
        </p:spPr>
        <p:txBody>
          <a:bodyPr wrap="square" rtlCol="0">
            <a:spAutoFit/>
          </a:bodyPr>
          <a:lstStyle/>
          <a:p>
            <a:pPr marL="182563" indent="-182563"/>
            <a:endParaRPr lang="en-CA" sz="2000" b="1" dirty="0" smtClean="0">
              <a:solidFill>
                <a:srgbClr val="CC3300"/>
              </a:solidFill>
            </a:endParaRPr>
          </a:p>
          <a:p>
            <a:pPr marL="182563" indent="-182563"/>
            <a:endParaRPr lang="en-CA" sz="2000" b="1" dirty="0" smtClean="0">
              <a:solidFill>
                <a:srgbClr val="CC3300"/>
              </a:solidFill>
            </a:endParaRPr>
          </a:p>
          <a:p>
            <a:pPr marL="182563" indent="-182563"/>
            <a:r>
              <a:rPr lang="en-CA" sz="2000" b="1" dirty="0" smtClean="0">
                <a:solidFill>
                  <a:srgbClr val="CC3300"/>
                </a:solidFill>
              </a:rPr>
              <a:t>And that’s the whole story on CMS and Wikis</a:t>
            </a:r>
          </a:p>
          <a:p>
            <a:pPr marL="182563" indent="-182563">
              <a:buFont typeface="Arial" pitchFamily="34" charset="0"/>
              <a:buChar char="•"/>
            </a:pPr>
            <a:r>
              <a:rPr lang="en-CA" sz="2000" dirty="0" smtClean="0"/>
              <a:t>Western does have a wiki called “kiwi”</a:t>
            </a:r>
          </a:p>
          <a:p>
            <a:pPr marL="182563" indent="-182563">
              <a:buFont typeface="Arial" pitchFamily="34" charset="0"/>
              <a:buChar char="•"/>
            </a:pPr>
            <a:r>
              <a:rPr lang="en-CA" sz="2000" dirty="0" smtClean="0"/>
              <a:t>OWL has the functionality of wiki as well. </a:t>
            </a:r>
          </a:p>
          <a:p>
            <a:pPr marL="182563" indent="-182563"/>
            <a:endParaRPr lang="en-CA" sz="2000" b="1" dirty="0" smtClean="0">
              <a:solidFill>
                <a:srgbClr val="CC3300"/>
              </a:solidFill>
            </a:endParaRPr>
          </a:p>
          <a:p>
            <a:pPr marL="182563" indent="-182563"/>
            <a:r>
              <a:rPr lang="en-CA" sz="2000" b="1" dirty="0" smtClean="0"/>
              <a:t>Next lecture and the last!!</a:t>
            </a:r>
          </a:p>
          <a:p>
            <a:pPr marL="182563" indent="-182563"/>
            <a:r>
              <a:rPr lang="en-CA" sz="2000" b="1" dirty="0" smtClean="0"/>
              <a:t>E-commerce and some Review Notes handed out</a:t>
            </a:r>
          </a:p>
          <a:p>
            <a:pPr marL="182563" indent="-182563"/>
            <a:endParaRPr lang="en-CA" sz="2000" b="1" dirty="0" smtClean="0">
              <a:solidFill>
                <a:srgbClr val="CC3300"/>
              </a:solidFill>
            </a:endParaRPr>
          </a:p>
          <a:p>
            <a:pPr marL="182563" indent="-182563"/>
            <a:endParaRPr lang="en-CA" b="1" dirty="0" smtClean="0">
              <a:solidFill>
                <a:srgbClr val="CC3300"/>
              </a:solidFill>
            </a:endParaRPr>
          </a:p>
          <a:p>
            <a:pPr marL="182563" indent="-182563">
              <a:buFont typeface="Arial" pitchFamily="34" charset="0"/>
              <a:buChar char="•"/>
            </a:pPr>
            <a:endParaRPr lang="en-C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7"/>
          <p:cNvSpPr>
            <a:spLocks noGrp="1"/>
          </p:cNvSpPr>
          <p:nvPr>
            <p:ph type="sldNum" sz="quarter" idx="12"/>
          </p:nvPr>
        </p:nvSpPr>
        <p:spPr>
          <a:xfrm>
            <a:off x="7010400" y="6492875"/>
            <a:ext cx="2133600" cy="365125"/>
          </a:xfrm>
          <a:noFill/>
        </p:spPr>
        <p:txBody>
          <a:bodyPr/>
          <a:lstStyle/>
          <a:p>
            <a:fld id="{7E52EEAA-6F19-4756-809B-7F76A2217C9C}" type="slidenum">
              <a:rPr lang="en-CA" smtClean="0"/>
              <a:pPr/>
              <a:t>3</a:t>
            </a:fld>
            <a:endParaRPr lang="en-CA" dirty="0" smtClean="0"/>
          </a:p>
        </p:txBody>
      </p:sp>
      <p:sp>
        <p:nvSpPr>
          <p:cNvPr id="5124" name="Rectangle 3"/>
          <p:cNvSpPr>
            <a:spLocks noGrp="1" noChangeArrowheads="1"/>
          </p:cNvSpPr>
          <p:nvPr>
            <p:ph type="body" sz="half" idx="1"/>
          </p:nvPr>
        </p:nvSpPr>
        <p:spPr>
          <a:xfrm>
            <a:off x="1233972" y="634082"/>
            <a:ext cx="6408712" cy="5544616"/>
          </a:xfrm>
          <a:noFill/>
        </p:spPr>
        <p:txBody>
          <a:bodyPr>
            <a:normAutofit/>
          </a:bodyPr>
          <a:lstStyle/>
          <a:p>
            <a:pPr>
              <a:buNone/>
            </a:pPr>
            <a:r>
              <a:rPr lang="en-CA" sz="2200" b="1" dirty="0" smtClean="0">
                <a:solidFill>
                  <a:srgbClr val="C00000"/>
                </a:solidFill>
              </a:rPr>
              <a:t>Case Scenario 2: </a:t>
            </a:r>
          </a:p>
          <a:p>
            <a:pPr>
              <a:buNone/>
            </a:pPr>
            <a:r>
              <a:rPr lang="en-CA" sz="1800" b="1" dirty="0" smtClean="0">
                <a:solidFill>
                  <a:srgbClr val="C00000"/>
                </a:solidFill>
              </a:rPr>
              <a:t>Goal: ABC Company </a:t>
            </a:r>
            <a:r>
              <a:rPr lang="en-CA" sz="1800" b="1" dirty="0" smtClean="0">
                <a:solidFill>
                  <a:srgbClr val="C00000"/>
                </a:solidFill>
                <a:sym typeface="Wingdings" pitchFamily="2" charset="2"/>
              </a:rPr>
              <a:t>expand their </a:t>
            </a:r>
            <a:r>
              <a:rPr lang="en-CA" sz="1800" b="1" dirty="0" smtClean="0">
                <a:solidFill>
                  <a:srgbClr val="C00000"/>
                </a:solidFill>
              </a:rPr>
              <a:t>$500 million company</a:t>
            </a:r>
          </a:p>
          <a:p>
            <a:pPr>
              <a:buFont typeface="+mj-lt"/>
              <a:buAutoNum type="arabicPeriod"/>
            </a:pPr>
            <a:r>
              <a:rPr lang="en-CA" sz="1800" dirty="0" smtClean="0"/>
              <a:t>Customers can’t find the product </a:t>
            </a:r>
            <a:r>
              <a:rPr lang="en-CA" sz="1800" dirty="0" smtClean="0"/>
              <a:t>information</a:t>
            </a:r>
          </a:p>
          <a:p>
            <a:pPr lvl="1">
              <a:buFont typeface="+mj-lt"/>
              <a:buAutoNum type="arabicPeriod"/>
            </a:pPr>
            <a:r>
              <a:rPr lang="en-CA" sz="1400" u="sng" dirty="0" smtClean="0"/>
              <a:t>too deep</a:t>
            </a:r>
            <a:endParaRPr lang="en-CA" sz="1000" u="sng" dirty="0" smtClean="0"/>
          </a:p>
          <a:p>
            <a:pPr>
              <a:buFont typeface="+mj-lt"/>
              <a:buAutoNum type="arabicPeriod"/>
            </a:pPr>
            <a:r>
              <a:rPr lang="en-CA" sz="1800" dirty="0" smtClean="0"/>
              <a:t>Pages </a:t>
            </a:r>
            <a:r>
              <a:rPr lang="en-CA" sz="1800" dirty="0" smtClean="0"/>
              <a:t>managed by different groups</a:t>
            </a:r>
            <a:r>
              <a:rPr lang="en-CA" sz="1800" dirty="0" smtClean="0"/>
              <a:t>.</a:t>
            </a:r>
          </a:p>
          <a:p>
            <a:pPr lvl="1">
              <a:buFont typeface="+mj-lt"/>
              <a:buAutoNum type="arabicPeriod"/>
            </a:pPr>
            <a:r>
              <a:rPr lang="en-CA" sz="1400" u="sng" dirty="0" smtClean="0"/>
              <a:t>Broken links.</a:t>
            </a:r>
          </a:p>
          <a:p>
            <a:pPr lvl="1">
              <a:buFont typeface="+mj-lt"/>
              <a:buAutoNum type="arabicPeriod"/>
            </a:pPr>
            <a:r>
              <a:rPr lang="en-CA" sz="1400" u="sng" dirty="0" smtClean="0"/>
              <a:t>Unfinished pages.</a:t>
            </a:r>
            <a:endParaRPr lang="en-CA" sz="1400" u="sng" dirty="0" smtClean="0"/>
          </a:p>
          <a:p>
            <a:pPr>
              <a:buFont typeface="+mj-lt"/>
              <a:buAutoNum type="arabicPeriod"/>
            </a:pPr>
            <a:r>
              <a:rPr lang="en-CA" sz="1800" dirty="0" smtClean="0"/>
              <a:t>Group staff </a:t>
            </a:r>
            <a:r>
              <a:rPr lang="en-CA" sz="1800" dirty="0" smtClean="0"/>
              <a:t>outsource </a:t>
            </a:r>
            <a:r>
              <a:rPr lang="en-CA" sz="1800" dirty="0" smtClean="0"/>
              <a:t>in order to get better </a:t>
            </a:r>
            <a:r>
              <a:rPr lang="en-CA" sz="1800" dirty="0" smtClean="0"/>
              <a:t>handle</a:t>
            </a:r>
          </a:p>
          <a:p>
            <a:pPr lvl="1">
              <a:buFont typeface="+mj-lt"/>
              <a:buAutoNum type="arabicPeriod"/>
            </a:pPr>
            <a:r>
              <a:rPr lang="en-CA" sz="1400" u="sng" dirty="0" smtClean="0"/>
              <a:t>Others keep it internal.</a:t>
            </a:r>
          </a:p>
          <a:p>
            <a:pPr lvl="1">
              <a:buFont typeface="+mj-lt"/>
              <a:buAutoNum type="arabicPeriod"/>
            </a:pPr>
            <a:r>
              <a:rPr lang="en-CA" sz="1400" u="sng" dirty="0" smtClean="0"/>
              <a:t>Scattered </a:t>
            </a:r>
            <a:r>
              <a:rPr lang="en-CA" sz="1400" dirty="0" smtClean="0"/>
              <a:t/>
            </a:r>
            <a:br>
              <a:rPr lang="en-CA" sz="1400" dirty="0" smtClean="0"/>
            </a:br>
            <a:endParaRPr lang="en-CA" sz="1400" dirty="0" smtClean="0"/>
          </a:p>
          <a:p>
            <a:pPr>
              <a:buNone/>
            </a:pPr>
            <a:r>
              <a:rPr lang="en-CA" sz="1800" b="1" dirty="0" smtClean="0">
                <a:solidFill>
                  <a:srgbClr val="C00000"/>
                </a:solidFill>
              </a:rPr>
              <a:t>Need change... </a:t>
            </a:r>
          </a:p>
          <a:p>
            <a:pPr>
              <a:buFont typeface="+mj-lt"/>
              <a:buAutoNum type="arabicPeriod"/>
            </a:pPr>
            <a:r>
              <a:rPr lang="en-CA" sz="1800" u="sng" dirty="0" smtClean="0"/>
              <a:t>Manages</a:t>
            </a:r>
            <a:r>
              <a:rPr lang="en-CA" sz="1800" dirty="0" smtClean="0"/>
              <a:t> their </a:t>
            </a:r>
            <a:r>
              <a:rPr lang="en-CA" sz="1800" dirty="0" smtClean="0"/>
              <a:t>content effectively</a:t>
            </a:r>
          </a:p>
          <a:p>
            <a:pPr>
              <a:buFont typeface="+mj-lt"/>
              <a:buAutoNum type="arabicPeriod"/>
            </a:pPr>
            <a:r>
              <a:rPr lang="en-CA" sz="1800" dirty="0" smtClean="0"/>
              <a:t>When a page should get </a:t>
            </a:r>
            <a:r>
              <a:rPr lang="en-CA" sz="1800" u="sng" dirty="0" smtClean="0"/>
              <a:t>published</a:t>
            </a:r>
            <a:endParaRPr lang="en-CA" sz="1800" u="sng" dirty="0" smtClean="0"/>
          </a:p>
          <a:p>
            <a:pPr>
              <a:buFont typeface="+mj-lt"/>
              <a:buAutoNum type="arabicPeriod"/>
            </a:pPr>
            <a:r>
              <a:rPr lang="en-CA" sz="1800" u="sng" dirty="0" smtClean="0"/>
              <a:t>Standardizatio</a:t>
            </a:r>
            <a:r>
              <a:rPr lang="en-CA" sz="1800" u="sng" dirty="0" smtClean="0"/>
              <a:t>n</a:t>
            </a:r>
            <a:r>
              <a:rPr lang="en-CA" sz="1800" dirty="0" smtClean="0"/>
              <a:t> </a:t>
            </a:r>
            <a:r>
              <a:rPr lang="en-CA" sz="1800" dirty="0" smtClean="0"/>
              <a:t>of </a:t>
            </a:r>
            <a:r>
              <a:rPr lang="en-CA" sz="1800" dirty="0" smtClean="0"/>
              <a:t>all pages</a:t>
            </a:r>
          </a:p>
          <a:p>
            <a:pPr>
              <a:buFont typeface="+mj-lt"/>
              <a:buAutoNum type="arabicPeriod"/>
            </a:pPr>
            <a:r>
              <a:rPr lang="en-CA" sz="1800" dirty="0" smtClean="0"/>
              <a:t>Easy update</a:t>
            </a:r>
          </a:p>
          <a:p>
            <a:pPr>
              <a:buFont typeface="+mj-lt"/>
              <a:buAutoNum type="arabicPeriod"/>
            </a:pPr>
            <a:r>
              <a:rPr lang="en-CA" sz="1800" dirty="0" smtClean="0"/>
              <a:t>All information is available and accessible.</a:t>
            </a:r>
          </a:p>
          <a:p>
            <a:pPr marL="182563" indent="-182563"/>
            <a:endParaRPr lang="en-CA" sz="1800" dirty="0" smtClean="0">
              <a:solidFill>
                <a:schemeClr val="tx1">
                  <a:lumMod val="95000"/>
                  <a:lumOff val="5000"/>
                </a:schemeClr>
              </a:solidFill>
            </a:endParaRPr>
          </a:p>
          <a:p>
            <a:pPr marL="182563" indent="-182563"/>
            <a:endParaRPr lang="en-CA" sz="1800" dirty="0" smtClean="0">
              <a:solidFill>
                <a:schemeClr val="tx1">
                  <a:lumMod val="95000"/>
                  <a:lumOff val="5000"/>
                </a:schemeClr>
              </a:solidFill>
            </a:endParaRPr>
          </a:p>
          <a:p>
            <a:pPr marL="182563" indent="-182563"/>
            <a:endParaRPr lang="en-US" sz="4400" dirty="0" smtClean="0"/>
          </a:p>
        </p:txBody>
      </p:sp>
      <p:sp>
        <p:nvSpPr>
          <p:cNvPr id="17" name="Title 1"/>
          <p:cNvSpPr>
            <a:spLocks noGrp="1"/>
          </p:cNvSpPr>
          <p:nvPr>
            <p:ph type="title"/>
          </p:nvPr>
        </p:nvSpPr>
        <p:spPr>
          <a:xfrm>
            <a:off x="323528" y="0"/>
            <a:ext cx="8229600" cy="634082"/>
          </a:xfrm>
        </p:spPr>
        <p:txBody>
          <a:bodyPr>
            <a:normAutofit/>
          </a:bodyPr>
          <a:lstStyle/>
          <a:p>
            <a:pPr algn="l"/>
            <a:r>
              <a:rPr lang="en-CA" sz="2700" b="1" dirty="0" smtClean="0">
                <a:solidFill>
                  <a:schemeClr val="bg1">
                    <a:lumMod val="50000"/>
                  </a:schemeClr>
                </a:solidFill>
                <a:latin typeface="Arial" pitchFamily="34" charset="0"/>
                <a:cs typeface="Arial" pitchFamily="34" charset="0"/>
              </a:rPr>
              <a:t>Content Management Systems</a:t>
            </a:r>
            <a:endParaRPr lang="en-CA" dirty="0"/>
          </a:p>
        </p:txBody>
      </p:sp>
      <p:cxnSp>
        <p:nvCxnSpPr>
          <p:cNvPr id="18" name="Straight Connector 17"/>
          <p:cNvCxnSpPr/>
          <p:nvPr/>
        </p:nvCxnSpPr>
        <p:spPr>
          <a:xfrm>
            <a:off x="395536" y="692696"/>
            <a:ext cx="8064896" cy="0"/>
          </a:xfrm>
          <a:prstGeom prst="line">
            <a:avLst/>
          </a:prstGeom>
          <a:ln w="28575">
            <a:solidFill>
              <a:srgbClr val="FFC000"/>
            </a:solidFill>
          </a:ln>
        </p:spPr>
        <p:style>
          <a:lnRef idx="1">
            <a:schemeClr val="accent2"/>
          </a:lnRef>
          <a:fillRef idx="0">
            <a:schemeClr val="accent2"/>
          </a:fillRef>
          <a:effectRef idx="0">
            <a:schemeClr val="accent2"/>
          </a:effectRef>
          <a:fontRef idx="minor">
            <a:schemeClr val="tx1"/>
          </a:fontRef>
        </p:style>
      </p:cxnSp>
      <p:sp>
        <p:nvSpPr>
          <p:cNvPr id="6" name="TextBox 5"/>
          <p:cNvSpPr txBox="1"/>
          <p:nvPr/>
        </p:nvSpPr>
        <p:spPr>
          <a:xfrm>
            <a:off x="4490120" y="3406390"/>
            <a:ext cx="5040560" cy="830997"/>
          </a:xfrm>
          <a:prstGeom prst="rect">
            <a:avLst/>
          </a:prstGeom>
          <a:noFill/>
        </p:spPr>
        <p:txBody>
          <a:bodyPr wrap="square" rtlCol="0">
            <a:spAutoFit/>
          </a:bodyPr>
          <a:lstStyle/>
          <a:p>
            <a:pPr algn="ctr"/>
            <a:r>
              <a:rPr lang="en-CA" sz="2400" b="1" dirty="0" smtClean="0">
                <a:solidFill>
                  <a:srgbClr val="C00000"/>
                </a:solidFill>
              </a:rPr>
              <a:t>Solution:</a:t>
            </a:r>
            <a:br>
              <a:rPr lang="en-CA" sz="2400" b="1" dirty="0" smtClean="0">
                <a:solidFill>
                  <a:srgbClr val="C00000"/>
                </a:solidFill>
              </a:rPr>
            </a:br>
            <a:endParaRPr lang="en-CA" sz="2400" b="1"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7"/>
          <p:cNvSpPr>
            <a:spLocks noGrp="1"/>
          </p:cNvSpPr>
          <p:nvPr>
            <p:ph type="sldNum" sz="quarter" idx="12"/>
          </p:nvPr>
        </p:nvSpPr>
        <p:spPr>
          <a:xfrm>
            <a:off x="7010400" y="6492875"/>
            <a:ext cx="2133600" cy="365125"/>
          </a:xfrm>
          <a:noFill/>
        </p:spPr>
        <p:txBody>
          <a:bodyPr/>
          <a:lstStyle/>
          <a:p>
            <a:fld id="{7E52EEAA-6F19-4756-809B-7F76A2217C9C}" type="slidenum">
              <a:rPr lang="en-CA" smtClean="0"/>
              <a:pPr/>
              <a:t>4</a:t>
            </a:fld>
            <a:endParaRPr lang="en-CA" dirty="0" smtClean="0"/>
          </a:p>
        </p:txBody>
      </p:sp>
      <p:sp>
        <p:nvSpPr>
          <p:cNvPr id="17" name="Title 1"/>
          <p:cNvSpPr>
            <a:spLocks noGrp="1"/>
          </p:cNvSpPr>
          <p:nvPr>
            <p:ph type="title"/>
          </p:nvPr>
        </p:nvSpPr>
        <p:spPr>
          <a:xfrm>
            <a:off x="323528" y="0"/>
            <a:ext cx="8229600" cy="634082"/>
          </a:xfrm>
        </p:spPr>
        <p:txBody>
          <a:bodyPr>
            <a:normAutofit/>
          </a:bodyPr>
          <a:lstStyle/>
          <a:p>
            <a:pPr algn="l"/>
            <a:r>
              <a:rPr lang="en-CA" sz="2700" b="1" dirty="0" smtClean="0">
                <a:solidFill>
                  <a:schemeClr val="bg1">
                    <a:lumMod val="50000"/>
                  </a:schemeClr>
                </a:solidFill>
                <a:latin typeface="Arial" pitchFamily="34" charset="0"/>
                <a:cs typeface="Arial" pitchFamily="34" charset="0"/>
              </a:rPr>
              <a:t>Content Management Systems</a:t>
            </a:r>
            <a:endParaRPr lang="en-CA" dirty="0"/>
          </a:p>
        </p:txBody>
      </p:sp>
      <p:cxnSp>
        <p:nvCxnSpPr>
          <p:cNvPr id="18" name="Straight Connector 17"/>
          <p:cNvCxnSpPr/>
          <p:nvPr/>
        </p:nvCxnSpPr>
        <p:spPr>
          <a:xfrm>
            <a:off x="395536" y="692696"/>
            <a:ext cx="8064896" cy="0"/>
          </a:xfrm>
          <a:prstGeom prst="line">
            <a:avLst/>
          </a:prstGeom>
          <a:ln w="28575">
            <a:solidFill>
              <a:srgbClr val="FFC000"/>
            </a:solidFill>
          </a:ln>
        </p:spPr>
        <p:style>
          <a:lnRef idx="1">
            <a:schemeClr val="accent2"/>
          </a:lnRef>
          <a:fillRef idx="0">
            <a:schemeClr val="accent2"/>
          </a:fillRef>
          <a:effectRef idx="0">
            <a:schemeClr val="accent2"/>
          </a:effectRef>
          <a:fontRef idx="minor">
            <a:schemeClr val="tx1"/>
          </a:fontRef>
        </p:style>
      </p:cxnSp>
      <p:pic>
        <p:nvPicPr>
          <p:cNvPr id="66562" name="Picture 2" descr="http://www.flexiblewebdesign.com/images/stories/cms_wheel.gif"/>
          <p:cNvPicPr>
            <a:picLocks noChangeAspect="1" noChangeArrowheads="1"/>
          </p:cNvPicPr>
          <p:nvPr/>
        </p:nvPicPr>
        <p:blipFill>
          <a:blip r:embed="rId3" cstate="print"/>
          <a:srcRect l="12986" t="2138" r="1014" b="8046"/>
          <a:stretch>
            <a:fillRect/>
          </a:stretch>
        </p:blipFill>
        <p:spPr bwMode="auto">
          <a:xfrm>
            <a:off x="1115616" y="3356992"/>
            <a:ext cx="3096344" cy="3024336"/>
          </a:xfrm>
          <a:prstGeom prst="rect">
            <a:avLst/>
          </a:prstGeom>
          <a:noFill/>
        </p:spPr>
      </p:pic>
      <p:sp>
        <p:nvSpPr>
          <p:cNvPr id="8" name="Rectangle 7"/>
          <p:cNvSpPr/>
          <p:nvPr/>
        </p:nvSpPr>
        <p:spPr>
          <a:xfrm>
            <a:off x="323528" y="908720"/>
            <a:ext cx="3960440" cy="2677656"/>
          </a:xfrm>
          <a:prstGeom prst="rect">
            <a:avLst/>
          </a:prstGeom>
        </p:spPr>
        <p:txBody>
          <a:bodyPr wrap="square">
            <a:spAutoFit/>
          </a:bodyPr>
          <a:lstStyle/>
          <a:p>
            <a:r>
              <a:rPr lang="en-CA" sz="2400" b="1" dirty="0" smtClean="0"/>
              <a:t>CMS Software: </a:t>
            </a:r>
          </a:p>
          <a:p>
            <a:r>
              <a:rPr lang="en-CA" dirty="0" smtClean="0"/>
              <a:t>Helps manage web sites and web content across a wider range in an organization.</a:t>
            </a:r>
          </a:p>
          <a:p>
            <a:endParaRPr lang="en-CA" dirty="0" smtClean="0"/>
          </a:p>
          <a:p>
            <a:pPr marL="182563" indent="-182563">
              <a:buFont typeface="Arial" pitchFamily="34" charset="0"/>
              <a:buChar char="•"/>
            </a:pPr>
            <a:r>
              <a:rPr lang="en-CA" u="sng" dirty="0" smtClean="0"/>
              <a:t>Ease-simplicity</a:t>
            </a:r>
            <a:endParaRPr lang="en-CA" u="sng" dirty="0" smtClean="0"/>
          </a:p>
          <a:p>
            <a:pPr marL="182563" indent="-182563">
              <a:buFont typeface="Arial" pitchFamily="34" charset="0"/>
              <a:buChar char="•"/>
            </a:pPr>
            <a:r>
              <a:rPr lang="en-CA" u="sng" dirty="0" smtClean="0"/>
              <a:t>Consistency-same look</a:t>
            </a:r>
            <a:endParaRPr lang="en-CA" u="sng" dirty="0" smtClean="0"/>
          </a:p>
          <a:p>
            <a:pPr marL="182563" indent="-182563">
              <a:buFont typeface="Arial" pitchFamily="34" charset="0"/>
              <a:buChar char="•"/>
            </a:pPr>
            <a:r>
              <a:rPr lang="en-CA" u="sng" dirty="0" smtClean="0"/>
              <a:t>Control-immediate sharing</a:t>
            </a:r>
            <a:endParaRPr lang="en-CA" u="sng" dirty="0" smtClean="0"/>
          </a:p>
          <a:p>
            <a:endParaRPr lang="en-CA" dirty="0"/>
          </a:p>
        </p:txBody>
      </p:sp>
      <p:pic>
        <p:nvPicPr>
          <p:cNvPr id="66564" name="Picture 4" descr="image"/>
          <p:cNvPicPr>
            <a:picLocks noChangeAspect="1" noChangeArrowheads="1"/>
          </p:cNvPicPr>
          <p:nvPr/>
        </p:nvPicPr>
        <p:blipFill>
          <a:blip r:embed="rId4" cstate="print"/>
          <a:srcRect/>
          <a:stretch>
            <a:fillRect/>
          </a:stretch>
        </p:blipFill>
        <p:spPr bwMode="auto">
          <a:xfrm>
            <a:off x="5508104" y="1988840"/>
            <a:ext cx="3505200" cy="418147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7"/>
          <p:cNvSpPr>
            <a:spLocks noGrp="1"/>
          </p:cNvSpPr>
          <p:nvPr>
            <p:ph type="sldNum" sz="quarter" idx="12"/>
          </p:nvPr>
        </p:nvSpPr>
        <p:spPr>
          <a:xfrm>
            <a:off x="7010400" y="6492875"/>
            <a:ext cx="2133600" cy="365125"/>
          </a:xfrm>
          <a:noFill/>
        </p:spPr>
        <p:txBody>
          <a:bodyPr/>
          <a:lstStyle/>
          <a:p>
            <a:fld id="{7E52EEAA-6F19-4756-809B-7F76A2217C9C}" type="slidenum">
              <a:rPr lang="en-CA" smtClean="0"/>
              <a:pPr/>
              <a:t>5</a:t>
            </a:fld>
            <a:endParaRPr lang="en-CA" dirty="0" smtClean="0"/>
          </a:p>
        </p:txBody>
      </p:sp>
      <p:sp>
        <p:nvSpPr>
          <p:cNvPr id="5124" name="Rectangle 3"/>
          <p:cNvSpPr>
            <a:spLocks noGrp="1" noChangeArrowheads="1"/>
          </p:cNvSpPr>
          <p:nvPr>
            <p:ph type="body" sz="half" idx="1"/>
          </p:nvPr>
        </p:nvSpPr>
        <p:spPr>
          <a:xfrm>
            <a:off x="179512" y="908720"/>
            <a:ext cx="5400600" cy="5544616"/>
          </a:xfrm>
          <a:noFill/>
        </p:spPr>
        <p:txBody>
          <a:bodyPr>
            <a:normAutofit lnSpcReduction="10000"/>
          </a:bodyPr>
          <a:lstStyle/>
          <a:p>
            <a:pPr marL="0" indent="0">
              <a:buNone/>
            </a:pPr>
            <a:r>
              <a:rPr lang="en-CA" sz="2200" b="1" dirty="0" smtClean="0">
                <a:solidFill>
                  <a:srgbClr val="C00000"/>
                </a:solidFill>
              </a:rPr>
              <a:t>What is a </a:t>
            </a:r>
            <a:br>
              <a:rPr lang="en-CA" sz="2200" b="1" dirty="0" smtClean="0">
                <a:solidFill>
                  <a:srgbClr val="C00000"/>
                </a:solidFill>
              </a:rPr>
            </a:br>
            <a:r>
              <a:rPr lang="en-CA" sz="2200" b="1" dirty="0" smtClean="0">
                <a:solidFill>
                  <a:srgbClr val="C00000"/>
                </a:solidFill>
              </a:rPr>
              <a:t>Content Management System (CMS) </a:t>
            </a:r>
          </a:p>
          <a:p>
            <a:pPr marL="182563" indent="-182563"/>
            <a:r>
              <a:rPr lang="en-CA" sz="1800" dirty="0" smtClean="0"/>
              <a:t>Also known as </a:t>
            </a:r>
            <a:r>
              <a:rPr lang="en-CA" sz="1800" b="1" u="sng" dirty="0" smtClean="0"/>
              <a:t>Web</a:t>
            </a:r>
            <a:r>
              <a:rPr lang="en-CA" sz="1800" b="1" dirty="0" smtClean="0"/>
              <a:t> Management </a:t>
            </a:r>
            <a:r>
              <a:rPr lang="en-CA" sz="1800" b="1" dirty="0" smtClean="0"/>
              <a:t>System</a:t>
            </a:r>
          </a:p>
          <a:p>
            <a:pPr marL="182563" indent="-182563"/>
            <a:r>
              <a:rPr lang="en-CA" sz="1800" dirty="0" smtClean="0"/>
              <a:t>Software application used to create, customize, and manage information.</a:t>
            </a:r>
            <a:br>
              <a:rPr lang="en-CA" sz="1800" dirty="0" smtClean="0"/>
            </a:br>
            <a:r>
              <a:rPr lang="en-CA" sz="1800" dirty="0" smtClean="0"/>
              <a:t> – </a:t>
            </a:r>
            <a:r>
              <a:rPr lang="en-CA" sz="1800" b="1" i="1" dirty="0" smtClean="0">
                <a:solidFill>
                  <a:srgbClr val="C00000"/>
                </a:solidFill>
              </a:rPr>
              <a:t>seamlessly</a:t>
            </a:r>
          </a:p>
          <a:p>
            <a:pPr marL="182563" indent="-182563"/>
            <a:r>
              <a:rPr lang="en-CA" sz="1800" dirty="0" smtClean="0"/>
              <a:t>Used by large websites which include newspapers and governments.</a:t>
            </a:r>
            <a:endParaRPr lang="en-CA" sz="2000" dirty="0" smtClean="0"/>
          </a:p>
          <a:p>
            <a:pPr marL="182563" indent="-182563"/>
            <a:r>
              <a:rPr lang="en-CA" sz="1800" dirty="0" smtClean="0">
                <a:solidFill>
                  <a:schemeClr val="tx1">
                    <a:lumMod val="95000"/>
                    <a:lumOff val="5000"/>
                  </a:schemeClr>
                </a:solidFill>
              </a:rPr>
              <a:t>Offers a web-based </a:t>
            </a:r>
            <a:r>
              <a:rPr lang="en-CA" sz="1800" u="sng" dirty="0" smtClean="0">
                <a:solidFill>
                  <a:schemeClr val="tx1">
                    <a:lumMod val="95000"/>
                    <a:lumOff val="5000"/>
                  </a:schemeClr>
                </a:solidFill>
              </a:rPr>
              <a:t>GUI</a:t>
            </a:r>
            <a:endParaRPr lang="en-CA" sz="1800" u="sng" dirty="0" smtClean="0">
              <a:solidFill>
                <a:schemeClr val="tx1">
                  <a:lumMod val="95000"/>
                  <a:lumOff val="5000"/>
                </a:schemeClr>
              </a:solidFill>
            </a:endParaRPr>
          </a:p>
          <a:p>
            <a:pPr marL="182563" indent="-182563"/>
            <a:r>
              <a:rPr lang="en-CA" sz="1800" dirty="0" smtClean="0">
                <a:solidFill>
                  <a:schemeClr val="tx1">
                    <a:lumMod val="95000"/>
                    <a:lumOff val="5000"/>
                  </a:schemeClr>
                </a:solidFill>
              </a:rPr>
              <a:t>Access the CMS online using a browser – no need for DW copy on their system </a:t>
            </a:r>
          </a:p>
          <a:p>
            <a:pPr marL="182563" indent="-182563"/>
            <a:r>
              <a:rPr lang="en-CA" sz="1800" dirty="0" smtClean="0"/>
              <a:t>Structured content management features</a:t>
            </a:r>
          </a:p>
          <a:p>
            <a:pPr marL="182563" indent="-182563"/>
            <a:r>
              <a:rPr lang="en-CA" sz="1800" dirty="0" smtClean="0">
                <a:solidFill>
                  <a:schemeClr val="tx1">
                    <a:lumMod val="95000"/>
                    <a:lumOff val="5000"/>
                  </a:schemeClr>
                </a:solidFill>
              </a:rPr>
              <a:t>Can store: </a:t>
            </a:r>
            <a:r>
              <a:rPr lang="en-CA" sz="1800" dirty="0" smtClean="0"/>
              <a:t>news documents, images, video and any other online content type imaginable</a:t>
            </a:r>
          </a:p>
          <a:p>
            <a:pPr marL="182563" indent="-182563"/>
            <a:r>
              <a:rPr lang="en-CA" sz="1800" dirty="0" smtClean="0"/>
              <a:t>Great for sites with </a:t>
            </a:r>
            <a:r>
              <a:rPr lang="en-CA" sz="1800" u="sng" dirty="0" smtClean="0">
                <a:solidFill>
                  <a:srgbClr val="C00000"/>
                </a:solidFill>
              </a:rPr>
              <a:t>multiple editors and sections</a:t>
            </a:r>
            <a:r>
              <a:rPr lang="en-CA" sz="1800" dirty="0" smtClean="0"/>
              <a:t> that </a:t>
            </a:r>
            <a:r>
              <a:rPr lang="en-CA" sz="1800" dirty="0" smtClean="0"/>
              <a:t>need control</a:t>
            </a:r>
          </a:p>
          <a:p>
            <a:pPr marL="182563" indent="-182563">
              <a:buNone/>
            </a:pPr>
            <a:r>
              <a:rPr lang="en-CA" sz="1800" dirty="0" smtClean="0">
                <a:sym typeface="Wingdings" pitchFamily="2" charset="2"/>
              </a:rPr>
              <a:t></a:t>
            </a:r>
            <a:r>
              <a:rPr lang="en-CA" sz="1800" dirty="0" smtClean="0"/>
              <a:t>foundation on many large websites which include newspapers and governments</a:t>
            </a:r>
          </a:p>
          <a:p>
            <a:pPr marL="182563" indent="-182563"/>
            <a:endParaRPr lang="en-CA" sz="1800" dirty="0" smtClean="0">
              <a:solidFill>
                <a:schemeClr val="tx1">
                  <a:lumMod val="95000"/>
                  <a:lumOff val="5000"/>
                </a:schemeClr>
              </a:solidFill>
            </a:endParaRPr>
          </a:p>
          <a:p>
            <a:pPr marL="182563" indent="-182563"/>
            <a:endParaRPr lang="en-CA" sz="1800" dirty="0" smtClean="0">
              <a:solidFill>
                <a:schemeClr val="tx1">
                  <a:lumMod val="95000"/>
                  <a:lumOff val="5000"/>
                </a:schemeClr>
              </a:solidFill>
            </a:endParaRPr>
          </a:p>
          <a:p>
            <a:pPr marL="182563" indent="-182563"/>
            <a:endParaRPr lang="en-US" sz="4400" dirty="0" smtClean="0"/>
          </a:p>
        </p:txBody>
      </p:sp>
      <p:sp>
        <p:nvSpPr>
          <p:cNvPr id="17" name="Title 1"/>
          <p:cNvSpPr>
            <a:spLocks noGrp="1"/>
          </p:cNvSpPr>
          <p:nvPr>
            <p:ph type="title"/>
          </p:nvPr>
        </p:nvSpPr>
        <p:spPr>
          <a:xfrm>
            <a:off x="323528" y="0"/>
            <a:ext cx="8229600" cy="634082"/>
          </a:xfrm>
        </p:spPr>
        <p:txBody>
          <a:bodyPr>
            <a:normAutofit/>
          </a:bodyPr>
          <a:lstStyle/>
          <a:p>
            <a:pPr algn="l"/>
            <a:r>
              <a:rPr lang="en-CA" sz="2700" b="1" dirty="0" smtClean="0">
                <a:solidFill>
                  <a:schemeClr val="bg1">
                    <a:lumMod val="50000"/>
                  </a:schemeClr>
                </a:solidFill>
                <a:latin typeface="Arial" pitchFamily="34" charset="0"/>
                <a:cs typeface="Arial" pitchFamily="34" charset="0"/>
              </a:rPr>
              <a:t>Content Management Systems</a:t>
            </a:r>
            <a:endParaRPr lang="en-CA" dirty="0"/>
          </a:p>
        </p:txBody>
      </p:sp>
      <p:cxnSp>
        <p:nvCxnSpPr>
          <p:cNvPr id="18" name="Straight Connector 17"/>
          <p:cNvCxnSpPr/>
          <p:nvPr/>
        </p:nvCxnSpPr>
        <p:spPr>
          <a:xfrm>
            <a:off x="395536" y="692696"/>
            <a:ext cx="8064896" cy="0"/>
          </a:xfrm>
          <a:prstGeom prst="line">
            <a:avLst/>
          </a:prstGeom>
          <a:ln w="28575">
            <a:solidFill>
              <a:srgbClr val="FFC000"/>
            </a:solidFill>
          </a:ln>
        </p:spPr>
        <p:style>
          <a:lnRef idx="1">
            <a:schemeClr val="accent2"/>
          </a:lnRef>
          <a:fillRef idx="0">
            <a:schemeClr val="accent2"/>
          </a:fillRef>
          <a:effectRef idx="0">
            <a:schemeClr val="accent2"/>
          </a:effectRef>
          <a:fontRef idx="minor">
            <a:schemeClr val="tx1"/>
          </a:fontRef>
        </p:style>
      </p:cxnSp>
      <p:pic>
        <p:nvPicPr>
          <p:cNvPr id="3074" name="Picture 2" descr="Content Management System"/>
          <p:cNvPicPr>
            <a:picLocks noChangeAspect="1" noChangeArrowheads="1"/>
          </p:cNvPicPr>
          <p:nvPr/>
        </p:nvPicPr>
        <p:blipFill>
          <a:blip r:embed="rId3" cstate="print"/>
          <a:srcRect/>
          <a:stretch>
            <a:fillRect/>
          </a:stretch>
        </p:blipFill>
        <p:spPr bwMode="auto">
          <a:xfrm>
            <a:off x="6012160" y="3933056"/>
            <a:ext cx="2585864" cy="2282026"/>
          </a:xfrm>
          <a:prstGeom prst="rect">
            <a:avLst/>
          </a:prstGeom>
          <a:noFill/>
        </p:spPr>
      </p:pic>
      <p:sp>
        <p:nvSpPr>
          <p:cNvPr id="7" name="Rectangle 6"/>
          <p:cNvSpPr/>
          <p:nvPr/>
        </p:nvSpPr>
        <p:spPr>
          <a:xfrm>
            <a:off x="5004048" y="6309320"/>
            <a:ext cx="3870176" cy="461665"/>
          </a:xfrm>
          <a:prstGeom prst="rect">
            <a:avLst/>
          </a:prstGeom>
        </p:spPr>
        <p:txBody>
          <a:bodyPr wrap="square">
            <a:spAutoFit/>
          </a:bodyPr>
          <a:lstStyle/>
          <a:p>
            <a:r>
              <a:rPr lang="en-CA" sz="800" dirty="0" smtClean="0"/>
              <a:t>Source: </a:t>
            </a:r>
            <a:r>
              <a:rPr lang="en-CA" sz="800" dirty="0" smtClean="0">
                <a:hlinkClick r:id="rId4"/>
              </a:rPr>
              <a:t>http://www.vdocs.org/index.php/document-management/content-management-system</a:t>
            </a:r>
            <a:endParaRPr lang="en-CA" sz="800" dirty="0" smtClean="0"/>
          </a:p>
          <a:p>
            <a:endParaRPr lang="en-CA" sz="800" dirty="0"/>
          </a:p>
        </p:txBody>
      </p:sp>
      <p:pic>
        <p:nvPicPr>
          <p:cNvPr id="3076" name="Picture 4" descr="http://www.pamforsyth.com/images/website_array.jpg"/>
          <p:cNvPicPr>
            <a:picLocks noChangeAspect="1" noChangeArrowheads="1"/>
          </p:cNvPicPr>
          <p:nvPr/>
        </p:nvPicPr>
        <p:blipFill>
          <a:blip r:embed="rId5" cstate="print"/>
          <a:srcRect/>
          <a:stretch>
            <a:fillRect/>
          </a:stretch>
        </p:blipFill>
        <p:spPr bwMode="auto">
          <a:xfrm>
            <a:off x="5580112" y="404664"/>
            <a:ext cx="3286125" cy="3124201"/>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7"/>
          <p:cNvSpPr>
            <a:spLocks noGrp="1"/>
          </p:cNvSpPr>
          <p:nvPr>
            <p:ph type="sldNum" sz="quarter" idx="12"/>
          </p:nvPr>
        </p:nvSpPr>
        <p:spPr>
          <a:xfrm>
            <a:off x="7010400" y="6492875"/>
            <a:ext cx="2133600" cy="365125"/>
          </a:xfrm>
          <a:noFill/>
        </p:spPr>
        <p:txBody>
          <a:bodyPr/>
          <a:lstStyle/>
          <a:p>
            <a:fld id="{7E52EEAA-6F19-4756-809B-7F76A2217C9C}" type="slidenum">
              <a:rPr lang="en-CA" smtClean="0"/>
              <a:pPr/>
              <a:t>6</a:t>
            </a:fld>
            <a:endParaRPr lang="en-CA" dirty="0" smtClean="0"/>
          </a:p>
        </p:txBody>
      </p:sp>
      <p:sp>
        <p:nvSpPr>
          <p:cNvPr id="17" name="Title 1"/>
          <p:cNvSpPr>
            <a:spLocks noGrp="1"/>
          </p:cNvSpPr>
          <p:nvPr>
            <p:ph type="title"/>
          </p:nvPr>
        </p:nvSpPr>
        <p:spPr>
          <a:xfrm>
            <a:off x="323528" y="0"/>
            <a:ext cx="8229600" cy="634082"/>
          </a:xfrm>
        </p:spPr>
        <p:txBody>
          <a:bodyPr>
            <a:normAutofit/>
          </a:bodyPr>
          <a:lstStyle/>
          <a:p>
            <a:pPr algn="l"/>
            <a:r>
              <a:rPr lang="en-CA" sz="2700" b="1" dirty="0" smtClean="0">
                <a:solidFill>
                  <a:schemeClr val="bg1">
                    <a:lumMod val="50000"/>
                  </a:schemeClr>
                </a:solidFill>
                <a:latin typeface="Arial" pitchFamily="34" charset="0"/>
                <a:cs typeface="Arial" pitchFamily="34" charset="0"/>
              </a:rPr>
              <a:t>Content Management Systems</a:t>
            </a:r>
            <a:endParaRPr lang="en-CA" dirty="0"/>
          </a:p>
        </p:txBody>
      </p:sp>
      <p:cxnSp>
        <p:nvCxnSpPr>
          <p:cNvPr id="18" name="Straight Connector 17"/>
          <p:cNvCxnSpPr/>
          <p:nvPr/>
        </p:nvCxnSpPr>
        <p:spPr>
          <a:xfrm>
            <a:off x="395536" y="692696"/>
            <a:ext cx="8064896" cy="0"/>
          </a:xfrm>
          <a:prstGeom prst="line">
            <a:avLst/>
          </a:prstGeom>
          <a:ln w="28575">
            <a:solidFill>
              <a:srgbClr val="FFC000"/>
            </a:solidFill>
          </a:ln>
        </p:spPr>
        <p:style>
          <a:lnRef idx="1">
            <a:schemeClr val="accent2"/>
          </a:lnRef>
          <a:fillRef idx="0">
            <a:schemeClr val="accent2"/>
          </a:fillRef>
          <a:effectRef idx="0">
            <a:schemeClr val="accent2"/>
          </a:effectRef>
          <a:fontRef idx="minor">
            <a:schemeClr val="tx1"/>
          </a:fontRef>
        </p:style>
      </p:cxnSp>
      <p:sp>
        <p:nvSpPr>
          <p:cNvPr id="8" name="Rectangle 7"/>
          <p:cNvSpPr/>
          <p:nvPr/>
        </p:nvSpPr>
        <p:spPr>
          <a:xfrm>
            <a:off x="179512" y="908720"/>
            <a:ext cx="5544616" cy="5724644"/>
          </a:xfrm>
          <a:prstGeom prst="rect">
            <a:avLst/>
          </a:prstGeom>
        </p:spPr>
        <p:txBody>
          <a:bodyPr wrap="square">
            <a:spAutoFit/>
          </a:bodyPr>
          <a:lstStyle/>
          <a:p>
            <a:r>
              <a:rPr lang="en-CA" sz="2400" b="1" dirty="0" smtClean="0"/>
              <a:t>CMS History:</a:t>
            </a:r>
          </a:p>
          <a:p>
            <a:pPr>
              <a:buFont typeface="Arial" pitchFamily="34" charset="0"/>
              <a:buChar char="•"/>
            </a:pPr>
            <a:endParaRPr lang="en-CA" b="1" dirty="0" smtClean="0"/>
          </a:p>
          <a:p>
            <a:pPr>
              <a:buFont typeface="Arial" pitchFamily="34" charset="0"/>
              <a:buChar char="•"/>
            </a:pPr>
            <a:r>
              <a:rPr lang="en-CA" b="1" dirty="0" smtClean="0"/>
              <a:t>1995-2000</a:t>
            </a:r>
          </a:p>
          <a:p>
            <a:pPr marL="630238" lvl="1" indent="-173038">
              <a:buFont typeface="Arial" pitchFamily="34" charset="0"/>
              <a:buChar char="•"/>
            </a:pPr>
            <a:r>
              <a:rPr lang="en-CA" dirty="0" smtClean="0"/>
              <a:t>Explosion of </a:t>
            </a:r>
            <a:r>
              <a:rPr lang="en-CA" b="1" u="sng" dirty="0" smtClean="0">
                <a:solidFill>
                  <a:srgbClr val="C00000"/>
                </a:solidFill>
              </a:rPr>
              <a:t>proprietary software</a:t>
            </a:r>
            <a:endParaRPr lang="en-CA" b="1" u="sng" dirty="0" smtClean="0">
              <a:solidFill>
                <a:srgbClr val="C00000"/>
              </a:solidFill>
            </a:endParaRPr>
          </a:p>
          <a:p>
            <a:pPr marL="630238" lvl="1" indent="-173038"/>
            <a:r>
              <a:rPr lang="en-CA" dirty="0" smtClean="0">
                <a:sym typeface="Wingdings" pitchFamily="2" charset="2"/>
              </a:rPr>
              <a:t></a:t>
            </a:r>
            <a:r>
              <a:rPr lang="en-CA" dirty="0" smtClean="0"/>
              <a:t>Developed by a single corporation and licensed to clients that wish to use it.</a:t>
            </a:r>
          </a:p>
          <a:p>
            <a:pPr marL="630238" lvl="1" indent="-173038">
              <a:buFont typeface="Arial" pitchFamily="34" charset="0"/>
              <a:buChar char="•"/>
            </a:pPr>
            <a:r>
              <a:rPr lang="en-CA" dirty="0" smtClean="0"/>
              <a:t>Customized for that client and workflow</a:t>
            </a:r>
          </a:p>
          <a:p>
            <a:pPr marL="630238" lvl="1" indent="-173038">
              <a:buFont typeface="Arial" pitchFamily="34" charset="0"/>
              <a:buChar char="•"/>
            </a:pPr>
            <a:r>
              <a:rPr lang="en-CA" dirty="0" smtClean="0"/>
              <a:t>Expensive $$$, and used by larger sites with big budgets</a:t>
            </a:r>
            <a:br>
              <a:rPr lang="en-CA" dirty="0" smtClean="0"/>
            </a:br>
            <a:endParaRPr lang="en-CA" dirty="0" smtClean="0"/>
          </a:p>
          <a:p>
            <a:pPr>
              <a:buFont typeface="Arial" pitchFamily="34" charset="0"/>
              <a:buChar char="•"/>
            </a:pPr>
            <a:r>
              <a:rPr lang="en-CA" b="1" dirty="0" smtClean="0"/>
              <a:t>1998-2005</a:t>
            </a:r>
          </a:p>
          <a:p>
            <a:pPr marL="630238" lvl="1" indent="-173038">
              <a:buFont typeface="Arial" pitchFamily="34" charset="0"/>
              <a:buChar char="•"/>
            </a:pPr>
            <a:r>
              <a:rPr lang="en-CA" dirty="0" smtClean="0"/>
              <a:t>Release of PHP (mid 90s) </a:t>
            </a:r>
            <a:r>
              <a:rPr lang="en-CA" dirty="0" smtClean="0">
                <a:solidFill>
                  <a:srgbClr val="C00000"/>
                </a:solidFill>
              </a:rPr>
              <a:t>free general purpose </a:t>
            </a:r>
            <a:r>
              <a:rPr lang="en-CA" u="sng" dirty="0" smtClean="0">
                <a:solidFill>
                  <a:srgbClr val="C00000"/>
                </a:solidFill>
              </a:rPr>
              <a:t>scripting</a:t>
            </a:r>
            <a:r>
              <a:rPr lang="en-CA" dirty="0" smtClean="0">
                <a:solidFill>
                  <a:srgbClr val="C00000"/>
                </a:solidFill>
              </a:rPr>
              <a:t> language </a:t>
            </a:r>
            <a:r>
              <a:rPr lang="en-CA" dirty="0" smtClean="0">
                <a:solidFill>
                  <a:srgbClr val="C00000"/>
                </a:solidFill>
              </a:rPr>
              <a:t>available for web development</a:t>
            </a:r>
          </a:p>
          <a:p>
            <a:pPr marL="630238" lvl="1" indent="-173038">
              <a:buFont typeface="Arial" pitchFamily="34" charset="0"/>
              <a:buChar char="•"/>
            </a:pPr>
            <a:r>
              <a:rPr lang="en-CA" dirty="0" smtClean="0"/>
              <a:t>Led to explosion of ________ systems</a:t>
            </a:r>
          </a:p>
          <a:p>
            <a:pPr marL="630238" lvl="1" indent="-173038">
              <a:buFont typeface="Arial" pitchFamily="34" charset="0"/>
              <a:buChar char="•"/>
            </a:pPr>
            <a:r>
              <a:rPr lang="en-CA" dirty="0" smtClean="0"/>
              <a:t>Lowered the cost of hosting dynamic websites</a:t>
            </a:r>
          </a:p>
          <a:p>
            <a:pPr marL="630238" lvl="1" indent="-173038">
              <a:buFont typeface="Arial" pitchFamily="34" charset="0"/>
              <a:buChar char="•"/>
            </a:pPr>
            <a:r>
              <a:rPr lang="en-CA" dirty="0" smtClean="0"/>
              <a:t>Explosion of CMS- easier for individuals to bring content management to their orgs</a:t>
            </a:r>
          </a:p>
          <a:p>
            <a:pPr>
              <a:buFont typeface="Arial" pitchFamily="34" charset="0"/>
              <a:buChar char="•"/>
            </a:pPr>
            <a:endParaRPr lang="en-CA" b="1" dirty="0" smtClean="0"/>
          </a:p>
          <a:p>
            <a:endParaRPr lang="en-CA" dirty="0"/>
          </a:p>
        </p:txBody>
      </p:sp>
      <p:sp>
        <p:nvSpPr>
          <p:cNvPr id="9" name="TextBox 8"/>
          <p:cNvSpPr txBox="1"/>
          <p:nvPr/>
        </p:nvSpPr>
        <p:spPr>
          <a:xfrm>
            <a:off x="5724128" y="908720"/>
            <a:ext cx="3419872" cy="5355312"/>
          </a:xfrm>
          <a:prstGeom prst="rect">
            <a:avLst/>
          </a:prstGeom>
          <a:gradFill flip="none" rotWithShape="1">
            <a:gsLst>
              <a:gs pos="8000">
                <a:schemeClr val="accent1">
                  <a:tint val="66000"/>
                  <a:satMod val="160000"/>
                  <a:alpha val="34000"/>
                </a:schemeClr>
              </a:gs>
              <a:gs pos="50000">
                <a:schemeClr val="accent1">
                  <a:tint val="44500"/>
                  <a:satMod val="160000"/>
                </a:schemeClr>
              </a:gs>
              <a:gs pos="100000">
                <a:schemeClr val="accent1">
                  <a:tint val="23500"/>
                  <a:satMod val="160000"/>
                </a:schemeClr>
              </a:gs>
            </a:gsLst>
            <a:path path="rect">
              <a:fillToRect l="100000" t="100000"/>
            </a:path>
            <a:tileRect r="-100000" b="-100000"/>
          </a:gradFill>
        </p:spPr>
        <p:txBody>
          <a:bodyPr wrap="square" rtlCol="0">
            <a:spAutoFit/>
          </a:bodyPr>
          <a:lstStyle/>
          <a:p>
            <a:r>
              <a:rPr lang="en-CA" b="1" dirty="0" smtClean="0"/>
              <a:t>Open Source Software</a:t>
            </a:r>
          </a:p>
          <a:p>
            <a:pPr marL="182563" indent="-182563">
              <a:buFont typeface="Arial" pitchFamily="34" charset="0"/>
              <a:buChar char="•"/>
            </a:pPr>
            <a:r>
              <a:rPr lang="en-CA" dirty="0" smtClean="0"/>
              <a:t>Software designed to encourage  </a:t>
            </a:r>
            <a:r>
              <a:rPr lang="en-CA" u="sng" dirty="0" smtClean="0"/>
              <a:t>collaboration</a:t>
            </a:r>
            <a:r>
              <a:rPr lang="en-CA" dirty="0" smtClean="0"/>
              <a:t> and </a:t>
            </a:r>
            <a:r>
              <a:rPr lang="en-CA" u="sng" dirty="0" smtClean="0"/>
              <a:t>community</a:t>
            </a:r>
            <a:r>
              <a:rPr lang="en-CA" dirty="0" smtClean="0"/>
              <a:t> development</a:t>
            </a:r>
            <a:endParaRPr lang="en-CA" dirty="0" smtClean="0"/>
          </a:p>
          <a:p>
            <a:pPr marL="182563" indent="-182563">
              <a:buFont typeface="Arial" pitchFamily="34" charset="0"/>
              <a:buChar char="•"/>
            </a:pPr>
            <a:r>
              <a:rPr lang="en-CA" dirty="0" smtClean="0"/>
              <a:t>Released with licenses for distribution for free and without royalty fees.</a:t>
            </a:r>
          </a:p>
          <a:p>
            <a:pPr marL="182563" indent="-182563">
              <a:buFont typeface="Arial" pitchFamily="34" charset="0"/>
              <a:buChar char="•"/>
            </a:pPr>
            <a:endParaRPr lang="en-CA" dirty="0" smtClean="0"/>
          </a:p>
          <a:p>
            <a:pPr marL="182563" indent="-182563">
              <a:buFont typeface="Arial" pitchFamily="34" charset="0"/>
              <a:buChar char="•"/>
            </a:pPr>
            <a:endParaRPr lang="en-CA" dirty="0" smtClean="0"/>
          </a:p>
          <a:p>
            <a:pPr marL="182563" indent="-182563">
              <a:buFont typeface="Arial" pitchFamily="34" charset="0"/>
              <a:buChar char="•"/>
            </a:pPr>
            <a:endParaRPr lang="en-CA" dirty="0" smtClean="0"/>
          </a:p>
          <a:p>
            <a:pPr marL="182563" indent="-182563">
              <a:buFont typeface="Arial" pitchFamily="34" charset="0"/>
              <a:buChar char="•"/>
            </a:pPr>
            <a:endParaRPr lang="en-CA" dirty="0" smtClean="0"/>
          </a:p>
          <a:p>
            <a:pPr marL="182563" indent="-182563">
              <a:buFont typeface="Arial" pitchFamily="34" charset="0"/>
              <a:buChar char="•"/>
            </a:pPr>
            <a:endParaRPr lang="en-CA" dirty="0" smtClean="0"/>
          </a:p>
          <a:p>
            <a:pPr marL="182563" indent="-182563">
              <a:buFont typeface="Arial" pitchFamily="34" charset="0"/>
              <a:buChar char="•"/>
            </a:pPr>
            <a:endParaRPr lang="en-CA" dirty="0" smtClean="0"/>
          </a:p>
          <a:p>
            <a:pPr marL="182563" indent="-182563">
              <a:buFont typeface="Arial" pitchFamily="34" charset="0"/>
              <a:buChar char="•"/>
            </a:pPr>
            <a:endParaRPr lang="en-CA" dirty="0" smtClean="0"/>
          </a:p>
          <a:p>
            <a:pPr marL="182563" indent="-182563">
              <a:buFont typeface="Arial" pitchFamily="34" charset="0"/>
              <a:buChar char="•"/>
            </a:pPr>
            <a:endParaRPr lang="en-CA" dirty="0" smtClean="0"/>
          </a:p>
          <a:p>
            <a:pPr marL="182563" indent="-182563">
              <a:buFont typeface="Arial" pitchFamily="34" charset="0"/>
              <a:buChar char="•"/>
            </a:pPr>
            <a:endParaRPr lang="en-CA" dirty="0" smtClean="0"/>
          </a:p>
          <a:p>
            <a:pPr marL="182563" indent="-182563">
              <a:buFont typeface="Arial" pitchFamily="34" charset="0"/>
              <a:buChar char="•"/>
            </a:pPr>
            <a:endParaRPr lang="en-CA" dirty="0" smtClean="0"/>
          </a:p>
          <a:p>
            <a:pPr marL="182563" indent="-182563">
              <a:buFont typeface="Arial" pitchFamily="34" charset="0"/>
              <a:buChar char="•"/>
            </a:pPr>
            <a:endParaRPr lang="en-CA" dirty="0" smtClean="0"/>
          </a:p>
          <a:p>
            <a:endParaRPr lang="en-CA" dirty="0"/>
          </a:p>
        </p:txBody>
      </p:sp>
      <p:pic>
        <p:nvPicPr>
          <p:cNvPr id="73730" name="Picture 2"/>
          <p:cNvPicPr>
            <a:picLocks noChangeAspect="1" noChangeArrowheads="1"/>
          </p:cNvPicPr>
          <p:nvPr/>
        </p:nvPicPr>
        <p:blipFill>
          <a:blip r:embed="rId3" cstate="print"/>
          <a:srcRect l="75776" t="59091"/>
          <a:stretch>
            <a:fillRect/>
          </a:stretch>
        </p:blipFill>
        <p:spPr bwMode="auto">
          <a:xfrm>
            <a:off x="7360317" y="4149080"/>
            <a:ext cx="1783683" cy="1287570"/>
          </a:xfrm>
          <a:prstGeom prst="rect">
            <a:avLst/>
          </a:prstGeom>
          <a:noFill/>
          <a:ln w="9525">
            <a:noFill/>
            <a:miter lim="800000"/>
            <a:headEnd/>
            <a:tailEnd/>
          </a:ln>
        </p:spPr>
      </p:pic>
      <p:pic>
        <p:nvPicPr>
          <p:cNvPr id="12" name="Picture 2"/>
          <p:cNvPicPr>
            <a:picLocks noChangeAspect="1" noChangeArrowheads="1"/>
          </p:cNvPicPr>
          <p:nvPr/>
        </p:nvPicPr>
        <p:blipFill>
          <a:blip r:embed="rId3" cstate="print"/>
          <a:srcRect l="29144" r="30054" b="45455"/>
          <a:stretch>
            <a:fillRect/>
          </a:stretch>
        </p:blipFill>
        <p:spPr bwMode="auto">
          <a:xfrm>
            <a:off x="6444208" y="3140968"/>
            <a:ext cx="1638182" cy="936104"/>
          </a:xfrm>
          <a:prstGeom prst="rect">
            <a:avLst/>
          </a:prstGeom>
          <a:noFill/>
          <a:ln w="9525">
            <a:noFill/>
            <a:miter lim="800000"/>
            <a:headEnd/>
            <a:tailEnd/>
          </a:ln>
        </p:spPr>
      </p:pic>
      <p:pic>
        <p:nvPicPr>
          <p:cNvPr id="13" name="Picture 2"/>
          <p:cNvPicPr>
            <a:picLocks noChangeAspect="1" noChangeArrowheads="1"/>
          </p:cNvPicPr>
          <p:nvPr/>
        </p:nvPicPr>
        <p:blipFill>
          <a:blip r:embed="rId3" cstate="print"/>
          <a:srcRect t="45455" r="80570"/>
          <a:stretch>
            <a:fillRect/>
          </a:stretch>
        </p:blipFill>
        <p:spPr bwMode="auto">
          <a:xfrm>
            <a:off x="5796136" y="4221088"/>
            <a:ext cx="1080121" cy="1296145"/>
          </a:xfrm>
          <a:prstGeom prst="rect">
            <a:avLst/>
          </a:prstGeom>
          <a:noFill/>
          <a:ln w="9525">
            <a:noFill/>
            <a:miter lim="800000"/>
            <a:headEnd/>
            <a:tailEnd/>
          </a:ln>
        </p:spPr>
      </p:pic>
      <p:pic>
        <p:nvPicPr>
          <p:cNvPr id="14" name="Picture 2"/>
          <p:cNvPicPr>
            <a:picLocks noChangeAspect="1" noChangeArrowheads="1"/>
          </p:cNvPicPr>
          <p:nvPr/>
        </p:nvPicPr>
        <p:blipFill>
          <a:blip r:embed="rId3" cstate="print"/>
          <a:srcRect l="25032" t="54016" r="24451"/>
          <a:stretch>
            <a:fillRect/>
          </a:stretch>
        </p:blipFill>
        <p:spPr bwMode="auto">
          <a:xfrm>
            <a:off x="6444208" y="5589240"/>
            <a:ext cx="1872208" cy="728464"/>
          </a:xfrm>
          <a:prstGeom prst="rect">
            <a:avLst/>
          </a:prstGeom>
          <a:noFill/>
          <a:ln w="9525">
            <a:noFill/>
            <a:miter lim="800000"/>
            <a:headEnd/>
            <a:tailEnd/>
          </a:ln>
        </p:spPr>
      </p:pic>
      <p:cxnSp>
        <p:nvCxnSpPr>
          <p:cNvPr id="16" name="Straight Arrow Connector 15"/>
          <p:cNvCxnSpPr>
            <a:stCxn id="12" idx="2"/>
          </p:cNvCxnSpPr>
          <p:nvPr/>
        </p:nvCxnSpPr>
        <p:spPr>
          <a:xfrm flipH="1">
            <a:off x="7236296" y="4077072"/>
            <a:ext cx="27003" cy="1512168"/>
          </a:xfrm>
          <a:prstGeom prst="straightConnector1">
            <a:avLst/>
          </a:prstGeom>
          <a:ln w="28575">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7668344" y="3861048"/>
            <a:ext cx="333036" cy="504056"/>
          </a:xfrm>
          <a:prstGeom prst="straightConnector1">
            <a:avLst/>
          </a:prstGeom>
          <a:ln w="28575">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6516216" y="3933056"/>
            <a:ext cx="360040" cy="360040"/>
          </a:xfrm>
          <a:prstGeom prst="straightConnector1">
            <a:avLst/>
          </a:prstGeom>
          <a:ln w="28575">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7"/>
          <p:cNvSpPr>
            <a:spLocks noGrp="1"/>
          </p:cNvSpPr>
          <p:nvPr>
            <p:ph type="sldNum" sz="quarter" idx="12"/>
          </p:nvPr>
        </p:nvSpPr>
        <p:spPr>
          <a:xfrm>
            <a:off x="7010400" y="6132835"/>
            <a:ext cx="2133600" cy="365125"/>
          </a:xfrm>
          <a:noFill/>
        </p:spPr>
        <p:txBody>
          <a:bodyPr/>
          <a:lstStyle/>
          <a:p>
            <a:fld id="{7E52EEAA-6F19-4756-809B-7F76A2217C9C}" type="slidenum">
              <a:rPr lang="en-CA" smtClean="0"/>
              <a:pPr/>
              <a:t>7</a:t>
            </a:fld>
            <a:endParaRPr lang="en-CA" dirty="0" smtClean="0"/>
          </a:p>
        </p:txBody>
      </p:sp>
      <p:sp>
        <p:nvSpPr>
          <p:cNvPr id="5124" name="Rectangle 3"/>
          <p:cNvSpPr>
            <a:spLocks noGrp="1" noChangeArrowheads="1"/>
          </p:cNvSpPr>
          <p:nvPr>
            <p:ph type="body" sz="half" idx="1"/>
          </p:nvPr>
        </p:nvSpPr>
        <p:spPr>
          <a:xfrm>
            <a:off x="107504" y="764704"/>
            <a:ext cx="4896544" cy="4464496"/>
          </a:xfrm>
          <a:noFill/>
        </p:spPr>
        <p:txBody>
          <a:bodyPr>
            <a:normAutofit fontScale="92500" lnSpcReduction="20000"/>
          </a:bodyPr>
          <a:lstStyle/>
          <a:p>
            <a:pPr marL="182563" indent="-182563">
              <a:buNone/>
            </a:pPr>
            <a:r>
              <a:rPr lang="en-CA" sz="1800" b="1" dirty="0" smtClean="0">
                <a:solidFill>
                  <a:srgbClr val="C00000"/>
                </a:solidFill>
              </a:rPr>
              <a:t>How are they set up?</a:t>
            </a:r>
          </a:p>
          <a:p>
            <a:pPr marL="182563" indent="-182563"/>
            <a:r>
              <a:rPr lang="en-CA" sz="1800" dirty="0" smtClean="0"/>
              <a:t>Most CMS can be used alone, or in conjunction (integrated) with other applications. </a:t>
            </a:r>
          </a:p>
          <a:p>
            <a:pPr marL="182563" indent="-182563"/>
            <a:r>
              <a:rPr lang="en-CA" sz="1800" dirty="0" smtClean="0"/>
              <a:t>Can be set up directly on a network, the Internet, or even to run "locally" on your own computer.</a:t>
            </a:r>
            <a:br>
              <a:rPr lang="en-CA" sz="1800" dirty="0" smtClean="0"/>
            </a:br>
            <a:endParaRPr lang="en-CA" sz="1800" dirty="0" smtClean="0"/>
          </a:p>
          <a:p>
            <a:pPr marL="182563" indent="-182563">
              <a:buNone/>
            </a:pPr>
            <a:r>
              <a:rPr lang="en-CA" sz="1800" b="1" dirty="0" smtClean="0">
                <a:solidFill>
                  <a:srgbClr val="C00000"/>
                </a:solidFill>
              </a:rPr>
              <a:t>Most popular web CMS</a:t>
            </a:r>
          </a:p>
          <a:p>
            <a:pPr marL="182563" indent="-182563">
              <a:buNone/>
            </a:pPr>
            <a:r>
              <a:rPr lang="en-CA" sz="1800" b="1" dirty="0" err="1" smtClean="0"/>
              <a:t>WordPress</a:t>
            </a:r>
            <a:r>
              <a:rPr lang="en-CA" sz="1800" b="1" dirty="0" smtClean="0"/>
              <a:t> :</a:t>
            </a:r>
          </a:p>
          <a:p>
            <a:pPr marL="582613" lvl="1" indent="-182563">
              <a:buFont typeface="Arial" pitchFamily="34" charset="0"/>
              <a:buChar char="•"/>
            </a:pPr>
            <a:r>
              <a:rPr lang="en-CA" sz="1600" dirty="0" smtClean="0"/>
              <a:t>Most popular CMS- originated for </a:t>
            </a:r>
            <a:r>
              <a:rPr lang="en-CA" sz="1600" u="sng" dirty="0" smtClean="0"/>
              <a:t>blogging</a:t>
            </a:r>
            <a:r>
              <a:rPr lang="en-CA" sz="1600" dirty="0" smtClean="0"/>
              <a:t> only </a:t>
            </a:r>
            <a:r>
              <a:rPr lang="en-CA" sz="1600" dirty="0" smtClean="0"/>
              <a:t>but now full fledged CMS </a:t>
            </a:r>
          </a:p>
          <a:p>
            <a:pPr marL="182563" indent="-182563">
              <a:buNone/>
            </a:pPr>
            <a:r>
              <a:rPr lang="en-CA" sz="1800" b="1" dirty="0" err="1" smtClean="0"/>
              <a:t>Joomla</a:t>
            </a:r>
            <a:r>
              <a:rPr lang="en-CA" sz="1800" b="1" dirty="0" smtClean="0"/>
              <a:t>:</a:t>
            </a:r>
          </a:p>
          <a:p>
            <a:pPr marL="582613" lvl="1" indent="-182563">
              <a:buFont typeface="Arial" pitchFamily="34" charset="0"/>
              <a:buChar char="•"/>
            </a:pPr>
            <a:r>
              <a:rPr lang="en-CA" sz="1700" u="sng" dirty="0" smtClean="0"/>
              <a:t>More complex</a:t>
            </a:r>
            <a:r>
              <a:rPr lang="en-CA" sz="1700" dirty="0" smtClean="0"/>
              <a:t> than </a:t>
            </a:r>
            <a:r>
              <a:rPr lang="en-CA" sz="1700" dirty="0" err="1" smtClean="0"/>
              <a:t>Wordpress</a:t>
            </a:r>
            <a:r>
              <a:rPr lang="en-CA" sz="1700" dirty="0" smtClean="0"/>
              <a:t>.</a:t>
            </a:r>
          </a:p>
          <a:p>
            <a:pPr marL="182563" indent="-182563">
              <a:buNone/>
            </a:pPr>
            <a:r>
              <a:rPr lang="en-CA" sz="1800" b="1" dirty="0" err="1" smtClean="0"/>
              <a:t>Drupal</a:t>
            </a:r>
            <a:r>
              <a:rPr lang="en-CA" sz="1800" b="1" dirty="0" smtClean="0"/>
              <a:t>: </a:t>
            </a:r>
          </a:p>
          <a:p>
            <a:pPr marL="582613" lvl="1" indent="-182563"/>
            <a:r>
              <a:rPr lang="en-CA" sz="1700" dirty="0" smtClean="0"/>
              <a:t>Second most used CMS and originated before </a:t>
            </a:r>
            <a:r>
              <a:rPr lang="en-CA" sz="1700" dirty="0" err="1" smtClean="0"/>
              <a:t>WordPress</a:t>
            </a:r>
            <a:r>
              <a:rPr lang="en-CA" sz="1700" dirty="0" smtClean="0"/>
              <a:t> and </a:t>
            </a:r>
            <a:r>
              <a:rPr lang="en-CA" sz="1700" dirty="0" err="1" smtClean="0"/>
              <a:t>Joomla</a:t>
            </a:r>
            <a:r>
              <a:rPr lang="en-CA" sz="1700" dirty="0" smtClean="0"/>
              <a:t>.</a:t>
            </a:r>
          </a:p>
          <a:p>
            <a:pPr marL="582613" lvl="1" indent="-182563"/>
            <a:r>
              <a:rPr lang="en-CA" sz="1700" dirty="0" smtClean="0"/>
              <a:t>Much </a:t>
            </a:r>
            <a:r>
              <a:rPr lang="en-CA" sz="1700" dirty="0" smtClean="0"/>
              <a:t>more </a:t>
            </a:r>
            <a:r>
              <a:rPr lang="en-CA" sz="1700" u="sng" dirty="0" smtClean="0"/>
              <a:t>difficult</a:t>
            </a:r>
            <a:r>
              <a:rPr lang="en-CA" sz="1700" dirty="0" smtClean="0"/>
              <a:t> to </a:t>
            </a:r>
            <a:r>
              <a:rPr lang="en-CA" sz="1700" dirty="0" smtClean="0"/>
              <a:t>learn and understand</a:t>
            </a:r>
          </a:p>
          <a:p>
            <a:pPr marL="582613" lvl="1" indent="-182563"/>
            <a:r>
              <a:rPr lang="en-CA" sz="1700" dirty="0" smtClean="0"/>
              <a:t>Most secure.</a:t>
            </a:r>
          </a:p>
          <a:p>
            <a:pPr marL="182563" indent="-182563"/>
            <a:endParaRPr lang="en-CA" sz="1800" dirty="0" smtClean="0"/>
          </a:p>
          <a:p>
            <a:pPr marL="182563" indent="-182563">
              <a:buNone/>
            </a:pPr>
            <a:endParaRPr lang="en-CA" sz="1800" dirty="0" smtClean="0"/>
          </a:p>
        </p:txBody>
      </p:sp>
      <p:sp>
        <p:nvSpPr>
          <p:cNvPr id="17" name="Title 1"/>
          <p:cNvSpPr>
            <a:spLocks noGrp="1"/>
          </p:cNvSpPr>
          <p:nvPr>
            <p:ph type="title"/>
          </p:nvPr>
        </p:nvSpPr>
        <p:spPr>
          <a:xfrm>
            <a:off x="323528" y="0"/>
            <a:ext cx="8229600" cy="634082"/>
          </a:xfrm>
        </p:spPr>
        <p:txBody>
          <a:bodyPr>
            <a:normAutofit/>
          </a:bodyPr>
          <a:lstStyle/>
          <a:p>
            <a:pPr algn="l"/>
            <a:r>
              <a:rPr lang="en-CA" sz="2700" b="1" dirty="0" smtClean="0">
                <a:solidFill>
                  <a:schemeClr val="bg1">
                    <a:lumMod val="50000"/>
                  </a:schemeClr>
                </a:solidFill>
                <a:latin typeface="Arial" pitchFamily="34" charset="0"/>
                <a:cs typeface="Arial" pitchFamily="34" charset="0"/>
              </a:rPr>
              <a:t>Content Management Systems</a:t>
            </a:r>
            <a:endParaRPr lang="en-CA" dirty="0"/>
          </a:p>
        </p:txBody>
      </p:sp>
      <p:cxnSp>
        <p:nvCxnSpPr>
          <p:cNvPr id="18" name="Straight Connector 17"/>
          <p:cNvCxnSpPr/>
          <p:nvPr/>
        </p:nvCxnSpPr>
        <p:spPr>
          <a:xfrm>
            <a:off x="395536" y="692696"/>
            <a:ext cx="8064896" cy="0"/>
          </a:xfrm>
          <a:prstGeom prst="line">
            <a:avLst/>
          </a:prstGeom>
          <a:ln w="28575">
            <a:solidFill>
              <a:srgbClr val="FFC000"/>
            </a:solidFill>
          </a:ln>
        </p:spPr>
        <p:style>
          <a:lnRef idx="1">
            <a:schemeClr val="accent2"/>
          </a:lnRef>
          <a:fillRef idx="0">
            <a:schemeClr val="accent2"/>
          </a:fillRef>
          <a:effectRef idx="0">
            <a:schemeClr val="accent2"/>
          </a:effectRef>
          <a:fontRef idx="minor">
            <a:schemeClr val="tx1"/>
          </a:fontRef>
        </p:style>
      </p:cxnSp>
      <p:pic>
        <p:nvPicPr>
          <p:cNvPr id="7" name="Picture 2"/>
          <p:cNvPicPr>
            <a:picLocks noChangeAspect="1" noChangeArrowheads="1"/>
          </p:cNvPicPr>
          <p:nvPr/>
        </p:nvPicPr>
        <p:blipFill>
          <a:blip r:embed="rId3" cstate="print"/>
          <a:srcRect l="70475" t="29554" r="3636" b="13801"/>
          <a:stretch>
            <a:fillRect/>
          </a:stretch>
        </p:blipFill>
        <p:spPr bwMode="auto">
          <a:xfrm>
            <a:off x="7453378" y="1124744"/>
            <a:ext cx="1690622" cy="2160240"/>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l="14383" t="14777" r="38155" b="3949"/>
          <a:stretch>
            <a:fillRect/>
          </a:stretch>
        </p:blipFill>
        <p:spPr bwMode="auto">
          <a:xfrm>
            <a:off x="5220072" y="1196752"/>
            <a:ext cx="2376264" cy="2376264"/>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t="21176" r="70594"/>
          <a:stretch>
            <a:fillRect/>
          </a:stretch>
        </p:blipFill>
        <p:spPr bwMode="auto">
          <a:xfrm>
            <a:off x="5652120" y="3645024"/>
            <a:ext cx="1728192" cy="2680345"/>
          </a:xfrm>
          <a:prstGeom prst="rect">
            <a:avLst/>
          </a:prstGeom>
          <a:noFill/>
          <a:ln w="9525">
            <a:noFill/>
            <a:miter lim="800000"/>
            <a:headEnd/>
            <a:tailEnd/>
          </a:ln>
        </p:spPr>
      </p:pic>
      <p:pic>
        <p:nvPicPr>
          <p:cNvPr id="9" name="Picture 3"/>
          <p:cNvPicPr>
            <a:picLocks noChangeAspect="1" noChangeArrowheads="1"/>
          </p:cNvPicPr>
          <p:nvPr/>
        </p:nvPicPr>
        <p:blipFill>
          <a:blip r:embed="rId4" cstate="print"/>
          <a:srcRect l="66314" t="21176"/>
          <a:stretch>
            <a:fillRect/>
          </a:stretch>
        </p:blipFill>
        <p:spPr bwMode="auto">
          <a:xfrm>
            <a:off x="7164288" y="3645024"/>
            <a:ext cx="1979712" cy="2680345"/>
          </a:xfrm>
          <a:prstGeom prst="rect">
            <a:avLst/>
          </a:prstGeom>
          <a:noFill/>
          <a:ln w="9525">
            <a:noFill/>
            <a:miter lim="800000"/>
            <a:headEnd/>
            <a:tailEnd/>
          </a:ln>
        </p:spPr>
      </p:pic>
      <p:sp>
        <p:nvSpPr>
          <p:cNvPr id="10" name="Rectangle 9"/>
          <p:cNvSpPr/>
          <p:nvPr/>
        </p:nvSpPr>
        <p:spPr>
          <a:xfrm>
            <a:off x="5580112" y="3933056"/>
            <a:ext cx="3563888"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p:cNvSpPr/>
          <p:nvPr/>
        </p:nvSpPr>
        <p:spPr>
          <a:xfrm>
            <a:off x="6588224" y="6220961"/>
            <a:ext cx="2252540" cy="276999"/>
          </a:xfrm>
          <a:prstGeom prst="rect">
            <a:avLst/>
          </a:prstGeom>
        </p:spPr>
        <p:txBody>
          <a:bodyPr wrap="none">
            <a:spAutoFit/>
          </a:bodyPr>
          <a:lstStyle/>
          <a:p>
            <a:r>
              <a:rPr lang="en-CA" sz="1200" dirty="0" smtClean="0"/>
              <a:t>http://trends.builtwith.com/cms</a:t>
            </a:r>
            <a:endParaRPr lang="en-CA" sz="1200" dirty="0"/>
          </a:p>
        </p:txBody>
      </p:sp>
      <p:sp>
        <p:nvSpPr>
          <p:cNvPr id="12" name="TextBox 11"/>
          <p:cNvSpPr txBox="1"/>
          <p:nvPr/>
        </p:nvSpPr>
        <p:spPr>
          <a:xfrm>
            <a:off x="5292080" y="764704"/>
            <a:ext cx="3851920" cy="369332"/>
          </a:xfrm>
          <a:prstGeom prst="rect">
            <a:avLst/>
          </a:prstGeom>
          <a:noFill/>
        </p:spPr>
        <p:txBody>
          <a:bodyPr wrap="square" rtlCol="0">
            <a:spAutoFit/>
          </a:bodyPr>
          <a:lstStyle/>
          <a:p>
            <a:r>
              <a:rPr lang="en-CA" b="1" dirty="0" smtClean="0"/>
              <a:t>Top million sites </a:t>
            </a:r>
            <a:r>
              <a:rPr lang="en-CA" sz="1400" dirty="0" smtClean="0"/>
              <a:t>– March 15_2013</a:t>
            </a:r>
            <a:endParaRPr lang="en-CA" sz="1400" dirty="0"/>
          </a:p>
        </p:txBody>
      </p:sp>
      <p:pic>
        <p:nvPicPr>
          <p:cNvPr id="13" name="Picture 2" descr="http://ardorbacklinks.com/links/wp-content/uploads/2012/07/userfriendly-300x186.jpg"/>
          <p:cNvPicPr>
            <a:picLocks noChangeAspect="1" noChangeArrowheads="1"/>
          </p:cNvPicPr>
          <p:nvPr/>
        </p:nvPicPr>
        <p:blipFill>
          <a:blip r:embed="rId5" cstate="print"/>
          <a:srcRect/>
          <a:stretch>
            <a:fillRect/>
          </a:stretch>
        </p:blipFill>
        <p:spPr bwMode="auto">
          <a:xfrm>
            <a:off x="899592" y="5345832"/>
            <a:ext cx="2438979" cy="1512168"/>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7"/>
          <p:cNvSpPr>
            <a:spLocks noGrp="1"/>
          </p:cNvSpPr>
          <p:nvPr>
            <p:ph type="sldNum" sz="quarter" idx="12"/>
          </p:nvPr>
        </p:nvSpPr>
        <p:spPr>
          <a:xfrm>
            <a:off x="7010400" y="6132835"/>
            <a:ext cx="2133600" cy="365125"/>
          </a:xfrm>
          <a:noFill/>
        </p:spPr>
        <p:txBody>
          <a:bodyPr/>
          <a:lstStyle/>
          <a:p>
            <a:endParaRPr lang="en-CA" dirty="0" smtClean="0"/>
          </a:p>
          <a:p>
            <a:fld id="{7E52EEAA-6F19-4756-809B-7F76A2217C9C}" type="slidenum">
              <a:rPr lang="en-CA" smtClean="0"/>
              <a:pPr/>
              <a:t>8</a:t>
            </a:fld>
            <a:endParaRPr lang="en-CA" dirty="0" smtClean="0"/>
          </a:p>
        </p:txBody>
      </p:sp>
      <p:sp>
        <p:nvSpPr>
          <p:cNvPr id="5124" name="Rectangle 3"/>
          <p:cNvSpPr>
            <a:spLocks noGrp="1" noChangeArrowheads="1"/>
          </p:cNvSpPr>
          <p:nvPr>
            <p:ph type="body" sz="half" idx="1"/>
          </p:nvPr>
        </p:nvSpPr>
        <p:spPr>
          <a:xfrm>
            <a:off x="323528" y="836712"/>
            <a:ext cx="7776864" cy="2592288"/>
          </a:xfrm>
          <a:noFill/>
        </p:spPr>
        <p:txBody>
          <a:bodyPr>
            <a:normAutofit fontScale="92500" lnSpcReduction="10000"/>
          </a:bodyPr>
          <a:lstStyle/>
          <a:p>
            <a:pPr marL="182563" indent="-182563">
              <a:buNone/>
            </a:pPr>
            <a:r>
              <a:rPr lang="en-CA" sz="1800" b="1" dirty="0" smtClean="0">
                <a:solidFill>
                  <a:srgbClr val="C00000"/>
                </a:solidFill>
              </a:rPr>
              <a:t>Pros and Cons of Open Source CMS</a:t>
            </a:r>
          </a:p>
          <a:p>
            <a:pPr marL="182563" indent="-182563"/>
            <a:r>
              <a:rPr lang="en-CA" sz="1800" dirty="0" smtClean="0"/>
              <a:t>(+)Most </a:t>
            </a:r>
            <a:r>
              <a:rPr lang="en-CA" sz="1800" dirty="0" smtClean="0"/>
              <a:t>CMS can be used alone, or in conjunction (integrated) with other applications. </a:t>
            </a:r>
          </a:p>
          <a:p>
            <a:pPr marL="182563" indent="-182563"/>
            <a:r>
              <a:rPr lang="en-CA" sz="1800" dirty="0" smtClean="0"/>
              <a:t>(+)Can </a:t>
            </a:r>
            <a:r>
              <a:rPr lang="en-CA" sz="1800" dirty="0" smtClean="0"/>
              <a:t>be set up directly on a network, the Internet, or even to run "locally" on your own computer.</a:t>
            </a:r>
          </a:p>
          <a:p>
            <a:pPr marL="182563" indent="-182563"/>
            <a:r>
              <a:rPr lang="en-CA" sz="1800" dirty="0" smtClean="0"/>
              <a:t>(+-)Technically-savvy </a:t>
            </a:r>
            <a:r>
              <a:rPr lang="en-CA" sz="1800" dirty="0" smtClean="0"/>
              <a:t>users can </a:t>
            </a:r>
            <a:r>
              <a:rPr lang="en-CA" sz="1800" dirty="0" smtClean="0"/>
              <a:t>download, install, and </a:t>
            </a:r>
            <a:r>
              <a:rPr lang="en-CA" sz="1800" dirty="0" smtClean="0"/>
              <a:t>configure for free</a:t>
            </a:r>
          </a:p>
          <a:p>
            <a:pPr marL="182563" indent="-182563"/>
            <a:r>
              <a:rPr lang="en-CA" sz="1800" dirty="0" smtClean="0"/>
              <a:t>(+-)Hosting </a:t>
            </a:r>
            <a:r>
              <a:rPr lang="en-CA" sz="1800" dirty="0" smtClean="0"/>
              <a:t>companies offer 1-click install</a:t>
            </a:r>
          </a:p>
          <a:p>
            <a:pPr marL="182563" indent="-182563"/>
            <a:r>
              <a:rPr lang="en-CA" sz="1800" dirty="0" smtClean="0"/>
              <a:t>(-)Significant </a:t>
            </a:r>
            <a:r>
              <a:rPr lang="en-CA" sz="1800" dirty="0" smtClean="0"/>
              <a:t>time commitment to learn the </a:t>
            </a:r>
            <a:r>
              <a:rPr lang="en-CA" sz="1800" dirty="0" smtClean="0"/>
              <a:t>1-click </a:t>
            </a:r>
            <a:r>
              <a:rPr lang="en-CA" sz="1800" dirty="0" err="1" smtClean="0"/>
              <a:t>intall</a:t>
            </a:r>
            <a:r>
              <a:rPr lang="en-CA" sz="1800" dirty="0" smtClean="0"/>
              <a:t> CMS </a:t>
            </a:r>
            <a:r>
              <a:rPr lang="en-CA" sz="1800" dirty="0" smtClean="0"/>
              <a:t/>
            </a:r>
            <a:br>
              <a:rPr lang="en-CA" sz="1800" dirty="0" smtClean="0"/>
            </a:br>
            <a:endParaRPr lang="en-CA" sz="1800" dirty="0" smtClean="0"/>
          </a:p>
          <a:p>
            <a:pPr marL="182563" indent="-182563">
              <a:buNone/>
            </a:pPr>
            <a:endParaRPr lang="en-CA" sz="1800" b="1" dirty="0" smtClean="0">
              <a:solidFill>
                <a:srgbClr val="C00000"/>
              </a:solidFill>
            </a:endParaRPr>
          </a:p>
          <a:p>
            <a:pPr marL="182563" indent="-182563">
              <a:buNone/>
            </a:pPr>
            <a:endParaRPr lang="en-CA" sz="1800" dirty="0" smtClean="0"/>
          </a:p>
        </p:txBody>
      </p:sp>
      <p:sp>
        <p:nvSpPr>
          <p:cNvPr id="17" name="Title 1"/>
          <p:cNvSpPr>
            <a:spLocks noGrp="1"/>
          </p:cNvSpPr>
          <p:nvPr>
            <p:ph type="title"/>
          </p:nvPr>
        </p:nvSpPr>
        <p:spPr>
          <a:xfrm>
            <a:off x="323528" y="0"/>
            <a:ext cx="8229600" cy="634082"/>
          </a:xfrm>
        </p:spPr>
        <p:txBody>
          <a:bodyPr>
            <a:normAutofit/>
          </a:bodyPr>
          <a:lstStyle/>
          <a:p>
            <a:pPr algn="l"/>
            <a:r>
              <a:rPr lang="en-CA" sz="2700" b="1" dirty="0" smtClean="0">
                <a:solidFill>
                  <a:schemeClr val="bg1">
                    <a:lumMod val="50000"/>
                  </a:schemeClr>
                </a:solidFill>
                <a:latin typeface="Arial" pitchFamily="34" charset="0"/>
                <a:cs typeface="Arial" pitchFamily="34" charset="0"/>
              </a:rPr>
              <a:t>Content Management Systems</a:t>
            </a:r>
            <a:endParaRPr lang="en-CA" dirty="0"/>
          </a:p>
        </p:txBody>
      </p:sp>
      <p:cxnSp>
        <p:nvCxnSpPr>
          <p:cNvPr id="18" name="Straight Connector 17"/>
          <p:cNvCxnSpPr/>
          <p:nvPr/>
        </p:nvCxnSpPr>
        <p:spPr>
          <a:xfrm>
            <a:off x="395536" y="548680"/>
            <a:ext cx="8064896" cy="0"/>
          </a:xfrm>
          <a:prstGeom prst="line">
            <a:avLst/>
          </a:prstGeom>
          <a:ln w="28575">
            <a:solidFill>
              <a:srgbClr val="FFC000"/>
            </a:solidFill>
          </a:ln>
        </p:spPr>
        <p:style>
          <a:lnRef idx="1">
            <a:schemeClr val="accent2"/>
          </a:lnRef>
          <a:fillRef idx="0">
            <a:schemeClr val="accent2"/>
          </a:fillRef>
          <a:effectRef idx="0">
            <a:schemeClr val="accent2"/>
          </a:effectRef>
          <a:fontRef idx="minor">
            <a:schemeClr val="tx1"/>
          </a:fontRef>
        </p:style>
      </p:cxnSp>
      <p:sp>
        <p:nvSpPr>
          <p:cNvPr id="14" name="Rectangle 13"/>
          <p:cNvSpPr/>
          <p:nvPr/>
        </p:nvSpPr>
        <p:spPr>
          <a:xfrm>
            <a:off x="4283968" y="6457890"/>
            <a:ext cx="4572000" cy="400110"/>
          </a:xfrm>
          <a:prstGeom prst="rect">
            <a:avLst/>
          </a:prstGeom>
        </p:spPr>
        <p:txBody>
          <a:bodyPr>
            <a:spAutoFit/>
          </a:bodyPr>
          <a:lstStyle/>
          <a:p>
            <a:r>
              <a:rPr lang="en-CA" sz="1000" dirty="0" smtClean="0">
                <a:hlinkClick r:id="rId3"/>
              </a:rPr>
              <a:t>http://ardorbacklinks.com/links/features-of-a-user-friendly-cms.html</a:t>
            </a:r>
            <a:endParaRPr lang="en-CA" sz="1000" dirty="0" smtClean="0"/>
          </a:p>
          <a:p>
            <a:endParaRPr lang="en-CA" sz="1000" dirty="0"/>
          </a:p>
        </p:txBody>
      </p:sp>
      <p:pic>
        <p:nvPicPr>
          <p:cNvPr id="72707" name="Picture 3"/>
          <p:cNvPicPr>
            <a:picLocks noChangeAspect="1" noChangeArrowheads="1"/>
          </p:cNvPicPr>
          <p:nvPr/>
        </p:nvPicPr>
        <p:blipFill>
          <a:blip r:embed="rId4" cstate="print"/>
          <a:srcRect/>
          <a:stretch>
            <a:fillRect/>
          </a:stretch>
        </p:blipFill>
        <p:spPr bwMode="auto">
          <a:xfrm>
            <a:off x="971600" y="4077072"/>
            <a:ext cx="6370637" cy="1438275"/>
          </a:xfrm>
          <a:prstGeom prst="rect">
            <a:avLst/>
          </a:prstGeom>
          <a:noFill/>
          <a:ln w="9525">
            <a:noFill/>
            <a:miter lim="800000"/>
            <a:headEnd/>
            <a:tailEnd/>
          </a:ln>
        </p:spPr>
      </p:pic>
      <p:sp>
        <p:nvSpPr>
          <p:cNvPr id="16" name="TextBox 15"/>
          <p:cNvSpPr txBox="1"/>
          <p:nvPr/>
        </p:nvSpPr>
        <p:spPr>
          <a:xfrm>
            <a:off x="1763688" y="3645024"/>
            <a:ext cx="5328592" cy="461665"/>
          </a:xfrm>
          <a:prstGeom prst="rect">
            <a:avLst/>
          </a:prstGeom>
          <a:noFill/>
        </p:spPr>
        <p:txBody>
          <a:bodyPr wrap="square" rtlCol="0">
            <a:spAutoFit/>
          </a:bodyPr>
          <a:lstStyle/>
          <a:p>
            <a:pPr algn="ctr"/>
            <a:r>
              <a:rPr lang="en-CA" sz="2400" dirty="0" smtClean="0"/>
              <a:t>Most Powerful and Best Open Source</a:t>
            </a:r>
            <a:endParaRPr lang="en-CA"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7"/>
          <p:cNvSpPr>
            <a:spLocks noGrp="1"/>
          </p:cNvSpPr>
          <p:nvPr>
            <p:ph type="sldNum" sz="quarter" idx="12"/>
          </p:nvPr>
        </p:nvSpPr>
        <p:spPr>
          <a:xfrm>
            <a:off x="7010400" y="6132835"/>
            <a:ext cx="2133600" cy="365125"/>
          </a:xfrm>
          <a:noFill/>
        </p:spPr>
        <p:txBody>
          <a:bodyPr/>
          <a:lstStyle/>
          <a:p>
            <a:endParaRPr lang="en-CA" dirty="0" smtClean="0"/>
          </a:p>
          <a:p>
            <a:fld id="{7E52EEAA-6F19-4756-809B-7F76A2217C9C}" type="slidenum">
              <a:rPr lang="en-CA" smtClean="0"/>
              <a:pPr/>
              <a:t>9</a:t>
            </a:fld>
            <a:endParaRPr lang="en-CA" dirty="0" smtClean="0"/>
          </a:p>
        </p:txBody>
      </p:sp>
      <p:sp>
        <p:nvSpPr>
          <p:cNvPr id="5124" name="Rectangle 3"/>
          <p:cNvSpPr>
            <a:spLocks noGrp="1" noChangeArrowheads="1"/>
          </p:cNvSpPr>
          <p:nvPr>
            <p:ph type="body" sz="half" idx="1"/>
          </p:nvPr>
        </p:nvSpPr>
        <p:spPr>
          <a:xfrm>
            <a:off x="5292080" y="980728"/>
            <a:ext cx="3456384" cy="2016224"/>
          </a:xfrm>
          <a:noFill/>
        </p:spPr>
        <p:txBody>
          <a:bodyPr>
            <a:normAutofit fontScale="85000" lnSpcReduction="20000"/>
          </a:bodyPr>
          <a:lstStyle/>
          <a:p>
            <a:pPr marL="182563" indent="-182563">
              <a:buNone/>
            </a:pPr>
            <a:r>
              <a:rPr lang="en-CA" sz="1800" b="1" dirty="0" smtClean="0">
                <a:solidFill>
                  <a:srgbClr val="C00000"/>
                </a:solidFill>
              </a:rPr>
              <a:t>HTML Structure</a:t>
            </a:r>
          </a:p>
          <a:p>
            <a:pPr marL="182563" indent="-182563"/>
            <a:r>
              <a:rPr lang="en-CA" sz="1800" dirty="0" smtClean="0">
                <a:solidFill>
                  <a:schemeClr val="tx1">
                    <a:lumMod val="95000"/>
                    <a:lumOff val="5000"/>
                  </a:schemeClr>
                </a:solidFill>
              </a:rPr>
              <a:t>controls the layout</a:t>
            </a:r>
            <a:endParaRPr lang="en-CA" sz="1800" b="1" dirty="0" smtClean="0">
              <a:solidFill>
                <a:srgbClr val="C00000"/>
              </a:solidFill>
            </a:endParaRPr>
          </a:p>
          <a:p>
            <a:pPr marL="182563" indent="-182563">
              <a:buNone/>
            </a:pPr>
            <a:r>
              <a:rPr lang="en-CA" sz="1800" b="1" dirty="0" smtClean="0">
                <a:solidFill>
                  <a:srgbClr val="C00000"/>
                </a:solidFill>
              </a:rPr>
              <a:t>Modules:</a:t>
            </a:r>
          </a:p>
          <a:p>
            <a:pPr marL="182563" indent="-182563"/>
            <a:r>
              <a:rPr lang="en-CA" sz="1800" dirty="0" smtClean="0">
                <a:solidFill>
                  <a:schemeClr val="tx1">
                    <a:lumMod val="95000"/>
                    <a:lumOff val="5000"/>
                  </a:schemeClr>
                </a:solidFill>
              </a:rPr>
              <a:t>menus, search boxes, </a:t>
            </a:r>
            <a:r>
              <a:rPr lang="en-CA" sz="1800" dirty="0" err="1" smtClean="0">
                <a:solidFill>
                  <a:schemeClr val="tx1">
                    <a:lumMod val="95000"/>
                    <a:lumOff val="5000"/>
                  </a:schemeClr>
                </a:solidFill>
              </a:rPr>
              <a:t>plugins</a:t>
            </a:r>
            <a:r>
              <a:rPr lang="en-CA" sz="1800" dirty="0" smtClean="0">
                <a:solidFill>
                  <a:schemeClr val="tx1">
                    <a:lumMod val="95000"/>
                    <a:lumOff val="5000"/>
                  </a:schemeClr>
                </a:solidFill>
              </a:rPr>
              <a:t> (control what you can do with content) </a:t>
            </a:r>
            <a:endParaRPr lang="en-CA" sz="1800" b="1" dirty="0" smtClean="0">
              <a:solidFill>
                <a:srgbClr val="C00000"/>
              </a:solidFill>
            </a:endParaRPr>
          </a:p>
          <a:p>
            <a:pPr marL="182563" indent="-182563">
              <a:buNone/>
            </a:pPr>
            <a:r>
              <a:rPr lang="en-CA" sz="1800" b="1" dirty="0" smtClean="0">
                <a:solidFill>
                  <a:srgbClr val="C00000"/>
                </a:solidFill>
              </a:rPr>
              <a:t>Content Component </a:t>
            </a:r>
          </a:p>
          <a:p>
            <a:pPr marL="182563" indent="-182563"/>
            <a:r>
              <a:rPr lang="en-CA" sz="1800" dirty="0" smtClean="0">
                <a:solidFill>
                  <a:schemeClr val="tx1">
                    <a:lumMod val="95000"/>
                    <a:lumOff val="5000"/>
                  </a:schemeClr>
                </a:solidFill>
              </a:rPr>
              <a:t>the actual content</a:t>
            </a:r>
          </a:p>
          <a:p>
            <a:pPr marL="182563" indent="-182563"/>
            <a:r>
              <a:rPr lang="en-CA" sz="1800" dirty="0" smtClean="0">
                <a:solidFill>
                  <a:schemeClr val="tx1">
                    <a:lumMod val="95000"/>
                    <a:lumOff val="5000"/>
                  </a:schemeClr>
                </a:solidFill>
              </a:rPr>
              <a:t>Can only be __________</a:t>
            </a:r>
          </a:p>
          <a:p>
            <a:pPr marL="182563" indent="-182563">
              <a:buNone/>
            </a:pPr>
            <a:endParaRPr lang="en-CA" sz="1800" b="1" dirty="0" smtClean="0">
              <a:solidFill>
                <a:srgbClr val="C00000"/>
              </a:solidFill>
            </a:endParaRPr>
          </a:p>
          <a:p>
            <a:pPr marL="182563" indent="-182563">
              <a:buNone/>
            </a:pPr>
            <a:endParaRPr lang="en-CA" sz="1800" b="1" dirty="0" smtClean="0">
              <a:solidFill>
                <a:srgbClr val="C00000"/>
              </a:solidFill>
            </a:endParaRPr>
          </a:p>
          <a:p>
            <a:pPr marL="182563" indent="-182563">
              <a:buNone/>
            </a:pPr>
            <a:endParaRPr lang="en-CA" sz="1800" b="1" dirty="0" smtClean="0">
              <a:solidFill>
                <a:srgbClr val="C00000"/>
              </a:solidFill>
            </a:endParaRPr>
          </a:p>
          <a:p>
            <a:pPr marL="182563" indent="-182563">
              <a:buNone/>
            </a:pPr>
            <a:endParaRPr lang="en-CA" sz="1800" dirty="0" smtClean="0"/>
          </a:p>
        </p:txBody>
      </p:sp>
      <p:sp>
        <p:nvSpPr>
          <p:cNvPr id="17" name="Title 1"/>
          <p:cNvSpPr>
            <a:spLocks noGrp="1"/>
          </p:cNvSpPr>
          <p:nvPr>
            <p:ph type="title"/>
          </p:nvPr>
        </p:nvSpPr>
        <p:spPr>
          <a:xfrm>
            <a:off x="323528" y="0"/>
            <a:ext cx="8229600" cy="634082"/>
          </a:xfrm>
        </p:spPr>
        <p:txBody>
          <a:bodyPr>
            <a:normAutofit/>
          </a:bodyPr>
          <a:lstStyle/>
          <a:p>
            <a:pPr algn="l"/>
            <a:r>
              <a:rPr lang="en-CA" sz="2700" b="1" dirty="0" smtClean="0">
                <a:solidFill>
                  <a:schemeClr val="bg1">
                    <a:lumMod val="50000"/>
                  </a:schemeClr>
                </a:solidFill>
                <a:latin typeface="Arial" pitchFamily="34" charset="0"/>
                <a:cs typeface="Arial" pitchFamily="34" charset="0"/>
              </a:rPr>
              <a:t>Content Management Systems</a:t>
            </a:r>
            <a:endParaRPr lang="en-CA" dirty="0"/>
          </a:p>
        </p:txBody>
      </p:sp>
      <p:cxnSp>
        <p:nvCxnSpPr>
          <p:cNvPr id="18" name="Straight Connector 17"/>
          <p:cNvCxnSpPr/>
          <p:nvPr/>
        </p:nvCxnSpPr>
        <p:spPr>
          <a:xfrm>
            <a:off x="395536" y="548680"/>
            <a:ext cx="8064896" cy="0"/>
          </a:xfrm>
          <a:prstGeom prst="line">
            <a:avLst/>
          </a:prstGeom>
          <a:ln w="28575">
            <a:solidFill>
              <a:srgbClr val="FFC000"/>
            </a:solidFill>
          </a:ln>
        </p:spPr>
        <p:style>
          <a:lnRef idx="1">
            <a:schemeClr val="accent2"/>
          </a:lnRef>
          <a:fillRef idx="0">
            <a:schemeClr val="accent2"/>
          </a:fillRef>
          <a:effectRef idx="0">
            <a:schemeClr val="accent2"/>
          </a:effectRef>
          <a:fontRef idx="minor">
            <a:schemeClr val="tx1"/>
          </a:fontRef>
        </p:style>
      </p:cxnSp>
      <p:sp>
        <p:nvSpPr>
          <p:cNvPr id="14" name="Rectangle 13"/>
          <p:cNvSpPr/>
          <p:nvPr/>
        </p:nvSpPr>
        <p:spPr>
          <a:xfrm>
            <a:off x="4211960" y="6657945"/>
            <a:ext cx="4572000" cy="400110"/>
          </a:xfrm>
          <a:prstGeom prst="rect">
            <a:avLst/>
          </a:prstGeom>
        </p:spPr>
        <p:txBody>
          <a:bodyPr>
            <a:spAutoFit/>
          </a:bodyPr>
          <a:lstStyle/>
          <a:p>
            <a:r>
              <a:rPr lang="en-CA" sz="1000" dirty="0" smtClean="0">
                <a:hlinkClick r:id="rId3"/>
              </a:rPr>
              <a:t>http://ardorbacklinks.com/links/features-of-a-user-friendly-cms.html</a:t>
            </a:r>
            <a:endParaRPr lang="en-CA" sz="1000" dirty="0" smtClean="0"/>
          </a:p>
          <a:p>
            <a:endParaRPr lang="en-CA" sz="1000" dirty="0"/>
          </a:p>
        </p:txBody>
      </p:sp>
      <p:pic>
        <p:nvPicPr>
          <p:cNvPr id="72707" name="Picture 3"/>
          <p:cNvPicPr>
            <a:picLocks noChangeAspect="1" noChangeArrowheads="1"/>
          </p:cNvPicPr>
          <p:nvPr/>
        </p:nvPicPr>
        <p:blipFill>
          <a:blip r:embed="rId4" cstate="print"/>
          <a:srcRect l="30518" r="41224"/>
          <a:stretch>
            <a:fillRect/>
          </a:stretch>
        </p:blipFill>
        <p:spPr bwMode="auto">
          <a:xfrm>
            <a:off x="251520" y="620688"/>
            <a:ext cx="1440160" cy="1150620"/>
          </a:xfrm>
          <a:prstGeom prst="rect">
            <a:avLst/>
          </a:prstGeom>
          <a:noFill/>
          <a:ln w="9525">
            <a:noFill/>
            <a:miter lim="800000"/>
            <a:headEnd/>
            <a:tailEnd/>
          </a:ln>
        </p:spPr>
      </p:pic>
      <p:pic>
        <p:nvPicPr>
          <p:cNvPr id="74754" name="Picture 2"/>
          <p:cNvPicPr>
            <a:picLocks noChangeAspect="1" noChangeArrowheads="1"/>
          </p:cNvPicPr>
          <p:nvPr/>
        </p:nvPicPr>
        <p:blipFill>
          <a:blip r:embed="rId5" cstate="print"/>
          <a:srcRect r="31486"/>
          <a:stretch>
            <a:fillRect/>
          </a:stretch>
        </p:blipFill>
        <p:spPr bwMode="auto">
          <a:xfrm>
            <a:off x="1835696" y="692696"/>
            <a:ext cx="3225490" cy="2592288"/>
          </a:xfrm>
          <a:prstGeom prst="rect">
            <a:avLst/>
          </a:prstGeom>
          <a:noFill/>
          <a:ln w="9525">
            <a:noFill/>
            <a:miter lim="800000"/>
            <a:headEnd/>
            <a:tailEnd/>
          </a:ln>
        </p:spPr>
      </p:pic>
      <p:sp>
        <p:nvSpPr>
          <p:cNvPr id="10" name="Rectangle 9"/>
          <p:cNvSpPr/>
          <p:nvPr/>
        </p:nvSpPr>
        <p:spPr>
          <a:xfrm>
            <a:off x="2195736" y="1772816"/>
            <a:ext cx="648072" cy="14401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p:cNvSpPr/>
          <p:nvPr/>
        </p:nvSpPr>
        <p:spPr>
          <a:xfrm>
            <a:off x="4355976" y="1772816"/>
            <a:ext cx="504056" cy="136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p:cNvSpPr/>
          <p:nvPr/>
        </p:nvSpPr>
        <p:spPr>
          <a:xfrm>
            <a:off x="2915816" y="1844824"/>
            <a:ext cx="1440160" cy="1368152"/>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5778" name="Picture 2"/>
          <p:cNvPicPr>
            <a:picLocks noChangeAspect="1" noChangeArrowheads="1"/>
          </p:cNvPicPr>
          <p:nvPr/>
        </p:nvPicPr>
        <p:blipFill>
          <a:blip r:embed="rId6" cstate="print"/>
          <a:srcRect/>
          <a:stretch>
            <a:fillRect/>
          </a:stretch>
        </p:blipFill>
        <p:spPr bwMode="auto">
          <a:xfrm>
            <a:off x="467544" y="3356992"/>
            <a:ext cx="6624736" cy="32950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35919</TotalTime>
  <Words>2096</Words>
  <Application>Microsoft Office PowerPoint</Application>
  <PresentationFormat>On-screen Show (4:3)</PresentationFormat>
  <Paragraphs>402</Paragraphs>
  <Slides>25</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 Narrow</vt:lpstr>
      <vt:lpstr>Calibri</vt:lpstr>
      <vt:lpstr>Cambria</vt:lpstr>
      <vt:lpstr>Times New Roman</vt:lpstr>
      <vt:lpstr>Verdana</vt:lpstr>
      <vt:lpstr>Wingdings</vt:lpstr>
      <vt:lpstr>Office Theme</vt:lpstr>
      <vt:lpstr>PowerPoint Presentation</vt:lpstr>
      <vt:lpstr>Content Management Systems</vt:lpstr>
      <vt:lpstr>Content Management Systems</vt:lpstr>
      <vt:lpstr>Content Management Systems</vt:lpstr>
      <vt:lpstr>Content Management Systems</vt:lpstr>
      <vt:lpstr>Content Management Systems</vt:lpstr>
      <vt:lpstr>Content Management Systems</vt:lpstr>
      <vt:lpstr>Content Management Systems</vt:lpstr>
      <vt:lpstr>Content Management Systems</vt:lpstr>
      <vt:lpstr>Content Management Systems</vt:lpstr>
      <vt:lpstr>Content Management Systems</vt:lpstr>
      <vt:lpstr>Content Management Systems</vt:lpstr>
      <vt:lpstr>Content Management Systems</vt:lpstr>
      <vt:lpstr>Content Management Systems</vt:lpstr>
      <vt:lpstr>PowerPoint Presentation</vt:lpstr>
      <vt:lpstr>Wikis</vt:lpstr>
      <vt:lpstr>Wikis</vt:lpstr>
      <vt:lpstr>Wikis</vt:lpstr>
      <vt:lpstr>Wikis</vt:lpstr>
      <vt:lpstr>Wikis</vt:lpstr>
      <vt:lpstr>Wikis</vt:lpstr>
      <vt:lpstr>PowerPoint Presentation</vt:lpstr>
      <vt:lpstr>PowerPoint Presentation</vt:lpstr>
      <vt:lpstr>Wikis</vt:lpstr>
      <vt:lpstr>Wikis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CSS?</dc:title>
  <dc:creator>Vivi</dc:creator>
  <cp:lastModifiedBy>Z i Z o Samir</cp:lastModifiedBy>
  <cp:revision>374</cp:revision>
  <dcterms:created xsi:type="dcterms:W3CDTF">2012-11-05T18:03:40Z</dcterms:created>
  <dcterms:modified xsi:type="dcterms:W3CDTF">2013-03-25T15:16:57Z</dcterms:modified>
</cp:coreProperties>
</file>