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59" r:id="rId3"/>
    <p:sldId id="370" r:id="rId4"/>
    <p:sldId id="377" r:id="rId5"/>
    <p:sldId id="364" r:id="rId6"/>
    <p:sldId id="371" r:id="rId7"/>
    <p:sldId id="373" r:id="rId8"/>
    <p:sldId id="365" r:id="rId9"/>
    <p:sldId id="362" r:id="rId10"/>
    <p:sldId id="374" r:id="rId11"/>
    <p:sldId id="360" r:id="rId12"/>
    <p:sldId id="361" r:id="rId13"/>
    <p:sldId id="372" r:id="rId14"/>
    <p:sldId id="376" r:id="rId15"/>
    <p:sldId id="368" r:id="rId16"/>
    <p:sldId id="369" r:id="rId17"/>
    <p:sldId id="378" r:id="rId18"/>
    <p:sldId id="379" r:id="rId19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85"/>
    <a:srgbClr val="CC3300"/>
    <a:srgbClr val="FFE48F"/>
    <a:srgbClr val="D1EF8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7" autoAdjust="0"/>
    <p:restoredTop sz="87843" autoAdjust="0"/>
  </p:normalViewPr>
  <p:slideViewPr>
    <p:cSldViewPr>
      <p:cViewPr>
        <p:scale>
          <a:sx n="80" d="100"/>
          <a:sy n="80" d="100"/>
        </p:scale>
        <p:origin x="-360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8B4FA8-FA79-4A88-A6C0-63E3FA3633F9}" type="datetimeFigureOut">
              <a:rPr lang="en-CA" smtClean="0"/>
              <a:t>31/03/2013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F612CD-CF8F-4981-9CBD-C1AB3F7779D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47EED11-CE3D-4CEF-BDB9-729955812074}" type="datetimeFigureOut">
              <a:rPr lang="en-CA" smtClean="0"/>
              <a:pPr/>
              <a:t>31/03/2013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5D120C-4D72-4431-9575-712B598454A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2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12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14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15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16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17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3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5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6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7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8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9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10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11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31/03/2013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31/03/2013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31/03/2013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063AB-D753-4926-8D56-BCF9E5F84BE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31/03/2013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31/03/2013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31/03/2013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31/03/2013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31/03/2013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31/03/2013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31/03/2013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31/03/2013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4671-E0AD-45D6-B04D-AEEABE39C357}" type="datetimeFigureOut">
              <a:rPr lang="en-CA" smtClean="0"/>
              <a:pPr/>
              <a:t>31/03/2013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infogenix.com/blog/wp-content/uploads/2011/06/how_payment_gateways_work_large.jp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skinnytie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412776"/>
            <a:ext cx="662473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b="1" dirty="0" smtClean="0"/>
              <a:t>CS2033a/b</a:t>
            </a:r>
            <a:br>
              <a:rPr lang="en-CA" sz="2800" b="1" dirty="0" smtClean="0"/>
            </a:br>
            <a:r>
              <a:rPr lang="en-CA" sz="2800" b="1" dirty="0" smtClean="0"/>
              <a:t>Multimedia and Communications II</a:t>
            </a:r>
            <a:br>
              <a:rPr lang="en-CA" sz="2800" b="1" dirty="0" smtClean="0"/>
            </a:br>
            <a:r>
              <a:rPr lang="en-CA" sz="2800" b="1" dirty="0" smtClean="0">
                <a:solidFill>
                  <a:srgbClr val="C00000"/>
                </a:solidFill>
              </a:rPr>
              <a:t>Lecture 11</a:t>
            </a:r>
            <a:br>
              <a:rPr lang="en-CA" sz="2800" b="1" dirty="0" smtClean="0">
                <a:solidFill>
                  <a:srgbClr val="C00000"/>
                </a:solidFill>
              </a:rPr>
            </a:br>
            <a:r>
              <a:rPr lang="en-CA" sz="2800" b="1" dirty="0" smtClean="0">
                <a:solidFill>
                  <a:srgbClr val="C00000"/>
                </a:solidFill>
              </a:rPr>
              <a:t/>
            </a:r>
            <a:br>
              <a:rPr lang="en-CA" sz="2800" b="1" dirty="0" smtClean="0">
                <a:solidFill>
                  <a:srgbClr val="C00000"/>
                </a:solidFill>
              </a:rPr>
            </a:br>
            <a:r>
              <a:rPr lang="en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E-Commerce</a:t>
            </a:r>
            <a:endParaRPr lang="en-CA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endParaRPr lang="en-CA" b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endParaRPr lang="en-CA" b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endParaRPr lang="en-CA" b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endParaRPr lang="en-CA" b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r>
              <a:rPr lang="en-CA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Vivi</a:t>
            </a:r>
            <a:r>
              <a:rPr lang="en-CA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CA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Tryphonopoulos</a:t>
            </a:r>
            <a:r>
              <a:rPr lang="en-CA" sz="2400" dirty="0" smtClean="0">
                <a:latin typeface="Cambria" pitchFamily="18" charset="0"/>
              </a:rPr>
              <a:t/>
            </a:r>
            <a:br>
              <a:rPr lang="en-CA" sz="2400" dirty="0" smtClean="0">
                <a:latin typeface="Cambria" pitchFamily="18" charset="0"/>
              </a:rPr>
            </a:b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10</a:t>
            </a:fld>
            <a:endParaRPr lang="en-CA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692696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980728"/>
            <a:ext cx="3923928" cy="54726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sz="2400" b="1" dirty="0" smtClean="0">
                <a:solidFill>
                  <a:srgbClr val="C00000"/>
                </a:solidFill>
              </a:rPr>
              <a:t>Specialized forms of </a:t>
            </a:r>
            <a:br>
              <a:rPr lang="en-CA" sz="2400" b="1" dirty="0" smtClean="0">
                <a:solidFill>
                  <a:srgbClr val="C00000"/>
                </a:solidFill>
              </a:rPr>
            </a:br>
            <a:r>
              <a:rPr lang="en-CA" sz="2400" b="1" dirty="0" smtClean="0">
                <a:solidFill>
                  <a:srgbClr val="C00000"/>
                </a:solidFill>
              </a:rPr>
              <a:t>E-commerce</a:t>
            </a: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CA" sz="1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CA" sz="2000" b="1" dirty="0" smtClean="0"/>
              <a:t>______________</a:t>
            </a:r>
            <a:endParaRPr lang="en-CA" sz="2000" b="1" dirty="0" smtClean="0"/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dirty="0" err="1" smtClean="0"/>
              <a:t>Facebook</a:t>
            </a:r>
            <a:r>
              <a:rPr lang="en-CA" dirty="0" smtClean="0"/>
              <a:t> commerce </a:t>
            </a:r>
            <a:endParaRPr lang="en-CA" dirty="0" smtClean="0"/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dirty="0" smtClean="0"/>
              <a:t>Buying and selling through </a:t>
            </a:r>
            <a:r>
              <a:rPr lang="en-CA" dirty="0" err="1" smtClean="0"/>
              <a:t>Facebook</a:t>
            </a:r>
            <a:endParaRPr lang="en-CA" dirty="0" smtClean="0"/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dirty="0" smtClean="0"/>
              <a:t>Belief: captive audience</a:t>
            </a:r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dirty="0" smtClean="0"/>
              <a:t>Actually: not sold on idea</a:t>
            </a:r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CA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b="1" dirty="0" smtClean="0"/>
              <a:t>___________________</a:t>
            </a:r>
            <a:endParaRPr lang="en-CA" sz="2000" b="1" dirty="0" smtClean="0"/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</a:pPr>
            <a:r>
              <a:rPr lang="en-CA" dirty="0" smtClean="0"/>
              <a:t>Mobile commerce </a:t>
            </a:r>
            <a:endParaRPr lang="en-CA" dirty="0" smtClean="0"/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</a:pPr>
            <a:r>
              <a:rPr lang="en-CA" dirty="0" smtClean="0"/>
              <a:t>Delivery of electronic commerce capabilities directly into consumer’s hand, anywhere, via wireless technology</a:t>
            </a:r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</a:pPr>
            <a:r>
              <a:rPr lang="en-CA" dirty="0" err="1" smtClean="0"/>
              <a:t>Walmart</a:t>
            </a:r>
            <a:r>
              <a:rPr lang="en-CA" dirty="0" smtClean="0"/>
              <a:t> estimated that 40% of all visits to their internet shopping site in Dec. 2013 was from mobile device.</a:t>
            </a:r>
          </a:p>
          <a:p>
            <a:pPr marL="450850" lvl="1" indent="-177800">
              <a:spcBef>
                <a:spcPct val="20000"/>
              </a:spcBef>
            </a:pPr>
            <a:r>
              <a:rPr lang="en-CA" dirty="0" smtClean="0">
                <a:sym typeface="Wingdings" pitchFamily="2" charset="2"/>
              </a:rPr>
              <a:t></a:t>
            </a:r>
            <a:r>
              <a:rPr lang="en-CA" dirty="0" smtClean="0"/>
              <a:t> </a:t>
            </a:r>
            <a:r>
              <a:rPr lang="en-CA" dirty="0" smtClean="0"/>
              <a:t>popularity leading to new transactions</a:t>
            </a:r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</a:pPr>
            <a:endParaRPr lang="en-CA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38" name="Picture 2" descr="http://socialmediainfluence.com/wp-content/uploads/2011/08/Footasylum-is-one-of-the-first-footwear-retailers-engaging-in-F-commer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196752"/>
            <a:ext cx="3808033" cy="2361085"/>
          </a:xfrm>
          <a:prstGeom prst="rect">
            <a:avLst/>
          </a:prstGeom>
          <a:noFill/>
        </p:spPr>
      </p:pic>
      <p:pic>
        <p:nvPicPr>
          <p:cNvPr id="45058" name="Picture 2" descr="http://farm5.static.flickr.com/4081/4859563335_b95ed3a6c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6300" y="3429000"/>
            <a:ext cx="4457700" cy="3171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11</a:t>
            </a:fld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764704"/>
            <a:ext cx="7272808" cy="5544616"/>
          </a:xfrm>
          <a:noFill/>
        </p:spPr>
        <p:txBody>
          <a:bodyPr>
            <a:normAutofit/>
          </a:bodyPr>
          <a:lstStyle/>
          <a:p>
            <a:pPr>
              <a:buNone/>
            </a:pPr>
            <a:endParaRPr lang="en-CA" sz="1800" dirty="0" smtClean="0"/>
          </a:p>
          <a:p>
            <a:pPr>
              <a:buNone/>
            </a:pPr>
            <a:r>
              <a:rPr lang="en-CA" sz="2400" b="1" dirty="0" smtClean="0">
                <a:solidFill>
                  <a:srgbClr val="C00000"/>
                </a:solidFill>
              </a:rPr>
              <a:t>Building Blocks of a Good E-commerce Website</a:t>
            </a:r>
            <a:endParaRPr lang="en-CA" sz="1800" b="1" dirty="0" smtClean="0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CA" sz="1800" dirty="0" smtClean="0"/>
              <a:t>Product Description – compelling </a:t>
            </a:r>
            <a:r>
              <a:rPr lang="en-CA" sz="1800" dirty="0" smtClean="0">
                <a:sym typeface="Wingdings" pitchFamily="2" charset="2"/>
              </a:rPr>
              <a:t> sale</a:t>
            </a:r>
          </a:p>
          <a:p>
            <a:pPr>
              <a:buFont typeface="+mj-lt"/>
              <a:buAutoNum type="arabicPeriod"/>
            </a:pPr>
            <a:r>
              <a:rPr lang="en-CA" sz="1800" dirty="0" smtClean="0">
                <a:sym typeface="Wingdings" pitchFamily="2" charset="2"/>
              </a:rPr>
              <a:t>Images – visual appeal, different views, models</a:t>
            </a:r>
          </a:p>
          <a:p>
            <a:pPr>
              <a:buFont typeface="+mj-lt"/>
              <a:buAutoNum type="arabicPeriod"/>
            </a:pPr>
            <a:r>
              <a:rPr lang="en-CA" sz="1800" dirty="0" smtClean="0">
                <a:sym typeface="Wingdings" pitchFamily="2" charset="2"/>
              </a:rPr>
              <a:t>Upfront Pricing – upfront </a:t>
            </a:r>
            <a:r>
              <a:rPr lang="en-CA" sz="1800" dirty="0" err="1" smtClean="0">
                <a:sym typeface="Wingdings" pitchFamily="2" charset="2"/>
              </a:rPr>
              <a:t>ie</a:t>
            </a:r>
            <a:r>
              <a:rPr lang="en-CA" sz="1800" dirty="0" smtClean="0">
                <a:sym typeface="Wingdings" pitchFamily="2" charset="2"/>
              </a:rPr>
              <a:t>. shipping, </a:t>
            </a:r>
            <a:r>
              <a:rPr lang="en-CA" sz="1800" dirty="0" err="1" smtClean="0">
                <a:sym typeface="Wingdings" pitchFamily="2" charset="2"/>
              </a:rPr>
              <a:t>taxes,giftwrapping</a:t>
            </a:r>
            <a:endParaRPr lang="en-CA" sz="1800" dirty="0" smtClean="0">
              <a:sym typeface="Wingdings" pitchFamily="2" charset="2"/>
            </a:endParaRPr>
          </a:p>
          <a:p>
            <a:pPr>
              <a:buFont typeface="+mj-lt"/>
              <a:buAutoNum type="arabicPeriod"/>
            </a:pPr>
            <a:r>
              <a:rPr lang="en-CA" sz="1800" dirty="0" smtClean="0"/>
              <a:t>Payment Options – acceptance methods</a:t>
            </a:r>
          </a:p>
          <a:p>
            <a:pPr>
              <a:buFont typeface="+mj-lt"/>
              <a:buAutoNum type="arabicPeriod"/>
            </a:pPr>
            <a:r>
              <a:rPr lang="en-CA" sz="1800" dirty="0" smtClean="0"/>
              <a:t>Shopping </a:t>
            </a:r>
            <a:r>
              <a:rPr lang="en-CA" sz="1800" dirty="0" smtClean="0"/>
              <a:t>Cart – mandatory- </a:t>
            </a:r>
            <a:r>
              <a:rPr lang="en-CA" sz="1800" dirty="0" err="1" smtClean="0"/>
              <a:t>accessiblity</a:t>
            </a:r>
            <a:r>
              <a:rPr lang="en-CA" sz="1800" dirty="0" smtClean="0"/>
              <a:t>/ease</a:t>
            </a:r>
          </a:p>
          <a:p>
            <a:pPr>
              <a:buFont typeface="+mj-lt"/>
              <a:buAutoNum type="arabicPeriod"/>
            </a:pPr>
            <a:r>
              <a:rPr lang="en-CA" sz="1800" dirty="0" smtClean="0"/>
              <a:t>Easy </a:t>
            </a:r>
            <a:r>
              <a:rPr lang="en-CA" sz="1800" dirty="0" smtClean="0"/>
              <a:t>to find products: </a:t>
            </a:r>
            <a:r>
              <a:rPr lang="en-CA" sz="1800" dirty="0" smtClean="0"/>
              <a:t>internal search capabilities</a:t>
            </a:r>
          </a:p>
          <a:p>
            <a:pPr>
              <a:buFont typeface="+mj-lt"/>
              <a:buAutoNum type="arabicPeriod"/>
            </a:pPr>
            <a:r>
              <a:rPr lang="en-CA" sz="1800" dirty="0" smtClean="0"/>
              <a:t>Contact Info: - easy to find you</a:t>
            </a:r>
          </a:p>
          <a:p>
            <a:pPr>
              <a:buFont typeface="+mj-lt"/>
              <a:buAutoNum type="arabicPeriod"/>
            </a:pPr>
            <a:r>
              <a:rPr lang="en-CA" sz="1800" dirty="0" smtClean="0"/>
              <a:t>Customer Service: </a:t>
            </a:r>
          </a:p>
          <a:p>
            <a:pPr>
              <a:buFont typeface="+mj-lt"/>
              <a:buAutoNum type="arabicPeriod"/>
            </a:pPr>
            <a:r>
              <a:rPr lang="en-CA" sz="1800" dirty="0" smtClean="0"/>
              <a:t>Returns Policy clause</a:t>
            </a:r>
          </a:p>
          <a:p>
            <a:pPr>
              <a:buFont typeface="+mj-lt"/>
              <a:buAutoNum type="arabicPeriod"/>
            </a:pPr>
            <a:r>
              <a:rPr lang="en-CA" sz="1800" dirty="0" smtClean="0"/>
              <a:t>Rapid Checkout</a:t>
            </a:r>
            <a:endParaRPr lang="en-CA" sz="1800" dirty="0" smtClean="0"/>
          </a:p>
          <a:p>
            <a:pPr>
              <a:buFont typeface="+mj-lt"/>
              <a:buAutoNum type="arabicPeriod"/>
            </a:pPr>
            <a:r>
              <a:rPr lang="en-CA" sz="1800" dirty="0" smtClean="0"/>
              <a:t>Shipping Options</a:t>
            </a:r>
          </a:p>
          <a:p>
            <a:pPr>
              <a:buFont typeface="+mj-lt"/>
              <a:buAutoNum type="arabicPeriod"/>
            </a:pPr>
            <a:r>
              <a:rPr lang="en-CA" sz="1800" dirty="0" smtClean="0"/>
              <a:t>Security</a:t>
            </a:r>
          </a:p>
          <a:p>
            <a:pPr>
              <a:buNone/>
            </a:pPr>
            <a:endParaRPr lang="en-CA" sz="1800" dirty="0" smtClean="0"/>
          </a:p>
          <a:p>
            <a:pPr marL="182563" indent="-182563"/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/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/>
            <a:endParaRPr lang="en-US" sz="4400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692696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12</a:t>
            </a:fld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836712"/>
            <a:ext cx="4968552" cy="5544616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 smtClean="0">
                <a:solidFill>
                  <a:srgbClr val="C00000"/>
                </a:solidFill>
              </a:rPr>
              <a:t>How to Get started with an online store</a:t>
            </a:r>
            <a:r>
              <a:rPr lang="en-CA" sz="2400" b="1" dirty="0" smtClean="0">
                <a:solidFill>
                  <a:srgbClr val="C00000"/>
                </a:solidFill>
              </a:rPr>
              <a:t>? </a:t>
            </a:r>
          </a:p>
          <a:p>
            <a:pPr marL="0" indent="0">
              <a:buNone/>
            </a:pPr>
            <a:r>
              <a:rPr lang="en-CA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Intent  that you are selling a product/service</a:t>
            </a:r>
            <a:br>
              <a:rPr lang="en-CA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CA" sz="2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3050" indent="-273050"/>
            <a:r>
              <a:rPr lang="en-CA" sz="1800" b="1" dirty="0" smtClean="0"/>
              <a:t>Need e-commerce enabled </a:t>
            </a:r>
            <a:r>
              <a:rPr lang="en-CA" sz="1800" b="1" dirty="0" smtClean="0"/>
              <a:t>website</a:t>
            </a:r>
            <a:br>
              <a:rPr lang="en-CA" sz="1800" b="1" dirty="0" smtClean="0"/>
            </a:br>
            <a:endParaRPr lang="en-CA" sz="1800" b="1" dirty="0" smtClean="0"/>
          </a:p>
          <a:p>
            <a:pPr marL="273050" indent="-273050"/>
            <a:r>
              <a:rPr lang="en-CA" sz="1800" b="1" dirty="0" smtClean="0"/>
              <a:t>A merchant account:  </a:t>
            </a:r>
          </a:p>
          <a:p>
            <a:pPr marL="673100" lvl="2" indent="-273050"/>
            <a:r>
              <a:rPr lang="en-CA" sz="1800" dirty="0" smtClean="0"/>
              <a:t>Accepting </a:t>
            </a:r>
            <a:r>
              <a:rPr lang="en-CA" sz="1800" dirty="0" smtClean="0"/>
              <a:t>online payments  </a:t>
            </a:r>
            <a:r>
              <a:rPr lang="en-CA" sz="1800" dirty="0" smtClean="0"/>
              <a:t>- collect </a:t>
            </a:r>
          </a:p>
          <a:p>
            <a:pPr marL="673100" lvl="2" indent="-273050"/>
            <a:r>
              <a:rPr lang="en-CA" sz="1800" dirty="0" smtClean="0"/>
              <a:t>accepting </a:t>
            </a:r>
            <a:r>
              <a:rPr lang="en-CA" sz="1800" dirty="0" smtClean="0"/>
              <a:t>credit cards through an </a:t>
            </a:r>
            <a:r>
              <a:rPr lang="en-CA" sz="1800" b="1" dirty="0" smtClean="0">
                <a:solidFill>
                  <a:srgbClr val="C00000"/>
                </a:solidFill>
              </a:rPr>
              <a:t>_____________________</a:t>
            </a:r>
            <a:r>
              <a:rPr lang="en-CA" sz="1800" dirty="0" err="1" smtClean="0"/>
              <a:t>ie</a:t>
            </a:r>
            <a:r>
              <a:rPr lang="en-CA" sz="1800" dirty="0" smtClean="0"/>
              <a:t> </a:t>
            </a:r>
            <a:r>
              <a:rPr lang="en-CA" sz="1800" dirty="0" err="1" smtClean="0"/>
              <a:t>paypal</a:t>
            </a:r>
            <a:r>
              <a:rPr lang="en-CA" sz="1800" dirty="0" smtClean="0"/>
              <a:t>)</a:t>
            </a:r>
          </a:p>
          <a:p>
            <a:pPr marL="673100" lvl="2" indent="-273050"/>
            <a:r>
              <a:rPr lang="en-CA" sz="1000" dirty="0" smtClean="0"/>
              <a:t/>
            </a:r>
            <a:br>
              <a:rPr lang="en-CA" sz="1000" dirty="0" smtClean="0"/>
            </a:br>
            <a:endParaRPr lang="en-CA" sz="1000" dirty="0" smtClean="0"/>
          </a:p>
          <a:p>
            <a:pPr marL="273050" indent="-273050"/>
            <a:r>
              <a:rPr lang="en-CA" sz="1800" b="1" dirty="0" smtClean="0"/>
              <a:t>Shopping cart software </a:t>
            </a:r>
            <a:r>
              <a:rPr lang="en-CA" sz="1800" dirty="0" smtClean="0"/>
              <a:t>allows consumers to:</a:t>
            </a:r>
          </a:p>
          <a:p>
            <a:pPr marL="673100" lvl="2" indent="-273050"/>
            <a:r>
              <a:rPr lang="en-CA" sz="1800" dirty="0" smtClean="0"/>
              <a:t>Purchase goods or services, enter and keep up orders</a:t>
            </a:r>
          </a:p>
          <a:p>
            <a:pPr marL="673100" lvl="2" indent="-273050"/>
            <a:r>
              <a:rPr lang="en-CA" sz="1800" dirty="0" smtClean="0"/>
              <a:t>Track customers</a:t>
            </a:r>
          </a:p>
          <a:p>
            <a:pPr>
              <a:buNone/>
            </a:pPr>
            <a:endParaRPr lang="en-CA" sz="1800" dirty="0" smtClean="0"/>
          </a:p>
          <a:p>
            <a:pPr marL="182563" indent="-182563"/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/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/>
            <a:endParaRPr lang="en-US" sz="4400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692696"/>
            <a:ext cx="374441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www.aiu.edu/images/E-commerce%200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8640960" cy="40770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9512" y="4365104"/>
            <a:ext cx="6948264" cy="2246769"/>
          </a:xfrm>
          <a:prstGeom prst="rect">
            <a:avLst/>
          </a:prstGeom>
          <a:solidFill>
            <a:srgbClr val="FFE285"/>
          </a:solidFill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</a:rPr>
              <a:t>What is a </a:t>
            </a:r>
            <a:r>
              <a:rPr lang="en-CA" sz="2000" b="1" dirty="0" smtClean="0">
                <a:solidFill>
                  <a:srgbClr val="C00000"/>
                </a:solidFill>
              </a:rPr>
              <a:t>Payment </a:t>
            </a:r>
            <a:r>
              <a:rPr lang="en-CA" sz="2000" b="1" dirty="0" smtClean="0">
                <a:solidFill>
                  <a:srgbClr val="C00000"/>
                </a:solidFill>
              </a:rPr>
              <a:t>Gateway</a:t>
            </a:r>
            <a:r>
              <a:rPr lang="en-CA" sz="2000" b="1" dirty="0" smtClean="0">
                <a:solidFill>
                  <a:srgbClr val="C00000"/>
                </a:solidFill>
              </a:rPr>
              <a:t>?</a:t>
            </a:r>
            <a:br>
              <a:rPr lang="en-CA" sz="2000" b="1" dirty="0" smtClean="0">
                <a:solidFill>
                  <a:srgbClr val="C00000"/>
                </a:solidFill>
              </a:rPr>
            </a:br>
            <a:endParaRPr lang="en-CA" sz="1200" b="1" dirty="0" smtClean="0">
              <a:solidFill>
                <a:srgbClr val="C00000"/>
              </a:solidFill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Service that ______________ and automates electronic payments made by shoppers to E-commerce merchants.</a:t>
            </a:r>
            <a:br>
              <a:rPr lang="en-CA" dirty="0" smtClean="0"/>
            </a:br>
            <a:endParaRPr lang="en-CA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Acceptance of credit cards on websites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MEP</a:t>
            </a:r>
            <a:r>
              <a:rPr lang="en-CA" dirty="0" smtClean="0"/>
              <a:t> – Malaysian Electronic Payment System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________________ service provider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092280" y="4653136"/>
            <a:ext cx="205172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Usually the payment gateway is bundled with your _____________ account.</a:t>
            </a:r>
            <a:r>
              <a:rPr lang="en-CA" b="1" dirty="0" smtClean="0"/>
              <a:t/>
            </a:r>
            <a:br>
              <a:rPr lang="en-CA" b="1" dirty="0" smtClean="0"/>
            </a:br>
            <a:endParaRPr lang="en-CA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14</a:t>
            </a:fld>
            <a:endParaRPr lang="en-CA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19672" y="4611231"/>
            <a:ext cx="6480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 smtClean="0">
                <a:solidFill>
                  <a:srgbClr val="C00000"/>
                </a:solidFill>
              </a:rPr>
              <a:t>Payment Gateway specific duties?</a:t>
            </a:r>
            <a:endParaRPr lang="en-CA" sz="2200" b="1" dirty="0" smtClean="0">
              <a:solidFill>
                <a:srgbClr val="C00000"/>
              </a:solidFill>
            </a:endParaRPr>
          </a:p>
          <a:p>
            <a:pPr marL="273050" indent="-273050"/>
            <a:r>
              <a:rPr lang="en-CA" sz="2000" dirty="0" smtClean="0"/>
              <a:t>Software application that checks for: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000" dirty="0" smtClean="0"/>
              <a:t>Processing a transaction securely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000" dirty="0" smtClean="0"/>
              <a:t>Identification verification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000" dirty="0" smtClean="0"/>
              <a:t>Accept/reject transaction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000" dirty="0" smtClean="0"/>
              <a:t>Detect fraud</a:t>
            </a:r>
          </a:p>
          <a:p>
            <a:pPr marL="273050" indent="-273050">
              <a:buFont typeface="Arial" pitchFamily="34" charset="0"/>
              <a:buChar char="•"/>
            </a:pPr>
            <a:endParaRPr lang="en-CA" dirty="0" smtClean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 t="24073"/>
          <a:stretch>
            <a:fillRect/>
          </a:stretch>
        </p:blipFill>
        <p:spPr bwMode="auto">
          <a:xfrm>
            <a:off x="0" y="764704"/>
            <a:ext cx="881270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  Payment Gateway Process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0" y="6588695"/>
            <a:ext cx="694826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 smtClean="0">
                <a:hlinkClick r:id="rId4"/>
              </a:rPr>
              <a:t>http://</a:t>
            </a:r>
            <a:r>
              <a:rPr lang="en-CA" sz="1100" dirty="0" smtClean="0">
                <a:hlinkClick r:id="rId4"/>
              </a:rPr>
              <a:t>infogenix.com/blog/wp-content/uploads/2011/06/how_payment_gateways_work_large.jpg</a:t>
            </a:r>
            <a:endParaRPr lang="en-CA" sz="1100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15</a:t>
            </a:fld>
            <a:endParaRPr lang="en-CA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692696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764704"/>
            <a:ext cx="468052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 smtClean="0">
                <a:solidFill>
                  <a:srgbClr val="C00000"/>
                </a:solidFill>
              </a:rPr>
              <a:t>Affiliate Programs play a role in </a:t>
            </a:r>
          </a:p>
          <a:p>
            <a:r>
              <a:rPr lang="en-CA" sz="2200" b="1" dirty="0" smtClean="0">
                <a:solidFill>
                  <a:srgbClr val="C00000"/>
                </a:solidFill>
              </a:rPr>
              <a:t>E-commerce</a:t>
            </a:r>
            <a:endParaRPr lang="en-CA" sz="2200" b="1" dirty="0" smtClean="0">
              <a:solidFill>
                <a:srgbClr val="C00000"/>
              </a:solidFill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Amazon pioneered affiliate programs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Also called Associate Programs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Arrangements in which an online merchant website pays affiliate websites a </a:t>
            </a:r>
            <a:r>
              <a:rPr lang="en-CA" dirty="0" smtClean="0"/>
              <a:t>commission for traffic to them</a:t>
            </a:r>
            <a:br>
              <a:rPr lang="en-CA" dirty="0" smtClean="0"/>
            </a:br>
            <a:endParaRPr lang="en-CA" dirty="0" smtClean="0"/>
          </a:p>
          <a:p>
            <a:pPr marL="273050" indent="-273050"/>
            <a:r>
              <a:rPr lang="en-CA" sz="2200" b="1" dirty="0" smtClean="0">
                <a:solidFill>
                  <a:srgbClr val="C00000"/>
                </a:solidFill>
              </a:rPr>
              <a:t>__________________________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Banner is placed on affiliate website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Advertiser takes risk, if no one clicks on banner, then advertiser wastes money</a:t>
            </a:r>
            <a:br>
              <a:rPr lang="en-CA" dirty="0" smtClean="0"/>
            </a:br>
            <a:endParaRPr lang="en-CA" dirty="0" smtClean="0"/>
          </a:p>
          <a:p>
            <a:pPr marL="273050" indent="-273050"/>
            <a:r>
              <a:rPr lang="en-CA" sz="2200" b="1" dirty="0" smtClean="0">
                <a:solidFill>
                  <a:srgbClr val="C00000"/>
                </a:solidFill>
              </a:rPr>
              <a:t>__________________________</a:t>
            </a:r>
            <a:endParaRPr lang="en-CA" sz="2200" b="1" dirty="0" smtClean="0">
              <a:solidFill>
                <a:srgbClr val="C00000"/>
              </a:solidFill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Also called Affiliate Links or click-thru-links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Put a link on your site, company pays you when someone click on the link. (5 to 20 cents per click)</a:t>
            </a:r>
          </a:p>
          <a:p>
            <a:pPr marL="273050" indent="-273050">
              <a:buFont typeface="Arial" pitchFamily="34" charset="0"/>
              <a:buChar char="•"/>
            </a:pPr>
            <a:endParaRPr lang="en-CA" dirty="0" smtClean="0"/>
          </a:p>
        </p:txBody>
      </p:sp>
      <p:pic>
        <p:nvPicPr>
          <p:cNvPr id="4100" name="Picture 4" descr="http://www.picturehangingsystems.com/media/wysiwyg/affiliate_graph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572" y="980728"/>
            <a:ext cx="4114428" cy="3518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16</a:t>
            </a:fld>
            <a:endParaRPr lang="en-CA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692696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764705"/>
            <a:ext cx="446449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 smtClean="0">
                <a:solidFill>
                  <a:srgbClr val="C00000"/>
                </a:solidFill>
              </a:rPr>
              <a:t>Implementing E-Commerce Site</a:t>
            </a:r>
          </a:p>
          <a:p>
            <a:pPr marL="273050" indent="-273050"/>
            <a:r>
              <a:rPr lang="en-CA" dirty="0" smtClean="0"/>
              <a:t>Choices are: 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Enterprise Computing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Virtual hosting services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Simplified e-commerce</a:t>
            </a:r>
            <a:endParaRPr lang="en-CA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1268760"/>
            <a:ext cx="324036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Flexibility Decreases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Simplicity Increases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3888" y="1340768"/>
            <a:ext cx="0" cy="7200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248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Enterprise Computing (Amazon</a:t>
            </a:r>
            <a:r>
              <a:rPr lang="en-CA" b="1" dirty="0" smtClean="0">
                <a:solidFill>
                  <a:srgbClr val="C00000"/>
                </a:solidFill>
              </a:rPr>
              <a:t>, </a:t>
            </a:r>
            <a:r>
              <a:rPr lang="en-CA" b="1" dirty="0" smtClean="0">
                <a:solidFill>
                  <a:srgbClr val="C00000"/>
                </a:solidFill>
              </a:rPr>
              <a:t>Dell)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Purchase hardware, software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Hire your developers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To create your own e-commerce site</a:t>
            </a:r>
          </a:p>
          <a:p>
            <a:pPr marL="177800" indent="-177800"/>
            <a:r>
              <a:rPr lang="en-CA" b="1" dirty="0" smtClean="0"/>
              <a:t>Applicable if: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High traffic – million visitors per month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Large catalog database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Complicated sales cycle </a:t>
            </a:r>
            <a:r>
              <a:rPr lang="en-CA" dirty="0" err="1" smtClean="0"/>
              <a:t>ie</a:t>
            </a:r>
            <a:r>
              <a:rPr lang="en-CA" dirty="0" smtClean="0"/>
              <a:t>. forms, pricing tables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Other businesses need to be integrated together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2420888"/>
            <a:ext cx="4608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Virtual Hosting Services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Dependent on vendor host provider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They maintain the equipment and software and sell in standardized packages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Includes merchant account, security</a:t>
            </a:r>
          </a:p>
          <a:p>
            <a:pPr marL="177800" indent="-177800">
              <a:buFont typeface="Arial" pitchFamily="34" charset="0"/>
              <a:buChar char="•"/>
            </a:pPr>
            <a:endParaRPr lang="en-CA" dirty="0" smtClean="0"/>
          </a:p>
          <a:p>
            <a:pPr marL="177800" indent="-177800"/>
            <a:r>
              <a:rPr lang="en-CA" b="1" dirty="0" smtClean="0">
                <a:solidFill>
                  <a:srgbClr val="C00000"/>
                </a:solidFill>
              </a:rPr>
              <a:t>Simplified E-commerce: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Small business use this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Vendor provides a simplified system for creating your store.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Online forms provided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Yahoo Stores, </a:t>
            </a:r>
            <a:r>
              <a:rPr lang="en-CA" dirty="0" err="1" smtClean="0"/>
              <a:t>Verio</a:t>
            </a:r>
            <a:r>
              <a:rPr lang="en-CA" dirty="0" smtClean="0"/>
              <a:t> Stores ($$/month)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17</a:t>
            </a:fld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764704"/>
            <a:ext cx="5544616" cy="5832648"/>
          </a:xfrm>
          <a:noFill/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sz="3000" b="1" dirty="0" smtClean="0">
                <a:solidFill>
                  <a:srgbClr val="C00000"/>
                </a:solidFill>
              </a:rPr>
              <a:t>History of E-commerce</a:t>
            </a:r>
            <a:endParaRPr lang="en-CA" sz="2200" b="1" dirty="0" smtClean="0">
              <a:solidFill>
                <a:srgbClr val="C00000"/>
              </a:solidFill>
            </a:endParaRPr>
          </a:p>
          <a:p>
            <a:pPr marL="273050" indent="-273050"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1980s: </a:t>
            </a:r>
          </a:p>
          <a:p>
            <a:pPr marL="534988" lvl="1" indent="-134938">
              <a:buFont typeface="Arial" pitchFamily="34" charset="0"/>
              <a:buChar char="•"/>
            </a:pPr>
            <a:r>
              <a:rPr lang="en-CA" sz="1800" dirty="0" smtClean="0"/>
              <a:t>Directly </a:t>
            </a:r>
            <a:r>
              <a:rPr lang="en-CA" sz="1800" dirty="0" smtClean="0"/>
              <a:t>from </a:t>
            </a:r>
            <a:r>
              <a:rPr lang="en-CA" sz="1800" dirty="0" smtClean="0"/>
              <a:t>online CompuServe </a:t>
            </a:r>
            <a:r>
              <a:rPr lang="en-CA" sz="1800" dirty="0" smtClean="0"/>
              <a:t>added a service called Electronic Mall</a:t>
            </a:r>
          </a:p>
          <a:p>
            <a:pPr marL="534988" lvl="1" indent="-134938">
              <a:buFont typeface="Arial" pitchFamily="34" charset="0"/>
              <a:buChar char="•"/>
            </a:pPr>
            <a:r>
              <a:rPr lang="en-CA" sz="1800" dirty="0" smtClean="0"/>
              <a:t>Purchase </a:t>
            </a:r>
            <a:r>
              <a:rPr lang="en-CA" sz="1800" dirty="0" smtClean="0"/>
              <a:t>from merchants </a:t>
            </a:r>
            <a:r>
              <a:rPr lang="en-CA" sz="1800" dirty="0" smtClean="0"/>
              <a:t>– not </a:t>
            </a:r>
            <a:r>
              <a:rPr lang="en-CA" sz="1800" dirty="0" smtClean="0"/>
              <a:t>successful</a:t>
            </a:r>
            <a:endParaRPr lang="en-CA" sz="1800" dirty="0" smtClean="0"/>
          </a:p>
          <a:p>
            <a:pPr marL="273050" indent="-273050"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1990</a:t>
            </a:r>
            <a:r>
              <a:rPr lang="en-CA" sz="1800" dirty="0" smtClean="0"/>
              <a:t>:  Tim </a:t>
            </a:r>
            <a:r>
              <a:rPr lang="en-CA" sz="1800" dirty="0" err="1" smtClean="0"/>
              <a:t>Berners</a:t>
            </a:r>
            <a:r>
              <a:rPr lang="en-CA" sz="1800" dirty="0" smtClean="0"/>
              <a:t> Lee (WWW)</a:t>
            </a:r>
          </a:p>
          <a:p>
            <a:pPr marL="273050" indent="-273050"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1994- </a:t>
            </a:r>
            <a:r>
              <a:rPr lang="en-CA" sz="1800" b="1" dirty="0" smtClean="0">
                <a:solidFill>
                  <a:srgbClr val="C00000"/>
                </a:solidFill>
              </a:rPr>
              <a:t>1995: </a:t>
            </a:r>
          </a:p>
          <a:p>
            <a:pPr marL="534988" lvl="1" indent="-134938">
              <a:buFont typeface="Arial" pitchFamily="34" charset="0"/>
              <a:buChar char="•"/>
            </a:pPr>
            <a:r>
              <a:rPr lang="en-CA" sz="1700" dirty="0" smtClean="0"/>
              <a:t>Began working </a:t>
            </a:r>
            <a:r>
              <a:rPr lang="en-CA" sz="1400" dirty="0" smtClean="0"/>
              <a:t>with processing online credit card sales</a:t>
            </a:r>
          </a:p>
          <a:p>
            <a:pPr marL="273050" indent="-273050"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1995</a:t>
            </a:r>
            <a:r>
              <a:rPr lang="en-CA" sz="1800" dirty="0" smtClean="0">
                <a:solidFill>
                  <a:srgbClr val="C00000"/>
                </a:solidFill>
              </a:rPr>
              <a:t> (July):</a:t>
            </a:r>
          </a:p>
          <a:p>
            <a:pPr marL="534988" lvl="1" indent="-134938">
              <a:buFont typeface="Arial" pitchFamily="34" charset="0"/>
              <a:buChar char="•"/>
            </a:pPr>
            <a:r>
              <a:rPr lang="en-CA" sz="1800" dirty="0" smtClean="0"/>
              <a:t>Jeff </a:t>
            </a:r>
            <a:r>
              <a:rPr lang="en-CA" sz="1800" dirty="0" err="1" smtClean="0"/>
              <a:t>Bezos</a:t>
            </a:r>
            <a:r>
              <a:rPr lang="en-CA" sz="1800" dirty="0" smtClean="0"/>
              <a:t> boxed up the first book ever sold on Amazon from Seattle garage</a:t>
            </a:r>
          </a:p>
          <a:p>
            <a:pPr marL="534988" lvl="1" indent="-134938">
              <a:buFont typeface="Arial" pitchFamily="34" charset="0"/>
              <a:buChar char="•"/>
            </a:pPr>
            <a:r>
              <a:rPr lang="en-CA" sz="1800" dirty="0" smtClean="0"/>
              <a:t>Within 30 days of business – sold to online shoppers in 50 states and countries Cheap to ship, and easy to order from publishers. </a:t>
            </a:r>
          </a:p>
          <a:p>
            <a:pPr marL="534988" lvl="1" indent="-134938">
              <a:buFont typeface="Arial" pitchFamily="34" charset="0"/>
              <a:buChar char="•"/>
            </a:pPr>
            <a:r>
              <a:rPr lang="en-CA" sz="1800" b="1" dirty="0" smtClean="0"/>
              <a:t>Amazon.com </a:t>
            </a:r>
            <a:r>
              <a:rPr lang="en-CA" sz="1800" dirty="0" smtClean="0"/>
              <a:t>– set standard for customer-oriented E-commerce Website. </a:t>
            </a:r>
          </a:p>
          <a:p>
            <a:pPr marL="273050" indent="-273050"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1995: </a:t>
            </a:r>
            <a:r>
              <a:rPr lang="en-CA" sz="1800" dirty="0" smtClean="0"/>
              <a:t> </a:t>
            </a:r>
            <a:r>
              <a:rPr lang="en-CA" sz="1800" dirty="0" err="1" smtClean="0"/>
              <a:t>Ebay</a:t>
            </a:r>
            <a:r>
              <a:rPr lang="en-CA" sz="1800" dirty="0" smtClean="0"/>
              <a:t> – Pierre </a:t>
            </a:r>
            <a:r>
              <a:rPr lang="en-CA" sz="1800" dirty="0" err="1" smtClean="0"/>
              <a:t>Omidyar</a:t>
            </a:r>
            <a:r>
              <a:rPr lang="en-CA" sz="1800" dirty="0" smtClean="0"/>
              <a:t> – broken laser pointer</a:t>
            </a:r>
          </a:p>
          <a:p>
            <a:pPr marL="273050" indent="-273050">
              <a:buNone/>
            </a:pPr>
            <a:endParaRPr lang="en-CA" sz="1800" dirty="0" smtClean="0"/>
          </a:p>
          <a:p>
            <a:pPr marL="273050" indent="-273050" algn="ctr">
              <a:buNone/>
            </a:pPr>
            <a:r>
              <a:rPr lang="en-CA" sz="2400" b="1" dirty="0" smtClean="0">
                <a:solidFill>
                  <a:srgbClr val="C00000"/>
                </a:solidFill>
              </a:rPr>
              <a:t>Amazon.com and Ebay.com</a:t>
            </a:r>
            <a:r>
              <a:rPr lang="en-CA" sz="1800" dirty="0" smtClean="0"/>
              <a:t/>
            </a:r>
            <a:br>
              <a:rPr lang="en-CA" sz="1800" dirty="0" smtClean="0"/>
            </a:br>
            <a:r>
              <a:rPr lang="en-CA" sz="1800" dirty="0" smtClean="0"/>
              <a:t> paved the way to today’s E-commerce merchant.</a:t>
            </a:r>
            <a:endParaRPr lang="en-CA" sz="1800" dirty="0" smtClean="0"/>
          </a:p>
          <a:p>
            <a:pPr marL="182563" indent="-182563"/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/>
            <a:endParaRPr lang="en-US" sz="4400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46" name="AutoShape 2" descr="data:image/jpeg;base64,/9j/4AAQSkZJRgABAQAAAQABAAD/2wCEAAkGBwgHBgkIBwgKCgkLDRYPDQwMDRsUFRAWIB0iIiAdHx8kKDQsJCYxJx8fLT0tMTU3Ojo6Iys/RD84QzQ5OjcBCgoKDQwNGg8PGjclHyU3Nzc3Nzc3Nzc3Nzc3Nzc3Nzc3Nzc3Nzc3Nzc3Nzc3Nzc3Nzc3Nzc3Nzc3Nzc3Nzc3N//AABEIAKAAbwMBIgACEQEDEQH/xAAcAAAABwEBAAAAAAAAAAAAAAAAAQMEBQYHAgj/xAA9EAACAQMBBQQHBwMCBwAAAAABAgMABBEFBhIhMVEHE0FhFCJCcZGhwRUjMlKBsdEzYuHw8QhDU3Kio7P/xAAaAQACAwEBAAAAAAAAAAAAAAAAAwEEBQIG/8QAJREAAgMAAQQCAgMBAAAAAAAAAAECAxEhBBIxUQUiMkEUUmET/9oADAMBAAIRAxEAPwCkV0FzXQTFKhK3iuJCOlEiPSl1j40z1rUV0uD1QDM+dwHw865nNVx7pHSjotJ3cAzKwXp1PuHjTA6zbK3qxO4IzlWX9s1BwRXupyPPI7sW9o8B+lSVhsxcXEqhjlfHAxWTb8i0/rwWq+nbLFYBbxd6PeXj7Qz+1SaaPNJu9xiRj7I50vo2yTKgUMOAzz/1mrRa7ORxkMZZUkHHfjblVePy9qfOFj+GsKPNavDIUkQqw8DRd3irfrmj3gvImnkikWUbscv4Q56Ho3lVdmt3hkaOVSrKcEGt3p7o3R2JRnFxGXd0Qjp5uihujpT8OdGndmjEdOsCjwKMIIRUpdI6NU8qXVOFRhycqqqrOxwqDeNUuKJtf17u2J7vewfICrTtFI1volwycGbCg9Kg9g0xeXLnwQCsf5Gz7Yv0WaYptFwtNOtolREQBEGAKsVhbRllRUHXhUJE+Jc+FTelygMCWPOsCw2KfBZrG1woCjhUktuQM4pGwkzGGHLFScLhgMgVxGOi7JtMaTW0N7aS2l0m9HIMEcv194qgX/8AWlsr0717bHAnPOaPwz5gY41pEmM5qgdoVs0d3bXtvwkcGM/9wGR9RVvprpU2JoROCnFkP3eKLdFd2souLaKbGN9A2Oh8RShUV7GElKKaM1rOBuVFF3YNLbnGugtSRhDonClkSulTFKqlQQV/bSTutHCbv9WUD3YBJqA2LuNy+lj/ADgH51bdrI87PXHq5Hq8QOVU3Y1Q+tjoImIFYXyCXfIsU+UaDGjO6bik8fCp7TY0U4dWJJ8Kz6/ur55W7vUVsbRGKF8ZLGuIre4ED3+lbQXE4hYI5a2ZVB6FiePPp41jupyW6aUblHjDbbKaFbVnVhhTxqSs5kdRknjxzyrLdg9XudcD2Msjd8rjeGMfCne11td2+I5rq5WNjgRxHdz5ZpWOLxnclGS1Go5iP4XUnyOaofai/daMj5AxICCfA5qtbOPob6Z6e9lerah+7kuI7vvDESSAzoOIBIP+1TvaDayPsa0ckhnaORSkniynOP15V21klolL6toidHdLjSrSaIepJHvDhjxNO9yu7LSRo+lWNkbgTSwxBJsLjdfmR54zzpXdFex6aUZVRcTMkmnjG+5XJQ5pzu0N0U85IhE4Uqq0FFKKKDkhNp42YWHqkobjdfpx4fzUNs3psMeuXk1vJmOKNgBjqf8AFXC8t/SLZ4gBvcGTPgwOR8xVa2Xt3hvrvIwsiupRvxIQQePx+Ved+Sg4XOX9jRo7ZVr2iTtNlE1OTvUdWKtv91I5Az1BA51YdN0BdFiunWxhi9IGZm7zvN8c+XTxxURpetpZ3JjyBg0e1O2qi0e2tm+8I3Sw5DNZGzb7UW4xhmj7YeNINp5ZkRV70+yoGOPLhWlahaR38bQu+4w5cAQfeDWQ7Jazptjfwj0tW3HBYk5+daXc6pb6kZYdOuka4UBgQfw55ZqW88nCWtYOtL0aGyRokS37tjlhHAF3j1OOZ88UntLYwXOnCFk+7WWNioXwDAkfDNQGh7XyrdzWV+ojuYThlyMH3eVWWC6S/mULgg8a5cuF7JcJJ8+CvbQokdyFjGASWx04AD9qivCn2tzd9qUpB9VMIPPHP55pjzFew6OvsojF+jLul3TbODmgCaMijAq0LGKiu1HlQVaVVag5OMfpTSSzdrxriHA30YSAny8PlUhu0N0lJSo/DGTVXrKYTqbl+htUnGXBnkhEmoMkjmNiCM+earlxlLmWKZy3Hg3PPnVn1tTDem6gGV3vWApt3CXY3oFAdjkY615eMu1l5+hrs7Y2E94Gu9QEOOQweP61smjXVhDaJDp6y3LsOLRxN6x8zWdaG+u294IrazRzn8g+Oc1p2kPrZiRtRidfIYIHwzS7ZNvSzWklwVfUtLvhrYup7RoAz4DJJnI8+FWeG5ksbUunCTdwueNO9XkKwh3wCOtQckrS4OcDwFWeg6d3XrjheRd9nZB+2JklmJY5JOc9aMCjwPCjFeuSMkLFDFGaKgBqtKLSF1c29lF3t5PHAnWRsVU9b2+toFMWkR9/L/1pBhB7hzNJsvhX+TIws2s6ra6PZtc3TeSIDxc9BT/ZIXWpbG6jql0AJbtWMEK8o4l5e8nic+6sR1HU73WLlZb6dpH/AAr0UeQrbuzK9MmzNvA34ol7sqfKsrqeolbqXg7j9Xpm+p3qwTetxBJyKbwXqRHehbjzAqR7RtDk0y/M0alrKVvu3HJTx9U/T3VUEil9gHhWX/xWcl3u3lGj6BtfAZQt1uxsq4Bb+atek7e27W7pcSx7ytgYOeFYrb2t3cOESM9Mmrls3sbJNIJbxgijHACkzhCPOj4ylLjC9Qaj9uXZlVT6JCC2T7WM4rgchmpSy06CLS57SMmONreXBBwQQjEH5Vjc+1+oxRQTW0x3XHro3HBrT+M6iNUZavLKnV/kkajQrM7btDv0/rW8Unyqb0/tC0+4IW8hkgbrzFbEOsql+8KuFxJoA01tr22vY1ktZ45Fblutmls1ZUk/ByzCbm6uLuQyXU8kzn2pHLH50jk0KFec0YGCVII4EVt+zLCyunVD91cqs6Y5DfGT881h9bbsOE1TYqzuYeE9iTDKP7c8/mKALHdxWl5E8F7GkkEgw6txyKoGu7IHRLod2GktJfWgl/MOh/uH+auNyJEGeOKOyvUli+zdQUzWUpHD2o28GU+BFJth3oZVZ2P/AAz+KNrSVXwcA55VetKn9ISMRsdzx8KZ3Fhao7G3KXKKM+suGx1x+/8Ao1295IEitNPiHpM7COJBw4n6VQlFp4akJLNRZreTvtM166iAaOys5Ik85ChLfAFR+przRvt3YTwzmvVmzGj22maO+zst4Lq5lDy3ciDlvnj/AAPIV5g1/TJdF1q80y4wZLWVoyR4gcj8K0KYdkcMu2ffNsj6GaFGRimixeyvrmylWS1maNh0NXfRdvPV7vVEzjlIvAn31QKFMrtnX+LIa0FChQpZIK1fsDvC+q3+mScYpYTJu9eQP0rKKvXYrfrY9oNgrkBbpXtyT1IyPmBQBtV/paCSSGM7xjxkeODyqv3GlSG4TGQN4Z+NaJPbp9oJIVH3qGLPVhlgPhvU0utNB3nTgcHdOOGTUNEGbd21tNIhG6d07pHTlSuzWj3DWL6xcsVeSM9xg4IU+1+v7VP3lguoSwQMvdXkTYmXqniQatC6UiWK2saBYwm4qjwwMAUp1699DVa4rPZF9nlmI7Ka6wAZXwD5Dh/NYH2uKB2hauc5LSKT5HdA+lek9mIPRdGgj4ZXeBHmGINedu2y2S27RdQaNs98kUpHQlAD+1NXCFt6yi0ZZiACSQOQ6UVCpAFChQoAFChQoAFPdFvW03V7G+UkG2uI5uH9rA/SmVCgD2Nq8gXSIryFv6Tx3APVc8f/ABJqRLK0OcAg8aqeyt39r9nOll33ml05YnPVgu4f2NSegXjXegW0rEGRECvj8y8DUkHOlne1u/Rk9ZYk7tiOQJP+KmmJWJckFh41H2kQTV3kHKSAj4MP5p9KcFR51GAJWyJAphjXAyWx5kkn5mvM/bPIz9ompKwxuLEo8x3an616aJ+8Brzd26BB2h3W6OJgh3vM7goBFBIUKCOJ8fKiOPCioUEgoUKFAAoUKFAAoweFFQ8KAPRPYXe+lbB+jtkm2vJYuPQhX/djUpoN56JqGp2QPqJcvgHz4/WqV/w8XZP2vYsfVUxzge/Kn6VMmUx7fapbn/mL3i/pw+tDINK051mEUoPIMh+R+lOLg4darWxrSq1zvSFoe+UKD4Ngg4qxXEg31Hj40AE59YV5q7a33+0XUR+VIR/61r0gx4ivNHbA292h6qevdf8AzWgEUyhQoUEgoUKFAH//2Q=="/>
          <p:cNvSpPr>
            <a:spLocks noChangeAspect="1" noChangeArrowheads="1"/>
          </p:cNvSpPr>
          <p:nvPr/>
        </p:nvSpPr>
        <p:spPr bwMode="auto">
          <a:xfrm>
            <a:off x="155575" y="-731838"/>
            <a:ext cx="1057275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148" name="AutoShape 4" descr="data:image/jpeg;base64,/9j/4AAQSkZJRgABAQAAAQABAAD/2wCEAAkGBwgHBgkIBwgKCgkLDRYPDQwMDRsUFRAWIB0iIiAdHx8kKDQsJCYxJx8fLT0tMTU3Ojo6Iys/RD84QzQ5OjcBCgoKDQwNGg8PGjclHyU3Nzc3Nzc3Nzc3Nzc3Nzc3Nzc3Nzc3Nzc3Nzc3Nzc3Nzc3Nzc3Nzc3Nzc3Nzc3Nzc3N//AABEIAKAAbwMBIgACEQEDEQH/xAAcAAAABwEBAAAAAAAAAAAAAAAAAQMEBQYHAgj/xAA9EAACAQMBBQQHBwMCBwAAAAABAgMABBEFBhIhMVEHE0FhFCJCcZGhwRUjMlKBsdEzYuHw8QhDU3Kio7P/xAAaAQACAwEBAAAAAAAAAAAAAAAAAwEEBQIG/8QAJREAAgMAAQQCAgMBAAAAAAAAAAECAxEhBBIxUQUiMkEUUmET/9oADAMBAAIRAxEAPwCkV0FzXQTFKhK3iuJCOlEiPSl1j40z1rUV0uD1QDM+dwHw865nNVx7pHSjotJ3cAzKwXp1PuHjTA6zbK3qxO4IzlWX9s1BwRXupyPPI7sW9o8B+lSVhsxcXEqhjlfHAxWTb8i0/rwWq+nbLFYBbxd6PeXj7Qz+1SaaPNJu9xiRj7I50vo2yTKgUMOAzz/1mrRa7ORxkMZZUkHHfjblVePy9qfOFj+GsKPNavDIUkQqw8DRd3irfrmj3gvImnkikWUbscv4Q56Ho3lVdmt3hkaOVSrKcEGt3p7o3R2JRnFxGXd0Qjp5uihujpT8OdGndmjEdOsCjwKMIIRUpdI6NU8qXVOFRhycqqqrOxwqDeNUuKJtf17u2J7vewfICrTtFI1volwycGbCg9Kg9g0xeXLnwQCsf5Gz7Yv0WaYptFwtNOtolREQBEGAKsVhbRllRUHXhUJE+Jc+FTelygMCWPOsCw2KfBZrG1woCjhUktuQM4pGwkzGGHLFScLhgMgVxGOi7JtMaTW0N7aS2l0m9HIMEcv194qgX/8AWlsr0717bHAnPOaPwz5gY41pEmM5qgdoVs0d3bXtvwkcGM/9wGR9RVvprpU2JoROCnFkP3eKLdFd2souLaKbGN9A2Oh8RShUV7GElKKaM1rOBuVFF3YNLbnGugtSRhDonClkSulTFKqlQQV/bSTutHCbv9WUD3YBJqA2LuNy+lj/ADgH51bdrI87PXHq5Hq8QOVU3Y1Q+tjoImIFYXyCXfIsU+UaDGjO6bik8fCp7TY0U4dWJJ8Kz6/ur55W7vUVsbRGKF8ZLGuIre4ED3+lbQXE4hYI5a2ZVB6FiePPp41jupyW6aUblHjDbbKaFbVnVhhTxqSs5kdRknjxzyrLdg9XudcD2Msjd8rjeGMfCne11td2+I5rq5WNjgRxHdz5ZpWOLxnclGS1Go5iP4XUnyOaofai/daMj5AxICCfA5qtbOPob6Z6e9lerah+7kuI7vvDESSAzoOIBIP+1TvaDayPsa0ckhnaORSkniynOP15V21klolL6toidHdLjSrSaIepJHvDhjxNO9yu7LSRo+lWNkbgTSwxBJsLjdfmR54zzpXdFex6aUZVRcTMkmnjG+5XJQ5pzu0N0U85IhE4Uqq0FFKKKDkhNp42YWHqkobjdfpx4fzUNs3psMeuXk1vJmOKNgBjqf8AFXC8t/SLZ4gBvcGTPgwOR8xVa2Xt3hvrvIwsiupRvxIQQePx+Ved+Sg4XOX9jRo7ZVr2iTtNlE1OTvUdWKtv91I5Az1BA51YdN0BdFiunWxhi9IGZm7zvN8c+XTxxURpetpZ3JjyBg0e1O2qi0e2tm+8I3Sw5DNZGzb7UW4xhmj7YeNINp5ZkRV70+yoGOPLhWlahaR38bQu+4w5cAQfeDWQ7Jazptjfwj0tW3HBYk5+daXc6pb6kZYdOuka4UBgQfw55ZqW88nCWtYOtL0aGyRokS37tjlhHAF3j1OOZ88UntLYwXOnCFk+7WWNioXwDAkfDNQGh7XyrdzWV+ojuYThlyMH3eVWWC6S/mULgg8a5cuF7JcJJ8+CvbQokdyFjGASWx04AD9qivCn2tzd9qUpB9VMIPPHP55pjzFew6OvsojF+jLul3TbODmgCaMijAq0LGKiu1HlQVaVVag5OMfpTSSzdrxriHA30YSAny8PlUhu0N0lJSo/DGTVXrKYTqbl+htUnGXBnkhEmoMkjmNiCM+earlxlLmWKZy3Hg3PPnVn1tTDem6gGV3vWApt3CXY3oFAdjkY615eMu1l5+hrs7Y2E94Gu9QEOOQweP61smjXVhDaJDp6y3LsOLRxN6x8zWdaG+u294IrazRzn8g+Oc1p2kPrZiRtRidfIYIHwzS7ZNvSzWklwVfUtLvhrYup7RoAz4DJJnI8+FWeG5ksbUunCTdwueNO9XkKwh3wCOtQckrS4OcDwFWeg6d3XrjheRd9nZB+2JklmJY5JOc9aMCjwPCjFeuSMkLFDFGaKgBqtKLSF1c29lF3t5PHAnWRsVU9b2+toFMWkR9/L/1pBhB7hzNJsvhX+TIws2s6ra6PZtc3TeSIDxc9BT/ZIXWpbG6jql0AJbtWMEK8o4l5e8nic+6sR1HU73WLlZb6dpH/AAr0UeQrbuzK9MmzNvA34ol7sqfKsrqeolbqXg7j9Xpm+p3qwTetxBJyKbwXqRHehbjzAqR7RtDk0y/M0alrKVvu3HJTx9U/T3VUEil9gHhWX/xWcl3u3lGj6BtfAZQt1uxsq4Bb+atek7e27W7pcSx7ytgYOeFYrb2t3cOESM9Mmrls3sbJNIJbxgijHACkzhCPOj4ylLjC9Qaj9uXZlVT6JCC2T7WM4rgchmpSy06CLS57SMmONreXBBwQQjEH5Vjc+1+oxRQTW0x3XHro3HBrT+M6iNUZavLKnV/kkajQrM7btDv0/rW8Unyqb0/tC0+4IW8hkgbrzFbEOsql+8KuFxJoA01tr22vY1ktZ45Fblutmls1ZUk/ByzCbm6uLuQyXU8kzn2pHLH50jk0KFec0YGCVII4EVt+zLCyunVD91cqs6Y5DfGT881h9bbsOE1TYqzuYeE9iTDKP7c8/mKALHdxWl5E8F7GkkEgw6txyKoGu7IHRLod2GktJfWgl/MOh/uH+auNyJEGeOKOyvUli+zdQUzWUpHD2o28GU+BFJth3oZVZ2P/AAz+KNrSVXwcA55VetKn9ISMRsdzx8KZ3Fhao7G3KXKKM+suGx1x+/8Ao1295IEitNPiHpM7COJBw4n6VQlFp4akJLNRZreTvtM166iAaOys5Ik85ChLfAFR+przRvt3YTwzmvVmzGj22maO+zst4Lq5lDy3ciDlvnj/AAPIV5g1/TJdF1q80y4wZLWVoyR4gcj8K0KYdkcMu2ffNsj6GaFGRimixeyvrmylWS1maNh0NXfRdvPV7vVEzjlIvAn31QKFMrtnX+LIa0FChQpZIK1fsDvC+q3+mScYpYTJu9eQP0rKKvXYrfrY9oNgrkBbpXtyT1IyPmBQBtV/paCSSGM7xjxkeODyqv3GlSG4TGQN4Z+NaJPbp9oJIVH3qGLPVhlgPhvU0utNB3nTgcHdOOGTUNEGbd21tNIhG6d07pHTlSuzWj3DWL6xcsVeSM9xg4IU+1+v7VP3lguoSwQMvdXkTYmXqniQatC6UiWK2saBYwm4qjwwMAUp1699DVa4rPZF9nlmI7Ka6wAZXwD5Dh/NYH2uKB2hauc5LSKT5HdA+lek9mIPRdGgj4ZXeBHmGINedu2y2S27RdQaNs98kUpHQlAD+1NXCFt6yi0ZZiACSQOQ6UVCpAFChQoAFChQoAFPdFvW03V7G+UkG2uI5uH9rA/SmVCgD2Nq8gXSIryFv6Tx3APVc8f/ABJqRLK0OcAg8aqeyt39r9nOll33ml05YnPVgu4f2NSegXjXegW0rEGRECvj8y8DUkHOlne1u/Rk9ZYk7tiOQJP+KmmJWJckFh41H2kQTV3kHKSAj4MP5p9KcFR51GAJWyJAphjXAyWx5kkn5mvM/bPIz9ompKwxuLEo8x3an616aJ+8Brzd26BB2h3W6OJgh3vM7goBFBIUKCOJ8fKiOPCioUEgoUKFAAoUKFAAoweFFQ8KAPRPYXe+lbB+jtkm2vJYuPQhX/djUpoN56JqGp2QPqJcvgHz4/WqV/w8XZP2vYsfVUxzge/Kn6VMmUx7fapbn/mL3i/pw+tDINK051mEUoPIMh+R+lOLg4darWxrSq1zvSFoe+UKD4Ngg4qxXEg31Hj40AE59YV5q7a33+0XUR+VIR/61r0gx4ivNHbA292h6qevdf8AzWgEUyhQoUEgoUKFAH//2Q=="/>
          <p:cNvSpPr>
            <a:spLocks noChangeAspect="1" noChangeArrowheads="1"/>
          </p:cNvSpPr>
          <p:nvPr/>
        </p:nvSpPr>
        <p:spPr bwMode="auto">
          <a:xfrm>
            <a:off x="155575" y="-731838"/>
            <a:ext cx="1057275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150" name="AutoShape 6" descr="data:image/jpeg;base64,/9j/4AAQSkZJRgABAQAAAQABAAD/2wCEAAkGBwgHBgkIBwgKCgkLDRYPDQwMDRsUFRAWIB0iIiAdHx8kKDQsJCYxJx8fLT0tMTU3Ojo6Iys/RD84QzQ5OjcBCgoKDQwNGg8PGjclHyU3Nzc3Nzc3Nzc3Nzc3Nzc3Nzc3Nzc3Nzc3Nzc3Nzc3Nzc3Nzc3Nzc3Nzc3Nzc3Nzc3N//AABEIAKAAbwMBIgACEQEDEQH/xAAcAAAABwEBAAAAAAAAAAAAAAAAAQMEBQYHAgj/xAA9EAACAQMBBQQHBwMCBwAAAAABAgMABBEFBhIhMVEHE0FhFCJCcZGhwRUjMlKBsdEzYuHw8QhDU3Kio7P/xAAaAQACAwEBAAAAAAAAAAAAAAAAAwEEBQIG/8QAJREAAgMAAQQCAgMBAAAAAAAAAAECAxEhBBIxUQUiMkEUUmET/9oADAMBAAIRAxEAPwCkV0FzXQTFKhK3iuJCOlEiPSl1j40z1rUV0uD1QDM+dwHw865nNVx7pHSjotJ3cAzKwXp1PuHjTA6zbK3qxO4IzlWX9s1BwRXupyPPI7sW9o8B+lSVhsxcXEqhjlfHAxWTb8i0/rwWq+nbLFYBbxd6PeXj7Qz+1SaaPNJu9xiRj7I50vo2yTKgUMOAzz/1mrRa7ORxkMZZUkHHfjblVePy9qfOFj+GsKPNavDIUkQqw8DRd3irfrmj3gvImnkikWUbscv4Q56Ho3lVdmt3hkaOVSrKcEGt3p7o3R2JRnFxGXd0Qjp5uihujpT8OdGndmjEdOsCjwKMIIRUpdI6NU8qXVOFRhycqqqrOxwqDeNUuKJtf17u2J7vewfICrTtFI1volwycGbCg9Kg9g0xeXLnwQCsf5Gz7Yv0WaYptFwtNOtolREQBEGAKsVhbRllRUHXhUJE+Jc+FTelygMCWPOsCw2KfBZrG1woCjhUktuQM4pGwkzGGHLFScLhgMgVxGOi7JtMaTW0N7aS2l0m9HIMEcv194qgX/8AWlsr0717bHAnPOaPwz5gY41pEmM5qgdoVs0d3bXtvwkcGM/9wGR9RVvprpU2JoROCnFkP3eKLdFd2souLaKbGN9A2Oh8RShUV7GElKKaM1rOBuVFF3YNLbnGugtSRhDonClkSulTFKqlQQV/bSTutHCbv9WUD3YBJqA2LuNy+lj/ADgH51bdrI87PXHq5Hq8QOVU3Y1Q+tjoImIFYXyCXfIsU+UaDGjO6bik8fCp7TY0U4dWJJ8Kz6/ur55W7vUVsbRGKF8ZLGuIre4ED3+lbQXE4hYI5a2ZVB6FiePPp41jupyW6aUblHjDbbKaFbVnVhhTxqSs5kdRknjxzyrLdg9XudcD2Msjd8rjeGMfCne11td2+I5rq5WNjgRxHdz5ZpWOLxnclGS1Go5iP4XUnyOaofai/daMj5AxICCfA5qtbOPob6Z6e9lerah+7kuI7vvDESSAzoOIBIP+1TvaDayPsa0ckhnaORSkniynOP15V21klolL6toidHdLjSrSaIepJHvDhjxNO9yu7LSRo+lWNkbgTSwxBJsLjdfmR54zzpXdFex6aUZVRcTMkmnjG+5XJQ5pzu0N0U85IhE4Uqq0FFKKKDkhNp42YWHqkobjdfpx4fzUNs3psMeuXk1vJmOKNgBjqf8AFXC8t/SLZ4gBvcGTPgwOR8xVa2Xt3hvrvIwsiupRvxIQQePx+Ved+Sg4XOX9jRo7ZVr2iTtNlE1OTvUdWKtv91I5Az1BA51YdN0BdFiunWxhi9IGZm7zvN8c+XTxxURpetpZ3JjyBg0e1O2qi0e2tm+8I3Sw5DNZGzb7UW4xhmj7YeNINp5ZkRV70+yoGOPLhWlahaR38bQu+4w5cAQfeDWQ7Jazptjfwj0tW3HBYk5+daXc6pb6kZYdOuka4UBgQfw55ZqW88nCWtYOtL0aGyRokS37tjlhHAF3j1OOZ88UntLYwXOnCFk+7WWNioXwDAkfDNQGh7XyrdzWV+ojuYThlyMH3eVWWC6S/mULgg8a5cuF7JcJJ8+CvbQokdyFjGASWx04AD9qivCn2tzd9qUpB9VMIPPHP55pjzFew6OvsojF+jLul3TbODmgCaMijAq0LGKiu1HlQVaVVag5OMfpTSSzdrxriHA30YSAny8PlUhu0N0lJSo/DGTVXrKYTqbl+htUnGXBnkhEmoMkjmNiCM+earlxlLmWKZy3Hg3PPnVn1tTDem6gGV3vWApt3CXY3oFAdjkY615eMu1l5+hrs7Y2E94Gu9QEOOQweP61smjXVhDaJDp6y3LsOLRxN6x8zWdaG+u294IrazRzn8g+Oc1p2kPrZiRtRidfIYIHwzS7ZNvSzWklwVfUtLvhrYup7RoAz4DJJnI8+FWeG5ksbUunCTdwueNO9XkKwh3wCOtQckrS4OcDwFWeg6d3XrjheRd9nZB+2JklmJY5JOc9aMCjwPCjFeuSMkLFDFGaKgBqtKLSF1c29lF3t5PHAnWRsVU9b2+toFMWkR9/L/1pBhB7hzNJsvhX+TIws2s6ra6PZtc3TeSIDxc9BT/ZIXWpbG6jql0AJbtWMEK8o4l5e8nic+6sR1HU73WLlZb6dpH/AAr0UeQrbuzK9MmzNvA34ol7sqfKsrqeolbqXg7j9Xpm+p3qwTetxBJyKbwXqRHehbjzAqR7RtDk0y/M0alrKVvu3HJTx9U/T3VUEil9gHhWX/xWcl3u3lGj6BtfAZQt1uxsq4Bb+atek7e27W7pcSx7ytgYOeFYrb2t3cOESM9Mmrls3sbJNIJbxgijHACkzhCPOj4ylLjC9Qaj9uXZlVT6JCC2T7WM4rgchmpSy06CLS57SMmONreXBBwQQjEH5Vjc+1+oxRQTW0x3XHro3HBrT+M6iNUZavLKnV/kkajQrM7btDv0/rW8Unyqb0/tC0+4IW8hkgbrzFbEOsql+8KuFxJoA01tr22vY1ktZ45Fblutmls1ZUk/ByzCbm6uLuQyXU8kzn2pHLH50jk0KFec0YGCVII4EVt+zLCyunVD91cqs6Y5DfGT881h9bbsOE1TYqzuYeE9iTDKP7c8/mKALHdxWl5E8F7GkkEgw6txyKoGu7IHRLod2GktJfWgl/MOh/uH+auNyJEGeOKOyvUli+zdQUzWUpHD2o28GU+BFJth3oZVZ2P/AAz+KNrSVXwcA55VetKn9ISMRsdzx8KZ3Fhao7G3KXKKM+suGx1x+/8Ao1295IEitNPiHpM7COJBw4n6VQlFp4akJLNRZreTvtM166iAaOys5Ik85ChLfAFR+przRvt3YTwzmvVmzGj22maO+zst4Lq5lDy3ciDlvnj/AAPIV5g1/TJdF1q80y4wZLWVoyR4gcj8K0KYdkcMu2ffNsj6GaFGRimixeyvrmylWS1maNh0NXfRdvPV7vVEzjlIvAn31QKFMrtnX+LIa0FChQpZIK1fsDvC+q3+mScYpYTJu9eQP0rKKvXYrfrY9oNgrkBbpXtyT1IyPmBQBtV/paCSSGM7xjxkeODyqv3GlSG4TGQN4Z+NaJPbp9oJIVH3qGLPVhlgPhvU0utNB3nTgcHdOOGTUNEGbd21tNIhG6d07pHTlSuzWj3DWL6xcsVeSM9xg4IU+1+v7VP3lguoSwQMvdXkTYmXqniQatC6UiWK2saBYwm4qjwwMAUp1699DVa4rPZF9nlmI7Ka6wAZXwD5Dh/NYH2uKB2hauc5LSKT5HdA+lek9mIPRdGgj4ZXeBHmGINedu2y2S27RdQaNs98kUpHQlAD+1NXCFt6yi0ZZiACSQOQ6UVCpAFChQoAFChQoAFPdFvW03V7G+UkG2uI5uH9rA/SmVCgD2Nq8gXSIryFv6Tx3APVc8f/ABJqRLK0OcAg8aqeyt39r9nOll33ml05YnPVgu4f2NSegXjXegW0rEGRECvj8y8DUkHOlne1u/Rk9ZYk7tiOQJP+KmmJWJckFh41H2kQTV3kHKSAj4MP5p9KcFR51GAJWyJAphjXAyWx5kkn5mvM/bPIz9ompKwxuLEo8x3an616aJ+8Brzd26BB2h3W6OJgh3vM7goBFBIUKCOJ8fKiOPCioUEgoUKFAAoUKFAAoweFFQ8KAPRPYXe+lbB+jtkm2vJYuPQhX/djUpoN56JqGp2QPqJcvgHz4/WqV/w8XZP2vYsfVUxzge/Kn6VMmUx7fapbn/mL3i/pw+tDINK051mEUoPIMh+R+lOLg4darWxrSq1zvSFoe+UKD4Ngg4qxXEg31Hj40AE59YV5q7a33+0XUR+VIR/61r0gx4ivNHbA292h6qevdf8AzWgEUyhQoUEgoUKFAH//2Q=="/>
          <p:cNvSpPr>
            <a:spLocks noChangeAspect="1" noChangeArrowheads="1"/>
          </p:cNvSpPr>
          <p:nvPr/>
        </p:nvSpPr>
        <p:spPr bwMode="auto">
          <a:xfrm>
            <a:off x="155575" y="-731838"/>
            <a:ext cx="1057275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152" name="Picture 8" descr="http://t3.gstatic.com/images?q=tbn:ANd9GcSmdFk_kdkHG0mSwKw22vaSoUsNroOxLS3TmcUu3jFcJU1D3S5-4Q"/>
          <p:cNvPicPr>
            <a:picLocks noChangeAspect="1" noChangeArrowheads="1"/>
          </p:cNvPicPr>
          <p:nvPr/>
        </p:nvPicPr>
        <p:blipFill>
          <a:blip r:embed="rId3" cstate="print"/>
          <a:srcRect b="23530"/>
          <a:stretch>
            <a:fillRect/>
          </a:stretch>
        </p:blipFill>
        <p:spPr bwMode="auto">
          <a:xfrm>
            <a:off x="5652120" y="3501008"/>
            <a:ext cx="1317035" cy="1440160"/>
          </a:xfrm>
          <a:prstGeom prst="rect">
            <a:avLst/>
          </a:prstGeom>
          <a:noFill/>
        </p:spPr>
      </p:pic>
      <p:pic>
        <p:nvPicPr>
          <p:cNvPr id="6154" name="Picture 10" descr="https://twimg0-a.akamaihd.net/profile_images/860459345/PierreCB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5085184"/>
            <a:ext cx="1295028" cy="1295029"/>
          </a:xfrm>
          <a:prstGeom prst="rect">
            <a:avLst/>
          </a:prstGeom>
          <a:noFill/>
        </p:spPr>
      </p:pic>
      <p:sp>
        <p:nvSpPr>
          <p:cNvPr id="6156" name="AutoShape 12" descr="data:image/jpeg;base64,/9j/4AAQSkZJRgABAQAAAQABAAD/2wCEAAkGBwgHBhIIBxQVFhQXGCAZGRgXGRwfIBweICIfICIhICIeHSglGyAxISEaJjEpLCksLjouICAzODM4NyguLisBCgoKDQwOGhAQGzclICQzNzQ3NzI3LTcyNSwrNys3NzIyMzc3NzI3NzcsNCw1LS03NzQtNzQ3OC0rNzcwNDI3Nf/AABEIANAA8wMBIgACEQEDEQH/xAAcAAEAAwEAAwEAAAAAAAAAAAAABQYHBAIDCAH/xABGEAACAQMCBAQCBAsGAwkAAAAAAQIDBBEFBgcSITETQVFhInEIFIGRFRYjMjdic6GxssE2QlJy0eIzdLMXJCU4Q5KiwtL/xAAZAQEAAwEBAAAAAAAAAAAAAAAAAQIEAwX/xAAqEQEAAgECAggHAAAAAAAAAAAAAQIDETIEYQUSISIxgaHwExQzQXGR0f/aAAwDAQACEQMRAD8A3EAAAAAAAAAAAAAAAAAAAAAAAAAAAAAAAAAAAAAAAAAAAAAAAAAAAAAAAAAAAAAAAAAAAAAAAAAAAAAAAAAAAAAAAAAAAAAAAAAAAAAAAAAAAAAAAAAAAAAAAAAAAAAAAAAAAAAAAAAAAAAAAAAAAAAAAAAAAAAAAAAAAAAAAAAAAAAAAAAAAAAAAAAAAAAAAAAAAAAAAAAAAAAAAAAAAAB+N4WWZxuHjRtjSLt2tv4lxKLxJ0kuVNe8mub7Moum6NNuNZ29cabaVPCnVg4KeM4z0fmvLK+0x/b2wdp7N1SpU3vd2lV4Xh0pS6rOcylDOX7d13AtOg8a9s6reRtbpVaDk0lKok45fbLi3y/N9C965q1tomj1dUvM+HTjzS5Vl49j5Y4m/i490SntFx8CUItqGVFT6ppJ9l0T9Optep1p3HAJVKrbf1KGW/PCigO3T+L21r2xr3jlUhGiot80OsnJtJRSby8r+vY5dB4z7a1fU42M1VouT5YyqJcrb6LLi3y59zH+EO0bPeG4p2upuXhU6fPKMXhyeUks+S6s4+KO2rXam7Z6bYOTp8sZx5nlpS8s+fVMDdN08Xtubd1KWnSVStUg8T8NLEX6Zk0m/XGSw7O3jpG8LKVzpEnmLxOEliUW+2V5r3XQyO84V6TQ4Xy16pOo7rwPHcub4c45nHGO2Ome+epHfRyqzjvSvST+F20m17qdPH8WBte796aJtChGprFTEpZ5IRWZSx7eS93hFFjx80F1eWVvcJZ7/B/DmOfiPwyra1uOpuDUr+jSoycVir8PJBJLCk3jPd+XVkRxCpcMobRna7flQ+sQS8OVLLlJppPml/eys937gbJtjculbo076/o0+eOcNNYlF+kk+zK5ubipt/bWsz0rUFWc4YzyxTXVZ9TO/o11JrWL2kn0dKDa91J4/i/vNL3ZsTZ2o16uu7hpdVHNSbq1IrEV3aUkuyAg/wDty2n/AIbj/wBi/wD0XTaO57DdulfhLS1NQ53D41h5WH6+6PlS7tLfcG6vqW1KDhCpPko08yk8esnJt+sn5JfI3bcdrHhnwiqWenS/KvEHNdG6lTpKS9MJPHyQHfubi/tjQb6VknOvUg8SVJJqL81zNpN/LPodW0OKO3N03asraUqVaX5sKqxze0Wm037ZyZFwK2ppm5NZuK+rwVSFCEcQl+a5Tbw2vPCi+hHcX9Btdpb3UdFTpwlCNaCTfwSzJfD6dY59gPord257DaelfhLU+dw5lH4Fl5f2+xXFxc2v+AHrEnUUfEdOMHH45SSUuizjGH3bwVTidq89e4L2mqVfzqkqbl/mSkpfvTKpwa2DYbwVe61pzdKliMYRljMpdW38kl9/sBqm0+Lm3dyanHToKpRqTeIKoliT74zFtJ/PH3mgHx7uTT/xX3tVsrOTfgVlyN98JqUc+/Y+wKk1Tpub8lkCp724h6Fs2So6hKU60llUqazLHq84UV82Q+2eMe3Nd1GNhVVShObSh4qXLJvssxbxn3KjwfsqW7t73+69USqOE/yfMuzm3jp+rCKSL1xZ2T+N+hL6hCH1qnJOnJvHTPxRb9MdfmkBdbm4o2lvK4uZKMIpuUpPCSXdtmY3/HPblC5dOypXFaK7zjFRWPXEmn96RX+Muq6rpuwdO0LU3+WqxXj4eebwlHu/eTi/mjWNpbcstt6BT0u1hFYiud4/Plj4nL165+wD0bP3no28LSVbSJvmjjnpyWJRz2yvNe6yjlr8QdBttdutIupShK2h4lSUo/CklF9GurfxLCx18jMtbt6Ww+NttX0xclG55eaC7YqScJLHkuZKWD0VdDt9wcf7iyvetJSVScPKajTg0n6rmxn2yBbqPHPbU79UK1OvCm30quKax2zhNyx9mSx7w4i6FtWFONy5ValRKUKdJJtxfZ5zhJ+Xr5Ho4uaNZX/D658aEc0YeJTaSXI4+nosdMehXuAWjUPxeev3Px16j8OM5dXCnTxFRj6Lp/D0AsOyOJuh7wunZWvPTrYbVOol8SXdpptP5d/3k5S3NY1NdejxU+df3sfD3a7/ADUln1Xyzk/Eq1paPxk0y/09KEq0qbnhYy3U5G+nm4vD+RscdH0+Oo/hCNNeJ35uvdrDeO2cdM4yB3gACocVteutu7Hr31g8VHiEZf4XJ4yvdLOPcxPg7tGw3prlxW16UpxpJSceZ5nKTfWT746fe0fQO8dvUN07craRcPl518MsZ5ZLrF48+uOhhlnwj35o2puppFSnB9YqrTquOY+/TPo8YAgeMWm6PpG83p+gwjCEKcFKMW3iby33b64cTWbican0fE4PP/c4r7VhP95WdU4F38tFjWt7hVL1zzU521Bp+jabyu+X36l1tuH9XSuGVxtjT6viVasW25vEVN4yorryx6f18wKB9Gz+0N3+xX8yIbj/APpCl+xp/wBTRODvD/W9natcXWr+FyzpqMeSTbzzJ+iI/irwy3Burdb1PS/B8N04x+ObTys56crAtesfoWqf8h/9EZX9HT+3NX/lZ/z0jaNR0G8uOHUtAp8vjO18Jdfh5uXHfHbPsUfhFw317aO5qmo6s6XI6Mqa5JtvLlB/4V0xFgZrxL1y93Rv2paXFRqnCt4NOLfwwSfK3j1by2/6JGg8QNg7T2jw8q16VPNfEYwqzk3KU212WcduZ4S7ZPRxH4O6lqWvVdW27Km41XzSpzfK4yffDxhpvr5Hjo3CLcms1ILe91LwaccQhGo5y7dMN9Ir730wBHfRurU47iu6Un8UqKaXriXX+KPbx53zK7u3tbTJfk4NOvJf3peUPku79/kTvDjhDe7d3L+FtWrL8lJ+EqTfxpprM89lh/m9fn6/mscIrC/3Lc6tr93yQq1HONOmknhvPVy/gl9pW1orGtp0TETM6QqPBzcOztrc9/rdSauZ/Cn4UpRpw9nFNtvz6dkl6l/4w17Pc/DGeoaLUjVhTqwqZg89sxefRpSzhkXX4Q7KuI+HZ3VWEn2blF9ftii2cPthfivt250TUpwr061STeItZhKEY4ab6Po+zfzIpkpk2TE/hNqWpujRnv0arqnDUr61k/inCnJL1UXJP+ZET9Ii6p198U6MH1p28VL2blOWPua+8kNZ4Obl0XWPruz6qlFNuD5+SpDPk32fTpnPVeR17S4Mapd6wtS3pNOPNzSgpOcqj9Jy8l69Wy6rw3fZVLDgFYUayak5Qnh/rucl+5omPo2f2fvP2y/lRbOK217/AHTtVaZpHIpqpGWJPlWFn0TOPg7s/VNnaTcW2r+HzVKilHkk30UcdeiAw3in+kq9/ar+ET6vuIOpbyprzTX3owze/CXcuubyuNVsnQ8OpUUo802njC7rlNA3Lp297jelrc6HXhCyjyeLB4y8SfPlOLcsxwl1+7uBS/o61lZ3Go6PX6VIyi8f5XKMv34NQ3huaz2loctWv1KUU1FRjjMm32WWvd/Yyh7x4d61b7p/GrYdSNOvJt1KcnhNvu1lOLT80/PqR9TY++N76nSlvurTp21N58Om119cKPZtdOZvp5ARHHW6etaJpW47eEoU6kZ4UsZXNyyjnHqk2bvZXVO9s4XdB5jOKkn7NZREbo2rp+49ty0O4XLDCUHH/wBNx/Na+XbHplGaaVoPFfa1r+B9InQq0VlQlJxfKn6c2GvXDygOXij/AOMcZNN0216yh4XN7fG5v/49Tp0D/wAxV5/kl/06ZZOHHDu40HUqm4Nx1VWvameqbahzfndX3k+2cYS6IaXsrVbXi5cboqun9XnFqOJPmy4xXVY9U/MCwcTP7AX/AOwn/AguA/6OKP7Sp/My1by0y41nat1ptnjnq0pQjzPCy15vyIvhht6+2vtCnpep8viRlNvkeV8Um11wvICg8Yf0o6N/mp/9ZG1mccQNk6tuDe2naxYeH4dvKDnzSafw1FN4WHnoaOAAAAAACM1HTalSp9ZsZuFT90vaSJMHPLirlr1bL0vak6wrkNwV7Or4GrU2n6x8/s8/sZLWuq2N1/wakfk+j+5nRc21G5peHcRUl7lfvdq0pvms5cvtLqvv7/xPPvHHYNmmSvPst+/CWus8Ll3d2eXbCyZGSlS0nWbL/gc2P1Jf0PH61r1Lo/F+2Of6HKelrU+pitHvyX+Qi2zJErvk/SkK+1+fROp9kP8AaecbTX7vpPxEv1pYJjpeL7MVp8iej+ruvELdXuaFvHmryjH5sr13faRVuX9XpeNUk/R/1/0weNrtWUpc97P7I/6v/Qn7KwtbGHLbRS9/N/aX04vit9IpXn3p8vsrrgwbbTaeXZH9VzVrGg9Qt6FtBQlLrJLy7f7i2rscNGwjHUJ3tV5k+kf1V6fM7kaOE4f4Vr30060+kdnr4uOfN8SK1110j1n3oAA2swAAAAAAAAAAAAAAAAAAAAAAAAAAAAAAAAAAAAAAAAAAAAAAAAAAAAAAAAAAAAAAAAAAAAAAAAAAAAAAAAAAAAAAAAAAAAAAAAAAAAAAAAAAAAAAAAAAAAAAAAAAAAAAAAAAAAAAAAAAAAAAAAAAAAAAAAAAAAAAAAAAAAAAAAAAAAAAAAAAAAAAA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158" name="Picture 14" descr="http://scm-l3.technorati.com/13/01/29/74795/amazon.jpg?t=20130129232715"/>
          <p:cNvPicPr>
            <a:picLocks noChangeAspect="1" noChangeArrowheads="1"/>
          </p:cNvPicPr>
          <p:nvPr/>
        </p:nvPicPr>
        <p:blipFill>
          <a:blip r:embed="rId5" cstate="print"/>
          <a:srcRect t="30240" b="31961"/>
          <a:stretch>
            <a:fillRect/>
          </a:stretch>
        </p:blipFill>
        <p:spPr bwMode="auto">
          <a:xfrm>
            <a:off x="7108254" y="3933056"/>
            <a:ext cx="2000250" cy="648072"/>
          </a:xfrm>
          <a:prstGeom prst="rect">
            <a:avLst/>
          </a:prstGeom>
          <a:noFill/>
        </p:spPr>
      </p:pic>
      <p:pic>
        <p:nvPicPr>
          <p:cNvPr id="6160" name="Picture 16" descr="https://si0.twimg.com/profile_images/2701963961/dd6cefed8ddc2d75265e6077142369e5.png"/>
          <p:cNvPicPr>
            <a:picLocks noChangeAspect="1" noChangeArrowheads="1"/>
          </p:cNvPicPr>
          <p:nvPr/>
        </p:nvPicPr>
        <p:blipFill>
          <a:blip r:embed="rId6" cstate="print"/>
          <a:srcRect l="3150" t="34649" b="30701"/>
          <a:stretch>
            <a:fillRect/>
          </a:stretch>
        </p:blipFill>
        <p:spPr bwMode="auto">
          <a:xfrm>
            <a:off x="7236296" y="5373216"/>
            <a:ext cx="1565920" cy="560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3608" y="1196752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smtClean="0">
                <a:solidFill>
                  <a:srgbClr val="C00000"/>
                </a:solidFill>
              </a:rPr>
              <a:t>And now the Review</a:t>
            </a:r>
            <a:endParaRPr lang="en-CA" sz="4400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akoweb.com/images/ecommerce-shopping-c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77072"/>
            <a:ext cx="3927263" cy="2780928"/>
          </a:xfrm>
          <a:prstGeom prst="rect">
            <a:avLst/>
          </a:prstGeom>
          <a:noFill/>
        </p:spPr>
      </p:pic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2</a:t>
            </a:fld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052736"/>
            <a:ext cx="4752528" cy="3123728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CA" sz="2200" b="1" dirty="0" smtClean="0">
                <a:solidFill>
                  <a:srgbClr val="C00000"/>
                </a:solidFill>
              </a:rPr>
              <a:t>What  is E-commerce? </a:t>
            </a:r>
            <a:endParaRPr lang="en-CA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= </a:t>
            </a:r>
            <a:r>
              <a:rPr lang="en-CA" sz="1800" b="1" dirty="0" smtClean="0">
                <a:solidFill>
                  <a:srgbClr val="C00000"/>
                </a:solidFill>
              </a:rPr>
              <a:t>______________________</a:t>
            </a:r>
            <a:endParaRPr lang="en-CA" sz="1800" b="1" dirty="0" smtClean="0">
              <a:solidFill>
                <a:srgbClr val="C00000"/>
              </a:solidFill>
            </a:endParaRPr>
          </a:p>
          <a:p>
            <a:pPr marL="273050" indent="-273050"/>
            <a:r>
              <a:rPr lang="en-CA" sz="1800" dirty="0" smtClean="0"/>
              <a:t>Any type of business, or commercial transaction that involves the </a:t>
            </a:r>
            <a:r>
              <a:rPr lang="en-CA" sz="1800" b="1" dirty="0" smtClean="0"/>
              <a:t>________ </a:t>
            </a:r>
            <a:r>
              <a:rPr lang="en-CA" sz="1800" b="1" dirty="0" smtClean="0"/>
              <a:t>of information </a:t>
            </a:r>
            <a:r>
              <a:rPr lang="en-CA" sz="1800" dirty="0" smtClean="0"/>
              <a:t>across the internet.</a:t>
            </a:r>
            <a:endParaRPr lang="en-CA" sz="1800" dirty="0" smtClean="0"/>
          </a:p>
          <a:p>
            <a:pPr marL="273050" indent="-273050"/>
            <a:r>
              <a:rPr lang="en-CA" sz="1800" b="1" dirty="0" smtClean="0"/>
              <a:t>Online shopping </a:t>
            </a:r>
            <a:r>
              <a:rPr lang="en-CA" sz="1800" dirty="0" smtClean="0"/>
              <a:t>– buying and selling goods/services on Internet </a:t>
            </a:r>
            <a:endParaRPr lang="en-US" sz="4400" dirty="0" smtClean="0"/>
          </a:p>
          <a:p>
            <a:pPr marL="273050" indent="-273050"/>
            <a:r>
              <a:rPr lang="en-CA" sz="1800" b="1" dirty="0" smtClean="0"/>
              <a:t>_____________ Payments </a:t>
            </a:r>
            <a:r>
              <a:rPr lang="en-CA" sz="1800" dirty="0" smtClean="0"/>
              <a:t>– mechanism to ____________</a:t>
            </a:r>
            <a:endParaRPr lang="en-CA" sz="1800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692696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484" name="Picture 4" descr="http://www.linkedmindsconsulting.com/Blog/wp-content/uploads/2012/02/oscommer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068960"/>
            <a:ext cx="3844277" cy="3107458"/>
          </a:xfrm>
          <a:prstGeom prst="rect">
            <a:avLst/>
          </a:prstGeom>
          <a:noFill/>
        </p:spPr>
      </p:pic>
      <p:pic>
        <p:nvPicPr>
          <p:cNvPr id="20486" name="Picture 6" descr="http://cdn.content.compendiumblog.com/uploads/user/8574d69b-b83b-102a-92aa-669ad046edd4/857957d8-b83b-102a-92aa-669ad046edd4/Image/03efeeb3479f31109069b5a76039a4b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206882"/>
            <a:ext cx="3672408" cy="2742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3</a:t>
            </a:fld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620688"/>
            <a:ext cx="5760640" cy="2160240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E-commerce businesses sell:</a:t>
            </a:r>
            <a:endParaRPr lang="en-CA" sz="1800" b="1" dirty="0" smtClean="0">
              <a:solidFill>
                <a:srgbClr val="C00000"/>
              </a:solidFill>
            </a:endParaRPr>
          </a:p>
          <a:p>
            <a:pPr marL="177800" indent="-177800"/>
            <a:r>
              <a:rPr lang="en-CA" sz="1800" b="1" dirty="0" smtClean="0"/>
              <a:t>__________ Goods:  </a:t>
            </a:r>
            <a:r>
              <a:rPr lang="en-CA" sz="1800" dirty="0" err="1" smtClean="0"/>
              <a:t>ie</a:t>
            </a:r>
            <a:r>
              <a:rPr lang="en-CA" sz="1800" dirty="0" smtClean="0"/>
              <a:t> books, gadgets, furniture, appliances (shipping involved)</a:t>
            </a:r>
          </a:p>
          <a:p>
            <a:pPr marL="177800" indent="-177800"/>
            <a:r>
              <a:rPr lang="en-CA" sz="1800" b="1" dirty="0" smtClean="0"/>
              <a:t>_________</a:t>
            </a:r>
            <a:r>
              <a:rPr lang="en-CA" sz="1800" dirty="0" err="1" smtClean="0"/>
              <a:t>ie</a:t>
            </a:r>
            <a:r>
              <a:rPr lang="en-CA" sz="1800" dirty="0" smtClean="0"/>
              <a:t>. software, </a:t>
            </a:r>
            <a:r>
              <a:rPr lang="en-CA" sz="1800" dirty="0" err="1" smtClean="0"/>
              <a:t>ebooks</a:t>
            </a:r>
            <a:r>
              <a:rPr lang="en-CA" sz="1800" dirty="0" smtClean="0"/>
              <a:t>, </a:t>
            </a:r>
            <a:r>
              <a:rPr lang="en-CA" sz="1800" dirty="0" err="1" smtClean="0"/>
              <a:t>musc</a:t>
            </a:r>
            <a:r>
              <a:rPr lang="en-CA" sz="1800" dirty="0" smtClean="0"/>
              <a:t>, text, images, video etc. (immediate download)</a:t>
            </a:r>
          </a:p>
          <a:p>
            <a:pPr marL="177800" indent="-177800"/>
            <a:r>
              <a:rPr lang="en-CA" sz="1800" b="1" dirty="0" smtClean="0"/>
              <a:t>__________</a:t>
            </a:r>
            <a:r>
              <a:rPr lang="en-CA" sz="1800" dirty="0" smtClean="0"/>
              <a:t>: tickets,  insurance etc.  (</a:t>
            </a:r>
            <a:r>
              <a:rPr lang="en-CA" sz="1800" dirty="0" err="1" smtClean="0"/>
              <a:t>ecopies</a:t>
            </a:r>
            <a:r>
              <a:rPr lang="en-CA" sz="1800" dirty="0" smtClean="0"/>
              <a:t>)</a:t>
            </a:r>
          </a:p>
          <a:p>
            <a:pPr marL="182563" indent="-182563">
              <a:buNone/>
            </a:pPr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890" name="Picture 2" descr="http://www.vyralmedia.com/wp-content/uploads/2012/02/ecommer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524125"/>
            <a:ext cx="7143750" cy="433387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228184" y="692696"/>
            <a:ext cx="291581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/>
              <a:t>It is estimated that the United States will spend an estimated </a:t>
            </a:r>
            <a:r>
              <a:rPr lang="en-CA" sz="2000" b="1" dirty="0" smtClean="0">
                <a:solidFill>
                  <a:srgbClr val="C00000"/>
                </a:solidFill>
              </a:rPr>
              <a:t>327 Billion Dollars online in 2016.</a:t>
            </a:r>
            <a:r>
              <a:rPr lang="en-CA" sz="2000" b="1" dirty="0" smtClean="0"/>
              <a:t>  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cdn.instantshift.com/wp-content/uploads/2012/12/payment-gateway-process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20688"/>
            <a:ext cx="7185246" cy="5544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5</a:t>
            </a:fld>
            <a:endParaRPr lang="en-CA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51520" y="1052736"/>
            <a:ext cx="4752528" cy="4154984"/>
          </a:xfrm>
          <a:prstGeom prst="rect">
            <a:avLst/>
          </a:prstGeom>
          <a:solidFill>
            <a:srgbClr val="FFE285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400" b="1" dirty="0" smtClean="0">
                <a:solidFill>
                  <a:srgbClr val="C00000"/>
                </a:solidFill>
              </a:rPr>
              <a:t>Examples of </a:t>
            </a:r>
            <a:r>
              <a:rPr lang="en-CA" sz="2400" b="1" dirty="0" smtClean="0">
                <a:solidFill>
                  <a:srgbClr val="C00000"/>
                </a:solidFill>
              </a:rPr>
              <a:t>E-commerce </a:t>
            </a:r>
            <a:br>
              <a:rPr lang="en-CA" sz="2400" b="1" dirty="0" smtClean="0">
                <a:solidFill>
                  <a:srgbClr val="C00000"/>
                </a:solidFill>
              </a:rPr>
            </a:br>
            <a:endParaRPr lang="en-CA" sz="2400" b="1" dirty="0" smtClean="0">
              <a:solidFill>
                <a:srgbClr val="C00000"/>
              </a:solidFill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CA" b="1" dirty="0" smtClean="0"/>
              <a:t>Purchasing Products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CA" b="1" dirty="0" smtClean="0"/>
              <a:t>Online </a:t>
            </a:r>
            <a:r>
              <a:rPr lang="en-CA" b="1" dirty="0" smtClean="0"/>
              <a:t>Auctions </a:t>
            </a:r>
            <a:r>
              <a:rPr lang="en-CA" dirty="0" smtClean="0"/>
              <a:t>– internet auctions reaches more </a:t>
            </a:r>
            <a:r>
              <a:rPr lang="en-CA" dirty="0" smtClean="0"/>
              <a:t>buyers/sellers</a:t>
            </a:r>
            <a:br>
              <a:rPr lang="en-CA" dirty="0" smtClean="0"/>
            </a:br>
            <a:endParaRPr lang="en-CA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CA" b="1" dirty="0" smtClean="0"/>
              <a:t>Internet Banking </a:t>
            </a:r>
            <a:r>
              <a:rPr lang="en-CA" dirty="0" smtClean="0"/>
              <a:t>– banking operations without physical visit needed</a:t>
            </a:r>
            <a:br>
              <a:rPr lang="en-CA" dirty="0" smtClean="0"/>
            </a:br>
            <a:endParaRPr lang="en-CA" b="1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CA" b="1" dirty="0" smtClean="0"/>
              <a:t>Online Ticketing </a:t>
            </a:r>
            <a:r>
              <a:rPr lang="en-CA" dirty="0" smtClean="0"/>
              <a:t>– Air tickets, movie tickets, train tickets, sporting events</a:t>
            </a:r>
          </a:p>
          <a:p>
            <a:pPr marL="273050" indent="-273050"/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</p:txBody>
      </p:sp>
      <p:pic>
        <p:nvPicPr>
          <p:cNvPr id="12290" name="Picture 2" descr="http://assets.econsultancy.com/images/resized/0002/7610/skinny_ties-blog-fu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9697" y="1556792"/>
            <a:ext cx="4424303" cy="2784074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6156176" y="4365104"/>
            <a:ext cx="24837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hlinkClick r:id="rId4"/>
              </a:rPr>
              <a:t>http://skinnyties.com</a:t>
            </a:r>
            <a:r>
              <a:rPr lang="en-CA" sz="1600" dirty="0" smtClean="0">
                <a:hlinkClick r:id="rId4"/>
              </a:rPr>
              <a:t>/</a:t>
            </a:r>
            <a:endParaRPr lang="en-CA" sz="1600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6</a:t>
            </a:fld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12776"/>
            <a:ext cx="4464496" cy="4896544"/>
          </a:xfrm>
          <a:noFill/>
        </p:spPr>
        <p:txBody>
          <a:bodyPr>
            <a:normAutofit fontScale="77500" lnSpcReduction="20000"/>
          </a:bodyPr>
          <a:lstStyle/>
          <a:p>
            <a:pPr marL="177800" indent="-177800">
              <a:buNone/>
            </a:pPr>
            <a:r>
              <a:rPr lang="en-CA" sz="2600" b="1" dirty="0" smtClean="0">
                <a:solidFill>
                  <a:srgbClr val="C00000"/>
                </a:solidFill>
              </a:rPr>
              <a:t>FOR Business</a:t>
            </a:r>
          </a:p>
          <a:p>
            <a:pPr marL="177800" indent="-177800"/>
            <a:r>
              <a:rPr lang="en-CA" sz="2600" b="1" dirty="0" smtClean="0"/>
              <a:t>No </a:t>
            </a:r>
            <a:r>
              <a:rPr lang="en-CA" sz="2600" b="1" dirty="0" smtClean="0"/>
              <a:t>geographic </a:t>
            </a:r>
            <a:r>
              <a:rPr lang="en-CA" sz="2600" b="1" dirty="0" smtClean="0"/>
              <a:t>limitations </a:t>
            </a:r>
            <a:r>
              <a:rPr lang="en-CA" sz="2600" dirty="0" smtClean="0"/>
              <a:t>- mobile</a:t>
            </a:r>
            <a:endParaRPr lang="en-CA" sz="2600" dirty="0" smtClean="0"/>
          </a:p>
          <a:p>
            <a:pPr marL="177800" indent="-177800"/>
            <a:r>
              <a:rPr lang="en-CA" sz="2600" b="1" dirty="0" smtClean="0"/>
              <a:t>Gain new customers </a:t>
            </a:r>
            <a:r>
              <a:rPr lang="en-CA" sz="2600" dirty="0" smtClean="0"/>
              <a:t>with search engine visibility</a:t>
            </a:r>
          </a:p>
          <a:p>
            <a:pPr marL="177800" indent="-177800"/>
            <a:r>
              <a:rPr lang="en-CA" sz="2600" b="1" dirty="0" smtClean="0"/>
              <a:t>_____________________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Discount prices to consumer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Advertising and Marketing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Personnel – automated checkout, billing payments, inventory management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Lower # of employees</a:t>
            </a:r>
          </a:p>
          <a:p>
            <a:pPr marL="177800" lvl="0" indent="-177800">
              <a:defRPr/>
            </a:pPr>
            <a:r>
              <a:rPr lang="en-CA" sz="2600" b="1" dirty="0" smtClean="0"/>
              <a:t>No </a:t>
            </a:r>
            <a:r>
              <a:rPr lang="en-CA" sz="2600" b="1" dirty="0" err="1" smtClean="0"/>
              <a:t>realestate</a:t>
            </a:r>
            <a:r>
              <a:rPr lang="en-CA" sz="2600" b="1" dirty="0" smtClean="0"/>
              <a:t> overhead</a:t>
            </a:r>
          </a:p>
          <a:p>
            <a:pPr marL="177800" lvl="0" indent="-177800">
              <a:defRPr/>
            </a:pPr>
            <a:r>
              <a:rPr lang="en-CA" sz="2600" b="1" dirty="0" smtClean="0"/>
              <a:t>Offer _________________</a:t>
            </a:r>
          </a:p>
          <a:p>
            <a:pPr marL="177800" lvl="0" indent="-177800">
              <a:defRPr/>
            </a:pPr>
            <a:r>
              <a:rPr lang="en-CA" sz="2600" b="1" dirty="0" smtClean="0"/>
              <a:t>Offer larger catalogs</a:t>
            </a:r>
          </a:p>
          <a:p>
            <a:pPr marL="177800" lvl="0" indent="-177800">
              <a:defRPr/>
            </a:pPr>
            <a:r>
              <a:rPr lang="en-CA" sz="2600" b="1" dirty="0" smtClean="0"/>
              <a:t>Deal better with change of _________________</a:t>
            </a:r>
            <a:endParaRPr lang="en-CA" sz="2600" b="1" dirty="0" smtClean="0"/>
          </a:p>
          <a:p>
            <a:pPr marL="182563" lvl="0" indent="-182563">
              <a:defRPr/>
            </a:pPr>
            <a:endParaRPr lang="en-US" sz="4400" dirty="0" smtClean="0"/>
          </a:p>
          <a:p>
            <a:pPr lvl="1"/>
            <a:endParaRPr lang="en-US" sz="4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23728" y="260648"/>
            <a:ext cx="4921540" cy="892552"/>
          </a:xfrm>
          <a:prstGeom prst="rect">
            <a:avLst/>
          </a:prstGeom>
          <a:solidFill>
            <a:srgbClr val="FFE285"/>
          </a:solidFill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CA" sz="2800" b="1" dirty="0" smtClean="0">
                <a:solidFill>
                  <a:srgbClr val="C00000"/>
                </a:solidFill>
              </a:rPr>
              <a:t>Advantages of </a:t>
            </a:r>
            <a:r>
              <a:rPr lang="en-CA" sz="2800" b="1" dirty="0" smtClean="0">
                <a:solidFill>
                  <a:srgbClr val="C00000"/>
                </a:solidFill>
              </a:rPr>
              <a:t>E-commerce</a:t>
            </a:r>
          </a:p>
          <a:p>
            <a:pPr algn="ctr"/>
            <a:r>
              <a:rPr lang="en-CA" sz="2400" b="1" dirty="0" smtClean="0"/>
              <a:t>“Holy grail of retail</a:t>
            </a:r>
            <a:r>
              <a:rPr lang="en-CA" sz="2400" b="1" dirty="0" smtClean="0"/>
              <a:t>”</a:t>
            </a:r>
            <a:endParaRPr lang="en-CA" sz="2800" b="1" dirty="0" smtClean="0">
              <a:solidFill>
                <a:srgbClr val="C00000"/>
              </a:solidFill>
            </a:endParaRPr>
          </a:p>
        </p:txBody>
      </p:sp>
      <p:pic>
        <p:nvPicPr>
          <p:cNvPr id="39938" name="Picture 2" descr="http://www.cavsi.com/english/images/ecommerce-shoppingcart-0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628800"/>
            <a:ext cx="3716636" cy="4313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7</a:t>
            </a:fld>
            <a:endParaRPr lang="en-CA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1844824"/>
            <a:ext cx="4067944" cy="30243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Customer</a:t>
            </a:r>
          </a:p>
          <a:p>
            <a:pPr marL="177800" indent="-177800">
              <a:spcBef>
                <a:spcPct val="20000"/>
              </a:spcBef>
              <a:buFont typeface="Arial" pitchFamily="34" charset="0"/>
              <a:buChar char="•"/>
            </a:pPr>
            <a:r>
              <a:rPr lang="en-CA" b="1" dirty="0" smtClean="0"/>
              <a:t>Eliminate Travel Time </a:t>
            </a:r>
            <a:r>
              <a:rPr lang="en-CA" dirty="0" smtClean="0"/>
              <a:t>and </a:t>
            </a:r>
            <a:r>
              <a:rPr lang="en-CA" dirty="0" smtClean="0"/>
              <a:t>Cost</a:t>
            </a:r>
          </a:p>
          <a:p>
            <a:pPr marL="177800" indent="-177800">
              <a:spcBef>
                <a:spcPct val="20000"/>
              </a:spcBef>
              <a:buFont typeface="Arial" pitchFamily="34" charset="0"/>
              <a:buChar char="•"/>
            </a:pPr>
            <a:r>
              <a:rPr lang="en-CA" b="1" dirty="0" smtClean="0"/>
              <a:t>Easy</a:t>
            </a:r>
            <a:endParaRPr lang="en-CA" b="1" dirty="0" smtClean="0"/>
          </a:p>
          <a:p>
            <a:pPr marL="177800" indent="-177800">
              <a:spcBef>
                <a:spcPct val="20000"/>
              </a:spcBef>
              <a:buFont typeface="Arial" pitchFamily="34" charset="0"/>
              <a:buChar char="•"/>
            </a:pPr>
            <a:r>
              <a:rPr lang="en-CA" b="1" dirty="0" smtClean="0"/>
              <a:t>Comparison Shopping</a:t>
            </a: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_________________</a:t>
            </a:r>
            <a:endParaRPr kumimoji="0" lang="en-CA" sz="18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b="1" dirty="0" smtClean="0"/>
              <a:t>__________________</a:t>
            </a: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b="1" dirty="0" smtClean="0"/>
              <a:t>__________________</a:t>
            </a: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CA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95736" y="260648"/>
            <a:ext cx="4921540" cy="892552"/>
          </a:xfrm>
          <a:prstGeom prst="rect">
            <a:avLst/>
          </a:prstGeom>
          <a:solidFill>
            <a:srgbClr val="FFE285"/>
          </a:solidFill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CA" sz="2800" b="1" dirty="0" smtClean="0">
                <a:solidFill>
                  <a:srgbClr val="C00000"/>
                </a:solidFill>
              </a:rPr>
              <a:t>Advantages of </a:t>
            </a:r>
            <a:r>
              <a:rPr lang="en-CA" sz="2800" b="1" dirty="0" smtClean="0">
                <a:solidFill>
                  <a:srgbClr val="C00000"/>
                </a:solidFill>
              </a:rPr>
              <a:t>E-commerce</a:t>
            </a:r>
          </a:p>
          <a:p>
            <a:pPr algn="ctr"/>
            <a:r>
              <a:rPr lang="en-CA" sz="2400" b="1" dirty="0" smtClean="0"/>
              <a:t>“Holy grail of retail</a:t>
            </a:r>
            <a:r>
              <a:rPr lang="en-CA" sz="2400" b="1" dirty="0" smtClean="0"/>
              <a:t>”</a:t>
            </a:r>
            <a:endParaRPr lang="en-CA" sz="2800" b="1" dirty="0" smtClean="0">
              <a:solidFill>
                <a:srgbClr val="C00000"/>
              </a:solidFill>
            </a:endParaRPr>
          </a:p>
        </p:txBody>
      </p:sp>
      <p:pic>
        <p:nvPicPr>
          <p:cNvPr id="39938" name="Picture 2" descr="http://www.cavsi.com/english/images/ecommerce-shoppingcart-0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700808"/>
            <a:ext cx="3716636" cy="4313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8</a:t>
            </a:fld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412776"/>
            <a:ext cx="5616624" cy="4176464"/>
          </a:xfrm>
          <a:noFill/>
        </p:spPr>
        <p:txBody>
          <a:bodyPr>
            <a:normAutofit/>
          </a:bodyPr>
          <a:lstStyle/>
          <a:p>
            <a:pPr marL="177800" indent="-177800"/>
            <a:r>
              <a:rPr lang="en-CA" sz="1800" b="1" dirty="0" smtClean="0"/>
              <a:t>Lacks Personal touch </a:t>
            </a:r>
            <a:endParaRPr lang="en-CA" sz="1800" dirty="0" smtClean="0"/>
          </a:p>
          <a:p>
            <a:pPr marL="177800" indent="-177800"/>
            <a:r>
              <a:rPr lang="en-CA" sz="1800" b="1" dirty="0" smtClean="0"/>
              <a:t>E-commerce Delays Some Goods </a:t>
            </a:r>
            <a:endParaRPr lang="en-CA" sz="1800" dirty="0" smtClean="0"/>
          </a:p>
          <a:p>
            <a:pPr marL="177800" indent="-177800"/>
            <a:r>
              <a:rPr lang="en-CA" sz="1800" b="1" dirty="0" smtClean="0"/>
              <a:t>Product Experience</a:t>
            </a:r>
          </a:p>
          <a:p>
            <a:pPr marL="177800" indent="-177800"/>
            <a:r>
              <a:rPr lang="en-CA" sz="1800" b="1" dirty="0" smtClean="0"/>
              <a:t>Security:</a:t>
            </a:r>
            <a:endParaRPr lang="en-CA" sz="1800" dirty="0" smtClean="0"/>
          </a:p>
          <a:p>
            <a:pPr marL="177800" indent="-177800"/>
            <a:r>
              <a:rPr lang="en-CA" sz="1800" b="1" dirty="0" smtClean="0"/>
              <a:t>Harvest </a:t>
            </a:r>
            <a:r>
              <a:rPr lang="en-CA" sz="1800" b="1" dirty="0" smtClean="0"/>
              <a:t>of other </a:t>
            </a:r>
            <a:r>
              <a:rPr lang="en-CA" sz="1800" b="1" dirty="0" smtClean="0"/>
              <a:t>information: </a:t>
            </a:r>
            <a:r>
              <a:rPr lang="en-CA" sz="1800" dirty="0" smtClean="0"/>
              <a:t>Companies ask information about </a:t>
            </a:r>
            <a:r>
              <a:rPr lang="en-CA" sz="1800" dirty="0" smtClean="0"/>
              <a:t>behaviour and preferences</a:t>
            </a:r>
          </a:p>
          <a:p>
            <a:pPr lvl="1"/>
            <a:endParaRPr lang="en-CA" sz="1800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692696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7131" y="836712"/>
            <a:ext cx="5421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CA" sz="2800" b="1" dirty="0" smtClean="0">
                <a:solidFill>
                  <a:srgbClr val="C00000"/>
                </a:solidFill>
              </a:rPr>
              <a:t>Disadvantages </a:t>
            </a:r>
            <a:r>
              <a:rPr lang="en-CA" sz="2800" b="1" dirty="0" smtClean="0">
                <a:solidFill>
                  <a:srgbClr val="C00000"/>
                </a:solidFill>
              </a:rPr>
              <a:t>of </a:t>
            </a:r>
            <a:r>
              <a:rPr lang="en-CA" sz="2800" b="1" dirty="0" smtClean="0">
                <a:solidFill>
                  <a:srgbClr val="C00000"/>
                </a:solidFill>
              </a:rPr>
              <a:t>E-commerce</a:t>
            </a:r>
            <a:endParaRPr lang="en-CA" sz="2800" b="1" dirty="0" smtClean="0">
              <a:solidFill>
                <a:srgbClr val="C00000"/>
              </a:solidFill>
            </a:endParaRPr>
          </a:p>
        </p:txBody>
      </p:sp>
      <p:pic>
        <p:nvPicPr>
          <p:cNvPr id="10242" name="Picture 2" descr="https://encrypted-tbn2.gstatic.com/images?q=tbn:ANd9GcTDmLH-lNZ3vkAgJvFg_qcW87ZCXKfGxTpqPg54Rmhp86uLJGQA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933056"/>
            <a:ext cx="3681869" cy="2441240"/>
          </a:xfrm>
          <a:prstGeom prst="rect">
            <a:avLst/>
          </a:prstGeom>
          <a:noFill/>
        </p:spPr>
      </p:pic>
      <p:pic>
        <p:nvPicPr>
          <p:cNvPr id="10244" name="Picture 4" descr="https://encrypted-tbn1.gstatic.com/images?q=tbn:ANd9GcT8uBuqGtQfxCIEcQQnHZWvZ-7e4RbyHNEJHuJaKDzRz_vS3RLSC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501008"/>
            <a:ext cx="2871242" cy="21332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59" y="1340768"/>
            <a:ext cx="493204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9</a:t>
            </a:fld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836712"/>
            <a:ext cx="4248472" cy="3888432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CA" sz="2400" b="1" dirty="0" smtClean="0">
                <a:solidFill>
                  <a:srgbClr val="C00000"/>
                </a:solidFill>
              </a:rPr>
              <a:t>Types of E-commerce:</a:t>
            </a:r>
            <a:endParaRPr lang="en-CA" sz="1800" b="1" dirty="0" smtClean="0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CA" sz="2000" b="1" dirty="0" smtClean="0"/>
              <a:t>Business to Business (B2B)</a:t>
            </a:r>
          </a:p>
          <a:p>
            <a:pPr lvl="1"/>
            <a:r>
              <a:rPr lang="en-CA" sz="1800" dirty="0" smtClean="0"/>
              <a:t>Both transacting parties are businesses </a:t>
            </a:r>
            <a:r>
              <a:rPr lang="en-CA" sz="1800" dirty="0" err="1" smtClean="0"/>
              <a:t>ie</a:t>
            </a:r>
            <a:r>
              <a:rPr lang="en-CA" sz="1800" dirty="0" smtClean="0"/>
              <a:t>. manufacturers, traders, retailers etc.</a:t>
            </a:r>
            <a:endParaRPr lang="en-CA" sz="1800" dirty="0" smtClean="0"/>
          </a:p>
          <a:p>
            <a:pPr>
              <a:buFont typeface="+mj-lt"/>
              <a:buAutoNum type="arabicPeriod"/>
            </a:pPr>
            <a:r>
              <a:rPr lang="en-CA" sz="2000" b="1" dirty="0" smtClean="0"/>
              <a:t>Business to Consumer (B2C)</a:t>
            </a:r>
          </a:p>
          <a:p>
            <a:pPr lvl="1"/>
            <a:r>
              <a:rPr lang="en-CA" sz="1800" dirty="0" smtClean="0"/>
              <a:t>Businesses sell electronically to </a:t>
            </a:r>
            <a:br>
              <a:rPr lang="en-CA" sz="1800" dirty="0" smtClean="0"/>
            </a:br>
            <a:r>
              <a:rPr lang="en-CA" sz="1800" dirty="0" smtClean="0"/>
              <a:t>end-consumers</a:t>
            </a:r>
          </a:p>
          <a:p>
            <a:pPr>
              <a:buFont typeface="+mj-lt"/>
              <a:buAutoNum type="arabicPeriod"/>
            </a:pPr>
            <a:r>
              <a:rPr lang="en-CA" sz="2000" b="1" dirty="0" smtClean="0"/>
              <a:t>Consumer to Consumer (C2C)</a:t>
            </a:r>
          </a:p>
          <a:p>
            <a:pPr lvl="1"/>
            <a:r>
              <a:rPr lang="en-CA" sz="1800" dirty="0" smtClean="0"/>
              <a:t>A bartering system – auction sites</a:t>
            </a:r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/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/>
            <a:endParaRPr lang="en-US" sz="4400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692696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36388</TotalTime>
  <Words>1201</Words>
  <Application>Microsoft Office PowerPoint</Application>
  <PresentationFormat>On-screen Show (4:3)</PresentationFormat>
  <Paragraphs>221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E-commerce</vt:lpstr>
      <vt:lpstr>E-commerce</vt:lpstr>
      <vt:lpstr>Slide 4</vt:lpstr>
      <vt:lpstr>Slide 5</vt:lpstr>
      <vt:lpstr>Slide 6</vt:lpstr>
      <vt:lpstr>Slide 7</vt:lpstr>
      <vt:lpstr>E-commerce</vt:lpstr>
      <vt:lpstr>E-commerce</vt:lpstr>
      <vt:lpstr>E-commerce</vt:lpstr>
      <vt:lpstr>E-commerce</vt:lpstr>
      <vt:lpstr>E-commerce</vt:lpstr>
      <vt:lpstr>Slide 13</vt:lpstr>
      <vt:lpstr>E-commerce  Payment Gateway Process</vt:lpstr>
      <vt:lpstr>E-commerce</vt:lpstr>
      <vt:lpstr>E-commerce</vt:lpstr>
      <vt:lpstr>E-commerce</vt:lpstr>
      <vt:lpstr>Slide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CSS?</dc:title>
  <dc:creator>Vivi</dc:creator>
  <cp:lastModifiedBy>Vivi</cp:lastModifiedBy>
  <cp:revision>375</cp:revision>
  <dcterms:created xsi:type="dcterms:W3CDTF">2012-11-05T18:03:40Z</dcterms:created>
  <dcterms:modified xsi:type="dcterms:W3CDTF">2013-04-01T02:20:39Z</dcterms:modified>
</cp:coreProperties>
</file>