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7" r:id="rId3"/>
    <p:sldId id="342" r:id="rId4"/>
    <p:sldId id="347" r:id="rId5"/>
    <p:sldId id="408" r:id="rId6"/>
    <p:sldId id="345" r:id="rId7"/>
    <p:sldId id="340" r:id="rId8"/>
    <p:sldId id="350" r:id="rId9"/>
    <p:sldId id="341" r:id="rId10"/>
    <p:sldId id="343" r:id="rId11"/>
    <p:sldId id="348" r:id="rId12"/>
    <p:sldId id="349" r:id="rId13"/>
    <p:sldId id="344" r:id="rId14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C2E"/>
    <a:srgbClr val="6600FF"/>
    <a:srgbClr val="C8D6F0"/>
    <a:srgbClr val="FFFFCC"/>
    <a:srgbClr val="F5E4E3"/>
    <a:srgbClr val="B8400A"/>
    <a:srgbClr val="4F81BD"/>
    <a:srgbClr val="FFE48F"/>
    <a:srgbClr val="D1E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87517" autoAdjust="0"/>
  </p:normalViewPr>
  <p:slideViewPr>
    <p:cSldViewPr>
      <p:cViewPr varScale="1">
        <p:scale>
          <a:sx n="73" d="100"/>
          <a:sy n="73" d="100"/>
        </p:scale>
        <p:origin x="144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09B7B2A-C689-4319-95A4-A6572B808355}" type="datetimeFigureOut">
              <a:rPr lang="en-CA" smtClean="0"/>
              <a:t>2013-01-28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FD8DA6-08C3-4C9B-83C6-15949EE8C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33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47EED11-CE3D-4CEF-BDB9-729955812074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5D120C-4D72-4431-9575-712B598454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94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4671-E0AD-45D6-B04D-AEEABE39C357}" type="datetimeFigureOut">
              <a:rPr lang="en-CA" smtClean="0"/>
              <a:pPr/>
              <a:t>2013-01-28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772400" cy="3888432"/>
          </a:xfrm>
        </p:spPr>
        <p:txBody>
          <a:bodyPr>
            <a:normAutofit fontScale="90000"/>
          </a:bodyPr>
          <a:lstStyle/>
          <a:p>
            <a:r>
              <a:rPr lang="en-CA" sz="4000" b="1" dirty="0" smtClean="0"/>
              <a:t>CS2033a/b</a:t>
            </a:r>
            <a:br>
              <a:rPr lang="en-CA" sz="4000" b="1" dirty="0" smtClean="0"/>
            </a:br>
            <a:r>
              <a:rPr lang="en-CA" sz="4000" b="1" dirty="0" smtClean="0">
                <a:solidFill>
                  <a:srgbClr val="C00000"/>
                </a:solidFill>
              </a:rPr>
              <a:t>Lecture 3</a:t>
            </a:r>
            <a:br>
              <a:rPr lang="en-CA" sz="4000" b="1" dirty="0" smtClean="0">
                <a:solidFill>
                  <a:srgbClr val="C00000"/>
                </a:solidFill>
              </a:rPr>
            </a:br>
            <a:r>
              <a:rPr lang="en-CA" sz="4000" b="1" dirty="0" smtClean="0">
                <a:solidFill>
                  <a:srgbClr val="C00000"/>
                </a:solidFill>
              </a:rPr>
              <a:t>Image Manipulation II</a:t>
            </a: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3600" dirty="0" smtClean="0"/>
              <a:t>“Channels” </a:t>
            </a:r>
            <a:br>
              <a:rPr lang="en-CA" sz="3600" dirty="0" smtClean="0"/>
            </a:b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2700" b="1" dirty="0" smtClean="0"/>
              <a:t/>
            </a:r>
            <a:br>
              <a:rPr lang="en-CA" sz="2700" b="1" dirty="0" smtClean="0"/>
            </a:br>
            <a:r>
              <a:rPr lang="en-CA" sz="2700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Vivi</a:t>
            </a:r>
            <a:r>
              <a:rPr lang="en-CA" sz="27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CA" sz="2700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Tryphonopoulos</a:t>
            </a:r>
            <a:r>
              <a:rPr lang="en-CA" sz="3600" dirty="0" smtClean="0">
                <a:latin typeface="Cambria" pitchFamily="18" charset="0"/>
              </a:rPr>
              <a:t/>
            </a:r>
            <a:br>
              <a:rPr lang="en-CA" sz="3600" dirty="0" smtClean="0">
                <a:latin typeface="Cambria" pitchFamily="18" charset="0"/>
              </a:rPr>
            </a:br>
            <a:endParaRPr lang="en-CA" sz="3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51520" y="908720"/>
            <a:ext cx="49685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So what do bright spots represent in each channel? </a:t>
            </a:r>
          </a:p>
          <a:p>
            <a:endParaRPr lang="en-CA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8236"/>
            <a:ext cx="3634839" cy="244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 descr="http://news.doddleme.com/wp-content/uploads/2011/10/colorwheel-compli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88640"/>
            <a:ext cx="1368152" cy="1368153"/>
          </a:xfrm>
          <a:prstGeom prst="rect">
            <a:avLst/>
          </a:prstGeom>
          <a:noFill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988840"/>
            <a:ext cx="3425180" cy="23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5508104" y="3501008"/>
            <a:ext cx="467791" cy="651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64288" y="2780928"/>
            <a:ext cx="233896" cy="1955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88224" y="2492896"/>
            <a:ext cx="233896" cy="1955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534" y="1549181"/>
            <a:ext cx="163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Red channel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4437112"/>
            <a:ext cx="46805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The </a:t>
            </a:r>
            <a:r>
              <a:rPr lang="en-CA" sz="2000" b="1" dirty="0" smtClean="0">
                <a:solidFill>
                  <a:srgbClr val="C00000"/>
                </a:solidFill>
              </a:rPr>
              <a:t>red channel </a:t>
            </a:r>
            <a:r>
              <a:rPr lang="en-CA" sz="2000" dirty="0" smtClean="0"/>
              <a:t>(in </a:t>
            </a:r>
            <a:r>
              <a:rPr lang="en-CA" sz="2000" dirty="0" err="1" smtClean="0"/>
              <a:t>grayscale</a:t>
            </a:r>
            <a:r>
              <a:rPr lang="en-CA" sz="2000" dirty="0" smtClean="0"/>
              <a:t>):</a:t>
            </a:r>
            <a:endParaRPr lang="en-CA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CA" u="sng" dirty="0" smtClean="0">
                <a:solidFill>
                  <a:srgbClr val="C00000"/>
                </a:solidFill>
              </a:rPr>
              <a:t>Contributions</a:t>
            </a:r>
            <a:r>
              <a:rPr lang="en-CA" dirty="0" smtClean="0">
                <a:solidFill>
                  <a:srgbClr val="C00000"/>
                </a:solidFill>
              </a:rPr>
              <a:t> of </a:t>
            </a:r>
            <a:r>
              <a:rPr lang="en-CA" dirty="0" smtClean="0">
                <a:solidFill>
                  <a:srgbClr val="C00000"/>
                </a:solidFill>
              </a:rPr>
              <a:t>red for final color </a:t>
            </a:r>
            <a:r>
              <a:rPr lang="en-CA" dirty="0" smtClean="0"/>
              <a:t>showed in composite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b="1" dirty="0" smtClean="0"/>
              <a:t>White spots </a:t>
            </a:r>
            <a:r>
              <a:rPr lang="en-CA" dirty="0" smtClean="0"/>
              <a:t>– color at its </a:t>
            </a:r>
            <a:r>
              <a:rPr lang="en-CA" u="sng" dirty="0" smtClean="0"/>
              <a:t>full</a:t>
            </a:r>
            <a:r>
              <a:rPr lang="en-CA" dirty="0" smtClean="0"/>
              <a:t> strength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(some contribution of red to make yellow)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b="1" dirty="0" smtClean="0"/>
              <a:t>Black</a:t>
            </a:r>
            <a:r>
              <a:rPr lang="en-CA" dirty="0" smtClean="0"/>
              <a:t> – color at its </a:t>
            </a:r>
            <a:r>
              <a:rPr lang="en-CA" u="sng" dirty="0" smtClean="0"/>
              <a:t>weakest</a:t>
            </a:r>
            <a:r>
              <a:rPr lang="en-CA" dirty="0" smtClean="0"/>
              <a:t> (no </a:t>
            </a:r>
            <a:r>
              <a:rPr lang="en-CA" dirty="0" smtClean="0"/>
              <a:t>red)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b="1" dirty="0" smtClean="0"/>
              <a:t>Gray tones </a:t>
            </a:r>
            <a:r>
              <a:rPr lang="en-CA" dirty="0" smtClean="0"/>
              <a:t>– contribution </a:t>
            </a:r>
            <a:r>
              <a:rPr lang="en-CA" sz="1600" dirty="0" smtClean="0"/>
              <a:t>of</a:t>
            </a:r>
            <a:r>
              <a:rPr lang="en-CA" dirty="0" smtClean="0"/>
              <a:t> red tones (red+ green = yellow)</a:t>
            </a:r>
          </a:p>
          <a:p>
            <a:endParaRPr lang="en-CA" dirty="0" smtClean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116632"/>
            <a:ext cx="241478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362360"/>
            <a:ext cx="3456384" cy="226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/>
          <p:nvPr/>
        </p:nvCxnSpPr>
        <p:spPr>
          <a:xfrm>
            <a:off x="7596336" y="3429000"/>
            <a:ext cx="233896" cy="1955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99992" y="5013176"/>
            <a:ext cx="18002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sz="2400" b="1" u="sng" dirty="0" smtClean="0">
                <a:solidFill>
                  <a:srgbClr val="C00000"/>
                </a:solidFill>
              </a:rPr>
              <a:t>Reverse for CMYK model </a:t>
            </a:r>
            <a:endParaRPr lang="en-CA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51520" y="908720"/>
            <a:ext cx="49685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So what do bright spots represent in each channel? </a:t>
            </a:r>
          </a:p>
          <a:p>
            <a:endParaRPr lang="en-CA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342299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 descr="http://news.doddleme.com/wp-content/uploads/2011/10/colorwheel-compli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88640"/>
            <a:ext cx="1368152" cy="1368153"/>
          </a:xfrm>
          <a:prstGeom prst="rect">
            <a:avLst/>
          </a:prstGeom>
          <a:noFill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8068" y="2119812"/>
            <a:ext cx="3395932" cy="22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6516216" y="2708920"/>
            <a:ext cx="514343" cy="1928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388424" y="2732065"/>
            <a:ext cx="61721" cy="1928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00192" y="3284984"/>
            <a:ext cx="514343" cy="1928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36096" y="17728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92D050"/>
                </a:solidFill>
              </a:rPr>
              <a:t>Green channel</a:t>
            </a:r>
            <a:endParaRPr lang="en-CA" dirty="0">
              <a:solidFill>
                <a:srgbClr val="92D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08304" y="2492896"/>
            <a:ext cx="514343" cy="64293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4599903"/>
            <a:ext cx="3419872" cy="225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251520" y="4509120"/>
            <a:ext cx="489654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The </a:t>
            </a:r>
            <a:r>
              <a:rPr lang="en-CA" sz="2000" b="1" dirty="0" smtClean="0">
                <a:solidFill>
                  <a:srgbClr val="70AC2E"/>
                </a:solidFill>
              </a:rPr>
              <a:t>green channel </a:t>
            </a:r>
            <a:r>
              <a:rPr lang="en-CA" sz="2000" dirty="0" smtClean="0"/>
              <a:t>(in </a:t>
            </a:r>
            <a:r>
              <a:rPr lang="en-CA" sz="2000" dirty="0" err="1" smtClean="0"/>
              <a:t>grayscale</a:t>
            </a:r>
            <a:r>
              <a:rPr lang="en-CA" sz="2000" dirty="0" smtClean="0"/>
              <a:t>):</a:t>
            </a:r>
            <a:endParaRPr lang="en-CA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CA" sz="2000" b="1" dirty="0" smtClean="0">
                <a:solidFill>
                  <a:srgbClr val="70AC2E"/>
                </a:solidFill>
              </a:rPr>
              <a:t>Contributions of green for final color </a:t>
            </a:r>
            <a:r>
              <a:rPr lang="en-CA" dirty="0" smtClean="0"/>
              <a:t>showed in composite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b="1" dirty="0" smtClean="0"/>
              <a:t>White spots </a:t>
            </a:r>
            <a:r>
              <a:rPr lang="en-CA" dirty="0" smtClean="0"/>
              <a:t>– color at its full strength </a:t>
            </a:r>
            <a:br>
              <a:rPr lang="en-CA" dirty="0" smtClean="0"/>
            </a:br>
            <a:r>
              <a:rPr lang="en-CA" dirty="0" smtClean="0"/>
              <a:t>(some contribution of green to make yellow)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b="1" dirty="0" smtClean="0"/>
              <a:t>Black</a:t>
            </a:r>
            <a:r>
              <a:rPr lang="en-CA" dirty="0" smtClean="0"/>
              <a:t> – color at its weakest (no green)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b="1" dirty="0" smtClean="0"/>
              <a:t>Gray tones </a:t>
            </a:r>
            <a:r>
              <a:rPr lang="en-CA" dirty="0" smtClean="0"/>
              <a:t>– contribution </a:t>
            </a:r>
            <a:r>
              <a:rPr lang="en-CA" sz="1600" dirty="0" smtClean="0"/>
              <a:t>of</a:t>
            </a:r>
            <a:r>
              <a:rPr lang="en-CA" dirty="0" smtClean="0"/>
              <a:t> green tones (</a:t>
            </a:r>
            <a:r>
              <a:rPr lang="en-CA" dirty="0" err="1" smtClean="0"/>
              <a:t>blue+green</a:t>
            </a:r>
            <a:r>
              <a:rPr lang="en-CA" dirty="0" smtClean="0"/>
              <a:t>=cyan)</a:t>
            </a:r>
          </a:p>
          <a:p>
            <a:endParaRPr lang="en-CA" dirty="0" smtClean="0"/>
          </a:p>
        </p:txBody>
      </p:sp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260648"/>
            <a:ext cx="241946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7596336" y="3717032"/>
            <a:ext cx="514343" cy="1928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7616" y="2132856"/>
            <a:ext cx="3384376" cy="221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79512" y="908720"/>
            <a:ext cx="49685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So what do bright spots represent in each channel? </a:t>
            </a:r>
          </a:p>
          <a:p>
            <a:endParaRPr lang="en-CA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4"/>
            <a:ext cx="363692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 descr="http://news.doddleme.com/wp-content/uploads/2011/10/colorwheel-complim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88640"/>
            <a:ext cx="1368152" cy="1368153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/>
          <p:nvPr/>
        </p:nvCxnSpPr>
        <p:spPr>
          <a:xfrm>
            <a:off x="6983760" y="2348880"/>
            <a:ext cx="432048" cy="288032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063880" y="2564904"/>
            <a:ext cx="576064" cy="216024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47656" y="3501008"/>
            <a:ext cx="576064" cy="216024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15608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Blue channel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847856" y="3789040"/>
            <a:ext cx="432048" cy="288032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7616" y="4365104"/>
            <a:ext cx="3456384" cy="227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251520" y="4437112"/>
            <a:ext cx="48965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The </a:t>
            </a:r>
            <a:r>
              <a:rPr lang="en-CA" sz="2000" b="1" dirty="0" smtClean="0">
                <a:solidFill>
                  <a:srgbClr val="00B0F0"/>
                </a:solidFill>
              </a:rPr>
              <a:t>blue channel </a:t>
            </a:r>
            <a:r>
              <a:rPr lang="en-CA" sz="2000" dirty="0" smtClean="0"/>
              <a:t>(in </a:t>
            </a:r>
            <a:r>
              <a:rPr lang="en-CA" sz="2000" dirty="0" err="1" smtClean="0"/>
              <a:t>grayscale</a:t>
            </a:r>
            <a:r>
              <a:rPr lang="en-CA" sz="2000" dirty="0" smtClean="0"/>
              <a:t>):</a:t>
            </a:r>
            <a:endParaRPr lang="en-CA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CA" b="1" dirty="0" smtClean="0">
                <a:solidFill>
                  <a:srgbClr val="00B0F0"/>
                </a:solidFill>
              </a:rPr>
              <a:t>Contributions of blue for final color </a:t>
            </a:r>
            <a:r>
              <a:rPr lang="en-CA" dirty="0" smtClean="0"/>
              <a:t>showed in composite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b="1" dirty="0" smtClean="0"/>
              <a:t>White spots </a:t>
            </a:r>
            <a:r>
              <a:rPr lang="en-CA" dirty="0" smtClean="0"/>
              <a:t>– color at its full strength </a:t>
            </a:r>
            <a:br>
              <a:rPr lang="en-CA" dirty="0" smtClean="0"/>
            </a:br>
            <a:r>
              <a:rPr lang="en-CA" dirty="0" smtClean="0"/>
              <a:t>(some contribution of blue to make cyan)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b="1" dirty="0" smtClean="0"/>
              <a:t>Black</a:t>
            </a:r>
            <a:r>
              <a:rPr lang="en-CA" dirty="0" smtClean="0"/>
              <a:t> – color at its weakest (no blue)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b="1" dirty="0" smtClean="0"/>
              <a:t>Gray tones </a:t>
            </a:r>
            <a:r>
              <a:rPr lang="en-CA" dirty="0" smtClean="0"/>
              <a:t>– contribution </a:t>
            </a:r>
            <a:r>
              <a:rPr lang="en-CA" sz="1600" dirty="0" smtClean="0"/>
              <a:t>of</a:t>
            </a:r>
            <a:r>
              <a:rPr lang="en-CA" dirty="0" smtClean="0"/>
              <a:t> green tones (</a:t>
            </a:r>
            <a:r>
              <a:rPr lang="en-CA" dirty="0" err="1" smtClean="0"/>
              <a:t>blue+green</a:t>
            </a:r>
            <a:r>
              <a:rPr lang="en-CA" dirty="0" smtClean="0"/>
              <a:t>=cyan)</a:t>
            </a:r>
          </a:p>
          <a:p>
            <a:endParaRPr lang="en-CA" dirty="0" smtClean="0"/>
          </a:p>
        </p:txBody>
      </p:sp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188640"/>
            <a:ext cx="254428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79512" y="980728"/>
            <a:ext cx="4320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Colors mixed together gives the final image</a:t>
            </a:r>
          </a:p>
          <a:p>
            <a:r>
              <a:rPr lang="en-CA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Grayscale</a:t>
            </a: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tones show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Luminance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easier</a:t>
            </a: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CA" sz="2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Contribution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of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color</a:t>
            </a:r>
            <a:endParaRPr lang="en-CA" sz="2400" dirty="0" smtClean="0">
              <a:solidFill>
                <a:srgbClr val="C00000"/>
              </a:solidFill>
            </a:endParaRPr>
          </a:p>
          <a:p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0"/>
            <a:ext cx="2736304" cy="1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1844" y="1912147"/>
            <a:ext cx="1721182" cy="115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916832"/>
            <a:ext cx="1783422" cy="116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17468" y="3212976"/>
            <a:ext cx="1726532" cy="116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3212976"/>
            <a:ext cx="1783422" cy="117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08779" y="4509120"/>
            <a:ext cx="1735221" cy="113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4509120"/>
            <a:ext cx="1759614" cy="118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" descr="http://news.doddleme.com/wp-content/uploads/2011/10/colorwheel-compliment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4008" y="188640"/>
            <a:ext cx="1152128" cy="1152129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79512" y="2924944"/>
            <a:ext cx="46805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Summary Channels: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Channels are </a:t>
            </a:r>
            <a:r>
              <a:rPr lang="en-CA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 layers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they cannot be printed.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b="1" dirty="0" smtClean="0"/>
              <a:t>Store color information </a:t>
            </a:r>
            <a:r>
              <a:rPr lang="en-CA" sz="2000" dirty="0" smtClean="0"/>
              <a:t>about image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/>
              <a:t>Use them to make </a:t>
            </a:r>
            <a:r>
              <a:rPr lang="en-CA" sz="2000" b="1" dirty="0" smtClean="0"/>
              <a:t>selections</a:t>
            </a:r>
            <a:r>
              <a:rPr lang="en-CA" sz="2000" dirty="0" smtClean="0"/>
              <a:t> which help with </a:t>
            </a:r>
            <a:r>
              <a:rPr lang="en-CA" sz="2000" dirty="0" smtClean="0"/>
              <a:t>manipulation</a:t>
            </a:r>
            <a:endParaRPr lang="en-CA" sz="2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/>
              <a:t>Offer greater control and sensitivity in performing various functions like </a:t>
            </a:r>
            <a:r>
              <a:rPr lang="en-CA" sz="2000" b="1" u="sng" dirty="0" smtClean="0"/>
              <a:t>blending</a:t>
            </a:r>
            <a:r>
              <a:rPr lang="en-CA" sz="2000" b="1" dirty="0" smtClean="0"/>
              <a:t>, </a:t>
            </a:r>
            <a:r>
              <a:rPr lang="en-CA" sz="2000" b="1" u="sng" dirty="0" smtClean="0"/>
              <a:t>filtering</a:t>
            </a:r>
            <a:r>
              <a:rPr lang="en-CA" sz="2000" b="1" dirty="0" smtClean="0"/>
              <a:t> </a:t>
            </a:r>
            <a:r>
              <a:rPr lang="en-CA" sz="2000" b="1" dirty="0" smtClean="0"/>
              <a:t>and </a:t>
            </a:r>
            <a:r>
              <a:rPr lang="en-CA" sz="2000" b="1" u="sng" dirty="0" smtClean="0"/>
              <a:t>retouching</a:t>
            </a:r>
            <a:endParaRPr lang="en-CA" sz="2000" u="sng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/>
              <a:t>Channels are </a:t>
            </a:r>
            <a:r>
              <a:rPr lang="en-CA" sz="2000" b="1" dirty="0" smtClean="0"/>
              <a:t>automatically created </a:t>
            </a:r>
            <a:r>
              <a:rPr lang="en-CA" sz="2000" dirty="0" smtClean="0"/>
              <a:t>when you open or create a image</a:t>
            </a:r>
          </a:p>
          <a:p>
            <a:pPr marL="177800" indent="-177800">
              <a:buFont typeface="Arial" pitchFamily="34" charset="0"/>
              <a:buChar char="•"/>
            </a:pPr>
            <a:endParaRPr lang="en-CA" sz="2000" dirty="0" smtClean="0"/>
          </a:p>
          <a:p>
            <a:pPr marL="177800" indent="-177800">
              <a:buFont typeface="Arial" pitchFamily="34" charset="0"/>
              <a:buChar char="•"/>
            </a:pPr>
            <a:endParaRPr lang="en-C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23528" y="908720"/>
            <a:ext cx="6768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CA" sz="2400" b="1" dirty="0" smtClean="0">
                <a:solidFill>
                  <a:srgbClr val="C00000"/>
                </a:solidFill>
              </a:rPr>
              <a:t>So are you  confused yet? </a:t>
            </a:r>
            <a:endParaRPr lang="en-CA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2636912"/>
            <a:ext cx="41764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Masks: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Sophisticated selection tool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Layer Masks are non-destructive and  can be reversed, reduced or modified at any subsequent point.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Accommodates </a:t>
            </a:r>
            <a:r>
              <a:rPr lang="en-CA" sz="2000" dirty="0" smtClean="0">
                <a:solidFill>
                  <a:srgbClr val="FF0000"/>
                </a:solidFill>
              </a:rPr>
              <a:t>complexity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better</a:t>
            </a: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CA" sz="2400" dirty="0" smtClean="0">
              <a:solidFill>
                <a:srgbClr val="C00000"/>
              </a:solidFill>
            </a:endParaRPr>
          </a:p>
          <a:p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2852936"/>
            <a:ext cx="40324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Quick Masks: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Temporary mask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Disappears as soon as deselect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 can save it as a alpha channel the alpha channels </a:t>
            </a:r>
          </a:p>
          <a:p>
            <a:pPr marL="177800" indent="-177800"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CA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 t="45432" r="26425" b="21756"/>
          <a:stretch>
            <a:fillRect/>
          </a:stretch>
        </p:blipFill>
        <p:spPr bwMode="auto">
          <a:xfrm>
            <a:off x="323528" y="1628800"/>
            <a:ext cx="230425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772816"/>
            <a:ext cx="509970" cy="87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772816"/>
            <a:ext cx="535988" cy="87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/>
          <a:srcRect b="50000"/>
          <a:stretch>
            <a:fillRect/>
          </a:stretch>
        </p:blipFill>
        <p:spPr bwMode="auto">
          <a:xfrm>
            <a:off x="5940152" y="1916832"/>
            <a:ext cx="27523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195736" y="4869160"/>
            <a:ext cx="5040560" cy="10464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 What Are Channels?</a:t>
            </a: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ALPHA CHANNELS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23528" y="908720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When you look at a color image in Photoshop, </a:t>
            </a:r>
            <a:br>
              <a:rPr lang="en-CA" sz="2400" b="1" dirty="0" smtClean="0">
                <a:solidFill>
                  <a:srgbClr val="C00000"/>
                </a:solidFill>
              </a:rPr>
            </a:br>
            <a:r>
              <a:rPr lang="en-CA" sz="2400" b="1" dirty="0" smtClean="0">
                <a:solidFill>
                  <a:srgbClr val="C00000"/>
                </a:solidFill>
              </a:rPr>
              <a:t>What do you see?</a:t>
            </a:r>
            <a:endParaRPr lang="en-CA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51520" y="1700808"/>
            <a:ext cx="6840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One big </a:t>
            </a:r>
            <a:r>
              <a:rPr lang="en-CA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24-bit composite </a:t>
            </a: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collection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colored pixels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One layer for this image (background)</a:t>
            </a:r>
          </a:p>
          <a:p>
            <a:pPr marL="180975" indent="-180975">
              <a:buFont typeface="Arial" pitchFamily="34" charset="0"/>
              <a:buChar char="•"/>
            </a:pPr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52936"/>
            <a:ext cx="4201964" cy="27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348880"/>
            <a:ext cx="2825964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5652120" y="4581128"/>
            <a:ext cx="720080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ALPHA CHANNELS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51520" y="90872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But what does Photoshop see? Click on Channels tab  </a:t>
            </a:r>
            <a:endParaRPr lang="en-CA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79512" y="1412776"/>
            <a:ext cx="7488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color image made up of three channels (RGB model) 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 3 channels (or bands) combined create the RGB Channel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Which are </a:t>
            </a:r>
            <a:r>
              <a:rPr lang="en-C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grayscale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(to us)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Which shows it to us in color.  (</a:t>
            </a: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magic? Read on..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361905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789040"/>
            <a:ext cx="27718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852936"/>
            <a:ext cx="21336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300192" y="2780928"/>
            <a:ext cx="2304256" cy="646331"/>
          </a:xfrm>
          <a:prstGeom prst="rect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A channel is</a:t>
            </a:r>
            <a:br>
              <a:rPr lang="en-CA" b="1" dirty="0" smtClean="0"/>
            </a:br>
            <a:r>
              <a:rPr lang="en-CA" b="1" dirty="0" smtClean="0"/>
              <a:t> </a:t>
            </a:r>
            <a:r>
              <a:rPr lang="en-CA" b="1" u="sng" dirty="0" smtClean="0">
                <a:solidFill>
                  <a:srgbClr val="C00000"/>
                </a:solidFill>
              </a:rPr>
              <a:t>NOT a layer</a:t>
            </a:r>
            <a:endParaRPr lang="en-CA" b="1" u="sng" dirty="0"/>
          </a:p>
        </p:txBody>
      </p:sp>
      <p:sp>
        <p:nvSpPr>
          <p:cNvPr id="14" name="Oval 13"/>
          <p:cNvSpPr/>
          <p:nvPr/>
        </p:nvSpPr>
        <p:spPr>
          <a:xfrm>
            <a:off x="3563888" y="4509120"/>
            <a:ext cx="720080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516216" y="3717032"/>
            <a:ext cx="720080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>
            <a:stCxn id="14" idx="6"/>
            <a:endCxn id="15" idx="2"/>
          </p:cNvCxnSpPr>
          <p:nvPr/>
        </p:nvCxnSpPr>
        <p:spPr>
          <a:xfrm flipV="1">
            <a:off x="4283968" y="3933056"/>
            <a:ext cx="223224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ALPHA CHANNELS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23528" y="1052736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REMEMBER THE COLOR MODELS</a:t>
            </a:r>
            <a:endParaRPr lang="en-CA" dirty="0" smtClean="0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2" cstate="print"/>
          <a:srcRect l="2454" r="59203" b="38698"/>
          <a:stretch>
            <a:fillRect/>
          </a:stretch>
        </p:blipFill>
        <p:spPr bwMode="auto">
          <a:xfrm>
            <a:off x="611783" y="1789510"/>
            <a:ext cx="1558925" cy="2232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" name="Picture 15" descr="RGB"/>
          <p:cNvPicPr>
            <a:picLocks noChangeAspect="1" noChangeArrowheads="1"/>
          </p:cNvPicPr>
          <p:nvPr/>
        </p:nvPicPr>
        <p:blipFill>
          <a:blip r:embed="rId3" cstate="print"/>
          <a:srcRect t="17744"/>
          <a:stretch>
            <a:fillRect/>
          </a:stretch>
        </p:blipFill>
        <p:spPr bwMode="auto">
          <a:xfrm>
            <a:off x="2843808" y="2276872"/>
            <a:ext cx="3673475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95536" y="4509120"/>
            <a:ext cx="2376264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Images for the </a:t>
            </a:r>
            <a:r>
              <a:rPr lang="en-CA" sz="2400" b="1" dirty="0" smtClean="0"/>
              <a:t>Web</a:t>
            </a:r>
          </a:p>
          <a:p>
            <a:pPr algn="ctr"/>
            <a:r>
              <a:rPr lang="en-CA" b="1" dirty="0" smtClean="0"/>
              <a:t>(onscreen viewing or inkjet printing</a:t>
            </a:r>
          </a:p>
          <a:p>
            <a:pPr algn="ctr"/>
            <a:endParaRPr lang="en-CA" sz="2400" b="1" dirty="0" smtClean="0"/>
          </a:p>
          <a:p>
            <a:pPr algn="ctr"/>
            <a:r>
              <a:rPr lang="en-CA" sz="2400" b="1" dirty="0" smtClean="0"/>
              <a:t>3 colors</a:t>
            </a:r>
            <a:endParaRPr lang="en-CA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04248" y="4437112"/>
            <a:ext cx="2088232" cy="166199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Images for </a:t>
            </a:r>
            <a:r>
              <a:rPr lang="en-CA" sz="2400" b="1" dirty="0" smtClean="0"/>
              <a:t>Print </a:t>
            </a:r>
          </a:p>
          <a:p>
            <a:pPr algn="ctr"/>
            <a:r>
              <a:rPr lang="en-CA" b="1" dirty="0" smtClean="0"/>
              <a:t>(commercial)</a:t>
            </a:r>
            <a:br>
              <a:rPr lang="en-CA" b="1" dirty="0" smtClean="0"/>
            </a:br>
            <a:endParaRPr lang="en-CA" b="1" dirty="0" smtClean="0"/>
          </a:p>
          <a:p>
            <a:pPr algn="ctr"/>
            <a:r>
              <a:rPr lang="en-CA" sz="2400" b="1" dirty="0" smtClean="0"/>
              <a:t>4 colors</a:t>
            </a:r>
            <a:endParaRPr lang="en-CA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2132856"/>
            <a:ext cx="2047928" cy="214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915816" y="4941168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Photoshop stores all the </a:t>
            </a:r>
            <a:br>
              <a:rPr lang="en-CA" b="1" dirty="0" smtClean="0"/>
            </a:br>
            <a:r>
              <a:rPr lang="en-CA" b="1" u="sng" dirty="0" smtClean="0"/>
              <a:t>color information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that gets relayed to your monitor and printer</a:t>
            </a:r>
          </a:p>
          <a:p>
            <a:pPr algn="ctr"/>
            <a:r>
              <a:rPr lang="en-CA" sz="2400" b="1" dirty="0" smtClean="0">
                <a:solidFill>
                  <a:srgbClr val="C00000"/>
                </a:solidFill>
              </a:rPr>
              <a:t>via Channels</a:t>
            </a:r>
            <a:endParaRPr lang="en-CA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64807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23528" y="692696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The Channel panel upfront!</a:t>
            </a:r>
            <a:endParaRPr lang="en-CA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51520" y="1124744"/>
            <a:ext cx="7128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Individual bands of 8-bit </a:t>
            </a:r>
            <a:r>
              <a:rPr lang="en-C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grayscale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images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RGB -  3 bands (3 x 8 bit = 24 bit for each pixel)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CMYK - 4 bands (4 x 8 bit = 32 bit for each pixel)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color image is the </a:t>
            </a: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several </a:t>
            </a:r>
            <a:r>
              <a:rPr lang="en-C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grayscale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channels</a:t>
            </a:r>
          </a:p>
          <a:p>
            <a:r>
              <a:rPr lang="en-CA" sz="2000" b="1" dirty="0" smtClean="0">
                <a:solidFill>
                  <a:srgbClr val="C00000"/>
                </a:solidFill>
              </a:rPr>
              <a:t/>
            </a:r>
            <a:br>
              <a:rPr lang="en-CA" sz="2000" b="1" dirty="0" smtClean="0">
                <a:solidFill>
                  <a:srgbClr val="C00000"/>
                </a:solidFill>
              </a:rPr>
            </a:br>
            <a:r>
              <a:rPr lang="en-CA" sz="2000" b="1" dirty="0" smtClean="0">
                <a:solidFill>
                  <a:srgbClr val="C00000"/>
                </a:solidFill>
              </a:rPr>
              <a:t>A bit of Terminology</a:t>
            </a:r>
            <a:endParaRPr lang="en-CA" sz="1400" b="1" dirty="0" smtClean="0">
              <a:solidFill>
                <a:srgbClr val="C00000"/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C00000"/>
                </a:solidFill>
              </a:rPr>
              <a:t>Composite channel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Always at the top of the panel </a:t>
            </a:r>
            <a:b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RGB or CMYK  (shows all the channels </a:t>
            </a:r>
            <a:r>
              <a:rPr lang="en-CA" sz="2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together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C00000"/>
                </a:solidFill>
              </a:rPr>
              <a:t>Color channels: 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individual band  but you see it in </a:t>
            </a:r>
            <a:r>
              <a:rPr lang="en-CA" sz="20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graytones</a:t>
            </a:r>
            <a:endParaRPr lang="en-CA" sz="20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7736" y="1628800"/>
            <a:ext cx="237626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Each band is called</a:t>
            </a:r>
            <a:br>
              <a:rPr lang="en-CA" dirty="0" smtClean="0"/>
            </a:br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</a:rPr>
              <a:t> a channel</a:t>
            </a:r>
            <a:endParaRPr lang="en-C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732240" y="1556792"/>
            <a:ext cx="216024" cy="79208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0178" name="Picture 2" descr="channelsrg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299" y="2348880"/>
            <a:ext cx="1647701" cy="1306584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65712"/>
            <a:ext cx="299615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8352" y="4265712"/>
            <a:ext cx="26642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8672" y="4265712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CHANNELS</a:t>
            </a:r>
            <a:r>
              <a:rPr kumimoji="0" lang="en-CA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AND MASKING PANELS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79512" y="90872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So what are channels? Store image information</a:t>
            </a:r>
            <a:endParaRPr lang="en-CA" dirty="0" smtClean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2808312" cy="184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413" y="1484784"/>
            <a:ext cx="263660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9717" y="1556792"/>
            <a:ext cx="241478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3412" y="3284984"/>
            <a:ext cx="263660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99717" y="3356992"/>
            <a:ext cx="241946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73755" y="5085184"/>
            <a:ext cx="264246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99717" y="5157192"/>
            <a:ext cx="254428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http://infographiclist.files.wordpress.com/2011/10/rgb-color-wheel-lg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24328" y="0"/>
            <a:ext cx="1368152" cy="1370626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251520" y="3318570"/>
            <a:ext cx="331236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Photoshop is showing you the </a:t>
            </a:r>
            <a:r>
              <a:rPr lang="en-CA" sz="2000" b="1" dirty="0" err="1" smtClean="0"/>
              <a:t>grayscale</a:t>
            </a:r>
            <a:r>
              <a:rPr lang="en-CA" sz="2000" b="1" dirty="0" smtClean="0"/>
              <a:t> versions of each of these channels </a:t>
            </a:r>
          </a:p>
          <a:p>
            <a:r>
              <a:rPr lang="en-CA" b="1" dirty="0" smtClean="0">
                <a:solidFill>
                  <a:srgbClr val="C00000"/>
                </a:solidFill>
              </a:rPr>
              <a:t>Why in </a:t>
            </a:r>
            <a:r>
              <a:rPr lang="en-CA" b="1" dirty="0" err="1" smtClean="0">
                <a:solidFill>
                  <a:srgbClr val="C00000"/>
                </a:solidFill>
              </a:rPr>
              <a:t>greytones</a:t>
            </a:r>
            <a:r>
              <a:rPr lang="en-CA" b="1" dirty="0" smtClean="0">
                <a:solidFill>
                  <a:srgbClr val="C00000"/>
                </a:solidFill>
              </a:rPr>
              <a:t>?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CA" dirty="0" smtClean="0"/>
              <a:t>Easier to evaluate the </a:t>
            </a:r>
            <a:r>
              <a:rPr lang="en-CA" u="sng" dirty="0" smtClean="0"/>
              <a:t>brightness</a:t>
            </a:r>
            <a:r>
              <a:rPr lang="en-CA" dirty="0" smtClean="0"/>
              <a:t> values </a:t>
            </a:r>
            <a:r>
              <a:rPr lang="en-CA" dirty="0" smtClean="0"/>
              <a:t>or </a:t>
            </a:r>
            <a:r>
              <a:rPr lang="en-CA" u="sng" dirty="0" smtClean="0"/>
              <a:t>luminance</a:t>
            </a:r>
            <a:r>
              <a:rPr lang="en-CA" dirty="0" smtClean="0"/>
              <a:t> levels </a:t>
            </a:r>
            <a:r>
              <a:rPr lang="en-CA" dirty="0" smtClean="0"/>
              <a:t>inside the channel.</a:t>
            </a:r>
          </a:p>
          <a:p>
            <a:r>
              <a:rPr lang="en-CA" b="1" dirty="0" smtClean="0">
                <a:solidFill>
                  <a:srgbClr val="C00000"/>
                </a:solidFill>
              </a:rPr>
              <a:t>So what do bright spots represent in each channel? 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16216" y="2060848"/>
            <a:ext cx="262778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6516216" y="4149080"/>
            <a:ext cx="2627784" cy="43204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6516216" y="6381328"/>
            <a:ext cx="2627784" cy="36004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CHANNELS</a:t>
            </a:r>
            <a:r>
              <a:rPr kumimoji="0" lang="en-CA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AND MASKING PANELS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79512" y="908720"/>
            <a:ext cx="59046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CA" sz="2000" b="1" dirty="0" smtClean="0">
                <a:solidFill>
                  <a:srgbClr val="C00000"/>
                </a:solidFill>
              </a:rPr>
              <a:t>Default Display:</a:t>
            </a:r>
            <a:br>
              <a:rPr lang="en-CA" sz="2000" b="1" dirty="0" smtClean="0">
                <a:solidFill>
                  <a:srgbClr val="C00000"/>
                </a:solidFill>
              </a:rPr>
            </a:br>
            <a:r>
              <a:rPr lang="en-CA" sz="2000" b="1" dirty="0" smtClean="0"/>
              <a:t> Photoshop displays channels in </a:t>
            </a:r>
            <a:r>
              <a:rPr lang="en-CA" sz="2000" b="1" dirty="0" err="1" smtClean="0"/>
              <a:t>grayscale</a:t>
            </a:r>
            <a:r>
              <a:rPr lang="en-CA" sz="2000" b="1" dirty="0" smtClean="0"/>
              <a:t>.</a:t>
            </a:r>
          </a:p>
          <a:p>
            <a:pPr marL="180975" indent="-180975">
              <a:buFont typeface="Arial" pitchFamily="34" charset="0"/>
              <a:buChar char="•"/>
            </a:pPr>
            <a:endParaRPr lang="en-CA" sz="2000" b="1" dirty="0" smtClean="0">
              <a:solidFill>
                <a:srgbClr val="C00000"/>
              </a:solidFill>
            </a:endParaRPr>
          </a:p>
          <a:p>
            <a:pPr marL="180975" indent="-180975"/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Optional:</a:t>
            </a:r>
          </a:p>
          <a:p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display color in channel: </a:t>
            </a:r>
            <a:r>
              <a:rPr lang="en-CA" sz="2000" b="1" dirty="0" smtClean="0">
                <a:solidFill>
                  <a:srgbClr val="C00000"/>
                </a:solidFill>
              </a:rPr>
              <a:t/>
            </a:r>
            <a:br>
              <a:rPr lang="en-CA" sz="2000" b="1" dirty="0" smtClean="0">
                <a:solidFill>
                  <a:srgbClr val="C00000"/>
                </a:solidFill>
              </a:rPr>
            </a:b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Edit &gt; Preferences&gt; Interface </a:t>
            </a:r>
            <a:b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&gt;Show Channels in Color (checkbox)</a:t>
            </a: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CA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340942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789040"/>
            <a:ext cx="3935099" cy="261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32656"/>
            <a:ext cx="1872208" cy="12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9262" y="1700808"/>
            <a:ext cx="287473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1520" y="764704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79512" y="116632"/>
            <a:ext cx="8280920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CHANNELS</a:t>
            </a:r>
            <a:r>
              <a:rPr kumimoji="0" lang="en-CA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AND MASKING PANELS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4" name="AutoShape 4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6" name="AutoShape 6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28" name="AutoShape 8" descr="data:image/jpeg;base64,/9j/4AAQSkZJRgABAQAAAQABAAD/2wCEAAkGBhQSEBQUEhQUFRQSFxcWFRcYGRYYFxwXGRQYGBsYGRgaHCYgHRsjGhwVIC8gIycpLSwsGh8yNTIqNSYrLCkBCQoKBQUFDQUFDSkYEhgpKSkpKSkpKSkpKSkpKSkpKSkpKSkpKSkpKSkpKSkpKSkpKSkpKSkpKSkpKSkpKSkpKf/AABEIANEA8QMBIgACEQEDEQH/xAAcAAEAAQUBAQAAAAAAAAAAAAAABwEEBQYIAwL/xABLEAABAwIDBAcDCAcECQUAAAABAAIDBBEFEiEGBxMxFCIjMkFRYTNxgQgVJEJSkaGxNFNicoKSwSVDY6I1RHOTsrPC0fEXGKTS8P/EABQBAQAAAAAAAAAAAAAAAAAAAAD/xAAUEQEAAAAAAAAAAAAAAAAAAAAA/9oADAMBAAIRAxEAPwCcUREBERAREQEREHzJIGtLnEBrQSSTYADUkk8gtLxnfLhdPcGpErh9WEGT/MOp/mVpvifWS0gpKGCWV1TcSvaOq2Ic2lxsAXnTnyDvMKIqHcLiknejii/flaf+XmQbji3ylG6ilpHHydM8N+9jAf8AiWs1Xyh8Rd3WUsf7sbyf80hH4LKUfya6g+1q4W/uMe/8yxY/bnc7BhdE6eWsc95IZFGIg3O8+GrzYAXJPkPMhBiajflizuVQ1n7sUX/U0q4pd/eKMtmfDJb7cTdffkyqOUQdE7Db/IqqRsNZGKeR5DWyNJMRcdLG+rLnkSSPMhS0uHF1Zud2mNbhUTnkmSAmCQnmSwDKT5ksLLnzug3dERAREQEREBEVtiGIxQRukmkZHG3vOeQ1o+J/JBcoo9m3xwyuLMPpaqucNLxscyMe97hcfyoNssadqzBgG+T6qIO+42/JBISKOzvPqoNa3CKuKMd6SItnA9SABYet1suzO3dHiAPRp2ucOcZu2QfwOsbeouPVBn0REBERAREQEREBERAREQEREFCVyvve24+ca8iN16envHD5O160n8RAt6Bqlffnt90Sl6JC7t6ppDrc2QnQn0LtWj0zHwC5+wDA5aypjp4G5pJXWHkB4ud5NAuSfIIM9sXsDJXU9ZPqI6SF7mkfXlDS5rB6WBJ/h81qK7K2a2WhoqJlLGLsa0hxPN7nd9zvVxv7tB4LkHGcPMFTNCb3hkfGb8+q4t/ogs1OHyasR1rISeYilaPcXNcfxYoPUnfJ6q8mLFv62CRvxDmP/wCkoOlUREBERARFbYliDIIZJpXZY4mue8+TWi5QYTbbbaPD4m9V01ROclPAzvyP/o0Ei5seY5krW8I3cSVjxV428zSk5o6UOIp4R4Nyg9Zw8dbeebmoMxzeHVT4i+tZI6OTrNitYmOM3AY2406pNyOZJPiviTeVibuddU/CRw/KyDrqCnaxoaxrWtaLBrQA0DyAGgXouOxt/iN79PrP9/Lb7s1leU29XFIzdtbMf3iHj7ngoOuFqe1e7WlrjxLGCpbqyoh6kgd4E273x18iFDGE/KExCMjjNhnb43bw3fBzLAfylShsfvuoq57Yn5qaZ2gbIRkcfstkGl/eG38EFNndsKmjqWYfi1s8nVpasaRzW5Nf5SagepIvzBdIiwu1+ykWI0r4Jhz1Y8d5jx3Xt9R+IuPFYPdhtJLNDLS1Z+mUD+DNfm9v1JPW4Fr+Nr+KDdkREBERARFhdots6OhbeqnZGeYbe8h9zG3cffayDNIodxj5SFO02pqaWX9qRzYh7wAHH77LV6r5R1cT2cFMweokcfvzj8kHRSLmr/3C4l5U3+7d/wDde8Hyi8QHeipXfwyD8pEHRyw+1u08WH0klTMdGDqt8XvPdYPUn7hc+CiCi+Us8e1omO8yyUt/BzHfmtJ3mbyn4rKyzTFBEOpGTfrkdZ7iOZ8B5AepQazj2Ny1lTJUTHNJK658h4Bo8mgWAHkF0PuV3ddBp+kzttU1DRoeccRsQz0cdC74DwKh7dSygbWCbEZmsbBZ0UbmvIfJfQuLWkBredjzNvAFdLYdtbRz24NVTyE+DZGF38t7/ggy65T3zYcIcaqgBYSFko/jjaXH+bMurLrnb5R2H5cQgl8JYMvxZI6/4OagiVbhujruFjVG77Uhj/3kbo/zcFp6v8AruBVwS/qpY3/yvDv6IO1EQIgIiICi75QmO8HDWwN51Ugaf3I+u7/Nw/xUoqJN8+AOr6/C6MP4QlFSQ8guFw1juVxfRtufig53RbHt3sqzDqrozajjvY0GUhmQNcdcneNzlsTy52WuICIiAiIgnHchvRcXNoKt5dm0ppHG5v8AqST/AJb+77IW2Y+Oh7R0VQBZmIRPpZbfbbZzCfU9mPc1cz01S6N7XsJa9jg5pHMOabgj3Gy6G2sx9tZSYHWM70ldT9UeDjcSMHuc0j4IJXuiqiArevr44I3SyvayOMZnOcbAD1KpiWJR08L5pnBkcTS57j4Af19PErlvePvOmxSXKLx0rD2cV+f7club/wAG8h4khuO3fygHyZosNBjZyM7h1z+4w90epufRqh2oqXSPL3uc97jdznEucT5knUleYC6U2L3J0UdHCaynEtS5uaQudJYF2uTKHBvVFhy5goOa7Ki7Bg3d4azu0NNp5xMJ+8grIQ7NUrO5TU7fdFGPyag4vAXvFQSO7sbz7muP5BdrRUrG91rW+4AfktU3kbwosLps2j6iQEQx+Z+27yYPx5eoDlCencw2e1zTzs4EG3uK+AFmKWlqsUrbDNNUVDiST+LieTWgfAALqDd/u/hwunyMs+Z9jNLbVzvIeTB4D48yg5PhwyV/cikd7mOPP3BXkWytY7u0tSfdFIf+ldnIg5JoqbGaT2TMRhA1s1s4b9wFlb7W49iFS2IV/FPCzCN0kQYeta4zZRm7o53XXyi35RMN8KjP2KmM/fHK3+qDm5VCoiDtHZqt41FTS/rYIn/zRtP9VklpW5uu4uC0pvcsa+M/wSOA/wAtluqAiIgKMd9dXJSGgr42hxpJpG2N7drHpe3hdtviFJywm2mzYr6GemJsZG9R3k9pDmH3ZgL+l0HHtZVvlkfJI4ufI4ve48y5xuSfeV4r2rKR8Uj45Glr43Fj2nmHNNiD7ivXCsMkqZ44YW5pJXBjR6k+PkBzJ8ACgtEW771tim4bUwRR6tdTscXa9aQFzXn0uQDbwBC0hAREQFJW7PEXVUuG0IBPRqySqJ+qI2xtcB/MJP5go1U9fJ32PLGSV8gtxQYoR+wHAvf8XANH7rvNBNCKqIID+UNti90zKCM2jja2Sax7zzctafRrbOt5uHkFDC3vfZQPjxqoL7kS8ORhPiwxtaPuLXN/hWiIMpssxprqUSdwzwh37vEbf8Lrs9cOtcQQRoRqCuithN+9NNEyOvdwZ2ixkI7J9vrXHdJHMEAX5HwQSwiwLdvMPLc3TaW3+1j/ACvdYnGN7+GQRvcKmOVzQS1kd3lx8GggZRfzJsgyW3G2sOGUpml1cbiKMHrPfbkPIDmXeA9SAeYZpazGsQvYyzznQDRrGjwH2Y2j/wDEnXLcGv2jxAuA9L68GCO+gv8Afpzcb/DoPYXd/T4XDkhGaR9uLK4dZ5H/AAtHg0fidUFvu73cw4VBZtnzyAcWW2p/Zb5MHl48z4W29EQEREBR1v7ivg0h+zLEf8+X+qkVaNvsjvgdV6cI/wDyIx+RKDlVEVQL8kHQ3yccSzUE8N9YZ838MjBb8WOUuKCvk+4NWQVMzpKeWOnmiHXe0sBe14LbB1idC/UDxU6oCIiAiIgiPfLunNXeso2XqAO2jGhkaBo5v+IOVvrD1GuI+TxsxDmmqnvYaiMmJsX14x9Z7mnUF3dB8g7z0nNaftRuyp6uXpETn0tYNRUQktcT+20EB34H1QaT8pPC709JUAezkfET/tG5h/yz96gJT7txs7jk1E+llZT1rCWubLHaOYFrr3LCWtNxcWAPM6qJZd3GJNNjQ1N/SNxH3gEINcRbphm53FJnACldGPF0pawD3gnN9wKkvZD5PEUZD8QkExHKKPM2P+J2jne4ZfigjvdjuwlxOZr3hzKRju0k5Zrf3cfmTyJ5N99geoqOjZFGyONoYyNoaxoFgGgWACrSUjImNjja1jGABrWgBoA8AByC9UBERBqG8bd1FisGU2ZPHfgy25fsO82H8OY8jzNtNsbVUEmSqhcz7L+cbv3XjQ+7mPEBdkLxq6NkrCyRjXscLOa8BzSPItOhQcRIuta3dNhct81HEL/YzR/dkcLKlFukwqK2WjiNjfrl8n353EH3IOV8LweapkEdPE+V5+qxpcfebch6lS1sh8nmV5bJiEnCboeDGQ6Q+jn91vwzfBTpQ4bFC3LDHHE37LGtYPuaAFcoLHB8FhpIWw08bYo28mtHj5k8yT4k6lXyIgIiICIiAtc3h4JJWYZUU8IBkla0NBIaLiRrtSfDRbGiCFdmvk5Rts6unLzzMcPVb7jI4XI9wb71J2A7E0VEB0amijI+vbNJ8ZHXd+KziICIiAiIgIiICIiAiIgIiICIiAiIgIiICIiAiIgIiICIiAiIgIiICIiAiIgIiICIiAiIgIiICIiAiIgIiICIiAiIgIiICIiAix20GPRUVO+onJEcdsxALj1nBo0HqQoU2w2vbWYpRTUlY6OF7YxwyZ2Zi2d7T1WtLdeWp8EE+KKMa33ugraumFK13ReJ1uIRmyW8Mul7+qiePFJ+iPPzk6/GjGbiVeg4cnV7l9eflor+Wtl49R9OH6Pe2ao0PCj63s/j56oN8g3/ALnGmHRGjpLsvtT1e1yX7mvn4KZFy7Q1smag+nA3k11qOv8ASBp7P4a2VnFik/RpT85OvxYetxKvQFk+ncvrYH+H3IOrkXOGzG0boMUglnrnPhiha+SMOqXZgKDMTlc0NOvW1N/ip12U2up8RhdLTFzmMeYyXNLTmDWuOh9HBBmkREBERAREQEREBERAREQEREBERAREQEREBERAREQWONYLFVwPgqG54pLZm3c29nBw1aQeYC12LdLhjXROFNYw+z7SXTrl/wBvXrEnVbgiDSxucwrIWdG6pcHEcSbvAEA9/wAifvUQY/Q8PEK6OOkgLI2SMYS5+Yta1rWh3beQHgFMW8neH80xRP4HG4z3Mtn4drNve+V11BOMYjBPXVsxZKHTRPkcA9hAzsY7KOp4Xtf0Qe1DE/NQfRKcdp9p/V+kfV7b4+KsIon9Gl+h03tYdMz7HqT6+35j3+JW6bu920OI0tPVNlliFLK4BhDH5sr2yauGW1725KOYX03RJerNbjQX68d78Oot9T3/AIIM8Yn9I/RKf9F55n3/ANH9323L6vLl4+Kk/cti8NPQSCoNNSl1Q8tZxA0OHCiGYZ5HE66aHwCiAup+k92a/RPtx2t83fuc8v4qxkfTdGh6s1uLN9ePQ5YefU9yDsJECICIiAiIgK1xLFIqeMyzyMijbzc8ho+8+Potf3gbwIcLpw94zyyXEMQNi4jmSfBg0ufUDxXPO1WLvrZRJXVhD3NY9sTY3ujjbIxr2tYLgDqubfxvzJ5oJtk3wsmJbhtHVVxBtmawxxfF7hcfFoVRtTjjtW4RE0eT6mPMfdYi3xWv7K71aHDKClpZTO9zYs+ZkYykPke4aF4N9VnKnfxh8bY3ObU2mZxG2jb3eI9mvX53Y78EH0d5FdBrW4PUMjHefA9k9vXK0cvXMth2X3g0WIaU8wMg5xOBZIP4Xcx6tuFrk+/fD2RxyFtTllzZezbfquym/X80hw3DdoYXVMTJYpYn5GztAimDw1rgbtJzAZh3vW1uaCRkUc4BtZVUFTHQYsQ4SHLS1o7svIBknlJyFz4kXvfMZGQEREBERARF8veACSQABck6ADzJQfSKz+eYLX40VvPOz/uqnF4de2i059dumttdfPRBdorQYvDp20WvLrt11tpr56KnzxBa/GityvnZa/3oLxfE0oa0uPJoJPuAuVbnFode2i059dunv1UdbdbdVkeIQU9IxktLOxgkeI3Sd6RzHjOx1h1QPcg1zert7T19NCaKrMfClIkcW1EfeYco6sZJ7pPwWS2F2IrTXQ1c0jJaKSIHKZHuzB1OA0mN7R9ax1UXR0knRH/2ePbR9XLV/q5dfa305fFdNbHNIw6kBbkIp4bt63V7NunWJOnqSUGShpGRtLY2NYNdGgNFz6Bc47Q7I4jh9IXVdU2PiTRBjuLM/uxzFw6jCRe7TytoulFGW/qNzqGANg456QOraU27KTrdm5p9NTbVBExq5Okfpw/Rb2zVXP5vvm9lbn1/P46K0krZejw/Tx7WXXNV69WHT2V9P6q7NLJ0j9BH6Lzy1XP5v7vtbc+r5/HVWclJJ0eH+zx7WXTLWadWHX2t9f6IOsQqqgVUBERAVtiWIMghkmldljia57z5NaLn/wAK5UY7/sZ4eHMpw4NNXK1jnG9gxnXcSQCbZuH8LoIY2lxX5zqn1NRVRxF5Ijie2dxZEDdjRkjLbWN9DqST4rzx3B4TK29ZAOwphYsqfCliAOkPiNfiq7R4Kw1BPSqYdSHQmb9RH5RePNfOPYKwyt+lUw7CmFiZvCliF9IuR5/FB64/hEJ6PeshFqeIC7KnUdbUWi5e9UxnCITFR3rIBanIBLKnUdJnNxaHlcka25e5NoMGYej/AEqmFqaIambXvai0XJfOM4KwxUf0qmFqcjUza/Sqg3HZctbe8FB94jhEJpKUGshAAmsclTY3k8LRX09VIe63bWiwmgc2eo4nGqJHNdHHMR1YoQQczWm+o8LaqO8RwZhpKUdKphYTa3msbyeHZLzqMFZ0KEdKptJqg3vNY3jptPZXuLfiEHQgrqDaGiniYXOY0gZiwtcySxLXsv4jX36g6FfO6/aKWSOWiqzesw9/CkJ5vj/u5PW40v46H6y1z5PVEI6eqDZY5byM1jz2HUPPMxqy20o6HtDQVLRZlcx9JLb7Qs6Mn1JLB7moJFRUuiCqIsHtDttR0LmNqphE6QEsBa91wDY91p8fNB4bd7Ztwyl6Q+N0gztZlaQ09YON7n3KPsX33Q1ML6bo0relU0gzZmHKHxP8NL28rhaJi2O1cvTGS1zZGMf1GySZ2ttNbuuaQDa4WWwbYnEqkQVEAifC6EtDwYRdwa9mgIB72nJBokkdN0SPrzW40uvDjv7OL/E9yvqtlPxsQ6831r9nHp9Mi5dprqtufuuxngNbw4swke49antlLIwPDzDlc1G7TGDJVkRxWlzcPrU/jURvF9Psh3NBpNGyn42H9eb6luzj1+mS8+001Vrkp+g9+a3H58OO9+F/tFINPu0xcSUhMcVosvE61PpaokebfwFvJYLaDZuvoaRgq3QROkmJZcwkECOx7rT4kIMTWMp+PW9ab2Zv2cenaRcu0VMOjp+Nh3Wm5i3Zx6/SpOfaaaq/q5pePWdvT+zNu5p2kXPqLMbMbJ4hVCing4MkMbrSOBhGrahziAC0HukckGkRx0/Q39ea3Gj14cd78OXT2nvUv4LvphpoWUop5HdEpmdbMxuYMiZ9XW17+ZWts3XYz0dzOHFnMjHDrU9soY8H05lqvH7tsX4szuHHldDkb1qfv8Ng8uVwUGy0+/2Jxpx0WQdJdlHXZp2mTXT4rTN4W82DFqINMUsIgnjN+pISXRzC1rtt3T4qS92+w7oqNrcRp4HVDJXuYSyF5a3qluVwGnWudPFYLfXg8VNRQmmZTUxdO0OcI42BwEUlgbM1/wDKCJiyn6T35b9E/Vs5fNvP2nO2vv8AvVjJHTdGh601uLN/dx69WH/E9yzZmk6R7en/AEXl1L3+b+fc5X19ys5J5ejw/SKf2suvUt3Yf8NB1mEVAqoCIiAoS+UbE6STD4wWtB6Qcz3Na2/Zc3ONhp5+am1RB8o7CnPpKWYcopXMd6CVosSfAXYB8QgibaPZ57qgni0w6kPOohHKCMeLl849s68ytPFpR2FMNaiEcqWIeLuWibR4DI6oJDqfuQ86mlB0gjHIyrK4huwxGoMcsFMZI3QU4a9skJactNG02OfUZgRdBjtoNnnno/a02lNENZ4R9rld2o9VTGdnnmKj7Wm6tORrPCP9aqDp1tRrzHjfyXrtZsrPG+GOQRRyR08TXsfPTMcDqdQ6QHxCt8ZwGQxUfWp+rTkG9TSj/Wqg6drqNeY93MFB6Yjs+80lKOLTdUTc54QNZL6HNqvio2ef0KEcWl0mqDfpENtY6bxzc9OXqPNVxLAZDSUozQdUTX+k0oGsl9DxbH4LzqMAk6FCM1PcTVB/SaW2sdNyPFsTpy8NPMIJM3MYzT4bTVHTKmBnFlbkLZGyA5Wai7L2tcc/NZnb7aylrPm59JMyZ8OI01w2/wBfPpqPHL+ChqTAJOhMGanvx5D+k0tvZxDnxbX9Fl922FSHEqSn6jr1DKlxZJFIA2BrzqY3OAOp5+nmg6lRURBiNp8ZMFJUPhyOnije5jDqS4NuBlBufcFAW1OP1mINp5aqga+Rj5WABlQwBg4LgbNk8S52p8l77wWQfP1ZmdKH8KW4DGFtugO5EvBvb05/etPMdN0aDtJ7caa3Zx3vkp/8XlyQZmropC+uth17vNrCqOb6Rz0k+OinrdZGW4RSh0XBIa+8dnjL2r/B5LvXU+KhnY3aymwzEK6ptPLpIxzMsbe9UtNwc5vqPJT3srtE2uo4qljXMbMHENdYkWe5uttPBBlkS6XQUJUS7+HcSGl4cDaqz5LgGQ5eo3XsnDn6+Sze228+GlqugPikc+djQHtLMo4pLBoTfTmoo2E3esxWmmjgndHwZWPcZIhrmY5oADZPQ80GS2X2aFXi0kE9E6OCZjw6UdIbcANeAHOcW6uaPBTfszsxDQU4gpw4RhznAOcXG7jc6lXeEUPBp4Yic3CjZHflfIwNvb1srtAREQFGe/iJzqGANg6QekDq9pp2UnW7NwPp5aqTFFnyg2xmgp+KXtb0gWLGtcb8KTwc5otz8UEXGkfx/wDR/wDqts1qnn832y+0tz6vn8dVayUUnR4f7N/vZdLVWmkOvtL6/wBF5mOm6R35r9E/Vx2t828/ac8vh5/erTh0vAg7Se3Glt2cfO0H+L7kHXEVSxxs1zSRzAIJ/Beqgvci2EYxW8N0hdw5LhzWNFukM5EPJOtvBTogIiICw22Gzja+hnpnG3FbZrvsvBDmO9wcBf0usyiDj92zFfVVErW08kktOWxStY25aWNyC4H7nPxsuodgaN8WF0ccrXMeyFjXNcLEEN1BHmsBttslPHUtxPDAOlRjLPDybUReLT+2ABbzsPFoWb2O26p8RjJjJZMzSaB+ksbhoQW+Iv8AW/I3ACFd9mATS4vI+NoLeHELl8beTPJzgVq+M7L1BiowGDq05B7SLn0mc/b10IW1b6tl6ufF5Hw008rDHEA5kb3NuGa6gWWq43sjWcOkHRpgW05DgWOBB6TO6xBFxoQfigriOzFQaSlAYLtE1+0i8ZL/AG151Gy9R0KFuRtxNUE9pFyMdNbXP6FfeI7KVZpKUCnlu0TZhlNxeS4uvCu2ZqW0EWaCRuSaoc67bWaY6axPpofuQfU+zVQKFt2t6s0jj2kXLhR/t+hUo/J42PLGSV8gI4oMUI/YDgXv+LgGj913mtK3Zbu5sTDBIwsoopXPfLyc8lrWmOPz7ou4d258bBdMUlIyKNscbQxkbQ1rRoA0CwA+CD2REQQtt1spX/OFXVgRNpBFIc7uDcfRCy5GUvtn9+noo9dPJ0eH6VSX402uVtu7BoOx5/8AcLqDF8LZUwSQSXyTMcx1jY5XCxsfBQRvL2Khw91NDS0sk7HcSRxcZ3FriY284yNLNHNBr1ZNJnrfpNL3z9Uadv8AW7HX8VkKDaWsjdDHHiMbI+CSGNcWtvke7MAIrDXVYyspnZ63+zybvNtKrrdv+/8AHRfUVM7jQ/2efYHW1Vp2T+r3/h8UF2/bTEejtd86tuZJAXZ36gMjIHsvC5+9XdTthXiSsAxNoDM2QZ3dT6TG39X9klvxWV3Z7vafEqeUVdNJBwZLsDXSsvnYLk8Qm/dHJb1JuRw9zpXET3nvn7TzkbJppp1mhBoeAbPYnXS0NWXxVMIcwTSkxElrKp+YDO0ONmWGnwU24ZgdPTZujwRQ5rZuGxrL25XygXtqvHZrZ2KhpmU8GbhsLi3Mcx6zi46+8lZRAREQEREBRpv2e4UUGWSKM8cayAFvsn6C7Ha/BSWsFtdsbBiUTIqnPkY/iDI7Kc2Ut525WJQQFQ0089YyKGamfJJTBrGBrA5zjQaWLogLX11Nrfcsx/6Z4zwohw4czZJHO1pu6RFb6v7LlJ+D7p6Kmqo6qIS8WEBrbvu2wh4QuLa9X8VuaCL92eyFfS4hUS1bI2wyMeGFvBvczNcL5Bfug81KCIgIiICIiAtS2q3a01a/jtL6arbq2ohOSS45F1u95edvELbUQRy1+P0WhbTYlGORB4E9vW9m/wDEfVRlvKwfEsSrGz/NlRERG2PKO1F2ucb5mtA+t+C6TSyDmCn3UYrUxwxdE4Qiz3fK9jR135tW3LtPQFSDsl8n+OINNfLx8pLmwszNhDiACSdHOvlbyy90XupeRB5U1MyNjWRtaxjAA1rQA0AcgANAF6o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952500"/>
            <a:ext cx="2295525" cy="1990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3010" name="Picture 2" descr="http://infographiclist.files.wordpress.com/2011/10/rgb-color-wheel-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276872"/>
            <a:ext cx="3162633" cy="3168352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7092280" y="2564904"/>
            <a:ext cx="562060" cy="778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8100392" y="4437112"/>
            <a:ext cx="778238" cy="5188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5796136" y="4437112"/>
            <a:ext cx="821473" cy="5188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5567292" cy="367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868144" y="9807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Yellow – red + green</a:t>
            </a:r>
          </a:p>
          <a:p>
            <a:r>
              <a:rPr lang="en-CA" dirty="0" smtClean="0"/>
              <a:t>Cyan – green + blue</a:t>
            </a:r>
          </a:p>
          <a:p>
            <a:r>
              <a:rPr lang="en-CA" dirty="0" smtClean="0"/>
              <a:t>Magenta – red + blue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38036</TotalTime>
  <Words>493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Verdana</vt:lpstr>
      <vt:lpstr>Office Theme</vt:lpstr>
      <vt:lpstr>CS2033a/b Lecture 3 Image Manipulation II “Channels”    Vivi Tryphonopoulos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</dc:title>
  <dc:creator>Vivi</dc:creator>
  <cp:lastModifiedBy>Z i Z o Samir</cp:lastModifiedBy>
  <cp:revision>375</cp:revision>
  <dcterms:created xsi:type="dcterms:W3CDTF">2012-11-05T18:03:40Z</dcterms:created>
  <dcterms:modified xsi:type="dcterms:W3CDTF">2013-01-28T15:18:19Z</dcterms:modified>
</cp:coreProperties>
</file>