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61" r:id="rId3"/>
    <p:sldId id="471" r:id="rId4"/>
    <p:sldId id="472" r:id="rId5"/>
    <p:sldId id="470" r:id="rId6"/>
    <p:sldId id="476" r:id="rId7"/>
    <p:sldId id="473" r:id="rId8"/>
    <p:sldId id="478" r:id="rId9"/>
    <p:sldId id="474" r:id="rId10"/>
    <p:sldId id="475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93" r:id="rId19"/>
    <p:sldId id="487" r:id="rId20"/>
    <p:sldId id="488" r:id="rId21"/>
    <p:sldId id="489" r:id="rId22"/>
    <p:sldId id="491" r:id="rId23"/>
    <p:sldId id="490" r:id="rId24"/>
    <p:sldId id="492" r:id="rId25"/>
    <p:sldId id="502" r:id="rId26"/>
    <p:sldId id="494" r:id="rId27"/>
    <p:sldId id="495" r:id="rId28"/>
    <p:sldId id="496" r:id="rId29"/>
    <p:sldId id="497" r:id="rId30"/>
    <p:sldId id="499" r:id="rId31"/>
    <p:sldId id="500" r:id="rId32"/>
    <p:sldId id="503" r:id="rId33"/>
    <p:sldId id="501" r:id="rId34"/>
    <p:sldId id="4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00FF"/>
    <a:srgbClr val="000000"/>
    <a:srgbClr val="FFFFCC"/>
    <a:srgbClr val="C8D6F0"/>
    <a:srgbClr val="F5E4E3"/>
    <a:srgbClr val="B8400A"/>
    <a:srgbClr val="4F81BD"/>
    <a:srgbClr val="D1E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60000" autoAdjust="0"/>
  </p:normalViewPr>
  <p:slideViewPr>
    <p:cSldViewPr>
      <p:cViewPr>
        <p:scale>
          <a:sx n="70" d="100"/>
          <a:sy n="70" d="100"/>
        </p:scale>
        <p:origin x="168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ED11-CE3D-4CEF-BDB9-729955812074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9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2013-02-11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h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ynda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tform.me/" TargetMode="External"/><Relationship Id="rId2" Type="http://schemas.openxmlformats.org/officeDocument/2006/relationships/hyperlink" Target="http://www.zoho.com/creator/videos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ww.wufo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3888432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CS2033a/b</a:t>
            </a:r>
            <a:br>
              <a:rPr lang="en-CA" sz="4000" b="1" dirty="0" smtClean="0"/>
            </a:br>
            <a:r>
              <a:rPr lang="en-CA" sz="4000" b="1" dirty="0" smtClean="0">
                <a:solidFill>
                  <a:srgbClr val="C00000"/>
                </a:solidFill>
              </a:rPr>
              <a:t>Lecture 5</a:t>
            </a:r>
            <a:br>
              <a:rPr lang="en-CA" sz="4000" b="1" dirty="0" smtClean="0">
                <a:solidFill>
                  <a:srgbClr val="C00000"/>
                </a:solidFill>
              </a:rPr>
            </a:br>
            <a:r>
              <a:rPr lang="en-CA" sz="4000" b="1" dirty="0" smtClean="0">
                <a:solidFill>
                  <a:srgbClr val="C00000"/>
                </a:solidFill>
              </a:rPr>
              <a:t>Web Form Creation</a:t>
            </a: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2700" b="1" dirty="0" smtClean="0"/>
              <a:t/>
            </a:r>
            <a:br>
              <a:rPr lang="en-CA" sz="2700" b="1" dirty="0" smtClean="0"/>
            </a:br>
            <a:r>
              <a:rPr lang="en-CA" sz="27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sz="27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3600" dirty="0" smtClean="0">
                <a:latin typeface="Cambria" pitchFamily="18" charset="0"/>
              </a:rPr>
              <a:t/>
            </a:r>
            <a:br>
              <a:rPr lang="en-CA" sz="3600" dirty="0" smtClean="0">
                <a:latin typeface="Cambria" pitchFamily="18" charset="0"/>
              </a:rPr>
            </a:br>
            <a:endParaRPr lang="en-CA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35734" b="10861"/>
          <a:stretch>
            <a:fillRect/>
          </a:stretch>
        </p:blipFill>
        <p:spPr bwMode="auto">
          <a:xfrm>
            <a:off x="395536" y="1763688"/>
            <a:ext cx="6624736" cy="509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Building Forms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98072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Open  source  - Forum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Building Forms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692696"/>
            <a:ext cx="8352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Build form yourself: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Need a web  provider to host the </a:t>
            </a:r>
            <a:r>
              <a:rPr lang="en-CA" sz="2000" dirty="0" err="1" smtClean="0"/>
              <a:t>webpages</a:t>
            </a:r>
            <a:endParaRPr lang="en-CA" sz="2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Web provider provides </a:t>
            </a:r>
            <a:r>
              <a:rPr lang="en-CA" sz="2000" u="sng" dirty="0" smtClean="0"/>
              <a:t>instructions</a:t>
            </a:r>
            <a:r>
              <a:rPr lang="en-CA" sz="2000" dirty="0" smtClean="0"/>
              <a:t> on how form will be processed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177800" indent="-177800"/>
            <a:r>
              <a:rPr lang="en-CA" sz="2000" b="1" dirty="0" smtClean="0">
                <a:solidFill>
                  <a:srgbClr val="C00000"/>
                </a:solidFill>
              </a:rPr>
              <a:t>You are responsible for creating: 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CA" sz="2000" b="1" u="sng" dirty="0" smtClean="0"/>
              <a:t>Form</a:t>
            </a:r>
            <a:r>
              <a:rPr lang="en-CA" sz="2000" b="1" dirty="0" smtClean="0"/>
              <a:t> </a:t>
            </a:r>
            <a:r>
              <a:rPr lang="en-CA" sz="2000" dirty="0" smtClean="0"/>
              <a:t>with web editing software (Dreamweaver, HTML code)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CA" sz="2000" b="1" u="sng" dirty="0" smtClean="0"/>
              <a:t>Email</a:t>
            </a:r>
            <a:r>
              <a:rPr lang="en-CA" sz="2000" dirty="0" smtClean="0"/>
              <a:t>-what replies go to the Submitter, Form owner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CA" sz="2000" b="1" u="sng" dirty="0" smtClean="0"/>
              <a:t>Collections</a:t>
            </a:r>
            <a:r>
              <a:rPr lang="en-CA" sz="2000" b="1" dirty="0" smtClean="0"/>
              <a:t> </a:t>
            </a:r>
            <a:r>
              <a:rPr lang="en-CA" sz="2000" dirty="0" smtClean="0"/>
              <a:t>database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CA" sz="2000" b="1" dirty="0" smtClean="0"/>
              <a:t>________ </a:t>
            </a:r>
            <a:r>
              <a:rPr lang="en-CA" sz="2000" dirty="0" smtClean="0"/>
              <a:t>webpage 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CA" sz="2000" b="1" dirty="0" smtClean="0"/>
              <a:t>________ </a:t>
            </a:r>
            <a:r>
              <a:rPr lang="en-CA" sz="2000" dirty="0" smtClean="0"/>
              <a:t>to server’s </a:t>
            </a:r>
            <a:r>
              <a:rPr lang="en-CA" sz="2000" dirty="0" err="1" smtClean="0"/>
              <a:t>cgi</a:t>
            </a:r>
            <a:r>
              <a:rPr lang="en-CA" sz="2000" dirty="0" smtClean="0"/>
              <a:t> scripts  to process the form </a:t>
            </a:r>
            <a:br>
              <a:rPr lang="en-CA" sz="2000" dirty="0" smtClean="0"/>
            </a:br>
            <a:r>
              <a:rPr lang="en-CA" sz="2000" dirty="0" smtClean="0"/>
              <a:t>(web host will provide this)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CA" sz="2000" b="1" dirty="0" smtClean="0"/>
              <a:t>________ </a:t>
            </a:r>
            <a:r>
              <a:rPr lang="en-CA" sz="2000" dirty="0" smtClean="0"/>
              <a:t>  is done with importing data results</a:t>
            </a:r>
          </a:p>
        </p:txBody>
      </p:sp>
      <p:pic>
        <p:nvPicPr>
          <p:cNvPr id="3074" name="Picture 2" descr="https://encrypted-tbn0.gstatic.com/images?q=tbn:ANd9GcQH0NG-CPWsd33JaMqLylZT8SYer1LKgXlyehXXY85qaFwiOlaSY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97152"/>
            <a:ext cx="2466975" cy="1847851"/>
          </a:xfrm>
          <a:prstGeom prst="rect">
            <a:avLst/>
          </a:prstGeom>
          <a:noFill/>
        </p:spPr>
      </p:pic>
      <p:pic>
        <p:nvPicPr>
          <p:cNvPr id="3076" name="Picture 4" descr="https://encrypted-tbn2.gstatic.com/images?q=tbn:ANd9GcS3RoQ_0oEStA5rnTp0AXrFdahJccfrrLR1VyABmjizyzWzinID8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085184"/>
            <a:ext cx="1296144" cy="1455106"/>
          </a:xfrm>
          <a:prstGeom prst="rect">
            <a:avLst/>
          </a:prstGeom>
          <a:noFill/>
        </p:spPr>
      </p:pic>
      <p:pic>
        <p:nvPicPr>
          <p:cNvPr id="3080" name="Picture 8" descr="http://beyondrelational.com/images/images.ashx?id=a1ea05dee14943fb9ad476e2a3ac5058&amp;w=0&amp;h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5" y="4941168"/>
            <a:ext cx="3505409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How to Build a Form 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528" y="2420888"/>
            <a:ext cx="56886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CA" sz="2800" b="1" dirty="0" smtClean="0"/>
              <a:t>Questions To Ask: 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Is this a one-time collection or ongoing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How many submissions do you expect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Complexity of form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Customization &amp; flexibility 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E-commerce  &amp; payment integration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Can the form be interfaced with our website or </a:t>
            </a:r>
            <a:r>
              <a:rPr lang="en-CA" sz="2000" dirty="0" err="1" smtClean="0"/>
              <a:t>WordPress</a:t>
            </a:r>
            <a:r>
              <a:rPr lang="en-CA" sz="2000" dirty="0" smtClean="0"/>
              <a:t> or </a:t>
            </a:r>
            <a:r>
              <a:rPr lang="en-CA" sz="2000" dirty="0" err="1" smtClean="0"/>
              <a:t>Joomla</a:t>
            </a:r>
            <a:r>
              <a:rPr lang="en-CA" sz="2000" dirty="0" smtClean="0"/>
              <a:t> seamlessly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Collections data easily handled? format? 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Cost 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836712"/>
            <a:ext cx="5472608" cy="1323439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rgbClr val="C00000"/>
                </a:solidFill>
              </a:rPr>
              <a:t>What will you use  to create your form?</a:t>
            </a:r>
          </a:p>
          <a:p>
            <a:pPr marL="273050" indent="-273050" algn="ctr"/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On-line Form Builder</a:t>
            </a:r>
          </a:p>
          <a:p>
            <a:pPr marL="273050" indent="-273050" algn="ctr"/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Open Source Form Builder</a:t>
            </a:r>
          </a:p>
          <a:p>
            <a:pPr marL="273050" indent="-273050" algn="ctr"/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it Yourself</a:t>
            </a:r>
          </a:p>
        </p:txBody>
      </p:sp>
      <p:pic>
        <p:nvPicPr>
          <p:cNvPr id="2050" name="Picture 2" descr="http://www.wufoo.com/images/v3/examples/formfan-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936" y="620688"/>
            <a:ext cx="3944064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032448" cy="584775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pPr marL="273050" indent="-273050"/>
            <a:r>
              <a:rPr lang="en-CA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it Yourself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2132856"/>
            <a:ext cx="410445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 Steps: </a:t>
            </a: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Form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e-mail template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file with sender/receiver/subject</a:t>
            </a: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 sure the ACTION statement in Form is set</a:t>
            </a: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 up Data Collections file</a:t>
            </a: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Success Page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638" indent="-274638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Upload the E-mail Template,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email.conf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, data collections, form to the server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2" descr="https://encrypted-tbn0.gstatic.com/images?q=tbn:ANd9GcQH0NG-CPWsd33JaMqLylZT8SYer1LKgXlyehXXY85qaFwiOlaSY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0"/>
            <a:ext cx="1730418" cy="1296144"/>
          </a:xfrm>
          <a:prstGeom prst="rect">
            <a:avLst/>
          </a:prstGeom>
          <a:noFill/>
        </p:spPr>
      </p:pic>
      <p:pic>
        <p:nvPicPr>
          <p:cNvPr id="17" name="Picture 16" descr="create-yourself-diagram.gif"/>
          <p:cNvPicPr>
            <a:picLocks noChangeAspect="1"/>
          </p:cNvPicPr>
          <p:nvPr/>
        </p:nvPicPr>
        <p:blipFill>
          <a:blip r:embed="rId3" cstate="print"/>
          <a:srcRect t="3801" r="11151" b="13250"/>
          <a:stretch>
            <a:fillRect/>
          </a:stretch>
        </p:blipFill>
        <p:spPr>
          <a:xfrm>
            <a:off x="4562872" y="1412776"/>
            <a:ext cx="4581128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</a:t>
            </a: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 It Yourself</a:t>
            </a:r>
            <a:endParaRPr lang="en-CA" sz="2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052736"/>
            <a:ext cx="47525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Form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Survey (</a:t>
            </a:r>
            <a:r>
              <a:rPr lang="en-US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extension.html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Web Authoring or HTML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 up form – </a:t>
            </a:r>
            <a:r>
              <a:rPr lang="en-US" sz="2000" u="sng" dirty="0" smtClean="0">
                <a:solidFill>
                  <a:srgbClr val="FF0000"/>
                </a:solidFill>
              </a:rPr>
              <a:t>red outline*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questions and form elements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 Elements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(next slide larger view)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Submit button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mandatory</a:t>
            </a:r>
            <a:endPara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Text Field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text string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Text Area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enter multi-line comments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Checkbox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–check &gt;1 item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Radio Button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-check only 1 item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List/Menu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drop down selection list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Button Name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used to submit or reset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/>
          <a:srcRect r="4742"/>
          <a:stretch>
            <a:fillRect/>
          </a:stretch>
        </p:blipFill>
        <p:spPr bwMode="auto">
          <a:xfrm>
            <a:off x="5004048" y="1124744"/>
            <a:ext cx="4139952" cy="51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3275856" y="2204864"/>
            <a:ext cx="2088232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64088" y="2492896"/>
            <a:ext cx="3600400" cy="37444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</a:t>
            </a: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 It Yourself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r="4126"/>
          <a:stretch>
            <a:fillRect/>
          </a:stretch>
        </p:blipFill>
        <p:spPr bwMode="auto">
          <a:xfrm>
            <a:off x="1187624" y="764704"/>
            <a:ext cx="417108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93096"/>
            <a:ext cx="53911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24128" y="1556792"/>
            <a:ext cx="313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C00000"/>
                </a:solidFill>
              </a:rPr>
              <a:t>ID</a:t>
            </a:r>
          </a:p>
          <a:p>
            <a:pPr marL="92075" indent="-92075">
              <a:buFontTx/>
              <a:buChar char="-"/>
            </a:pPr>
            <a:r>
              <a:rPr lang="en-CA" sz="2000" dirty="0" smtClean="0"/>
              <a:t>Database field name</a:t>
            </a:r>
          </a:p>
          <a:p>
            <a:pPr marL="92075" indent="-92075">
              <a:buFontTx/>
              <a:buChar char="-"/>
            </a:pPr>
            <a:r>
              <a:rPr lang="en-CA" sz="2000" dirty="0" smtClean="0"/>
              <a:t>When someone enters a value  “Smith”</a:t>
            </a:r>
          </a:p>
          <a:p>
            <a:pPr marL="92075" indent="-92075">
              <a:buFontTx/>
              <a:buChar char="-"/>
            </a:pPr>
            <a:r>
              <a:rPr lang="en-CA" sz="2000" dirty="0" smtClean="0"/>
              <a:t>ID Surname = </a:t>
            </a:r>
            <a:r>
              <a:rPr lang="en-CA" sz="2000" dirty="0" smtClean="0"/>
              <a:t>smith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28001"/>
          <a:stretch>
            <a:fillRect/>
          </a:stretch>
        </p:blipFill>
        <p:spPr bwMode="auto">
          <a:xfrm>
            <a:off x="4895850" y="548680"/>
            <a:ext cx="424815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51520" y="620688"/>
            <a:ext cx="4608512" cy="273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</a:t>
            </a: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 It Yourself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08720"/>
            <a:ext cx="547260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Form</a:t>
            </a:r>
            <a:b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65125" indent="-365125"/>
            <a:r>
              <a:rPr lang="en-US" sz="2200" b="1" dirty="0" smtClean="0">
                <a:solidFill>
                  <a:srgbClr val="C00000"/>
                </a:solidFill>
              </a:rPr>
              <a:t>A Form element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identified by: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ID: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Assigns a name to the form element.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 Name is the database field name and </a:t>
            </a:r>
            <a:br>
              <a:rPr lang="en-CA" sz="2000" dirty="0" smtClean="0"/>
            </a:br>
            <a:r>
              <a:rPr lang="en-CA" sz="2000" dirty="0" smtClean="0"/>
              <a:t>used in the </a:t>
            </a:r>
            <a:r>
              <a:rPr lang="en-CA" sz="2000" u="sng" dirty="0" smtClean="0"/>
              <a:t>template</a:t>
            </a:r>
            <a:endParaRPr lang="en-CA" sz="2000" u="sng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Will not show up in document window </a:t>
            </a:r>
            <a:br>
              <a:rPr lang="en-CA" sz="2000" dirty="0" smtClean="0"/>
            </a:br>
            <a:r>
              <a:rPr lang="en-CA" sz="2000" dirty="0" smtClean="0"/>
              <a:t>but does in code + </a:t>
            </a:r>
            <a:r>
              <a:rPr lang="en-CA" sz="2000" u="sng" dirty="0" smtClean="0"/>
              <a:t>Property panel</a:t>
            </a:r>
            <a:endParaRPr lang="en-CA" sz="2000" u="sng" dirty="0" smtClean="0"/>
          </a:p>
          <a:p>
            <a:pPr indent="-365125"/>
            <a:r>
              <a:rPr lang="en-US" sz="2400" b="1" dirty="0" smtClean="0">
                <a:solidFill>
                  <a:srgbClr val="C00000"/>
                </a:solidFill>
              </a:rPr>
              <a:t>Label: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Label appears beside the </a:t>
            </a:r>
            <a:r>
              <a:rPr lang="en-CA" sz="2000" u="sng" dirty="0" smtClean="0"/>
              <a:t>form element</a:t>
            </a: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 (text box, radio button etc.).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Appears on the form itself.</a:t>
            </a:r>
            <a:br>
              <a:rPr lang="en-CA" sz="2000" dirty="0" smtClean="0"/>
            </a:br>
            <a:endParaRPr lang="en-US" sz="2000" dirty="0" smtClean="0"/>
          </a:p>
          <a:p>
            <a:pPr indent="-365125"/>
            <a:r>
              <a:rPr lang="en-US" sz="2400" b="1" dirty="0" smtClean="0">
                <a:solidFill>
                  <a:srgbClr val="C00000"/>
                </a:solidFill>
              </a:rPr>
              <a:t>Attributes: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Box width, # chars accept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Changed through Property panel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r="4126" b="45822"/>
          <a:stretch>
            <a:fillRect/>
          </a:stretch>
        </p:blipFill>
        <p:spPr bwMode="auto">
          <a:xfrm>
            <a:off x="4972919" y="3861048"/>
            <a:ext cx="4171081" cy="175557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292080" y="980728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92080" y="1340768"/>
            <a:ext cx="266429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004048" y="4149080"/>
            <a:ext cx="201622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r="27967"/>
          <a:stretch>
            <a:fillRect/>
          </a:stretch>
        </p:blipFill>
        <p:spPr bwMode="auto">
          <a:xfrm>
            <a:off x="4211960" y="5724525"/>
            <a:ext cx="493204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644008" y="6165304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124744"/>
            <a:ext cx="4143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980728"/>
            <a:ext cx="47525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Email Template</a:t>
            </a:r>
            <a:b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used to send you the results in the format that you laid out.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Requires the </a:t>
            </a:r>
            <a:r>
              <a:rPr lang="en-CA" sz="2000" b="1" u="sng" dirty="0" smtClean="0">
                <a:solidFill>
                  <a:srgbClr val="C00000"/>
                </a:solidFill>
              </a:rPr>
              <a:t>ID names</a:t>
            </a:r>
            <a:r>
              <a:rPr lang="en-CA" sz="2000" b="1" dirty="0" smtClean="0">
                <a:solidFill>
                  <a:srgbClr val="C00000"/>
                </a:solidFill>
              </a:rPr>
              <a:t> </a:t>
            </a:r>
            <a:r>
              <a:rPr lang="en-CA" sz="2000" dirty="0" smtClean="0"/>
              <a:t>used </a:t>
            </a:r>
            <a:r>
              <a:rPr lang="en-CA" sz="2000" dirty="0" smtClean="0"/>
              <a:t>in form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Layout is totally flexible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Inclusion of sender, receiver, subject is dependent on </a:t>
            </a:r>
            <a:r>
              <a:rPr lang="en-CA" sz="2000" u="sng" dirty="0" smtClean="0"/>
              <a:t>web host provider</a:t>
            </a:r>
            <a:endParaRPr lang="en-CA" sz="2000" u="sng" dirty="0" smtClean="0"/>
          </a:p>
          <a:p>
            <a:pPr marL="182563" indent="-182563"/>
            <a:r>
              <a:rPr lang="en-CA" sz="2000" b="1" dirty="0" smtClean="0"/>
              <a:t/>
            </a:r>
            <a:br>
              <a:rPr lang="en-CA" sz="2000" b="1" dirty="0" smtClean="0"/>
            </a:br>
            <a:r>
              <a:rPr lang="en-CA" sz="2000" b="1" dirty="0" smtClean="0"/>
              <a:t/>
            </a:r>
            <a:br>
              <a:rPr lang="en-CA" sz="2000" b="1" dirty="0" smtClean="0"/>
            </a:br>
            <a:r>
              <a:rPr lang="en-CA" sz="2000" b="1" dirty="0" smtClean="0"/>
              <a:t/>
            </a:r>
            <a:br>
              <a:rPr lang="en-CA" sz="2000" b="1" dirty="0" smtClean="0"/>
            </a:br>
            <a:r>
              <a:rPr lang="en-CA" sz="2000" b="1" dirty="0" smtClean="0"/>
              <a:t/>
            </a:r>
            <a:br>
              <a:rPr lang="en-CA" sz="2000" b="1" dirty="0" smtClean="0"/>
            </a:br>
            <a:r>
              <a:rPr lang="en-CA" sz="2000" b="1" dirty="0" smtClean="0"/>
              <a:t/>
            </a:r>
            <a:br>
              <a:rPr lang="en-CA" sz="2000" b="1" dirty="0" smtClean="0"/>
            </a:br>
            <a:endParaRPr lang="en-CA" sz="2000" b="1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sz="2000" b="1" dirty="0" smtClean="0"/>
              <a:t>IMPORTANT: </a:t>
            </a:r>
            <a:r>
              <a:rPr lang="en-CA" sz="2000" dirty="0" smtClean="0"/>
              <a:t>Remember every server deals with email templates differently. So the email template could be an .html file or a .txt file or .</a:t>
            </a:r>
            <a:r>
              <a:rPr lang="en-CA" sz="2000" dirty="0" err="1" smtClean="0"/>
              <a:t>php</a:t>
            </a:r>
            <a:r>
              <a:rPr lang="en-CA" sz="2000" dirty="0" smtClean="0"/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67536" y="764704"/>
            <a:ext cx="4176464" cy="461665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 lab: email template (.html)</a:t>
            </a:r>
            <a:endParaRPr lang="en-CA" sz="2400" dirty="0"/>
          </a:p>
        </p:txBody>
      </p:sp>
      <p:sp>
        <p:nvSpPr>
          <p:cNvPr id="17" name="Rectangle 16"/>
          <p:cNvSpPr/>
          <p:nvPr/>
        </p:nvSpPr>
        <p:spPr>
          <a:xfrm>
            <a:off x="6660232" y="2492896"/>
            <a:ext cx="201622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31316" b="23483"/>
          <a:stretch>
            <a:fillRect/>
          </a:stretch>
        </p:blipFill>
        <p:spPr bwMode="auto">
          <a:xfrm>
            <a:off x="5148064" y="4833037"/>
            <a:ext cx="3995936" cy="202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4572000" y="5661248"/>
            <a:ext cx="57606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19450"/>
            <a:ext cx="4143375" cy="36385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288032" y="4581128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0192" y="4587602"/>
            <a:ext cx="201622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 b="28001"/>
          <a:stretch>
            <a:fillRect/>
          </a:stretch>
        </p:blipFill>
        <p:spPr bwMode="auto">
          <a:xfrm>
            <a:off x="0" y="3645024"/>
            <a:ext cx="424815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 r="4126" b="45822"/>
          <a:stretch>
            <a:fillRect/>
          </a:stretch>
        </p:blipFill>
        <p:spPr bwMode="auto">
          <a:xfrm>
            <a:off x="323528" y="692696"/>
            <a:ext cx="4171081" cy="175557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95536" y="4005064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395536" y="4365104"/>
            <a:ext cx="266429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323528" y="980728"/>
            <a:ext cx="201622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 r="35329"/>
          <a:stretch>
            <a:fillRect/>
          </a:stretch>
        </p:blipFill>
        <p:spPr bwMode="auto">
          <a:xfrm>
            <a:off x="4716016" y="1313384"/>
            <a:ext cx="4427984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5148064" y="1745432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449999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#1 - Form – decide what you want it to look like; label ; ID</a:t>
            </a:r>
            <a:endParaRPr lang="en-CA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836712"/>
            <a:ext cx="435597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#3 - Property panel: shows ID only</a:t>
            </a:r>
            <a:endParaRPr lang="en-CA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2780928"/>
            <a:ext cx="4572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#2 - Insert Text field:  </a:t>
            </a:r>
            <a:br>
              <a:rPr lang="en-CA" sz="2000" b="1" dirty="0" smtClean="0"/>
            </a:br>
            <a:r>
              <a:rPr lang="en-CA" sz="2000" b="1" dirty="0" smtClean="0"/>
              <a:t>      specify  ID &amp; label</a:t>
            </a:r>
            <a:endParaRPr lang="en-CA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44008" y="2787402"/>
            <a:ext cx="449999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#4 – Email Template – ID mandatory</a:t>
            </a:r>
            <a:endParaRPr lang="en-CA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3560" y="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Direct Relationship</a:t>
            </a:r>
            <a:endParaRPr lang="en-CA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446449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file with sender/receiver/subject</a:t>
            </a:r>
            <a:b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In most cases this is included in email template </a:t>
            </a:r>
          </a:p>
          <a:p>
            <a:pPr marL="182563" indent="-182563">
              <a:buFont typeface="Arial" pitchFamily="34" charset="0"/>
              <a:buChar char="•"/>
            </a:pPr>
            <a:endParaRPr lang="en-CA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1124744"/>
            <a:ext cx="3852936" cy="461665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 lab: </a:t>
            </a:r>
            <a:r>
              <a:rPr lang="en-CA" sz="2400" dirty="0" err="1" smtClean="0"/>
              <a:t>email.conf</a:t>
            </a:r>
            <a:endParaRPr lang="en-CA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r="13117"/>
          <a:stretch>
            <a:fillRect/>
          </a:stretch>
        </p:blipFill>
        <p:spPr bwMode="auto">
          <a:xfrm>
            <a:off x="5076056" y="1700808"/>
            <a:ext cx="3851920" cy="144016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39552" y="3284984"/>
            <a:ext cx="8352928" cy="212365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IMPORTANT:   ABUSE OF THIS STEP WILL RESULT IN 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 </a:t>
            </a:r>
            <a:r>
              <a:rPr lang="en-CA" sz="2400" b="1" dirty="0" smtClean="0">
                <a:solidFill>
                  <a:srgbClr val="C00000"/>
                </a:solidFill>
              </a:rPr>
              <a:t>AUTOMATIC 0 </a:t>
            </a:r>
            <a:r>
              <a:rPr lang="en-CA" b="1" dirty="0" smtClean="0">
                <a:solidFill>
                  <a:srgbClr val="C00000"/>
                </a:solidFill>
              </a:rPr>
              <a:t>IN ASSIGNMENT 2 AND 3</a:t>
            </a:r>
          </a:p>
          <a:p>
            <a:endParaRPr lang="en-CA" b="1" dirty="0" smtClean="0">
              <a:solidFill>
                <a:srgbClr val="C00000"/>
              </a:solidFill>
            </a:endParaRPr>
          </a:p>
          <a:p>
            <a:r>
              <a:rPr lang="en-CA" b="1" dirty="0" smtClean="0"/>
              <a:t>USE ONLY </a:t>
            </a:r>
          </a:p>
          <a:p>
            <a:r>
              <a:rPr lang="en-CA" b="1" dirty="0" smtClean="0"/>
              <a:t>Sender:     </a:t>
            </a:r>
            <a:r>
              <a:rPr lang="en-CA" dirty="0" smtClean="0"/>
              <a:t>your </a:t>
            </a:r>
            <a:r>
              <a:rPr lang="en-CA" dirty="0" err="1" smtClean="0"/>
              <a:t>uwo</a:t>
            </a:r>
            <a:r>
              <a:rPr lang="en-CA" dirty="0" smtClean="0"/>
              <a:t> email</a:t>
            </a:r>
          </a:p>
          <a:p>
            <a:r>
              <a:rPr lang="en-CA" b="1" dirty="0" smtClean="0"/>
              <a:t>Recipient: </a:t>
            </a:r>
            <a:r>
              <a:rPr lang="en-CA" dirty="0" smtClean="0"/>
              <a:t>your </a:t>
            </a:r>
            <a:r>
              <a:rPr lang="en-CA" dirty="0" err="1" smtClean="0"/>
              <a:t>uwo</a:t>
            </a:r>
            <a:r>
              <a:rPr lang="en-CA" dirty="0" smtClean="0"/>
              <a:t> email  (or in assignment you will use the TA’s name)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LECTURE #5</a:t>
            </a:r>
            <a:r>
              <a:rPr kumimoji="0" lang="en-CA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OVERVIEW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67544" y="1196752"/>
            <a:ext cx="813690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CA" sz="2400" b="1" dirty="0" smtClean="0">
                <a:solidFill>
                  <a:srgbClr val="C00000"/>
                </a:solidFill>
              </a:rPr>
              <a:t>Learning how to Build a Form Online: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really happens in the background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pieces are needed to get a form functional!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Learn how to build a Form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Input buttons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Processing the Form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Talk about storing the results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Emailing with results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err="1" smtClean="0"/>
              <a:t>Captchas</a:t>
            </a:r>
            <a:r>
              <a:rPr lang="en-CA" sz="2000" dirty="0" smtClean="0"/>
              <a:t>  feature to avoid spamming</a:t>
            </a: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2800" b="1" dirty="0" smtClean="0">
                <a:solidFill>
                  <a:srgbClr val="C00000"/>
                </a:solidFill>
              </a:rPr>
              <a:t>Pulling a Form Together !</a:t>
            </a: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683568" y="4293096"/>
            <a:ext cx="82089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/>
            <a:r>
              <a:rPr lang="en-CA" sz="2000" dirty="0" smtClean="0"/>
              <a:t>http://cs2033.gaul.csd.uwo.ca/users/USERNAME/cgi-bin/email.cgi</a:t>
            </a: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908720"/>
            <a:ext cx="79208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 sure the ACTION statement in Form is set</a:t>
            </a:r>
            <a:b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65125" indent="-365125">
              <a:buFont typeface="Arial" pitchFamily="34" charset="0"/>
              <a:buChar char="•"/>
            </a:pPr>
            <a:r>
              <a:rPr lang="en-CA" sz="2000" dirty="0" smtClean="0"/>
              <a:t>It tells the browser to go to the designated area which contains the </a:t>
            </a:r>
            <a:r>
              <a:rPr lang="en-CA" sz="2000" u="sng" dirty="0" smtClean="0"/>
              <a:t>email template</a:t>
            </a:r>
            <a:r>
              <a:rPr lang="en-CA" sz="2000" dirty="0" smtClean="0"/>
              <a:t> (template.html</a:t>
            </a:r>
            <a:r>
              <a:rPr lang="en-CA" sz="2000" dirty="0" smtClean="0"/>
              <a:t>) and to run this </a:t>
            </a:r>
            <a:r>
              <a:rPr lang="en-CA" sz="2000" dirty="0" err="1" smtClean="0"/>
              <a:t>cgi</a:t>
            </a:r>
            <a:r>
              <a:rPr lang="en-CA" sz="2000" dirty="0" smtClean="0"/>
              <a:t> script email.cgi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en-CA" sz="2000" dirty="0" err="1" smtClean="0"/>
              <a:t>Cgi</a:t>
            </a:r>
            <a:r>
              <a:rPr lang="en-CA" sz="2000" dirty="0" smtClean="0"/>
              <a:t> script is called </a:t>
            </a:r>
            <a:r>
              <a:rPr lang="en-CA" sz="2000" u="sng" dirty="0" smtClean="0"/>
              <a:t>a form handler</a:t>
            </a:r>
            <a:endParaRPr lang="en-CA" sz="2000" b="1" u="sng" dirty="0" smtClean="0"/>
          </a:p>
          <a:p>
            <a:pPr marL="365125" indent="-365125">
              <a:buFont typeface="Arial" pitchFamily="34" charset="0"/>
              <a:buChar char="•"/>
            </a:pPr>
            <a:r>
              <a:rPr lang="en-CA" sz="2000" dirty="0" smtClean="0"/>
              <a:t>Provides details about how to process form, write results to collection file etc. </a:t>
            </a:r>
          </a:p>
          <a:p>
            <a:pPr marL="365125" indent="-365125">
              <a:buFont typeface="+mj-lt"/>
              <a:buAutoNum type="arabicPeriod" startAt="4"/>
            </a:pPr>
            <a:endParaRPr lang="en-CA" sz="2000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8217663" cy="8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4067944" y="4581128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980728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 up Data Collections file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is just a.txt file.. That is empty at first. 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submission writes the values to the collections file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Writes in comma delimited format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data collections file must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______________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65125" indent="-365125">
              <a:buFont typeface="Arial" pitchFamily="34" charset="0"/>
              <a:buChar char="•"/>
            </a:pPr>
            <a:endParaRPr lang="en-CA" sz="2000" dirty="0" smtClean="0"/>
          </a:p>
          <a:p>
            <a:pPr marL="365125" indent="-365125">
              <a:buFont typeface="+mj-lt"/>
              <a:buAutoNum type="arabicPeriod" startAt="4"/>
            </a:pPr>
            <a:endParaRPr lang="en-CA" sz="20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3016"/>
            <a:ext cx="9144000" cy="57606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836712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Success page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File name .html  webpage 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Alternative to just a “Thank you” message </a:t>
            </a:r>
            <a:r>
              <a:rPr lang="en-CA" sz="2000" u="sng" dirty="0" smtClean="0"/>
              <a:t>on the screen</a:t>
            </a:r>
            <a:r>
              <a:rPr lang="en-CA" sz="2000" dirty="0" smtClean="0"/>
              <a:t>.</a:t>
            </a:r>
            <a:endParaRPr lang="en-CA" sz="2000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Consistent with look banner and menu buttons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67944" y="4581128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3786386" cy="26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9822" t="39296" r="7787"/>
          <a:stretch>
            <a:fillRect/>
          </a:stretch>
        </p:blipFill>
        <p:spPr bwMode="auto">
          <a:xfrm>
            <a:off x="3285625" y="3861048"/>
            <a:ext cx="5858375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Do it Yourself!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1844824"/>
            <a:ext cx="41764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C00000"/>
                </a:solidFill>
              </a:rPr>
              <a:t>Upload</a:t>
            </a:r>
          </a:p>
          <a:p>
            <a:pPr marL="715963" lvl="1" indent="-2587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</a:p>
          <a:p>
            <a:pPr marL="715963" lvl="1" indent="-2587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 template</a:t>
            </a:r>
          </a:p>
          <a:p>
            <a:pPr marL="715963" lvl="1" indent="-258763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email.conf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data </a:t>
            </a:r>
          </a:p>
          <a:p>
            <a:pPr marL="715963" lvl="1" indent="-2587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collections,</a:t>
            </a:r>
          </a:p>
          <a:p>
            <a:pPr marL="715963" lvl="1" indent="-2587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success page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400" b="1" dirty="0" smtClean="0">
                <a:solidFill>
                  <a:srgbClr val="C00000"/>
                </a:solidFill>
              </a:rPr>
              <a:t>Test it Out!</a:t>
            </a:r>
          </a:p>
          <a:p>
            <a:pPr marL="365125" indent="-365125">
              <a:buFont typeface="Arial" pitchFamily="34" charset="0"/>
              <a:buChar char="•"/>
            </a:pPr>
            <a:endParaRPr lang="en-CA" sz="2000" dirty="0" smtClean="0"/>
          </a:p>
          <a:p>
            <a:pPr marL="365125" indent="-365125">
              <a:buFont typeface="+mj-lt"/>
              <a:buAutoNum type="arabicPeriod" startAt="4"/>
            </a:pPr>
            <a:endParaRPr lang="en-CA" sz="2000" dirty="0" smtClean="0"/>
          </a:p>
        </p:txBody>
      </p:sp>
      <p:pic>
        <p:nvPicPr>
          <p:cNvPr id="9" name="Picture 8" descr="create-yourself-diagram.gif"/>
          <p:cNvPicPr>
            <a:picLocks noChangeAspect="1"/>
          </p:cNvPicPr>
          <p:nvPr/>
        </p:nvPicPr>
        <p:blipFill>
          <a:blip r:embed="rId2" cstate="print"/>
          <a:srcRect t="3801" r="11151" b="13250"/>
          <a:stretch>
            <a:fillRect/>
          </a:stretch>
        </p:blipFill>
        <p:spPr>
          <a:xfrm>
            <a:off x="3923928" y="764704"/>
            <a:ext cx="5220072" cy="5743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836712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rgbClr val="C00000"/>
                </a:solidFill>
              </a:rPr>
              <a:t>Web Form  Error Validation:</a:t>
            </a:r>
          </a:p>
          <a:p>
            <a:pPr marL="457200" indent="-457200" algn="ctr"/>
            <a:endParaRPr lang="en-CA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1520" y="1196752"/>
            <a:ext cx="85689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>
              <a:buFont typeface="Arial" pitchFamily="34" charset="0"/>
              <a:buChar char="•"/>
            </a:pPr>
            <a:r>
              <a:rPr lang="en-CA" sz="2200" dirty="0" smtClean="0"/>
              <a:t>The goal of web form validation?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200" dirty="0" smtClean="0"/>
              <a:t>Ensure that the user provided necessary and properly </a:t>
            </a:r>
            <a:r>
              <a:rPr lang="en-CA" sz="2200" u="sng" dirty="0" smtClean="0">
                <a:solidFill>
                  <a:srgbClr val="FF0000"/>
                </a:solidFill>
              </a:rPr>
              <a:t>formatted</a:t>
            </a:r>
            <a:r>
              <a:rPr lang="en-CA" sz="2200" dirty="0" smtClean="0"/>
              <a:t> information </a:t>
            </a:r>
            <a:r>
              <a:rPr lang="en-CA" sz="2200" dirty="0" smtClean="0"/>
              <a:t>needed to successfully complete an operation</a:t>
            </a:r>
            <a:endParaRPr lang="en-CA" sz="2200" dirty="0"/>
          </a:p>
        </p:txBody>
      </p:sp>
      <p:pic>
        <p:nvPicPr>
          <p:cNvPr id="5122" name="Picture 2" descr="Typepad sign-up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0968"/>
            <a:ext cx="6264696" cy="23304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479704" y="3140968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Report  errors: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Pressed Submit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Instantly at time of text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122" name="Picture 2" descr="Typepad sign-up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348880"/>
            <a:ext cx="5292080" cy="23304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51520" y="1700808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3 Validation Types you can perform:</a:t>
            </a:r>
            <a:r>
              <a:rPr lang="en-CA" sz="2800" b="1" dirty="0" smtClean="0"/>
              <a:t/>
            </a:r>
            <a:br>
              <a:rPr lang="en-CA" sz="2800" b="1" dirty="0" smtClean="0"/>
            </a:br>
            <a:endParaRPr lang="en-CA" sz="14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Required fields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Correct format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Confirmation fields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1052736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/>
            <a:r>
              <a:rPr lang="en-CA" sz="2800" b="1" dirty="0" smtClean="0">
                <a:solidFill>
                  <a:srgbClr val="C00000"/>
                </a:solidFill>
              </a:rPr>
              <a:t>Required Field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information required  before form can be completed </a:t>
            </a:r>
            <a:r>
              <a:rPr lang="en-CA" sz="2000" u="sng" dirty="0" smtClean="0"/>
              <a:t>successfully</a:t>
            </a:r>
            <a:endParaRPr lang="en-CA" sz="2000" u="sng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should be clearly marked in order to inform users about what information has to be provided up front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Use an ____________</a:t>
            </a:r>
            <a:endParaRPr lang="en-CA" sz="20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762716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436096" y="4437112"/>
            <a:ext cx="1944216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580112" y="4581128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What do you think?</a:t>
            </a:r>
          </a:p>
          <a:p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602128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_____________________</a:t>
            </a:r>
            <a:endParaRPr lang="en-C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980728"/>
            <a:ext cx="73448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/>
            <a:r>
              <a:rPr lang="en-CA" sz="2800" b="1" dirty="0" smtClean="0">
                <a:solidFill>
                  <a:srgbClr val="C00000"/>
                </a:solidFill>
              </a:rPr>
              <a:t>Correct Format: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u="sng" dirty="0" smtClean="0"/>
              <a:t>Email address</a:t>
            </a:r>
            <a:r>
              <a:rPr lang="en-CA" sz="2400" dirty="0" smtClean="0"/>
              <a:t>, </a:t>
            </a:r>
            <a:r>
              <a:rPr lang="en-CA" sz="2400" u="sng" dirty="0" smtClean="0"/>
              <a:t>URL</a:t>
            </a:r>
            <a:r>
              <a:rPr lang="en-CA" sz="2400" dirty="0" smtClean="0"/>
              <a:t>, </a:t>
            </a:r>
            <a:r>
              <a:rPr lang="en-CA" sz="2400" u="sng" dirty="0" smtClean="0"/>
              <a:t>dates</a:t>
            </a:r>
            <a:r>
              <a:rPr lang="en-CA" sz="2400" dirty="0" smtClean="0"/>
              <a:t>, </a:t>
            </a:r>
            <a:r>
              <a:rPr lang="en-CA" sz="2400" u="sng" dirty="0" smtClean="0"/>
              <a:t>phone numbers </a:t>
            </a:r>
            <a:r>
              <a:rPr lang="en-CA" sz="2400" dirty="0" smtClean="0"/>
              <a:t>and </a:t>
            </a:r>
            <a:r>
              <a:rPr lang="en-CA" sz="2400" u="sng" dirty="0" smtClean="0"/>
              <a:t>others</a:t>
            </a:r>
            <a:r>
              <a:rPr lang="en-CA" sz="2400" dirty="0" smtClean="0"/>
              <a:t>.</a:t>
            </a:r>
            <a:endParaRPr lang="en-CA" sz="2400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and others should be clearly marked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Users should be informed at time of error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Correct format should be suggested</a:t>
            </a:r>
            <a:r>
              <a:rPr lang="en-CA" sz="2000" dirty="0" smtClean="0"/>
              <a:t>.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73016"/>
            <a:ext cx="4113287" cy="214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3016"/>
            <a:ext cx="47053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700808"/>
            <a:ext cx="50405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/>
            <a:r>
              <a:rPr lang="en-CA" sz="2800" b="1" dirty="0" smtClean="0">
                <a:solidFill>
                  <a:srgbClr val="C00000"/>
                </a:solidFill>
              </a:rPr>
              <a:t>Confirmation Field: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email address, </a:t>
            </a:r>
            <a:r>
              <a:rPr lang="en-CA" sz="2400" u="sng" dirty="0" smtClean="0"/>
              <a:t>passwords</a:t>
            </a:r>
            <a:endParaRPr lang="en-CA" sz="2400" u="sng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let the users </a:t>
            </a:r>
            <a:r>
              <a:rPr lang="en-CA" sz="2400" u="sng" dirty="0" smtClean="0"/>
              <a:t>confirm</a:t>
            </a:r>
            <a:r>
              <a:rPr lang="en-CA" sz="2400" dirty="0" smtClean="0"/>
              <a:t> their </a:t>
            </a:r>
            <a:r>
              <a:rPr lang="en-CA" sz="2400" dirty="0" smtClean="0"/>
              <a:t>input using additional confirmation fields.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9584" y="1628800"/>
            <a:ext cx="3744416" cy="38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4896544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3100" b="1" dirty="0" smtClean="0">
                <a:solidFill>
                  <a:srgbClr val="C00000"/>
                </a:solidFill>
              </a:rPr>
              <a:t>Showing Errors to Submitter:</a:t>
            </a:r>
          </a:p>
          <a:p>
            <a:pPr marL="0" indent="0">
              <a:buNone/>
            </a:pPr>
            <a:r>
              <a:rPr lang="en-CA" sz="2900" dirty="0" smtClean="0"/>
              <a:t>Apart from the error message and a list of invalid fields,</a:t>
            </a:r>
          </a:p>
          <a:p>
            <a:pPr>
              <a:buNone/>
            </a:pPr>
            <a:r>
              <a:rPr lang="en-CA" sz="2900" dirty="0" smtClean="0"/>
              <a:t>Clearly mark fields that are invalid.</a:t>
            </a:r>
            <a:br>
              <a:rPr lang="en-CA" sz="2900" dirty="0" smtClean="0"/>
            </a:br>
            <a:endParaRPr lang="en-CA" sz="2900" dirty="0" smtClean="0"/>
          </a:p>
          <a:p>
            <a:pPr>
              <a:buNone/>
            </a:pPr>
            <a:r>
              <a:rPr lang="en-CA" sz="2900" dirty="0" smtClean="0"/>
              <a:t> </a:t>
            </a:r>
            <a:r>
              <a:rPr lang="en-CA" sz="2900" b="1" dirty="0" smtClean="0">
                <a:solidFill>
                  <a:srgbClr val="C00000"/>
                </a:solidFill>
              </a:rPr>
              <a:t>How? </a:t>
            </a:r>
          </a:p>
          <a:p>
            <a:r>
              <a:rPr lang="en-CA" sz="2900" dirty="0" smtClean="0"/>
              <a:t>Use red inline messages or markers next to every invalid field</a:t>
            </a:r>
          </a:p>
          <a:p>
            <a:r>
              <a:rPr lang="en-CA" sz="2900" dirty="0" smtClean="0"/>
              <a:t>Change the background color or border color of invalid fields (to red)</a:t>
            </a:r>
          </a:p>
          <a:p>
            <a:r>
              <a:rPr lang="en-CA" sz="2900" dirty="0" smtClean="0"/>
              <a:t>Change the color of field labels</a:t>
            </a:r>
          </a:p>
          <a:p>
            <a:r>
              <a:rPr lang="en-CA" sz="2900" dirty="0" smtClean="0"/>
              <a:t>Provide error tips (balloons) next to each field</a:t>
            </a:r>
          </a:p>
          <a:p>
            <a:r>
              <a:rPr lang="en-CA" sz="2900" dirty="0" smtClean="0"/>
              <a:t>Provide a list of all errors marked in red at top of form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l="4695" r="26877"/>
          <a:stretch>
            <a:fillRect/>
          </a:stretch>
        </p:blipFill>
        <p:spPr bwMode="auto">
          <a:xfrm>
            <a:off x="4860032" y="0"/>
            <a:ext cx="428396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573016"/>
            <a:ext cx="4355976" cy="300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692696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Understanding the Needs of a Business/Org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107203" cy="317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127268" y="6427113"/>
            <a:ext cx="2016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100" dirty="0" smtClean="0"/>
              <a:t>Extracted from </a:t>
            </a:r>
            <a:r>
              <a:rPr lang="en-CA" sz="1100" dirty="0" err="1" smtClean="0"/>
              <a:t>Zoho</a:t>
            </a:r>
            <a:r>
              <a:rPr lang="en-CA" sz="1100" dirty="0" smtClean="0"/>
              <a:t> Creator</a:t>
            </a:r>
            <a:br>
              <a:rPr lang="en-CA" sz="1100" dirty="0" smtClean="0"/>
            </a:br>
            <a:r>
              <a:rPr lang="en-CA" sz="1100" dirty="0" smtClean="0"/>
              <a:t> </a:t>
            </a:r>
            <a:r>
              <a:rPr lang="en-CA" sz="1000" dirty="0" smtClean="0">
                <a:hlinkClick r:id="rId3"/>
              </a:rPr>
              <a:t>www.zoho.com</a:t>
            </a:r>
            <a:endParaRPr lang="en-CA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509120"/>
            <a:ext cx="4032448" cy="227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980728"/>
            <a:ext cx="82089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u="sng" dirty="0" smtClean="0">
                <a:solidFill>
                  <a:srgbClr val="C00000"/>
                </a:solidFill>
              </a:rPr>
              <a:t>Real-</a:t>
            </a:r>
            <a:r>
              <a:rPr lang="en-CA" sz="2400" b="1" u="sng" dirty="0" smtClean="0">
                <a:solidFill>
                  <a:srgbClr val="C00000"/>
                </a:solidFill>
              </a:rPr>
              <a:t>time</a:t>
            </a:r>
            <a:r>
              <a:rPr lang="en-CA" sz="2400" b="1" dirty="0" smtClean="0">
                <a:solidFill>
                  <a:srgbClr val="C00000"/>
                </a:solidFill>
              </a:rPr>
              <a:t> </a:t>
            </a:r>
            <a:r>
              <a:rPr lang="en-CA" sz="2400" b="1" dirty="0" smtClean="0">
                <a:solidFill>
                  <a:srgbClr val="C00000"/>
                </a:solidFill>
              </a:rPr>
              <a:t>validation </a:t>
            </a:r>
            <a:r>
              <a:rPr lang="en-CA" sz="2400" b="1" dirty="0" smtClean="0">
                <a:solidFill>
                  <a:srgbClr val="C00000"/>
                </a:solidFill>
              </a:rPr>
              <a:t>(or instant validation)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b="1" dirty="0" smtClean="0"/>
              <a:t>Alerts users while they are filling in the form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Get immediate feedback about their input – instant!!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dirty="0" smtClean="0"/>
              <a:t>Examples: 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CA" sz="2400" dirty="0" smtClean="0"/>
              <a:t>username is available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CA" sz="2400" dirty="0" smtClean="0"/>
              <a:t>a date is wrong format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CA" sz="2400" dirty="0" smtClean="0"/>
              <a:t>Password strength</a:t>
            </a:r>
            <a:endParaRPr lang="en-CA" sz="2000" dirty="0" smtClean="0"/>
          </a:p>
          <a:p>
            <a:pPr marL="274638" indent="-274638">
              <a:buFont typeface="Arial" pitchFamily="34" charset="0"/>
              <a:buChar char="•"/>
            </a:pPr>
            <a:endParaRPr lang="en-CA" sz="2000" dirty="0" smtClean="0"/>
          </a:p>
          <a:p>
            <a:pPr marL="274638" indent="-274638">
              <a:buFont typeface="Arial" pitchFamily="34" charset="0"/>
              <a:buChar char="•"/>
            </a:pPr>
            <a:endParaRPr lang="en-CA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6065783" cy="25922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908720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Validation:  Human or </a:t>
            </a:r>
            <a:r>
              <a:rPr lang="en-CA" sz="2400" b="1" dirty="0" err="1" smtClean="0">
                <a:solidFill>
                  <a:srgbClr val="C00000"/>
                </a:solidFill>
              </a:rPr>
              <a:t>Bot</a:t>
            </a:r>
            <a:r>
              <a:rPr lang="en-CA" sz="2400" b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CA" sz="2400" b="1" u="sng" dirty="0" err="1" smtClean="0">
                <a:solidFill>
                  <a:srgbClr val="C00000"/>
                </a:solidFill>
              </a:rPr>
              <a:t>Captcha</a:t>
            </a:r>
            <a:r>
              <a:rPr lang="en-CA" sz="2400" b="1" dirty="0" smtClean="0">
                <a:solidFill>
                  <a:srgbClr val="C00000"/>
                </a:solidFill>
              </a:rPr>
              <a:t> Technique</a:t>
            </a:r>
            <a:endParaRPr lang="en-CA" sz="2400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Was formed filled out by a human or by a </a:t>
            </a:r>
            <a:r>
              <a:rPr lang="en-CA" sz="2000" dirty="0" err="1" smtClean="0"/>
              <a:t>bot</a:t>
            </a:r>
            <a:endParaRPr lang="en-CA" sz="2000" dirty="0" smtClean="0"/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Avoid ______  mail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Generated images with numbers (e.g. “8356″) and that number was expected to be entered by the user.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000" dirty="0" smtClean="0"/>
              <a:t>Could _________</a:t>
            </a:r>
            <a:endParaRPr lang="en-CA" sz="2000" b="1" dirty="0" smtClean="0">
              <a:solidFill>
                <a:srgbClr val="C00000"/>
              </a:solidFill>
            </a:endParaRPr>
          </a:p>
          <a:p>
            <a:pPr marL="274638" indent="-274638"/>
            <a:endParaRPr lang="en-CA" sz="2400" dirty="0" smtClean="0"/>
          </a:p>
          <a:p>
            <a:pPr marL="274638" indent="-274638">
              <a:buFont typeface="Arial" pitchFamily="34" charset="0"/>
              <a:buChar char="•"/>
            </a:pPr>
            <a:endParaRPr lang="en-CA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61048"/>
            <a:ext cx="498864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19664" y="620688"/>
            <a:ext cx="3024336" cy="1200329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C00000"/>
                </a:solidFill>
              </a:rPr>
              <a:t>Bot</a:t>
            </a:r>
            <a:r>
              <a:rPr lang="en-CA" sz="2000" dirty="0" smtClean="0"/>
              <a:t> </a:t>
            </a:r>
            <a:r>
              <a:rPr lang="en-CA" sz="2400" dirty="0" smtClean="0"/>
              <a:t>- </a:t>
            </a:r>
            <a:r>
              <a:rPr lang="en-CA" sz="2000" dirty="0" smtClean="0"/>
              <a:t>automated programs usually written to </a:t>
            </a:r>
            <a:r>
              <a:rPr lang="en-CA" sz="2000" u="sng" dirty="0" smtClean="0"/>
              <a:t>generate spam email</a:t>
            </a:r>
            <a:endParaRPr lang="en-CA" sz="20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429309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What does this say?</a:t>
            </a:r>
          </a:p>
          <a:p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7992888" cy="61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0152" y="4581128"/>
            <a:ext cx="180020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Error Validation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692697"/>
            <a:ext cx="856895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err="1" smtClean="0">
                <a:solidFill>
                  <a:srgbClr val="C00000"/>
                </a:solidFill>
              </a:rPr>
              <a:t>Captcha</a:t>
            </a:r>
            <a:r>
              <a:rPr lang="en-CA" sz="2400" b="1" dirty="0" smtClean="0">
                <a:solidFill>
                  <a:srgbClr val="C00000"/>
                </a:solidFill>
              </a:rPr>
              <a:t> Technique</a:t>
            </a:r>
            <a:endParaRPr lang="en-CA" sz="2400" dirty="0" smtClean="0"/>
          </a:p>
          <a:p>
            <a:pPr marL="274638" indent="-274638"/>
            <a:endParaRPr lang="en-CA" sz="2400" dirty="0" smtClean="0"/>
          </a:p>
          <a:p>
            <a:pPr marL="274638" indent="-274638">
              <a:buFont typeface="Arial" pitchFamily="34" charset="0"/>
              <a:buChar char="•"/>
            </a:pPr>
            <a:endParaRPr lang="en-CA" sz="2000" dirty="0"/>
          </a:p>
        </p:txBody>
      </p:sp>
      <p:sp>
        <p:nvSpPr>
          <p:cNvPr id="11" name="Rectangle 10"/>
          <p:cNvSpPr/>
          <p:nvPr/>
        </p:nvSpPr>
        <p:spPr>
          <a:xfrm>
            <a:off x="251520" y="4797152"/>
            <a:ext cx="5256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Solution: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u="sng" dirty="0" smtClean="0"/>
              <a:t>Pose some questions only human could answer.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u="sng" dirty="0" smtClean="0"/>
              <a:t>What color is the sun?</a:t>
            </a:r>
            <a:endParaRPr lang="en-CA" sz="2400" u="sng" dirty="0" smtClean="0"/>
          </a:p>
          <a:p>
            <a:pPr marL="182563" indent="-182563">
              <a:buFont typeface="Arial" pitchFamily="34" charset="0"/>
              <a:buChar char="•"/>
            </a:pPr>
            <a:endParaRPr lang="en-CA" sz="2400" dirty="0" smtClean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 l="5310" r="17933"/>
          <a:stretch>
            <a:fillRect/>
          </a:stretch>
        </p:blipFill>
        <p:spPr bwMode="auto">
          <a:xfrm>
            <a:off x="5148064" y="5301208"/>
            <a:ext cx="3635896" cy="122413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6191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23528" y="3212976"/>
            <a:ext cx="7272808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Problems: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Today most spam bots are able to recognize the text embedded in a simple </a:t>
            </a:r>
            <a:r>
              <a:rPr lang="en-CA" sz="2400" dirty="0" err="1" smtClean="0"/>
              <a:t>captcha</a:t>
            </a:r>
            <a:r>
              <a:rPr lang="en-CA" sz="2400" dirty="0" smtClean="0"/>
              <a:t>-image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400" dirty="0" smtClean="0"/>
              <a:t>Accessibility problems because images </a:t>
            </a:r>
            <a:endParaRPr lang="en-CA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844824"/>
            <a:ext cx="226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Easier to read</a:t>
            </a:r>
          </a:p>
          <a:p>
            <a:endParaRPr lang="en-C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845247" y="6657945"/>
            <a:ext cx="129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dirty="0" smtClean="0"/>
              <a:t>Source: </a:t>
            </a:r>
            <a:r>
              <a:rPr lang="en-CA" sz="800" dirty="0" smtClean="0">
                <a:hlinkClick r:id="rId2"/>
              </a:rPr>
              <a:t>http://lynda.com</a:t>
            </a:r>
            <a:endParaRPr lang="en-CA" sz="800" dirty="0" smtClean="0"/>
          </a:p>
          <a:p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908720"/>
            <a:ext cx="74888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C00000"/>
                </a:solidFill>
              </a:rPr>
              <a:t>Next Lecture</a:t>
            </a:r>
          </a:p>
          <a:p>
            <a:endParaRPr lang="en-CA" sz="3200" b="1" dirty="0" smtClean="0">
              <a:solidFill>
                <a:srgbClr val="C00000"/>
              </a:solidFill>
            </a:endParaRPr>
          </a:p>
          <a:p>
            <a:pPr marL="274638" indent="-274638">
              <a:buFont typeface="Arial" pitchFamily="34" charset="0"/>
              <a:buChar char="•"/>
            </a:pP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 a website with CSS styles</a:t>
            </a:r>
            <a:b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--no more tables! 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Box model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Styles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Templates, Library items</a:t>
            </a:r>
          </a:p>
          <a:p>
            <a:pPr marL="274638" indent="-274638">
              <a:buFont typeface="Arial" pitchFamily="34" charset="0"/>
              <a:buChar char="•"/>
            </a:pPr>
            <a:endParaRPr lang="en-CA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1556792"/>
            <a:ext cx="5652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endParaRPr lang="en-CA" sz="2000" dirty="0" smtClean="0"/>
          </a:p>
          <a:p>
            <a:pPr marL="273050" indent="-273050">
              <a:buFont typeface="+mj-lt"/>
              <a:buAutoNum type="arabicPeriod"/>
            </a:pPr>
            <a:endParaRPr lang="en-CA" dirty="0" smtClean="0"/>
          </a:p>
          <a:p>
            <a:pPr marL="730250" lvl="1" indent="-273050">
              <a:buFont typeface="+mj-lt"/>
              <a:buAutoNum type="arabicPeriod"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69269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Online Form vs. Paper 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412776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CA" sz="2400" b="1" dirty="0" smtClean="0"/>
              <a:t>Online</a:t>
            </a:r>
            <a:r>
              <a:rPr lang="en-CA" dirty="0" smtClean="0"/>
              <a:t> </a:t>
            </a:r>
            <a:r>
              <a:rPr lang="en-CA" sz="2400" b="1" dirty="0" smtClean="0"/>
              <a:t>Forms offer: </a:t>
            </a:r>
            <a:endParaRPr lang="en-CA" b="1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Speed - Quicker Deployment; wider audience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Efficiency - Collection of data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Anonymity -  leads to frankness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Automation – format  diverseness of data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Cost-effective process -  no </a:t>
            </a:r>
            <a:r>
              <a:rPr lang="en-CA" sz="2400" dirty="0" err="1" smtClean="0"/>
              <a:t>paper,postage</a:t>
            </a:r>
            <a:endParaRPr lang="en-CA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E-commerce </a:t>
            </a:r>
            <a:r>
              <a:rPr lang="en-CA" sz="2400" dirty="0" err="1" smtClean="0"/>
              <a:t>addins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What are Web Forms?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3968" y="62068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What makes up a form?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9464" y="1196752"/>
            <a:ext cx="482453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en-CA" sz="2000" b="1" dirty="0" smtClean="0"/>
              <a:t>Form: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CA" sz="2000" dirty="0" smtClean="0"/>
              <a:t>Adding Questions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CA" sz="2000" u="sng" dirty="0" smtClean="0"/>
              <a:t>Layout, form elements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1200" dirty="0" smtClean="0"/>
          </a:p>
          <a:p>
            <a:pPr marL="355600" indent="-355600">
              <a:buFont typeface="+mj-lt"/>
              <a:buAutoNum type="arabicPeriod"/>
            </a:pPr>
            <a:r>
              <a:rPr lang="en-CA" sz="2000" b="1" dirty="0" smtClean="0"/>
              <a:t>Email template </a:t>
            </a:r>
            <a:endParaRPr lang="en-CA" sz="2000" dirty="0" smtClean="0"/>
          </a:p>
          <a:p>
            <a:pPr marL="627063" lvl="1" indent="-169863">
              <a:buFont typeface="Arial" pitchFamily="34" charset="0"/>
              <a:buChar char="•"/>
            </a:pPr>
            <a:r>
              <a:rPr lang="en-CA" sz="2000" u="sng" dirty="0" smtClean="0"/>
              <a:t>submitter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CA" sz="2000" u="sng" dirty="0" smtClean="0"/>
              <a:t>Form owner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CA" sz="2000" b="1" dirty="0" smtClean="0"/>
              <a:t>Processing 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CA" sz="2000" u="sng" dirty="0" smtClean="0"/>
              <a:t>Action</a:t>
            </a:r>
            <a:r>
              <a:rPr lang="en-CA" sz="2000" dirty="0" smtClean="0"/>
              <a:t>– what should it do when Submit is clicked</a:t>
            </a:r>
            <a:r>
              <a:rPr lang="en-CA" sz="2000" b="1" dirty="0" smtClean="0"/>
              <a:t/>
            </a:r>
            <a:br>
              <a:rPr lang="en-CA" sz="2000" b="1" dirty="0" smtClean="0"/>
            </a:br>
            <a:endParaRPr lang="en-CA" sz="1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sz="2000" b="1" dirty="0" smtClean="0"/>
              <a:t>Data Collection: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CA" sz="2000" dirty="0" smtClean="0"/>
              <a:t>Store your results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CA" sz="2000" dirty="0" smtClean="0"/>
              <a:t>What format</a:t>
            </a:r>
          </a:p>
        </p:txBody>
      </p:sp>
      <p:pic>
        <p:nvPicPr>
          <p:cNvPr id="14" name="Picture 13" descr="puzzle_form.jpg"/>
          <p:cNvPicPr>
            <a:picLocks noChangeAspect="1"/>
          </p:cNvPicPr>
          <p:nvPr/>
        </p:nvPicPr>
        <p:blipFill>
          <a:blip r:embed="rId2" cstate="print"/>
          <a:srcRect l="6332" t="3413"/>
          <a:stretch>
            <a:fillRect/>
          </a:stretch>
        </p:blipFill>
        <p:spPr>
          <a:xfrm>
            <a:off x="467544" y="980728"/>
            <a:ext cx="3720405" cy="40755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3568" y="5517232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C00000"/>
                </a:solidFill>
              </a:rPr>
              <a:t>What can you use to create your form?</a:t>
            </a:r>
          </a:p>
          <a:p>
            <a:pPr algn="ctr"/>
            <a:endParaRPr lang="en-CA" sz="28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9000"/>
            <a:ext cx="5688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Ways to Create Web Forms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Picture 13" descr="puzzle_form.jpg"/>
          <p:cNvPicPr>
            <a:picLocks noChangeAspect="1"/>
          </p:cNvPicPr>
          <p:nvPr/>
        </p:nvPicPr>
        <p:blipFill>
          <a:blip r:embed="rId2" cstate="print"/>
          <a:srcRect l="6332" t="3413"/>
          <a:stretch>
            <a:fillRect/>
          </a:stretch>
        </p:blipFill>
        <p:spPr>
          <a:xfrm>
            <a:off x="251520" y="1268760"/>
            <a:ext cx="3418119" cy="37444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5168" y="980728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C00000"/>
                </a:solidFill>
              </a:rPr>
              <a:t>What will you use </a:t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rgbClr val="C00000"/>
                </a:solidFill>
              </a:rPr>
              <a:t>to create your form?</a:t>
            </a:r>
          </a:p>
          <a:p>
            <a:pPr marL="273050" indent="-273050" algn="ctr"/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On-line Form Builder</a:t>
            </a:r>
          </a:p>
          <a:p>
            <a:pPr marL="273050" indent="-273050" algn="ctr"/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Open Source Form Builder</a:t>
            </a:r>
          </a:p>
          <a:p>
            <a:pPr marL="273050" indent="-273050" algn="ctr"/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it Yourself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t="5882"/>
          <a:stretch>
            <a:fillRect/>
          </a:stretch>
        </p:blipFill>
        <p:spPr bwMode="auto">
          <a:xfrm>
            <a:off x="3671392" y="3717032"/>
            <a:ext cx="547260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Building Forms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9269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On-line Form Builder: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196752"/>
            <a:ext cx="4139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An application that builds your form based on your requirements</a:t>
            </a:r>
          </a:p>
          <a:p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Hosted </a:t>
            </a:r>
            <a:r>
              <a:rPr lang="en-CA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 their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2276872"/>
            <a:ext cx="52920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Drag and drop features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Customizable form templates/themes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Send replies to form </a:t>
            </a:r>
            <a:r>
              <a:rPr lang="en-CA" sz="2000" dirty="0" err="1" smtClean="0"/>
              <a:t>submittor</a:t>
            </a:r>
            <a:endParaRPr lang="en-CA" sz="20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Send replies to form owner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Capture information in a database </a:t>
            </a:r>
            <a:br>
              <a:rPr lang="en-CA" sz="2000" dirty="0" smtClean="0"/>
            </a:br>
            <a:r>
              <a:rPr lang="en-CA" sz="2000" dirty="0" smtClean="0"/>
              <a:t>(.txt, Excel, MS- Access)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Data is stored on their web host</a:t>
            </a:r>
            <a:br>
              <a:rPr lang="en-CA" sz="2000" dirty="0" smtClean="0"/>
            </a:br>
            <a:r>
              <a:rPr lang="en-CA" sz="2000" b="1" u="sng" dirty="0" smtClean="0"/>
              <a:t>Cloud based </a:t>
            </a:r>
            <a:r>
              <a:rPr lang="en-CA" sz="2000" b="1" u="sng" dirty="0" err="1" smtClean="0"/>
              <a:t>servecies</a:t>
            </a:r>
            <a:r>
              <a:rPr lang="en-CA" sz="2000" b="1" u="sng" dirty="0"/>
              <a:t> </a:t>
            </a:r>
            <a:r>
              <a:rPr lang="en-CA" sz="2000" b="1" dirty="0" smtClean="0"/>
              <a:t>- </a:t>
            </a:r>
            <a:r>
              <a:rPr lang="en-CA" sz="2000" dirty="0" smtClean="0"/>
              <a:t>Store online and </a:t>
            </a:r>
            <a:r>
              <a:rPr lang="en-CA" sz="2000" dirty="0" err="1" smtClean="0"/>
              <a:t>acess</a:t>
            </a:r>
            <a:r>
              <a:rPr lang="en-CA" sz="2000" dirty="0" smtClean="0"/>
              <a:t> from anywhere, anytime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dirty="0" smtClean="0"/>
              <a:t>128 bit SSL encryption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2000" u="sng" dirty="0" smtClean="0"/>
              <a:t>Integrate payment collection </a:t>
            </a:r>
            <a:r>
              <a:rPr lang="en-CA" sz="2000" dirty="0" smtClean="0"/>
              <a:t>with </a:t>
            </a:r>
            <a:r>
              <a:rPr lang="en-CA" sz="2000" dirty="0" err="1" smtClean="0"/>
              <a:t>Paypal</a:t>
            </a:r>
            <a:r>
              <a:rPr lang="en-CA" sz="2000" dirty="0" smtClean="0"/>
              <a:t>, and other ecommerce sites.</a:t>
            </a:r>
          </a:p>
          <a:p>
            <a:pPr marL="182563" indent="-182563">
              <a:buFont typeface="Arial" pitchFamily="34" charset="0"/>
              <a:buChar char="•"/>
            </a:pPr>
            <a:endParaRPr lang="en-CA" sz="20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sz="2400" b="1" dirty="0" smtClean="0">
                <a:solidFill>
                  <a:srgbClr val="C00000"/>
                </a:solidFill>
              </a:rPr>
              <a:t>But costs $$$  </a:t>
            </a:r>
          </a:p>
          <a:p>
            <a:pPr marL="273050" indent="-273050" algn="ctr"/>
            <a:endParaRPr lang="en-CA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471592" y="0"/>
            <a:ext cx="3672408" cy="12311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2000" b="1" dirty="0" smtClean="0"/>
              <a:t>Watch this video: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>
                <a:hlinkClick r:id="rId2"/>
              </a:rPr>
              <a:t>http://www.zoho.com/creator/videos/index.html#j2YqwTBcghg|1|1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6084168" y="4581128"/>
            <a:ext cx="24674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3"/>
              </a:rPr>
              <a:t>http://www.jotform.me/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>
                <a:hlinkClick r:id="rId4"/>
              </a:rPr>
              <a:t>www.wufoo.com</a:t>
            </a:r>
            <a:endParaRPr lang="en-CA" dirty="0" smtClean="0"/>
          </a:p>
          <a:p>
            <a:r>
              <a:rPr lang="en-CA" dirty="0" smtClean="0"/>
              <a:t>Zohocreator.com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925" y="1052736"/>
            <a:ext cx="4410075" cy="34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Building Forms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76470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On-line Form Builder: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1700808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 smtClean="0"/>
              <a:t>WuFoo</a:t>
            </a:r>
            <a:endParaRPr lang="en-CA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284984"/>
            <a:ext cx="47339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47799" b="33473"/>
          <a:stretch>
            <a:fillRect/>
          </a:stretch>
        </p:blipFill>
        <p:spPr bwMode="auto">
          <a:xfrm>
            <a:off x="2987824" y="1268760"/>
            <a:ext cx="47525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 l="51410" b="39521"/>
          <a:stretch>
            <a:fillRect/>
          </a:stretch>
        </p:blipFill>
        <p:spPr bwMode="auto">
          <a:xfrm>
            <a:off x="3059832" y="1916832"/>
            <a:ext cx="442379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 l="18982" t="66527" r="17744" b="3233"/>
          <a:stretch>
            <a:fillRect/>
          </a:stretch>
        </p:blipFill>
        <p:spPr bwMode="auto">
          <a:xfrm>
            <a:off x="2555776" y="2564904"/>
            <a:ext cx="57606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043608" y="3789040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 smtClean="0"/>
              <a:t>Zoho</a:t>
            </a:r>
            <a:r>
              <a:rPr lang="en-CA" sz="3200" b="1" dirty="0" smtClean="0"/>
              <a:t> Creator</a:t>
            </a:r>
            <a:endParaRPr lang="en-CA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99592" y="314096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 FORMS – Building Forms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76470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Open Source Form Builder: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13407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Provide you with the application to install on your </a:t>
            </a:r>
            <a:r>
              <a:rPr lang="en-CA" sz="2000" u="sng" dirty="0" smtClean="0"/>
              <a:t>computer/web tool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2204864"/>
            <a:ext cx="5040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They do NOT  host any part of your forms or data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YOU </a:t>
            </a:r>
            <a:r>
              <a:rPr lang="en-CA" sz="2000" u="sng" dirty="0" smtClean="0"/>
              <a:t>have full control </a:t>
            </a:r>
            <a:r>
              <a:rPr lang="en-CA" sz="2000" dirty="0" smtClean="0"/>
              <a:t>and privacy over your data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But: technical background is needed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You need to be technical.. You need to understand the server side and installation.</a:t>
            </a:r>
            <a:endParaRPr lang="en-CA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11560" y="486916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Scary... Take a look at next slide</a:t>
            </a:r>
            <a:endParaRPr lang="en-CA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300192" y="692696"/>
            <a:ext cx="23407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sz="2000" b="1" dirty="0" smtClean="0"/>
              <a:t>Examples: </a:t>
            </a:r>
            <a:endParaRPr lang="en-CA" b="1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sz="2400" dirty="0" err="1" smtClean="0"/>
              <a:t>FormTools</a:t>
            </a:r>
            <a:r>
              <a:rPr lang="en-CA" sz="2400" dirty="0" smtClean="0"/>
              <a:t>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400" dirty="0" err="1" smtClean="0"/>
              <a:t>MachForm</a:t>
            </a:r>
            <a:endParaRPr lang="en-CA" sz="2400" dirty="0" smtClean="0"/>
          </a:p>
          <a:p>
            <a:pPr marL="177800" indent="-177800">
              <a:buFont typeface="Arial" pitchFamily="34" charset="0"/>
              <a:buChar char="•"/>
            </a:pPr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642" t="1347" r="18354" b="60893"/>
          <a:stretch>
            <a:fillRect/>
          </a:stretch>
        </p:blipFill>
        <p:spPr bwMode="auto">
          <a:xfrm>
            <a:off x="5759624" y="2996952"/>
            <a:ext cx="3384376" cy="311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420888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41292</TotalTime>
  <Words>1082</Words>
  <Application>Microsoft Office PowerPoint</Application>
  <PresentationFormat>On-screen Show (4:3)</PresentationFormat>
  <Paragraphs>293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</vt:lpstr>
      <vt:lpstr>Times New Roman</vt:lpstr>
      <vt:lpstr>Verdana</vt:lpstr>
      <vt:lpstr>Office Theme</vt:lpstr>
      <vt:lpstr>CS2033a/b Lecture 5 Web Form Creation   Vivi Tryphonopoulos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Z i Z o Samir</cp:lastModifiedBy>
  <cp:revision>468</cp:revision>
  <dcterms:created xsi:type="dcterms:W3CDTF">2012-11-05T18:03:40Z</dcterms:created>
  <dcterms:modified xsi:type="dcterms:W3CDTF">2013-02-11T15:12:17Z</dcterms:modified>
</cp:coreProperties>
</file>