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3" r:id="rId3"/>
    <p:sldId id="310" r:id="rId4"/>
    <p:sldId id="283" r:id="rId5"/>
    <p:sldId id="317" r:id="rId6"/>
    <p:sldId id="333" r:id="rId7"/>
    <p:sldId id="321" r:id="rId8"/>
    <p:sldId id="318" r:id="rId9"/>
    <p:sldId id="320" r:id="rId10"/>
    <p:sldId id="322" r:id="rId11"/>
    <p:sldId id="334" r:id="rId12"/>
    <p:sldId id="340" r:id="rId13"/>
    <p:sldId id="323" r:id="rId14"/>
    <p:sldId id="312" r:id="rId15"/>
    <p:sldId id="339" r:id="rId16"/>
    <p:sldId id="341" r:id="rId17"/>
    <p:sldId id="311" r:id="rId18"/>
    <p:sldId id="313" r:id="rId19"/>
    <p:sldId id="314" r:id="rId20"/>
    <p:sldId id="315" r:id="rId21"/>
    <p:sldId id="316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342" r:id="rId30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8F"/>
    <a:srgbClr val="D1E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88943" autoAdjust="0"/>
  </p:normalViewPr>
  <p:slideViewPr>
    <p:cSldViewPr>
      <p:cViewPr varScale="1">
        <p:scale>
          <a:sx n="73" d="100"/>
          <a:sy n="7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127D9-C66F-459D-AEE9-E2ECA7C60BB8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3393F-2767-4190-BA92-9B31C418556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351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47EED11-CE3D-4CEF-BDB9-729955812074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E5D120C-4D72-4431-9575-712B598454A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515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831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24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54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644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22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12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892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205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75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39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7744" y="1700808"/>
            <a:ext cx="4572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sz="2800" b="1" dirty="0" smtClean="0"/>
              <a:t>CS2033a/b</a:t>
            </a:r>
            <a:br>
              <a:rPr lang="en-CA" sz="2800" b="1" dirty="0" smtClean="0"/>
            </a:br>
            <a:r>
              <a:rPr lang="en-CA" sz="2800" b="1" dirty="0" smtClean="0">
                <a:solidFill>
                  <a:srgbClr val="C00000"/>
                </a:solidFill>
              </a:rPr>
              <a:t>Lecture 5</a:t>
            </a:r>
            <a:br>
              <a:rPr lang="en-CA" sz="2800" b="1" dirty="0" smtClean="0">
                <a:solidFill>
                  <a:srgbClr val="C00000"/>
                </a:solidFill>
              </a:rPr>
            </a:br>
            <a:r>
              <a:rPr lang="en-CA" sz="2800" b="1" dirty="0" smtClean="0">
                <a:solidFill>
                  <a:srgbClr val="C00000"/>
                </a:solidFill>
              </a:rPr>
              <a:t>Working with CSS Styles</a:t>
            </a: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800" b="1" dirty="0" smtClean="0">
                <a:solidFill>
                  <a:srgbClr val="C00000"/>
                </a:solidFill>
              </a:rPr>
              <a:t>The Box Model</a:t>
            </a:r>
            <a:r>
              <a:rPr lang="en-CA" sz="2400" dirty="0" smtClean="0"/>
              <a:t/>
            </a:r>
            <a:br>
              <a:rPr lang="en-CA" sz="2400" dirty="0" smtClean="0"/>
            </a:br>
            <a:endParaRPr lang="en-CA" sz="2400" dirty="0" smtClean="0"/>
          </a:p>
          <a:p>
            <a:pPr algn="ctr"/>
            <a:endParaRPr lang="en-CA" sz="2400" b="1" dirty="0" smtClean="0"/>
          </a:p>
          <a:p>
            <a:pPr algn="ctr"/>
            <a:endParaRPr lang="en-CA" sz="2400" b="1" dirty="0" smtClean="0"/>
          </a:p>
          <a:p>
            <a:pPr algn="ctr"/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Vivi</a:t>
            </a:r>
            <a:r>
              <a:rPr lang="en-CA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CA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Tryphonopoulos</a:t>
            </a:r>
            <a:r>
              <a:rPr lang="en-CA" sz="2400" dirty="0" smtClean="0">
                <a:latin typeface="Cambria" pitchFamily="18" charset="0"/>
              </a:rPr>
              <a:t/>
            </a:r>
            <a:br>
              <a:rPr lang="en-CA" sz="2400" dirty="0" smtClean="0">
                <a:latin typeface="Cambria" pitchFamily="18" charset="0"/>
              </a:rPr>
            </a:b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DEFINING STYLES FOR DIFFERENT MEDIA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229600" cy="2304256"/>
          </a:xfrm>
        </p:spPr>
        <p:txBody>
          <a:bodyPr>
            <a:normAutofit/>
          </a:bodyPr>
          <a:lstStyle/>
          <a:p>
            <a:r>
              <a:rPr lang="en-CA" sz="2000" b="1" dirty="0" smtClean="0">
                <a:solidFill>
                  <a:srgbClr val="C00000"/>
                </a:solidFill>
              </a:rPr>
              <a:t>Separating styles </a:t>
            </a:r>
            <a:r>
              <a:rPr lang="en-CA" sz="2000" dirty="0" smtClean="0"/>
              <a:t>and structure allows for </a:t>
            </a:r>
            <a:r>
              <a:rPr lang="en-CA" sz="2000" u="sng" dirty="0" smtClean="0">
                <a:solidFill>
                  <a:srgbClr val="C00000"/>
                </a:solidFill>
              </a:rPr>
              <a:t>portability</a:t>
            </a:r>
          </a:p>
          <a:p>
            <a:r>
              <a:rPr lang="en-CA" sz="2000" dirty="0" smtClean="0"/>
              <a:t>Define different style for different types of media</a:t>
            </a:r>
          </a:p>
          <a:p>
            <a:r>
              <a:rPr lang="en-CA" sz="2000" dirty="0" smtClean="0"/>
              <a:t>Looks one way on desktop, and more optimized for printing or mobile devices</a:t>
            </a:r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4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708920"/>
            <a:ext cx="478227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436096" y="292494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So you change the look on that device WITHOUT changing the content</a:t>
            </a:r>
          </a:p>
          <a:p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(will look at this in another lecture)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css_1.gif"/>
          <p:cNvPicPr>
            <a:picLocks noChangeAspect="1"/>
          </p:cNvPicPr>
          <p:nvPr/>
        </p:nvPicPr>
        <p:blipFill>
          <a:blip r:embed="rId2" cstate="print"/>
          <a:srcRect t="7560" r="3611" b="15581"/>
          <a:stretch>
            <a:fillRect/>
          </a:stretch>
        </p:blipFill>
        <p:spPr>
          <a:xfrm>
            <a:off x="5471592" y="1412776"/>
            <a:ext cx="3672408" cy="4392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WHAT IS CSS?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CSS Order of Precedence: </a:t>
            </a:r>
            <a:endParaRPr lang="en-US" sz="2200" b="1" i="1" u="sng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528" y="1196752"/>
            <a:ext cx="51125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C00000"/>
                </a:solidFill>
              </a:rPr>
              <a:t>Cascade refers to how files are</a:t>
            </a:r>
            <a:br>
              <a:rPr lang="en-CA" sz="2000" b="1" dirty="0" smtClean="0">
                <a:solidFill>
                  <a:srgbClr val="C00000"/>
                </a:solidFill>
              </a:rPr>
            </a:br>
            <a:r>
              <a:rPr lang="en-CA" sz="2000" b="1" dirty="0" smtClean="0">
                <a:solidFill>
                  <a:srgbClr val="C00000"/>
                </a:solidFill>
              </a:rPr>
              <a:t> applied to pages: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Styles are applied in the order they are found</a:t>
            </a:r>
          </a:p>
          <a:p>
            <a:pPr marL="182563" indent="-182563"/>
            <a:endParaRPr lang="en-CA" dirty="0" smtClean="0"/>
          </a:p>
          <a:p>
            <a:pPr marL="182563" indent="-182563">
              <a:buFont typeface="Arial" pitchFamily="34" charset="0"/>
              <a:buChar char="•"/>
            </a:pPr>
            <a:endParaRPr lang="en-CA" dirty="0" smtClean="0"/>
          </a:p>
          <a:p>
            <a:endParaRPr lang="en-CA" dirty="0"/>
          </a:p>
        </p:txBody>
      </p:sp>
      <p:pic>
        <p:nvPicPr>
          <p:cNvPr id="19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0"/>
            <a:ext cx="1763688" cy="172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23528" y="2348880"/>
            <a:ext cx="50405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Embedded styles take priority only over </a:t>
            </a:r>
            <a:r>
              <a:rPr lang="en-CA" b="1" u="sng" dirty="0" smtClean="0"/>
              <a:t>external styles</a:t>
            </a:r>
            <a:r>
              <a:rPr lang="en-CA" b="1" dirty="0" smtClean="0"/>
              <a:t>.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the styles in the </a:t>
            </a:r>
            <a:r>
              <a:rPr lang="en-CA" b="1" dirty="0" smtClean="0"/>
              <a:t>lowest </a:t>
            </a:r>
            <a:r>
              <a:rPr lang="en-CA" b="1" dirty="0" err="1" smtClean="0"/>
              <a:t>stylesheet</a:t>
            </a:r>
            <a:r>
              <a:rPr lang="en-CA" b="1" dirty="0" smtClean="0"/>
              <a:t> </a:t>
            </a:r>
            <a:r>
              <a:rPr lang="en-CA" b="1" u="sng" dirty="0" smtClean="0"/>
              <a:t>overrides</a:t>
            </a:r>
            <a:r>
              <a:rPr lang="en-CA" b="1" dirty="0" smtClean="0"/>
              <a:t> those in the higher </a:t>
            </a:r>
            <a:r>
              <a:rPr lang="en-CA" b="1" dirty="0" err="1" smtClean="0"/>
              <a:t>stylesheets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smtClean="0"/>
              <a:t>For example: Order attached to this webpage </a:t>
            </a:r>
            <a:endParaRPr lang="en-CA" sz="2000" b="1" dirty="0" smtClean="0"/>
          </a:p>
          <a:p>
            <a:pPr marL="536575"/>
            <a:r>
              <a:rPr lang="en-CA" sz="2000" dirty="0" smtClean="0"/>
              <a:t>Stylesheet1 – h1, h2, p, </a:t>
            </a:r>
            <a:r>
              <a:rPr lang="en-CA" sz="2000" dirty="0" err="1" smtClean="0"/>
              <a:t>img</a:t>
            </a:r>
            <a:endParaRPr lang="en-CA" sz="2000" dirty="0" smtClean="0"/>
          </a:p>
          <a:p>
            <a:pPr marL="536575"/>
            <a:r>
              <a:rPr lang="en-CA" sz="2000" dirty="0" smtClean="0"/>
              <a:t>Stylesheet2 -  h2,ordered list</a:t>
            </a:r>
          </a:p>
          <a:p>
            <a:pPr marL="536575"/>
            <a:r>
              <a:rPr lang="en-CA" sz="2000" dirty="0" smtClean="0"/>
              <a:t>Stylesheet3 – h2,    </a:t>
            </a:r>
            <a:r>
              <a:rPr lang="en-CA" sz="2000" dirty="0" err="1" smtClean="0"/>
              <a:t>img</a:t>
            </a:r>
            <a:endParaRPr lang="en-CA" sz="2000" dirty="0"/>
          </a:p>
        </p:txBody>
      </p:sp>
      <p:sp>
        <p:nvSpPr>
          <p:cNvPr id="28" name="Rectangle 27"/>
          <p:cNvSpPr/>
          <p:nvPr/>
        </p:nvSpPr>
        <p:spPr>
          <a:xfrm>
            <a:off x="5883002" y="263691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5868144" y="4725144"/>
            <a:ext cx="25031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CSS CONCEPTS :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Starting to build a website without tables</a:t>
            </a: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62" name="Picture 2" descr="https://encrypted-tbn2.gstatic.com/images?q=tbn:ANd9GcTxwBTsDF4gk4bR4rjj9JmxkYSsKndiQuqyKwtUJy93HOBo7Gp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2811" y="4553744"/>
            <a:ext cx="4311189" cy="2304256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043608" y="328498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Using Tables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92080" y="3356992"/>
            <a:ext cx="327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Using CSS Styles</a:t>
            </a:r>
            <a:endParaRPr lang="en-CA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27584" y="364502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</a:t>
            </a:r>
            <a:r>
              <a:rPr lang="en-CA" baseline="30000" dirty="0" smtClean="0"/>
              <a:t>st</a:t>
            </a:r>
            <a:r>
              <a:rPr lang="en-CA" dirty="0" smtClean="0"/>
              <a:t> table:  2 rows x 1 </a:t>
            </a:r>
            <a:r>
              <a:rPr lang="en-CA" dirty="0" err="1" smtClean="0"/>
              <a:t>col</a:t>
            </a:r>
            <a:endParaRPr lang="en-CA" dirty="0" smtClean="0"/>
          </a:p>
          <a:p>
            <a:r>
              <a:rPr lang="en-CA" dirty="0" smtClean="0"/>
              <a:t>2</a:t>
            </a:r>
            <a:r>
              <a:rPr lang="en-CA" baseline="30000" dirty="0" smtClean="0"/>
              <a:t>nd</a:t>
            </a:r>
            <a:r>
              <a:rPr lang="en-CA" dirty="0" smtClean="0"/>
              <a:t> table: 2 rows x 2 </a:t>
            </a:r>
            <a:r>
              <a:rPr lang="en-CA" dirty="0" err="1" smtClean="0"/>
              <a:t>col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4860032" y="3717032"/>
            <a:ext cx="4283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Identifying box elements and attributes </a:t>
            </a:r>
            <a:br>
              <a:rPr lang="en-CA" dirty="0" smtClean="0"/>
            </a:br>
            <a:r>
              <a:rPr lang="en-CA" dirty="0" smtClean="0"/>
              <a:t> using  </a:t>
            </a:r>
            <a:r>
              <a:rPr lang="en-CA" sz="2000" b="1" dirty="0" smtClean="0">
                <a:solidFill>
                  <a:schemeClr val="accent2"/>
                </a:solidFill>
              </a:rPr>
              <a:t>Div IDs and Classes</a:t>
            </a:r>
            <a:endParaRPr lang="en-CA" sz="20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9177"/>
            <a:ext cx="2123728" cy="309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7020272" y="0"/>
            <a:ext cx="2123728" cy="5486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7020272" y="620688"/>
            <a:ext cx="1584176" cy="216024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7020272" y="2852936"/>
            <a:ext cx="2123728" cy="22440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8676456" y="620688"/>
            <a:ext cx="467544" cy="216024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7" name="Picture 2" descr="https://encrypted-tbn2.gstatic.com/images?q=tbn:ANd9GcTxwBTsDF4gk4bR4rjj9JmxkYSsKndiQuqyKwtUJy93HOBo7Gp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09120"/>
            <a:ext cx="4320480" cy="2160240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179512" y="4509120"/>
            <a:ext cx="4320480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179512" y="5229200"/>
            <a:ext cx="4320480" cy="10801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Connector 29"/>
          <p:cNvCxnSpPr/>
          <p:nvPr/>
        </p:nvCxnSpPr>
        <p:spPr>
          <a:xfrm>
            <a:off x="2843808" y="5229200"/>
            <a:ext cx="0" cy="10801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9512" y="6309320"/>
            <a:ext cx="432048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79512" y="6309320"/>
            <a:ext cx="4320480" cy="36004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99992" y="2492896"/>
            <a:ext cx="1152128" cy="8640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4680520" cy="1080120"/>
          </a:xfrm>
          <a:solidFill>
            <a:srgbClr val="FFE48F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sz="2400" b="1" dirty="0" smtClean="0">
                <a:ea typeface="Verdana" pitchFamily="34" charset="0"/>
                <a:cs typeface="Verdana" pitchFamily="34" charset="0"/>
              </a:rPr>
              <a:t>Now build a website </a:t>
            </a:r>
            <a:br>
              <a:rPr lang="en-CA" sz="2400" b="1" dirty="0" smtClean="0">
                <a:ea typeface="Verdana" pitchFamily="34" charset="0"/>
                <a:cs typeface="Verdana" pitchFamily="34" charset="0"/>
              </a:rPr>
            </a:br>
            <a:r>
              <a:rPr lang="en-CA" sz="20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.... the “Developer” way ...</a:t>
            </a:r>
            <a:br>
              <a:rPr lang="en-CA" sz="20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</a:br>
            <a:r>
              <a:rPr lang="en-CA" sz="20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Use CSS Styles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229600" cy="1800200"/>
          </a:xfrm>
        </p:spPr>
        <p:txBody>
          <a:bodyPr>
            <a:normAutofit/>
          </a:bodyPr>
          <a:lstStyle/>
          <a:p>
            <a:r>
              <a:rPr lang="en-CA" sz="2000" dirty="0" smtClean="0">
                <a:latin typeface="Arial" pitchFamily="34" charset="0"/>
                <a:cs typeface="Arial" pitchFamily="34" charset="0"/>
              </a:rPr>
              <a:t>Before authors were allowed to control html pages through Cascading style sheets, browsers had to have a way to display HTML content visually.</a:t>
            </a:r>
          </a:p>
          <a:p>
            <a:r>
              <a:rPr lang="en-CA" sz="2000" dirty="0" smtClean="0">
                <a:latin typeface="Arial" pitchFamily="34" charset="0"/>
                <a:cs typeface="Arial" pitchFamily="34" charset="0"/>
              </a:rPr>
              <a:t>Manufacturers agreed early on how to display specific elements... </a:t>
            </a:r>
          </a:p>
          <a:p>
            <a:r>
              <a:rPr lang="en-CA" sz="2000" dirty="0" smtClean="0">
                <a:latin typeface="Arial" pitchFamily="34" charset="0"/>
                <a:cs typeface="Arial" pitchFamily="34" charset="0"/>
              </a:rPr>
              <a:t>How to represent a link; How to represent a heading, an image etc.</a:t>
            </a:r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2492896"/>
            <a:ext cx="424847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 smtClean="0"/>
              <a:t>With a style sheet you are </a:t>
            </a:r>
            <a:r>
              <a:rPr lang="en-CA" sz="1600" b="1" dirty="0" smtClean="0">
                <a:solidFill>
                  <a:srgbClr val="C00000"/>
                </a:solidFill>
              </a:rPr>
              <a:t>overriding this default style</a:t>
            </a:r>
            <a:r>
              <a:rPr lang="en-CA" sz="1600" dirty="0" smtClean="0"/>
              <a:t> with styles of what you want it to look like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2492896"/>
            <a:ext cx="381642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All</a:t>
            </a:r>
            <a:r>
              <a:rPr lang="en-CA" dirty="0" smtClean="0">
                <a:latin typeface="Arial" pitchFamily="34" charset="0"/>
                <a:cs typeface="Arial" pitchFamily="34" charset="0"/>
              </a:rPr>
              <a:t> browser default style sheets render a page similar to this</a:t>
            </a:r>
            <a:endParaRPr lang="en-CA" dirty="0"/>
          </a:p>
        </p:txBody>
      </p:sp>
      <p:pic>
        <p:nvPicPr>
          <p:cNvPr id="9" name="Picture 8" descr="css_2.jpg"/>
          <p:cNvPicPr>
            <a:picLocks noChangeAspect="1"/>
          </p:cNvPicPr>
          <p:nvPr/>
        </p:nvPicPr>
        <p:blipFill>
          <a:blip r:embed="rId2" cstate="print"/>
          <a:srcRect l="4326" t="18500" r="4326" b="18501"/>
          <a:stretch>
            <a:fillRect/>
          </a:stretch>
        </p:blipFill>
        <p:spPr>
          <a:xfrm>
            <a:off x="611560" y="3282430"/>
            <a:ext cx="3456384" cy="3575570"/>
          </a:xfrm>
          <a:prstGeom prst="rect">
            <a:avLst/>
          </a:prstGeom>
        </p:spPr>
      </p:pic>
      <p:pic>
        <p:nvPicPr>
          <p:cNvPr id="12" name="Picture 11" descr="css_3.jpg"/>
          <p:cNvPicPr>
            <a:picLocks noChangeAspect="1"/>
          </p:cNvPicPr>
          <p:nvPr/>
        </p:nvPicPr>
        <p:blipFill>
          <a:blip r:embed="rId3" cstate="print"/>
          <a:srcRect t="19550" r="4326" b="24800"/>
          <a:stretch>
            <a:fillRect/>
          </a:stretch>
        </p:blipFill>
        <p:spPr>
          <a:xfrm>
            <a:off x="4716016" y="3465426"/>
            <a:ext cx="3888432" cy="339257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23528" y="0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7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CA" sz="27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95536" y="260648"/>
            <a:ext cx="8229600" cy="260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THE BOX MODEL – and – YOUR WEBSITE</a:t>
            </a:r>
            <a:endParaRPr lang="en-CA" sz="2400" b="1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CSS CONCEPTS :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Starting to build a website with styles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208912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 smtClean="0">
                <a:ea typeface="Verdana" pitchFamily="34" charset="0"/>
                <a:cs typeface="Verdana" pitchFamily="34" charset="0"/>
              </a:rPr>
              <a:t>The premises of creating a website</a:t>
            </a:r>
            <a:br>
              <a:rPr lang="en-CA" sz="2000" b="1" dirty="0" smtClean="0">
                <a:ea typeface="Verdana" pitchFamily="34" charset="0"/>
                <a:cs typeface="Verdana" pitchFamily="34" charset="0"/>
              </a:rPr>
            </a:br>
            <a:r>
              <a:rPr lang="en-CA" sz="2000" b="1" dirty="0" smtClean="0">
                <a:ea typeface="Verdana" pitchFamily="34" charset="0"/>
                <a:cs typeface="Verdana" pitchFamily="34" charset="0"/>
              </a:rPr>
              <a:t> is using the </a:t>
            </a:r>
            <a:r>
              <a:rPr lang="en-CA" sz="20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Box model</a:t>
            </a:r>
            <a:r>
              <a:rPr lang="en-CA" sz="2000" b="1" dirty="0" smtClean="0">
                <a:ea typeface="Verdana" pitchFamily="34" charset="0"/>
                <a:cs typeface="Verdana" pitchFamily="34" charset="0"/>
              </a:rPr>
              <a:t>: </a:t>
            </a:r>
            <a:endParaRPr lang="en-CA" sz="1800" b="1" dirty="0" smtClean="0">
              <a:solidFill>
                <a:srgbClr val="C00000"/>
              </a:solidFill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628800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CA" dirty="0" smtClean="0">
                <a:solidFill>
                  <a:srgbClr val="C00000"/>
                </a:solidFill>
              </a:rPr>
              <a:t>Every element </a:t>
            </a:r>
            <a:r>
              <a:rPr lang="en-CA" dirty="0" smtClean="0"/>
              <a:t>on your webpage is considered to be a rectangular box.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>
                <a:ea typeface="Verdana" pitchFamily="34" charset="0"/>
                <a:cs typeface="Verdana" pitchFamily="34" charset="0"/>
              </a:rPr>
              <a:t>Box Model describes the </a:t>
            </a:r>
            <a:r>
              <a:rPr lang="en-CA" u="sng" dirty="0" smtClean="0">
                <a:ea typeface="Verdana" pitchFamily="34" charset="0"/>
                <a:cs typeface="Verdana" pitchFamily="34" charset="0"/>
              </a:rPr>
              <a:t>physical</a:t>
            </a:r>
            <a:r>
              <a:rPr lang="en-CA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CA" u="sng" dirty="0" smtClean="0">
                <a:ea typeface="Verdana" pitchFamily="34" charset="0"/>
                <a:cs typeface="Verdana" pitchFamily="34" charset="0"/>
              </a:rPr>
              <a:t>properties</a:t>
            </a:r>
            <a:r>
              <a:rPr lang="en-CA" dirty="0" smtClean="0">
                <a:ea typeface="Verdana" pitchFamily="34" charset="0"/>
                <a:cs typeface="Verdana" pitchFamily="34" charset="0"/>
              </a:rPr>
              <a:t> around elements.</a:t>
            </a:r>
            <a:br>
              <a:rPr lang="en-CA" dirty="0" smtClean="0">
                <a:ea typeface="Verdana" pitchFamily="34" charset="0"/>
                <a:cs typeface="Verdana" pitchFamily="34" charset="0"/>
              </a:rPr>
            </a:br>
            <a:r>
              <a:rPr lang="en-CA" dirty="0" smtClean="0">
                <a:ea typeface="Verdana" pitchFamily="34" charset="0"/>
                <a:cs typeface="Verdana" pitchFamily="34" charset="0"/>
              </a:rPr>
              <a:t>Every single element on your webpage is considered to be in a </a:t>
            </a:r>
            <a:r>
              <a:rPr lang="en-CA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rectangular box</a:t>
            </a:r>
            <a:r>
              <a:rPr lang="en-CA" dirty="0" smtClean="0"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CA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33056"/>
            <a:ext cx="4392488" cy="161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427984" y="4005064"/>
            <a:ext cx="24482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ea typeface="Verdana" pitchFamily="34" charset="0"/>
                <a:cs typeface="Verdana" pitchFamily="34" charset="0"/>
              </a:rPr>
              <a:t>Box model properties:</a:t>
            </a:r>
          </a:p>
          <a:p>
            <a:pPr marL="182563" lvl="1" indent="-182563">
              <a:buFont typeface="Arial" pitchFamily="34" charset="0"/>
              <a:buChar char="•"/>
            </a:pPr>
            <a:r>
              <a:rPr lang="en-CA" sz="1600" dirty="0" smtClean="0">
                <a:ea typeface="Verdana" pitchFamily="34" charset="0"/>
                <a:cs typeface="Verdana" pitchFamily="34" charset="0"/>
              </a:rPr>
              <a:t>Width</a:t>
            </a:r>
          </a:p>
          <a:p>
            <a:pPr marL="182563" lvl="1" indent="-182563">
              <a:buFont typeface="Arial" pitchFamily="34" charset="0"/>
              <a:buChar char="•"/>
            </a:pPr>
            <a:r>
              <a:rPr lang="en-CA" sz="1600" dirty="0" smtClean="0">
                <a:ea typeface="Verdana" pitchFamily="34" charset="0"/>
                <a:cs typeface="Verdana" pitchFamily="34" charset="0"/>
              </a:rPr>
              <a:t>Height</a:t>
            </a:r>
          </a:p>
          <a:p>
            <a:pPr marL="182563" lvl="1" indent="-182563">
              <a:buFont typeface="Arial" pitchFamily="34" charset="0"/>
              <a:buChar char="•"/>
            </a:pPr>
            <a:r>
              <a:rPr lang="en-CA" sz="1600" dirty="0" smtClean="0">
                <a:ea typeface="Verdana" pitchFamily="34" charset="0"/>
                <a:cs typeface="Verdana" pitchFamily="34" charset="0"/>
              </a:rPr>
              <a:t>Padding </a:t>
            </a:r>
          </a:p>
          <a:p>
            <a:pPr marL="182563" lvl="1" indent="-182563">
              <a:buFont typeface="Arial" pitchFamily="34" charset="0"/>
              <a:buChar char="•"/>
            </a:pPr>
            <a:r>
              <a:rPr lang="en-CA" sz="1600" dirty="0" smtClean="0">
                <a:ea typeface="Verdana" pitchFamily="34" charset="0"/>
                <a:cs typeface="Verdana" pitchFamily="34" charset="0"/>
              </a:rPr>
              <a:t>Margin</a:t>
            </a:r>
          </a:p>
          <a:p>
            <a:pPr marL="182563" lvl="1" indent="-182563">
              <a:buFont typeface="Arial" pitchFamily="34" charset="0"/>
              <a:buChar char="•"/>
            </a:pPr>
            <a:r>
              <a:rPr lang="en-CA" sz="1600" dirty="0" smtClean="0">
                <a:ea typeface="Verdana" pitchFamily="34" charset="0"/>
                <a:cs typeface="Verdana" pitchFamily="34" charset="0"/>
              </a:rPr>
              <a:t>Border</a:t>
            </a:r>
            <a:endParaRPr lang="en-CA" sz="1400" dirty="0" smtClean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 l="75954" t="15773" r="829" b="9741"/>
          <a:stretch>
            <a:fillRect/>
          </a:stretch>
        </p:blipFill>
        <p:spPr bwMode="auto">
          <a:xfrm>
            <a:off x="4860031" y="1268760"/>
            <a:ext cx="213482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020272" y="1268760"/>
            <a:ext cx="1872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C00000"/>
                </a:solidFill>
              </a:rPr>
              <a:t>So what is an Element? </a:t>
            </a:r>
          </a:p>
          <a:p>
            <a:r>
              <a:rPr lang="en-CA" dirty="0" smtClean="0"/>
              <a:t>It could be a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table cell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a heading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Image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structured list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Link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text  etc...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BOX MODEL – and – YOUR WEBSITE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0" y="836712"/>
            <a:ext cx="4032448" cy="22322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sz="18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Margins: </a:t>
            </a:r>
            <a:r>
              <a:rPr lang="en-CA" sz="1800" dirty="0" smtClean="0">
                <a:ea typeface="Verdana" pitchFamily="34" charset="0"/>
                <a:cs typeface="Verdana" pitchFamily="34" charset="0"/>
              </a:rPr>
              <a:t>The space around an element</a:t>
            </a:r>
          </a:p>
          <a:p>
            <a:pPr marL="0" indent="0">
              <a:buNone/>
            </a:pPr>
            <a:r>
              <a:rPr lang="en-CA" sz="18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Border: </a:t>
            </a:r>
            <a:r>
              <a:rPr lang="en-CA" sz="1800" dirty="0" smtClean="0">
                <a:ea typeface="Verdana" pitchFamily="34" charset="0"/>
                <a:cs typeface="Verdana" pitchFamily="34" charset="0"/>
              </a:rPr>
              <a:t>can describe width, style, color, and a line to the top, right, bottom, left</a:t>
            </a:r>
          </a:p>
          <a:p>
            <a:pPr marL="0" indent="0">
              <a:buNone/>
            </a:pPr>
            <a:r>
              <a:rPr lang="en-CA" sz="18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Padding: </a:t>
            </a:r>
            <a:r>
              <a:rPr lang="en-CA" sz="1800" dirty="0" smtClean="0">
                <a:ea typeface="Verdana" pitchFamily="34" charset="0"/>
                <a:cs typeface="Verdana" pitchFamily="34" charset="0"/>
              </a:rPr>
              <a:t>space added to an element inside the border</a:t>
            </a:r>
          </a:p>
          <a:p>
            <a:pPr marL="0" indent="0">
              <a:buNone/>
            </a:pPr>
            <a:r>
              <a:rPr lang="en-CA" sz="18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Width, Height:  </a:t>
            </a:r>
            <a:r>
              <a:rPr lang="en-CA" sz="1800" dirty="0" smtClean="0">
                <a:ea typeface="Verdana" pitchFamily="34" charset="0"/>
                <a:cs typeface="Verdana" pitchFamily="34" charset="0"/>
              </a:rPr>
              <a:t>express as fixed or %</a:t>
            </a:r>
            <a:br>
              <a:rPr lang="en-CA" sz="1800" dirty="0" smtClean="0">
                <a:ea typeface="Verdana" pitchFamily="34" charset="0"/>
                <a:cs typeface="Verdana" pitchFamily="34" charset="0"/>
              </a:rPr>
            </a:br>
            <a:r>
              <a:rPr lang="en-CA" sz="18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Margin</a:t>
            </a:r>
            <a:r>
              <a:rPr lang="en-CA" sz="1800" dirty="0" smtClean="0">
                <a:ea typeface="Verdana" pitchFamily="34" charset="0"/>
                <a:cs typeface="Verdana" pitchFamily="34" charset="0"/>
              </a:rPr>
              <a:t>: space between 2 elements</a:t>
            </a:r>
          </a:p>
          <a:p>
            <a:pPr marL="541338" indent="-276225"/>
            <a:endParaRPr lang="en-CA" sz="1800" dirty="0" smtClean="0">
              <a:ea typeface="Verdana" pitchFamily="34" charset="0"/>
              <a:cs typeface="Verdana" pitchFamily="34" charset="0"/>
            </a:endParaRPr>
          </a:p>
          <a:p>
            <a:pPr marL="541338" indent="-276225"/>
            <a:endParaRPr lang="en-CA" sz="1800" dirty="0" smtClean="0">
              <a:ea typeface="Verdana" pitchFamily="34" charset="0"/>
              <a:cs typeface="Verdana" pitchFamily="34" charset="0"/>
            </a:endParaRPr>
          </a:p>
          <a:p>
            <a:pPr marL="541338" indent="-276225">
              <a:buNone/>
            </a:pPr>
            <a:endParaRPr lang="en-CA" sz="2200" dirty="0" smtClean="0"/>
          </a:p>
          <a:p>
            <a:pPr marL="800100" lvl="1" indent="-342900">
              <a:buNone/>
            </a:pPr>
            <a:endParaRPr lang="en-CA" sz="2000" dirty="0" smtClean="0"/>
          </a:p>
          <a:p>
            <a:endParaRPr lang="en-CA" sz="2000" dirty="0" smtClean="0"/>
          </a:p>
          <a:p>
            <a:endParaRPr lang="en-CA" sz="2400" dirty="0" smtClean="0"/>
          </a:p>
          <a:p>
            <a:pPr>
              <a:buNone/>
            </a:pPr>
            <a:endParaRPr lang="en-CA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77072"/>
            <a:ext cx="678133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3068960"/>
            <a:ext cx="79208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C00000"/>
                </a:solidFill>
              </a:rPr>
              <a:t>OVERALL Box Model: (Element Width = Content Block)</a:t>
            </a:r>
          </a:p>
          <a:p>
            <a:r>
              <a:rPr lang="en-CA" sz="1600" dirty="0" smtClean="0"/>
              <a:t>Box width= width + padding-left + padding-right + border-left + border-right</a:t>
            </a:r>
          </a:p>
          <a:p>
            <a:r>
              <a:rPr lang="en-CA" sz="1600" dirty="0" smtClean="0"/>
              <a:t>Box height= height + padding-top + padding-bottom + border-top + border-bottom</a:t>
            </a:r>
          </a:p>
          <a:p>
            <a:endParaRPr lang="en-CA" dirty="0"/>
          </a:p>
        </p:txBody>
      </p:sp>
      <p:pic>
        <p:nvPicPr>
          <p:cNvPr id="10" name="Picture 9" descr="css_4.gif"/>
          <p:cNvPicPr>
            <a:picLocks noChangeAspect="1"/>
          </p:cNvPicPr>
          <p:nvPr/>
        </p:nvPicPr>
        <p:blipFill>
          <a:blip r:embed="rId3" cstate="print"/>
          <a:srcRect l="10941" t="26060" r="15980" b="46220"/>
          <a:stretch>
            <a:fillRect/>
          </a:stretch>
        </p:blipFill>
        <p:spPr>
          <a:xfrm>
            <a:off x="251520" y="908720"/>
            <a:ext cx="4556143" cy="17281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412776"/>
            <a:ext cx="1944216" cy="334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CSS CONCEPTS :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Starting to build a website with styles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208912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 smtClean="0">
                <a:ea typeface="Verdana" pitchFamily="34" charset="0"/>
                <a:cs typeface="Verdana" pitchFamily="34" charset="0"/>
              </a:rPr>
              <a:t>The premises of creating a website is using the </a:t>
            </a:r>
            <a:r>
              <a:rPr lang="en-CA" sz="20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Box model</a:t>
            </a:r>
            <a:r>
              <a:rPr lang="en-CA" sz="2000" b="1" dirty="0" smtClean="0">
                <a:ea typeface="Verdana" pitchFamily="34" charset="0"/>
                <a:cs typeface="Verdana" pitchFamily="34" charset="0"/>
              </a:rPr>
              <a:t>: </a:t>
            </a:r>
            <a:endParaRPr lang="en-CA" sz="1800" b="1" dirty="0" smtClean="0">
              <a:solidFill>
                <a:srgbClr val="C00000"/>
              </a:solidFill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62" name="Picture 2" descr="https://encrypted-tbn2.gstatic.com/images?q=tbn:ANd9GcTxwBTsDF4gk4bR4rjj9JmxkYSsKndiQuqyKwtUJy93HOBo7Gp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12776"/>
            <a:ext cx="3816424" cy="2039813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084168" y="1916832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C00000"/>
                </a:solidFill>
              </a:rPr>
              <a:t>Benefits: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Lay things out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Provide each box element with </a:t>
            </a:r>
            <a:r>
              <a:rPr lang="en-CA" u="sng" dirty="0" smtClean="0"/>
              <a:t>attributes</a:t>
            </a:r>
            <a:r>
              <a:rPr lang="en-CA" dirty="0" smtClean="0"/>
              <a:t> </a:t>
            </a:r>
            <a:r>
              <a:rPr lang="en-CA" dirty="0" smtClean="0">
                <a:sym typeface="Wingdings" pitchFamily="2" charset="2"/>
              </a:rPr>
              <a:t>control look</a:t>
            </a:r>
            <a:endParaRPr lang="en-CA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5085184"/>
            <a:ext cx="411564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1520" y="3645024"/>
            <a:ext cx="4176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C00000"/>
                </a:solidFill>
              </a:rPr>
              <a:t>Assign attributes (rules) </a:t>
            </a:r>
            <a:br>
              <a:rPr lang="en-CA" b="1" dirty="0" smtClean="0">
                <a:solidFill>
                  <a:srgbClr val="C00000"/>
                </a:solidFill>
              </a:rPr>
            </a:br>
            <a:r>
              <a:rPr lang="en-CA" b="1" dirty="0" smtClean="0">
                <a:solidFill>
                  <a:srgbClr val="C00000"/>
                </a:solidFill>
              </a:rPr>
              <a:t>to a box element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1600" dirty="0" smtClean="0"/>
              <a:t>For example: </a:t>
            </a:r>
          </a:p>
          <a:p>
            <a:r>
              <a:rPr lang="en-CA" sz="1600" dirty="0" smtClean="0">
                <a:solidFill>
                  <a:srgbClr val="C00000"/>
                </a:solidFill>
              </a:rPr>
              <a:t>&lt;header&gt;</a:t>
            </a:r>
          </a:p>
          <a:p>
            <a:pPr marL="269875" lvl="1" indent="269875">
              <a:buFont typeface="Wingdings" pitchFamily="2" charset="2"/>
              <a:buChar char="§"/>
            </a:pPr>
            <a:r>
              <a:rPr lang="en-CA" sz="1600" dirty="0" smtClean="0"/>
              <a:t>Width=900px</a:t>
            </a:r>
          </a:p>
          <a:p>
            <a:pPr marL="269875" lvl="1" indent="269875">
              <a:buFont typeface="Wingdings" pitchFamily="2" charset="2"/>
              <a:buChar char="§"/>
            </a:pPr>
            <a:r>
              <a:rPr lang="en-CA" sz="1600" dirty="0" smtClean="0"/>
              <a:t>Height=200px</a:t>
            </a:r>
          </a:p>
          <a:p>
            <a:pPr marL="269875" lvl="1" indent="269875">
              <a:buFont typeface="Wingdings" pitchFamily="2" charset="2"/>
              <a:buChar char="§"/>
            </a:pPr>
            <a:r>
              <a:rPr lang="en-CA" sz="1600" dirty="0" smtClean="0"/>
              <a:t>Padding= 10px (</a:t>
            </a:r>
            <a:r>
              <a:rPr lang="en-CA" sz="1600" dirty="0" err="1" smtClean="0"/>
              <a:t>top,right,bottom,left</a:t>
            </a:r>
            <a:r>
              <a:rPr lang="en-CA" sz="1600" dirty="0" smtClean="0"/>
              <a:t>)</a:t>
            </a:r>
          </a:p>
          <a:p>
            <a:pPr marL="269875" lvl="1" indent="269875">
              <a:buFont typeface="Wingdings" pitchFamily="2" charset="2"/>
              <a:buChar char="§"/>
            </a:pPr>
            <a:r>
              <a:rPr lang="en-CA" sz="1600" dirty="0" smtClean="0"/>
              <a:t>Border=2px</a:t>
            </a:r>
          </a:p>
          <a:p>
            <a:pPr marL="269875" lvl="1" indent="269875">
              <a:buFont typeface="Wingdings" pitchFamily="2" charset="2"/>
              <a:buChar char="§"/>
            </a:pPr>
            <a:r>
              <a:rPr lang="en-CA" sz="1600" dirty="0" smtClean="0"/>
              <a:t>Margin=20px (</a:t>
            </a:r>
            <a:r>
              <a:rPr lang="en-CA" sz="1600" dirty="0" err="1" smtClean="0"/>
              <a:t>top,right,bottom,left</a:t>
            </a:r>
            <a:r>
              <a:rPr lang="en-CA" sz="1600" dirty="0" smtClean="0"/>
              <a:t>)</a:t>
            </a:r>
          </a:p>
          <a:p>
            <a:pPr marL="269875" lvl="1" indent="269875">
              <a:buFont typeface="Wingdings" pitchFamily="2" charset="2"/>
              <a:buChar char="§"/>
            </a:pPr>
            <a:r>
              <a:rPr lang="en-CA" sz="1400" dirty="0" smtClean="0"/>
              <a:t>And there is so much more to specify</a:t>
            </a:r>
            <a:endParaRPr lang="en-CA" sz="1400" dirty="0"/>
          </a:p>
        </p:txBody>
      </p:sp>
      <p:sp>
        <p:nvSpPr>
          <p:cNvPr id="11" name="Rectangle 10"/>
          <p:cNvSpPr/>
          <p:nvPr/>
        </p:nvSpPr>
        <p:spPr>
          <a:xfrm>
            <a:off x="3851920" y="1988840"/>
            <a:ext cx="1368152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5292080" y="1988840"/>
            <a:ext cx="504056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3851920" y="1412776"/>
            <a:ext cx="194421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851920" y="4365104"/>
            <a:ext cx="194421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CSS CONCEPTS :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Starting to build a website with styles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7776864" cy="432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Box model: </a:t>
            </a:r>
            <a:endParaRPr lang="en-CA" sz="2000" b="1" dirty="0" smtClean="0">
              <a:solidFill>
                <a:srgbClr val="C00000"/>
              </a:solidFill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62" name="Picture 2" descr="https://encrypted-tbn2.gstatic.com/images?q=tbn:ANd9GcTxwBTsDF4gk4bR4rjj9JmxkYSsKndiQuqyKwtUJy93HOBo7Gp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052736"/>
            <a:ext cx="3528392" cy="1885865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79512" y="1628800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Code using CSS Styles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Each box element is created using a </a:t>
            </a:r>
            <a:r>
              <a:rPr lang="en-CA" dirty="0" smtClean="0">
                <a:solidFill>
                  <a:srgbClr val="C00000"/>
                </a:solidFill>
              </a:rPr>
              <a:t>Div </a:t>
            </a:r>
            <a:r>
              <a:rPr lang="en-CA" b="1" dirty="0" smtClean="0">
                <a:solidFill>
                  <a:srgbClr val="C00000"/>
                </a:solidFill>
              </a:rPr>
              <a:t>ID </a:t>
            </a:r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</a:t>
            </a:r>
            <a:r>
              <a:rPr lang="en-CA" b="1" dirty="0" smtClean="0">
                <a:solidFill>
                  <a:srgbClr val="C00000"/>
                </a:solidFill>
              </a:rPr>
              <a:t> a Class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Classes and ID's control the styling and layout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7864" y="3717032"/>
            <a:ext cx="288032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Identifying box elements called </a:t>
            </a:r>
            <a:r>
              <a:rPr lang="en-CA" b="1" dirty="0" smtClean="0">
                <a:solidFill>
                  <a:schemeClr val="accent2"/>
                </a:solidFill>
              </a:rPr>
              <a:t>Classes</a:t>
            </a:r>
          </a:p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.header</a:t>
            </a:r>
          </a:p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CA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nav</a:t>
            </a:r>
            <a:endParaRPr lang="en-CA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.article</a:t>
            </a:r>
          </a:p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.section</a:t>
            </a:r>
          </a:p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.aside</a:t>
            </a:r>
          </a:p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.footer</a:t>
            </a:r>
            <a:endParaRPr lang="en-CA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3645024"/>
            <a:ext cx="288032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Identifying box elements called  </a:t>
            </a:r>
            <a:r>
              <a:rPr lang="en-CA" b="1" dirty="0" smtClean="0">
                <a:solidFill>
                  <a:schemeClr val="accent2"/>
                </a:solidFill>
              </a:rPr>
              <a:t>Div ID</a:t>
            </a:r>
          </a:p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#header</a:t>
            </a:r>
          </a:p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n-CA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nav</a:t>
            </a:r>
            <a:endParaRPr lang="en-CA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#article</a:t>
            </a:r>
          </a:p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#section</a:t>
            </a:r>
          </a:p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#aside</a:t>
            </a:r>
          </a:p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#footer</a:t>
            </a:r>
            <a:endParaRPr lang="en-CA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6176" y="3717032"/>
            <a:ext cx="2376264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So what’s the </a:t>
            </a:r>
            <a:r>
              <a:rPr lang="en-CA" b="1" dirty="0" smtClean="0"/>
              <a:t>difference </a:t>
            </a:r>
            <a:r>
              <a:rPr lang="en-CA" dirty="0" smtClean="0"/>
              <a:t>between using a </a:t>
            </a:r>
            <a:br>
              <a:rPr lang="en-CA" dirty="0" smtClean="0"/>
            </a:br>
            <a:r>
              <a:rPr lang="en-CA" b="1" dirty="0" smtClean="0">
                <a:solidFill>
                  <a:srgbClr val="C00000"/>
                </a:solidFill>
              </a:rPr>
              <a:t>Div ID </a:t>
            </a:r>
            <a:r>
              <a:rPr lang="en-CA" dirty="0" smtClean="0"/>
              <a:t>or a </a:t>
            </a:r>
            <a:r>
              <a:rPr lang="en-CA" b="1" dirty="0" smtClean="0">
                <a:solidFill>
                  <a:srgbClr val="C00000"/>
                </a:solidFill>
              </a:rPr>
              <a:t>Class</a:t>
            </a:r>
            <a:r>
              <a:rPr lang="en-CA" dirty="0" smtClean="0"/>
              <a:t>?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Let’s explore</a:t>
            </a:r>
          </a:p>
          <a:p>
            <a:pPr algn="ctr"/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988840"/>
            <a:ext cx="320384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Creating </a:t>
            </a:r>
            <a:r>
              <a:rPr lang="en-CA" b="1" dirty="0" smtClean="0"/>
              <a:t>box element </a:t>
            </a:r>
            <a:r>
              <a:rPr lang="en-CA" dirty="0" smtClean="0"/>
              <a:t>called</a:t>
            </a:r>
            <a:r>
              <a:rPr lang="en-CA" b="1" dirty="0" smtClean="0"/>
              <a:t> </a:t>
            </a:r>
            <a:br>
              <a:rPr lang="en-CA" b="1" dirty="0" smtClean="0"/>
            </a:br>
            <a:r>
              <a:rPr lang="en-CA" sz="2000" b="1" dirty="0" smtClean="0">
                <a:solidFill>
                  <a:schemeClr val="accent2"/>
                </a:solidFill>
              </a:rPr>
              <a:t>div ID </a:t>
            </a:r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n-CA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first_box</a:t>
            </a:r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CA" dirty="0" smtClean="0">
                <a:solidFill>
                  <a:srgbClr val="C00000"/>
                </a:solidFill>
              </a:rPr>
              <a:t>assigning attributes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46954"/>
          <a:stretch>
            <a:fillRect/>
          </a:stretch>
        </p:blipFill>
        <p:spPr bwMode="auto">
          <a:xfrm>
            <a:off x="323528" y="764704"/>
            <a:ext cx="244863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620688"/>
            <a:ext cx="338101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3284984"/>
            <a:ext cx="3024336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CA" sz="1600" dirty="0" smtClean="0">
                <a:solidFill>
                  <a:srgbClr val="C00000"/>
                </a:solidFill>
              </a:rPr>
              <a:t>Call to the element </a:t>
            </a:r>
            <a:r>
              <a:rPr lang="en-CA" sz="1600" dirty="0" smtClean="0"/>
              <a:t>(Div ID, class) </a:t>
            </a:r>
            <a:r>
              <a:rPr lang="en-CA" sz="1600" b="1" dirty="0" smtClean="0"/>
              <a:t>between &lt;body&gt; tags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1600" dirty="0" smtClean="0">
                <a:solidFill>
                  <a:srgbClr val="C00000"/>
                </a:solidFill>
              </a:rPr>
              <a:t>Attributes</a:t>
            </a:r>
            <a:r>
              <a:rPr lang="en-CA" sz="1600" dirty="0" smtClean="0"/>
              <a:t> written between </a:t>
            </a:r>
            <a:r>
              <a:rPr lang="en-CA" sz="1600" b="1" dirty="0" smtClean="0"/>
              <a:t>&lt;style&gt; tags</a:t>
            </a:r>
          </a:p>
          <a:p>
            <a:pPr marL="182563" indent="-182563">
              <a:buFont typeface="Arial" pitchFamily="34" charset="0"/>
              <a:buChar char="•"/>
            </a:pPr>
            <a:endParaRPr lang="en-CA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3905672"/>
            <a:ext cx="336028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3275856" y="1844824"/>
            <a:ext cx="252028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3203848" y="2852936"/>
            <a:ext cx="316835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3203848" y="5201816"/>
            <a:ext cx="252028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3275856" y="6281936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75656" y="2852936"/>
            <a:ext cx="0" cy="44482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0"/>
          </p:cNvCxnSpPr>
          <p:nvPr/>
        </p:nvCxnSpPr>
        <p:spPr>
          <a:xfrm flipH="1" flipV="1">
            <a:off x="1547664" y="4365104"/>
            <a:ext cx="54260" cy="54868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9512" y="188640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C00000"/>
                </a:solidFill>
              </a:rPr>
              <a:t>Simple Case: To generate this box model</a:t>
            </a:r>
            <a:endParaRPr lang="en-CA" sz="20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913784"/>
            <a:ext cx="320384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Creating </a:t>
            </a:r>
            <a:r>
              <a:rPr lang="en-CA" b="1" dirty="0" smtClean="0"/>
              <a:t>box element </a:t>
            </a:r>
            <a:r>
              <a:rPr lang="en-CA" dirty="0" smtClean="0"/>
              <a:t>called  </a:t>
            </a:r>
            <a:r>
              <a:rPr lang="en-CA" b="1" dirty="0" smtClean="0">
                <a:solidFill>
                  <a:schemeClr val="accent2"/>
                </a:solidFill>
              </a:rPr>
              <a:t>class </a:t>
            </a:r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CA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first_box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CA" dirty="0" smtClean="0">
                <a:solidFill>
                  <a:srgbClr val="C00000"/>
                </a:solidFill>
              </a:rPr>
              <a:t>assigning attributes</a:t>
            </a:r>
            <a:endParaRPr lang="en-CA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CA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CA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60232" y="1052736"/>
            <a:ext cx="2483768" cy="2339102"/>
          </a:xfrm>
          <a:prstGeom prst="rect">
            <a:avLst/>
          </a:prstGeom>
          <a:solidFill>
            <a:srgbClr val="FFE48F"/>
          </a:solidFill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C00000"/>
                </a:solidFill>
              </a:rPr>
              <a:t>Different syntax</a:t>
            </a:r>
          </a:p>
          <a:p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Between </a:t>
            </a:r>
            <a:r>
              <a:rPr lang="en-CA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style</a:t>
            </a:r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tags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b="1" dirty="0" smtClean="0"/>
              <a:t># </a:t>
            </a:r>
            <a:r>
              <a:rPr lang="en-CA" b="1" dirty="0" err="1" smtClean="0"/>
              <a:t>first_box</a:t>
            </a:r>
            <a:r>
              <a:rPr lang="en-CA" b="1" dirty="0" smtClean="0"/>
              <a:t>  </a:t>
            </a:r>
            <a:r>
              <a:rPr lang="en-CA" sz="1600" b="1" dirty="0" smtClean="0"/>
              <a:t>( if div ID)</a:t>
            </a:r>
            <a:endParaRPr lang="en-CA" b="1" dirty="0" smtClean="0"/>
          </a:p>
          <a:p>
            <a:r>
              <a:rPr lang="en-CA" b="1" dirty="0" smtClean="0"/>
              <a:t>.</a:t>
            </a:r>
            <a:r>
              <a:rPr lang="en-CA" b="1" dirty="0" err="1" smtClean="0"/>
              <a:t>first_box</a:t>
            </a:r>
            <a:r>
              <a:rPr lang="en-CA" b="1" dirty="0" smtClean="0"/>
              <a:t>     </a:t>
            </a:r>
            <a:r>
              <a:rPr lang="en-CA" sz="1600" b="1" dirty="0" smtClean="0"/>
              <a:t>(if class)</a:t>
            </a:r>
            <a:endParaRPr lang="en-CA" b="1" dirty="0" smtClean="0"/>
          </a:p>
          <a:p>
            <a:endParaRPr lang="en-CA" dirty="0" smtClean="0"/>
          </a:p>
          <a:p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Between </a:t>
            </a:r>
            <a:r>
              <a:rPr lang="en-CA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body</a:t>
            </a:r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tags</a:t>
            </a:r>
            <a:endParaRPr lang="en-CA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CA" dirty="0" smtClean="0"/>
              <a:t>div id=“</a:t>
            </a:r>
            <a:r>
              <a:rPr lang="en-CA" dirty="0" err="1" smtClean="0"/>
              <a:t>first_box</a:t>
            </a:r>
            <a:r>
              <a:rPr lang="en-CA" dirty="0" smtClean="0"/>
              <a:t>”</a:t>
            </a:r>
          </a:p>
          <a:p>
            <a:r>
              <a:rPr lang="en-CA" dirty="0" smtClean="0"/>
              <a:t>div class=“</a:t>
            </a:r>
            <a:r>
              <a:rPr lang="en-CA" dirty="0" err="1" smtClean="0"/>
              <a:t>first_box</a:t>
            </a:r>
            <a:r>
              <a:rPr lang="en-CA" dirty="0" smtClean="0"/>
              <a:t>”</a:t>
            </a:r>
            <a:endParaRPr lang="en-CA" dirty="0"/>
          </a:p>
        </p:txBody>
      </p:sp>
      <p:sp>
        <p:nvSpPr>
          <p:cNvPr id="40" name="TextBox 39"/>
          <p:cNvSpPr txBox="1"/>
          <p:nvPr/>
        </p:nvSpPr>
        <p:spPr>
          <a:xfrm>
            <a:off x="6732240" y="3977680"/>
            <a:ext cx="2232248" cy="1754326"/>
          </a:xfrm>
          <a:prstGeom prst="rect">
            <a:avLst/>
          </a:prstGeom>
          <a:solidFill>
            <a:srgbClr val="FFE48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But still</a:t>
            </a:r>
            <a:b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when should you use one over the other?</a:t>
            </a:r>
          </a:p>
          <a:p>
            <a:pPr algn="ctr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Let’s explore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131840" y="1916832"/>
            <a:ext cx="432048" cy="2160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 t="26127"/>
          <a:stretch>
            <a:fillRect/>
          </a:stretch>
        </p:blipFill>
        <p:spPr bwMode="auto">
          <a:xfrm>
            <a:off x="5580112" y="3645024"/>
            <a:ext cx="3563888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t="24115" b="3539"/>
          <a:stretch>
            <a:fillRect/>
          </a:stretch>
        </p:blipFill>
        <p:spPr bwMode="auto">
          <a:xfrm>
            <a:off x="5577681" y="548680"/>
            <a:ext cx="3566319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692696"/>
            <a:ext cx="273630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Making 2 boxes using </a:t>
            </a:r>
            <a:r>
              <a:rPr lang="en-CA" b="1" dirty="0" smtClean="0">
                <a:solidFill>
                  <a:srgbClr val="C00000"/>
                </a:solidFill>
              </a:rPr>
              <a:t>Div ID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08104" y="2492896"/>
            <a:ext cx="309634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C00000"/>
                </a:solidFill>
              </a:rPr>
              <a:t>Making more than one box </a:t>
            </a:r>
            <a:br>
              <a:rPr lang="en-CA" b="1" dirty="0" smtClean="0">
                <a:solidFill>
                  <a:srgbClr val="C00000"/>
                </a:solidFill>
              </a:rPr>
            </a:br>
            <a:r>
              <a:rPr lang="en-CA" b="1" dirty="0" smtClean="0">
                <a:solidFill>
                  <a:srgbClr val="C00000"/>
                </a:solidFill>
              </a:rPr>
              <a:t>– Div Ids versus Classes</a:t>
            </a:r>
            <a:endParaRPr lang="en-CA" b="1" dirty="0">
              <a:solidFill>
                <a:srgbClr val="C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692696"/>
            <a:ext cx="2671834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5508104" y="1988840"/>
            <a:ext cx="309634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0" y="1340768"/>
            <a:ext cx="2736304" cy="1846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b="1" dirty="0" smtClean="0"/>
              <a:t>Limitations: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CA" sz="1400" b="1" dirty="0" smtClean="0">
                <a:solidFill>
                  <a:srgbClr val="C00000"/>
                </a:solidFill>
              </a:rPr>
              <a:t>Div id </a:t>
            </a:r>
            <a:r>
              <a:rPr lang="en-CA" sz="1400" b="1" dirty="0" err="1" smtClean="0">
                <a:solidFill>
                  <a:srgbClr val="C00000"/>
                </a:solidFill>
              </a:rPr>
              <a:t>first_box</a:t>
            </a:r>
            <a:r>
              <a:rPr lang="en-CA" sz="1400" b="1" dirty="0" smtClean="0">
                <a:solidFill>
                  <a:srgbClr val="C00000"/>
                </a:solidFill>
              </a:rPr>
              <a:t> </a:t>
            </a:r>
            <a:r>
              <a:rPr lang="en-CA" sz="1400" dirty="0" smtClean="0"/>
              <a:t>is controlled by same attributes </a:t>
            </a:r>
            <a:r>
              <a:rPr lang="en-CA" sz="1400" b="1" dirty="0" smtClean="0">
                <a:solidFill>
                  <a:srgbClr val="C00000"/>
                </a:solidFill>
              </a:rPr>
              <a:t>#</a:t>
            </a:r>
            <a:r>
              <a:rPr lang="en-CA" sz="1400" b="1" dirty="0" err="1" smtClean="0">
                <a:solidFill>
                  <a:srgbClr val="C00000"/>
                </a:solidFill>
              </a:rPr>
              <a:t>firstbox</a:t>
            </a:r>
            <a:r>
              <a:rPr lang="en-CA" sz="1400" b="1" dirty="0" smtClean="0">
                <a:solidFill>
                  <a:srgbClr val="C00000"/>
                </a:solidFill>
              </a:rPr>
              <a:t/>
            </a:r>
            <a:br>
              <a:rPr lang="en-CA" sz="1400" b="1" dirty="0" smtClean="0">
                <a:solidFill>
                  <a:srgbClr val="C00000"/>
                </a:solidFill>
              </a:rPr>
            </a:br>
            <a:endParaRPr lang="en-CA" sz="1400" b="1" dirty="0" smtClean="0">
              <a:solidFill>
                <a:srgbClr val="C00000"/>
              </a:solidFill>
            </a:endParaRPr>
          </a:p>
          <a:p>
            <a:pPr marL="92075" indent="-92075">
              <a:buFont typeface="Arial" pitchFamily="34" charset="0"/>
              <a:buChar char="•"/>
            </a:pPr>
            <a:r>
              <a:rPr lang="en-CA" sz="1400" dirty="0" smtClean="0"/>
              <a:t>So can’t have one box different than the other </a:t>
            </a:r>
            <a:br>
              <a:rPr lang="en-CA" sz="1400" dirty="0" smtClean="0"/>
            </a:br>
            <a:r>
              <a:rPr lang="en-CA" sz="1400" b="1" dirty="0" smtClean="0">
                <a:solidFill>
                  <a:srgbClr val="C00000"/>
                </a:solidFill>
              </a:rPr>
              <a:t>unless</a:t>
            </a:r>
            <a:r>
              <a:rPr lang="en-CA" sz="1400" dirty="0" smtClean="0"/>
              <a:t> you specify two different Div IDs</a:t>
            </a:r>
            <a:endParaRPr lang="en-CA" sz="1600" b="1" dirty="0" smtClean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4221088"/>
            <a:ext cx="273630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Making 2 boxes using </a:t>
            </a:r>
            <a:r>
              <a:rPr lang="en-CA" b="1" dirty="0" smtClean="0">
                <a:solidFill>
                  <a:srgbClr val="C00000"/>
                </a:solidFill>
              </a:rPr>
              <a:t>Classes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5157192"/>
            <a:ext cx="2736304" cy="1415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b="1" dirty="0" smtClean="0"/>
              <a:t>Flexibility: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CA" sz="1400" b="1" dirty="0" smtClean="0">
                <a:solidFill>
                  <a:srgbClr val="C00000"/>
                </a:solidFill>
              </a:rPr>
              <a:t>Class</a:t>
            </a:r>
            <a:r>
              <a:rPr lang="en-CA" sz="1400" dirty="0" smtClean="0"/>
              <a:t> is controlled by style attributes</a:t>
            </a:r>
            <a:br>
              <a:rPr lang="en-CA" sz="1400" dirty="0" smtClean="0"/>
            </a:br>
            <a:r>
              <a:rPr lang="en-CA" sz="1400" dirty="0" smtClean="0"/>
              <a:t> </a:t>
            </a:r>
            <a:r>
              <a:rPr lang="en-CA" sz="1400" b="1" dirty="0" smtClean="0">
                <a:solidFill>
                  <a:srgbClr val="C00000"/>
                </a:solidFill>
              </a:rPr>
              <a:t>.</a:t>
            </a:r>
            <a:r>
              <a:rPr lang="en-CA" sz="1400" b="1" dirty="0" err="1" smtClean="0">
                <a:solidFill>
                  <a:srgbClr val="C00000"/>
                </a:solidFill>
              </a:rPr>
              <a:t>first_box</a:t>
            </a:r>
            <a:r>
              <a:rPr lang="en-CA" sz="1400" b="1" dirty="0" smtClean="0">
                <a:solidFill>
                  <a:srgbClr val="C00000"/>
                </a:solidFill>
              </a:rPr>
              <a:t> </a:t>
            </a:r>
            <a:r>
              <a:rPr lang="en-CA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</a:t>
            </a:r>
            <a:r>
              <a:rPr lang="en-CA" sz="1400" b="1" dirty="0" smtClean="0">
                <a:solidFill>
                  <a:srgbClr val="C00000"/>
                </a:solidFill>
              </a:rPr>
              <a:t> .</a:t>
            </a:r>
            <a:r>
              <a:rPr lang="en-CA" sz="1400" b="1" dirty="0" err="1" smtClean="0">
                <a:solidFill>
                  <a:srgbClr val="C00000"/>
                </a:solidFill>
              </a:rPr>
              <a:t>second_box</a:t>
            </a:r>
            <a:r>
              <a:rPr lang="en-CA" sz="1400" b="1" dirty="0" smtClean="0">
                <a:solidFill>
                  <a:srgbClr val="C00000"/>
                </a:solidFill>
              </a:rPr>
              <a:t/>
            </a:r>
            <a:br>
              <a:rPr lang="en-CA" sz="1400" b="1" dirty="0" smtClean="0">
                <a:solidFill>
                  <a:srgbClr val="C00000"/>
                </a:solidFill>
              </a:rPr>
            </a:br>
            <a:endParaRPr lang="en-CA" sz="1400" b="1" dirty="0" smtClean="0">
              <a:solidFill>
                <a:srgbClr val="C00000"/>
              </a:solidFill>
            </a:endParaRPr>
          </a:p>
          <a:p>
            <a:pPr marL="92075" indent="-92075">
              <a:buFont typeface="Arial" pitchFamily="34" charset="0"/>
              <a:buChar char="•"/>
            </a:pPr>
            <a:r>
              <a:rPr lang="en-CA" sz="1400" dirty="0" smtClean="0"/>
              <a:t>So you have control</a:t>
            </a:r>
            <a:endParaRPr lang="en-CA" sz="1600" b="1" dirty="0" smtClean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80112" y="836712"/>
            <a:ext cx="2736304" cy="5760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5580112" y="6309320"/>
            <a:ext cx="35638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5580112" y="6021288"/>
            <a:ext cx="35638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5508104" y="3933056"/>
            <a:ext cx="3024336" cy="5760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5508104" y="4509120"/>
            <a:ext cx="2952328" cy="7200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843808" y="2924944"/>
            <a:ext cx="2592288" cy="864096"/>
          </a:xfrm>
          <a:solidFill>
            <a:srgbClr val="FFC000"/>
          </a:solidFill>
        </p:spPr>
        <p:txBody>
          <a:bodyPr>
            <a:normAutofit fontScale="92500" lnSpcReduction="10000"/>
          </a:bodyPr>
          <a:lstStyle/>
          <a:p>
            <a:pPr marL="0" lvl="3" indent="0" algn="ctr">
              <a:buNone/>
            </a:pPr>
            <a:r>
              <a:rPr lang="en-CA" sz="1800" b="1" dirty="0" smtClean="0"/>
              <a:t>Can accomplish the same thing</a:t>
            </a:r>
          </a:p>
          <a:p>
            <a:pPr marL="0" lvl="3" indent="0" algn="ctr">
              <a:buNone/>
            </a:pPr>
            <a:r>
              <a:rPr lang="en-CA" sz="1800" b="1" dirty="0" smtClean="0"/>
              <a:t>With Div Ids &amp; Classes</a:t>
            </a:r>
            <a:endParaRPr lang="en-CA" sz="1800" dirty="0" smtClean="0"/>
          </a:p>
          <a:p>
            <a:pPr marL="0" indent="0">
              <a:buNone/>
            </a:pPr>
            <a:endParaRPr lang="en-CA" sz="2000" b="1" dirty="0" smtClean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4" y="4077072"/>
            <a:ext cx="2880320" cy="129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41"/>
          <p:cNvSpPr/>
          <p:nvPr/>
        </p:nvSpPr>
        <p:spPr>
          <a:xfrm>
            <a:off x="5580112" y="5589240"/>
            <a:ext cx="35638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51520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LECTURE #5</a:t>
            </a:r>
            <a:r>
              <a:rPr kumimoji="0" lang="en-CA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OVERVIEW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67544" y="1196752"/>
            <a:ext cx="813690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CA" sz="2400" b="1" dirty="0" smtClean="0">
                <a:solidFill>
                  <a:srgbClr val="C00000"/>
                </a:solidFill>
              </a:rPr>
              <a:t>Understanding: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CSS?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Box model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to use the box model to create a website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Div Ids  and Classes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Starting to work with styles</a:t>
            </a:r>
          </a:p>
          <a:p>
            <a:pPr>
              <a:buFont typeface="Arial" pitchFamily="34" charset="0"/>
              <a:buChar char="•"/>
            </a:pP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CA" sz="2800" b="1" dirty="0" smtClean="0">
                <a:solidFill>
                  <a:srgbClr val="C00000"/>
                </a:solidFill>
              </a:rPr>
              <a:t>Building a website with CSS</a:t>
            </a: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CSS CONCEPTS :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Div Ids and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4896544" cy="2448272"/>
          </a:xfrm>
        </p:spPr>
        <p:txBody>
          <a:bodyPr>
            <a:normAutofit fontScale="70000" lnSpcReduction="20000"/>
          </a:bodyPr>
          <a:lstStyle/>
          <a:p>
            <a:pPr marL="182563" lvl="3" indent="-182563">
              <a:buNone/>
            </a:pPr>
            <a:r>
              <a:rPr lang="en-CA" sz="2400" b="1" dirty="0" smtClean="0">
                <a:solidFill>
                  <a:srgbClr val="C00000"/>
                </a:solidFill>
              </a:rPr>
              <a:t>CSS doesn't care!</a:t>
            </a:r>
          </a:p>
          <a:p>
            <a:pPr marL="182563" lvl="3" indent="-182563">
              <a:buFont typeface="Arial" pitchFamily="34" charset="0"/>
              <a:buChar char="•"/>
            </a:pPr>
            <a:r>
              <a:rPr lang="en-CA" sz="2200" dirty="0" smtClean="0"/>
              <a:t> There is nothing you can do with an ID that you can't do with a Class and vise versa.</a:t>
            </a:r>
            <a:br>
              <a:rPr lang="en-CA" sz="2200" dirty="0" smtClean="0"/>
            </a:br>
            <a:endParaRPr lang="en-CA" sz="2200" dirty="0" smtClean="0"/>
          </a:p>
          <a:p>
            <a:pPr marL="182563" lvl="3" indent="-182563">
              <a:buNone/>
            </a:pPr>
            <a:r>
              <a:rPr lang="en-CA" sz="2400" b="1" dirty="0" smtClean="0">
                <a:solidFill>
                  <a:srgbClr val="C00000"/>
                </a:solidFill>
              </a:rPr>
              <a:t>But </a:t>
            </a:r>
            <a:r>
              <a:rPr lang="en-CA" sz="2400" b="1" dirty="0" err="1" smtClean="0">
                <a:solidFill>
                  <a:srgbClr val="C00000"/>
                </a:solidFill>
              </a:rPr>
              <a:t>Javascript</a:t>
            </a:r>
            <a:r>
              <a:rPr lang="en-CA" sz="2400" b="1" dirty="0" smtClean="0">
                <a:solidFill>
                  <a:srgbClr val="C00000"/>
                </a:solidFill>
              </a:rPr>
              <a:t> cares!</a:t>
            </a:r>
          </a:p>
          <a:p>
            <a:pPr marL="182563" lvl="3" indent="-182563">
              <a:buFont typeface="Arial" pitchFamily="34" charset="0"/>
              <a:buChar char="•"/>
            </a:pPr>
            <a:r>
              <a:rPr lang="en-CA" sz="2100" dirty="0" smtClean="0"/>
              <a:t>JavaScript depends on there being</a:t>
            </a:r>
            <a:br>
              <a:rPr lang="en-CA" sz="2100" dirty="0" smtClean="0"/>
            </a:br>
            <a:r>
              <a:rPr lang="en-CA" sz="2100" dirty="0" smtClean="0"/>
              <a:t> </a:t>
            </a:r>
            <a:r>
              <a:rPr lang="en-CA" sz="2300" b="1" dirty="0" smtClean="0">
                <a:solidFill>
                  <a:srgbClr val="C00000"/>
                </a:solidFill>
              </a:rPr>
              <a:t>only</a:t>
            </a:r>
            <a:r>
              <a:rPr lang="en-CA" sz="2100" b="1" dirty="0" smtClean="0">
                <a:solidFill>
                  <a:srgbClr val="C00000"/>
                </a:solidFill>
              </a:rPr>
              <a:t> one page element </a:t>
            </a:r>
            <a:r>
              <a:rPr lang="en-CA" sz="2100" b="1" u="sng" dirty="0" smtClean="0">
                <a:solidFill>
                  <a:srgbClr val="C00000"/>
                </a:solidFill>
              </a:rPr>
              <a:t>ID</a:t>
            </a:r>
            <a:r>
              <a:rPr lang="en-CA" sz="2100" b="1" dirty="0" smtClean="0">
                <a:solidFill>
                  <a:srgbClr val="C00000"/>
                </a:solidFill>
              </a:rPr>
              <a:t> </a:t>
            </a:r>
            <a:r>
              <a:rPr lang="en-CA" sz="2100" dirty="0" smtClean="0"/>
              <a:t>per </a:t>
            </a:r>
            <a:r>
              <a:rPr lang="en-CA" sz="2100" dirty="0" smtClean="0"/>
              <a:t>webpage with any particular because of certain calls</a:t>
            </a:r>
          </a:p>
          <a:p>
            <a:pPr marL="182563" lvl="3" indent="-182563">
              <a:buFont typeface="Arial" pitchFamily="34" charset="0"/>
              <a:buChar char="•"/>
            </a:pPr>
            <a:r>
              <a:rPr lang="en-CA" sz="2200" b="1" dirty="0" smtClean="0"/>
              <a:t>One header ID, one </a:t>
            </a:r>
            <a:r>
              <a:rPr lang="en-CA" sz="2200" b="1" dirty="0" err="1" smtClean="0"/>
              <a:t>nav</a:t>
            </a:r>
            <a:r>
              <a:rPr lang="en-CA" sz="2200" b="1" dirty="0" smtClean="0"/>
              <a:t> id, one aside ID  etc.</a:t>
            </a:r>
            <a:br>
              <a:rPr lang="en-CA" sz="2200" b="1" dirty="0" smtClean="0"/>
            </a:br>
            <a:r>
              <a:rPr lang="en-CA" sz="2200" b="1" dirty="0" smtClean="0"/>
              <a:t>They are used once only in the entire webpage</a:t>
            </a:r>
          </a:p>
          <a:p>
            <a:pPr marL="182563" lvl="3" indent="-182563">
              <a:buFont typeface="Arial" pitchFamily="34" charset="0"/>
              <a:buChar char="•"/>
            </a:pPr>
            <a:endParaRPr lang="en-CA" sz="2200" dirty="0" smtClean="0"/>
          </a:p>
          <a:p>
            <a:pPr marL="0" indent="0">
              <a:buNone/>
            </a:pPr>
            <a:endParaRPr lang="en-CA" sz="2000" b="1" dirty="0" smtClean="0">
              <a:solidFill>
                <a:srgbClr val="C00000"/>
              </a:solidFill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11552" y="1"/>
            <a:ext cx="4032448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#header</a:t>
            </a:r>
          </a:p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n-CA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nav</a:t>
            </a:r>
            <a:endParaRPr lang="en-CA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#article</a:t>
            </a:r>
          </a:p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#section</a:t>
            </a:r>
          </a:p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#aside</a:t>
            </a:r>
          </a:p>
          <a:p>
            <a:pPr marL="269875" lvl="1" indent="-4763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#footer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908720"/>
            <a:ext cx="424847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So what’s the </a:t>
            </a:r>
            <a:r>
              <a:rPr lang="en-CA" b="1" dirty="0" smtClean="0"/>
              <a:t>difference </a:t>
            </a:r>
            <a:r>
              <a:rPr lang="en-CA" dirty="0" smtClean="0"/>
              <a:t>between using a </a:t>
            </a:r>
            <a:r>
              <a:rPr lang="en-CA" b="1" dirty="0" smtClean="0">
                <a:solidFill>
                  <a:srgbClr val="C00000"/>
                </a:solidFill>
              </a:rPr>
              <a:t>div ID </a:t>
            </a:r>
            <a:r>
              <a:rPr lang="en-CA" dirty="0" smtClean="0"/>
              <a:t>or a </a:t>
            </a:r>
            <a:r>
              <a:rPr lang="en-CA" b="1" dirty="0" smtClean="0">
                <a:solidFill>
                  <a:srgbClr val="C00000"/>
                </a:solidFill>
              </a:rPr>
              <a:t>class</a:t>
            </a:r>
            <a:r>
              <a:rPr lang="en-CA" dirty="0" smtClean="0"/>
              <a:t>?</a:t>
            </a:r>
            <a:endParaRPr lang="en-CA" dirty="0"/>
          </a:p>
        </p:txBody>
      </p:sp>
      <p:pic>
        <p:nvPicPr>
          <p:cNvPr id="13" name="Picture 2" descr="https://encrypted-tbn2.gstatic.com/images?q=tbn:ANd9GcTxwBTsDF4gk4bR4rjj9JmxkYSsKndiQuqyKwtUJy93HOBo7Gp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60648"/>
            <a:ext cx="2483767" cy="1512168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3933056"/>
            <a:ext cx="493204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Div ID used for: </a:t>
            </a:r>
          </a:p>
          <a:p>
            <a:pPr marL="446088" lvl="1" indent="-180975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Used to identify sections of a webpage</a:t>
            </a:r>
            <a:b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 </a:t>
            </a:r>
            <a:r>
              <a:rPr lang="en-CA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Unique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within 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a webpage</a:t>
            </a: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46088" lvl="1" indent="-180975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Can only be 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used </a:t>
            </a:r>
            <a:r>
              <a:rPr lang="en-CA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ONCE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 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webpage</a:t>
            </a:r>
            <a:b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 used for identifying the section</a:t>
            </a:r>
            <a:endParaRPr lang="en-CA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69875" lvl="1" indent="-4763"/>
            <a:endParaRPr lang="en-CA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t="15170" r="43158"/>
          <a:stretch>
            <a:fillRect/>
          </a:stretch>
        </p:blipFill>
        <p:spPr bwMode="auto">
          <a:xfrm>
            <a:off x="5554415" y="2026146"/>
            <a:ext cx="3589585" cy="483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 l="58153" b="57672"/>
          <a:stretch>
            <a:fillRect/>
          </a:stretch>
        </p:blipFill>
        <p:spPr bwMode="auto">
          <a:xfrm>
            <a:off x="3203848" y="5364266"/>
            <a:ext cx="2389077" cy="14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CSS CONCEPTS :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Div Ids and Classes</a:t>
            </a: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2" descr="https://encrypted-tbn2.gstatic.com/images?q=tbn:ANd9GcTxwBTsDF4gk4bR4rjj9JmxkYSsKndiQuqyKwtUJy93HOBo7Gp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564904"/>
            <a:ext cx="3168352" cy="169343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0" y="908720"/>
            <a:ext cx="507605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In this code:</a:t>
            </a:r>
          </a:p>
          <a:p>
            <a:pPr marL="182563" lvl="1" indent="-182563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Div ID code has been created in the body</a:t>
            </a:r>
          </a:p>
          <a:p>
            <a:pPr marL="182563" lvl="1" indent="-182563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But we haven’t given it any attributes yet to create the look</a:t>
            </a:r>
            <a:b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(nothing in the head section)</a:t>
            </a:r>
            <a:endParaRPr lang="en-CA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t="15170" r="43158"/>
          <a:stretch>
            <a:fillRect/>
          </a:stretch>
        </p:blipFill>
        <p:spPr bwMode="auto">
          <a:xfrm>
            <a:off x="5004048" y="549691"/>
            <a:ext cx="3949625" cy="630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 l="58153" b="57672"/>
          <a:stretch>
            <a:fillRect/>
          </a:stretch>
        </p:blipFill>
        <p:spPr bwMode="auto">
          <a:xfrm>
            <a:off x="683568" y="4516996"/>
            <a:ext cx="3168352" cy="198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5580112" y="2564904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08104" y="3212976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80112" y="3834760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08104" y="4463400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8104" y="5085184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80112" y="5733256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48" y="5861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STARTING TO BUILD THE WEBSITE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7776864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Understanding how to work with sections</a:t>
            </a:r>
          </a:p>
          <a:p>
            <a:pPr marL="541338" indent="-276225"/>
            <a:endParaRPr lang="en-CA" sz="1800" dirty="0" smtClean="0">
              <a:ea typeface="Verdana" pitchFamily="34" charset="0"/>
              <a:cs typeface="Verdana" pitchFamily="34" charset="0"/>
            </a:endParaRPr>
          </a:p>
          <a:p>
            <a:pPr marL="541338" indent="-276225"/>
            <a:endParaRPr lang="en-CA" sz="2200" dirty="0" smtClean="0"/>
          </a:p>
          <a:p>
            <a:pPr marL="800100" lvl="1" indent="-342900">
              <a:buFont typeface="+mj-lt"/>
              <a:buAutoNum type="arabicParenR"/>
            </a:pPr>
            <a:endParaRPr lang="en-CA" sz="2000" dirty="0" smtClean="0"/>
          </a:p>
          <a:p>
            <a:endParaRPr lang="en-CA" sz="2000" dirty="0" smtClean="0"/>
          </a:p>
          <a:p>
            <a:endParaRPr lang="en-CA" sz="2400" dirty="0" smtClean="0"/>
          </a:p>
          <a:p>
            <a:pPr>
              <a:buNone/>
            </a:pPr>
            <a:endParaRPr lang="en-CA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5184576" cy="4269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100783"/>
            <a:ext cx="3384376" cy="406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652120" y="2132856"/>
            <a:ext cx="3240360" cy="108012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5580112" y="2060848"/>
            <a:ext cx="3384376" cy="410445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259632" y="4653136"/>
            <a:ext cx="4104456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69875" indent="-269875">
              <a:buFont typeface="Arial" pitchFamily="34" charset="0"/>
              <a:buChar char="•"/>
            </a:pPr>
            <a:r>
              <a:rPr lang="en-CA" dirty="0" smtClean="0">
                <a:solidFill>
                  <a:srgbClr val="C00000"/>
                </a:solidFill>
              </a:rPr>
              <a:t>We need to define what these two boxes will look like</a:t>
            </a:r>
          </a:p>
          <a:p>
            <a:pPr marL="269875" indent="-269875">
              <a:buFont typeface="Arial" pitchFamily="34" charset="0"/>
              <a:buChar char="•"/>
            </a:pPr>
            <a:r>
              <a:rPr lang="en-CA" dirty="0" smtClean="0">
                <a:solidFill>
                  <a:srgbClr val="C00000"/>
                </a:solidFill>
              </a:rPr>
              <a:t>We need to assign </a:t>
            </a:r>
            <a:r>
              <a:rPr lang="en-CA" u="sng" dirty="0" smtClean="0">
                <a:solidFill>
                  <a:srgbClr val="C00000"/>
                </a:solidFill>
              </a:rPr>
              <a:t>attributes</a:t>
            </a:r>
            <a:r>
              <a:rPr lang="en-CA" dirty="0" smtClean="0">
                <a:solidFill>
                  <a:srgbClr val="C00000"/>
                </a:solidFill>
              </a:rPr>
              <a:t> them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0112" y="134076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 want to create this layout  with </a:t>
            </a:r>
            <a:r>
              <a:rPr lang="en-CA" b="1" dirty="0" smtClean="0">
                <a:solidFill>
                  <a:schemeClr val="accent2"/>
                </a:solidFill>
              </a:rPr>
              <a:t>styles</a:t>
            </a:r>
            <a:r>
              <a:rPr lang="en-CA" dirty="0" smtClean="0"/>
              <a:t> rather than tables</a:t>
            </a:r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STARTING TO BUILD THE WEBSITE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776864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We created a style for class “outer”</a:t>
            </a:r>
          </a:p>
          <a:p>
            <a:pPr marL="541338" indent="-276225"/>
            <a:endParaRPr lang="en-CA" sz="1800" dirty="0" smtClean="0">
              <a:ea typeface="Verdana" pitchFamily="34" charset="0"/>
              <a:cs typeface="Verdana" pitchFamily="34" charset="0"/>
            </a:endParaRPr>
          </a:p>
          <a:p>
            <a:pPr marL="541338" indent="-276225"/>
            <a:endParaRPr lang="en-CA" sz="2200" dirty="0" smtClean="0"/>
          </a:p>
          <a:p>
            <a:pPr marL="800100" lvl="1" indent="-342900">
              <a:buFont typeface="+mj-lt"/>
              <a:buAutoNum type="arabicParenR"/>
            </a:pPr>
            <a:endParaRPr lang="en-CA" sz="2000" dirty="0" smtClean="0"/>
          </a:p>
          <a:p>
            <a:endParaRPr lang="en-CA" sz="2000" dirty="0" smtClean="0"/>
          </a:p>
          <a:p>
            <a:endParaRPr lang="en-CA" sz="2400" dirty="0" smtClean="0"/>
          </a:p>
          <a:p>
            <a:pPr>
              <a:buNone/>
            </a:pPr>
            <a:endParaRPr lang="en-CA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9512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96752"/>
            <a:ext cx="5868144" cy="534352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051720" y="2780928"/>
            <a:ext cx="273630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Giving  class “outer”</a:t>
            </a:r>
            <a:br>
              <a:rPr lang="en-CA" dirty="0" smtClean="0"/>
            </a:br>
            <a:r>
              <a:rPr lang="en-CA" dirty="0" smtClean="0"/>
              <a:t>characteristics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9227" y="764704"/>
            <a:ext cx="317477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4365104"/>
            <a:ext cx="2304256" cy="220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355976" y="5657671"/>
            <a:ext cx="446449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With the margin: 0 auto;</a:t>
            </a:r>
          </a:p>
          <a:p>
            <a:r>
              <a:rPr lang="en-CA" dirty="0" smtClean="0">
                <a:solidFill>
                  <a:srgbClr val="C00000"/>
                </a:solidFill>
              </a:rPr>
              <a:t>“auto” Tells browser to split up the available space between the left and right edges  which means </a:t>
            </a:r>
            <a:r>
              <a:rPr lang="en-CA" u="sng" dirty="0" smtClean="0">
                <a:solidFill>
                  <a:srgbClr val="C00000"/>
                </a:solidFill>
              </a:rPr>
              <a:t>centering</a:t>
            </a:r>
            <a:r>
              <a:rPr lang="en-CA" dirty="0" smtClean="0">
                <a:solidFill>
                  <a:srgbClr val="C00000"/>
                </a:solidFill>
              </a:rPr>
              <a:t> it </a:t>
            </a:r>
            <a:r>
              <a:rPr lang="en-CA" dirty="0" smtClean="0">
                <a:solidFill>
                  <a:srgbClr val="C00000"/>
                </a:solidFill>
              </a:rPr>
              <a:t>on the page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6136" y="2348880"/>
            <a:ext cx="32403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Without  the margin: 0 auto;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388424" y="5445224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8916" idx="1"/>
          </p:cNvCxnSpPr>
          <p:nvPr/>
        </p:nvCxnSpPr>
        <p:spPr>
          <a:xfrm flipH="1">
            <a:off x="6516216" y="5445224"/>
            <a:ext cx="504056" cy="211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7544" y="2564904"/>
            <a:ext cx="1368152" cy="10801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9214" y="620688"/>
            <a:ext cx="399478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954" y="1052736"/>
            <a:ext cx="5391150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STARTING TO BUILD THE WEBSITE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7776864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We created a style for class “box”</a:t>
            </a:r>
          </a:p>
          <a:p>
            <a:pPr marL="541338" indent="-276225"/>
            <a:endParaRPr lang="en-CA" sz="1800" dirty="0" smtClean="0">
              <a:ea typeface="Verdana" pitchFamily="34" charset="0"/>
              <a:cs typeface="Verdana" pitchFamily="34" charset="0"/>
            </a:endParaRPr>
          </a:p>
          <a:p>
            <a:pPr marL="541338" indent="-276225"/>
            <a:endParaRPr lang="en-CA" sz="2200" dirty="0" smtClean="0"/>
          </a:p>
          <a:p>
            <a:pPr marL="800100" lvl="1" indent="-342900">
              <a:buFont typeface="+mj-lt"/>
              <a:buAutoNum type="arabicParenR"/>
            </a:pPr>
            <a:endParaRPr lang="en-CA" sz="2000" dirty="0" smtClean="0"/>
          </a:p>
          <a:p>
            <a:pPr>
              <a:buNone/>
            </a:pPr>
            <a:endParaRPr lang="en-CA" sz="2000" dirty="0" smtClean="0"/>
          </a:p>
          <a:p>
            <a:endParaRPr lang="en-CA" sz="2400" dirty="0" smtClean="0"/>
          </a:p>
          <a:p>
            <a:pPr>
              <a:buNone/>
            </a:pPr>
            <a:endParaRPr lang="en-CA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9512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3808" y="3356992"/>
            <a:ext cx="230425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Giving  class “box”</a:t>
            </a:r>
            <a:br>
              <a:rPr lang="en-CA" dirty="0" smtClean="0"/>
            </a:br>
            <a:r>
              <a:rPr lang="en-CA" dirty="0" smtClean="0"/>
              <a:t>characteristics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7528974" y="155214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300 </a:t>
            </a:r>
            <a:r>
              <a:rPr lang="en-CA" dirty="0" err="1" smtClean="0"/>
              <a:t>px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6228184" y="26276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300 </a:t>
            </a:r>
            <a:r>
              <a:rPr lang="en-CA" dirty="0" err="1" smtClean="0"/>
              <a:t>px</a:t>
            </a:r>
            <a:endParaRPr lang="en-CA" dirty="0"/>
          </a:p>
        </p:txBody>
      </p:sp>
      <p:sp>
        <p:nvSpPr>
          <p:cNvPr id="20" name="Rectangle 19"/>
          <p:cNvSpPr/>
          <p:nvPr/>
        </p:nvSpPr>
        <p:spPr>
          <a:xfrm>
            <a:off x="539552" y="3284984"/>
            <a:ext cx="2232248" cy="10081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1220" y="3842837"/>
            <a:ext cx="2875236" cy="298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5868144" y="5934670"/>
            <a:ext cx="15121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padding 25px</a:t>
            </a:r>
            <a:br>
              <a:rPr lang="en-CA" dirty="0" smtClean="0"/>
            </a:br>
            <a:r>
              <a:rPr lang="en-CA" dirty="0" smtClean="0"/>
              <a:t> </a:t>
            </a:r>
            <a:r>
              <a:rPr lang="en-CA" sz="1200" dirty="0" smtClean="0"/>
              <a:t>(all around)</a:t>
            </a:r>
            <a:endParaRPr lang="en-CA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6516216" y="4077072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020272" y="5445224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812360" y="558924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336" y="6093296"/>
            <a:ext cx="13597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border 2px </a:t>
            </a:r>
            <a:br>
              <a:rPr lang="en-CA" dirty="0" smtClean="0"/>
            </a:br>
            <a:r>
              <a:rPr lang="en-CA" dirty="0" smtClean="0"/>
              <a:t>solid black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24328" y="2636912"/>
            <a:ext cx="15121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No padding or border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STARTING TO BUILD THE WEBSITE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7776864" cy="1296144"/>
          </a:xfrm>
        </p:spPr>
        <p:txBody>
          <a:bodyPr>
            <a:normAutofit/>
          </a:bodyPr>
          <a:lstStyle/>
          <a:p>
            <a:pPr marL="800100" lvl="1" indent="-342900">
              <a:buNone/>
            </a:pPr>
            <a:endParaRPr lang="en-CA" sz="2000" dirty="0" smtClean="0"/>
          </a:p>
          <a:p>
            <a:pPr>
              <a:buNone/>
            </a:pPr>
            <a:endParaRPr lang="en-CA" sz="2000" dirty="0" smtClean="0"/>
          </a:p>
          <a:p>
            <a:endParaRPr lang="en-CA" sz="2400" dirty="0" smtClean="0"/>
          </a:p>
          <a:p>
            <a:pPr>
              <a:buNone/>
            </a:pPr>
            <a:endParaRPr lang="en-CA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9512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69269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C00000"/>
                </a:solidFill>
              </a:rPr>
              <a:t>To the class box we added:</a:t>
            </a:r>
          </a:p>
          <a:p>
            <a:r>
              <a:rPr lang="en-CA" b="1" dirty="0" smtClean="0">
                <a:solidFill>
                  <a:srgbClr val="C00000"/>
                </a:solidFill>
              </a:rPr>
              <a:t>p (which is paragraph)</a:t>
            </a:r>
            <a:endParaRPr lang="en-CA" b="1" dirty="0">
              <a:solidFill>
                <a:srgbClr val="C00000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l="2071"/>
          <a:stretch>
            <a:fillRect/>
          </a:stretch>
        </p:blipFill>
        <p:spPr bwMode="auto">
          <a:xfrm>
            <a:off x="251520" y="1916832"/>
            <a:ext cx="340461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07504" y="3140968"/>
            <a:ext cx="3312368" cy="10081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mtClean="0"/>
              <a:t>  </a:t>
            </a:r>
            <a:endParaRPr lang="en-CA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4264820" cy="37227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187624" y="4653136"/>
            <a:ext cx="3744416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 </a:t>
            </a:r>
            <a:r>
              <a:rPr lang="en-CA" sz="1200" dirty="0" smtClean="0"/>
              <a:t>if it doesn’t have a defined width and height just occupy the out the element it is in</a:t>
            </a:r>
            <a:endParaRPr lang="en-CA" dirty="0" smtClean="0"/>
          </a:p>
        </p:txBody>
      </p:sp>
      <p:cxnSp>
        <p:nvCxnSpPr>
          <p:cNvPr id="32" name="Straight Arrow Connector 31"/>
          <p:cNvCxnSpPr>
            <a:stCxn id="20" idx="3"/>
          </p:cNvCxnSpPr>
          <p:nvPr/>
        </p:nvCxnSpPr>
        <p:spPr>
          <a:xfrm flipV="1">
            <a:off x="3419872" y="2996952"/>
            <a:ext cx="2448272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1"/>
          </p:cNvCxnSpPr>
          <p:nvPr/>
        </p:nvCxnSpPr>
        <p:spPr>
          <a:xfrm flipH="1" flipV="1">
            <a:off x="7236296" y="3645024"/>
            <a:ext cx="144016" cy="4671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293096"/>
            <a:ext cx="80375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7380312" y="3789040"/>
            <a:ext cx="13597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border 2px </a:t>
            </a:r>
            <a:br>
              <a:rPr lang="en-CA" dirty="0" smtClean="0"/>
            </a:br>
            <a:r>
              <a:rPr lang="en-CA" dirty="0" smtClean="0"/>
              <a:t>solid black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STARTING TO BUILD THE WEBSITE</a:t>
            </a: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9512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692696"/>
            <a:ext cx="626469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C00000"/>
                </a:solidFill>
              </a:rPr>
              <a:t>To the class box we added Margins</a:t>
            </a:r>
          </a:p>
          <a:p>
            <a:r>
              <a:rPr lang="en-CA" dirty="0" smtClean="0"/>
              <a:t>Tells it to control the spacing from </a:t>
            </a:r>
            <a:r>
              <a:rPr lang="en-CA" dirty="0" smtClean="0"/>
              <a:t>one </a:t>
            </a:r>
            <a:r>
              <a:rPr lang="en-CA" u="sng" dirty="0" smtClean="0"/>
              <a:t>element to another</a:t>
            </a:r>
            <a:r>
              <a:rPr lang="en-CA" dirty="0" smtClean="0"/>
              <a:t> </a:t>
            </a:r>
            <a:endParaRPr lang="en-CA" dirty="0" smtClean="0"/>
          </a:p>
          <a:p>
            <a:r>
              <a:rPr lang="en-CA" dirty="0" smtClean="0"/>
              <a:t>(in this case the separation of the box from the outer box)</a:t>
            </a:r>
          </a:p>
          <a:p>
            <a:endParaRPr lang="en-CA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187624" y="3356992"/>
            <a:ext cx="12241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Before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634556"/>
            <a:ext cx="3358931" cy="322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88840"/>
            <a:ext cx="263773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395536" y="2924944"/>
            <a:ext cx="3312368" cy="1440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mtClean="0"/>
              <a:t>  </a:t>
            </a:r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4932040" y="3068960"/>
            <a:ext cx="345638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After:</a:t>
            </a:r>
          </a:p>
          <a:p>
            <a:pPr algn="ctr"/>
            <a:r>
              <a:rPr lang="en-CA" dirty="0" smtClean="0"/>
              <a:t>Margin: 25px all around it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/>
          <a:srcRect l="12251" t="1934" r="12277" b="18760"/>
          <a:stretch>
            <a:fillRect/>
          </a:stretch>
        </p:blipFill>
        <p:spPr bwMode="auto">
          <a:xfrm>
            <a:off x="467544" y="3717032"/>
            <a:ext cx="288032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traight Arrow Connector 31"/>
          <p:cNvCxnSpPr>
            <a:stCxn id="20" idx="3"/>
          </p:cNvCxnSpPr>
          <p:nvPr/>
        </p:nvCxnSpPr>
        <p:spPr>
          <a:xfrm>
            <a:off x="3707904" y="2996952"/>
            <a:ext cx="172819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516216" y="3140968"/>
            <a:ext cx="216024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C00000"/>
                </a:solidFill>
              </a:rPr>
              <a:t>PROBLEM: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Our “outer” box is a width of 400px</a:t>
            </a:r>
            <a:br>
              <a:rPr lang="en-CA" dirty="0" smtClean="0"/>
            </a:br>
            <a:r>
              <a:rPr lang="en-CA" dirty="0" smtClean="0"/>
              <a:t>so why did it now go over? 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STARTING TO BUILD THE WEBSITE</a:t>
            </a: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9512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692696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C00000"/>
                </a:solidFill>
              </a:rPr>
              <a:t>Calculating box element dimensions</a:t>
            </a:r>
          </a:p>
          <a:p>
            <a:r>
              <a:rPr lang="en-CA" dirty="0" smtClean="0"/>
              <a:t> The horizontal width of class “box” is cumulative..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CA" dirty="0" smtClean="0"/>
              <a:t>Width of box = 300px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CA" dirty="0" smtClean="0"/>
              <a:t>Padding (horizontal on both sides) = 25px + 25px = 50px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CA" dirty="0" smtClean="0"/>
              <a:t>Border on both sides = 2px + 2px = 4px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CA" dirty="0" smtClean="0"/>
              <a:t>Margin  on both sides = 25px + 25px = 50px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CA" b="1" dirty="0" smtClean="0">
                <a:solidFill>
                  <a:srgbClr val="C00000"/>
                </a:solidFill>
              </a:rPr>
              <a:t>GRAND TOTAL = 404 </a:t>
            </a:r>
            <a:r>
              <a:rPr lang="en-CA" b="1" dirty="0" err="1" smtClean="0">
                <a:solidFill>
                  <a:srgbClr val="C00000"/>
                </a:solidFill>
              </a:rPr>
              <a:t>px</a:t>
            </a:r>
            <a:endParaRPr lang="en-CA" b="1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endParaRPr lang="en-CA" dirty="0" smtClean="0"/>
          </a:p>
          <a:p>
            <a:endParaRPr lang="en-CA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559"/>
          <a:stretch>
            <a:fillRect/>
          </a:stretch>
        </p:blipFill>
        <p:spPr bwMode="auto">
          <a:xfrm>
            <a:off x="2915816" y="3212976"/>
            <a:ext cx="3358931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140968"/>
            <a:ext cx="291581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3563888" y="5517232"/>
            <a:ext cx="2232248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 l="6135" t="24256" r="63187" b="52835"/>
          <a:stretch>
            <a:fillRect/>
          </a:stretch>
        </p:blipFill>
        <p:spPr bwMode="auto">
          <a:xfrm>
            <a:off x="6554338" y="4653136"/>
            <a:ext cx="2117882" cy="144016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3995936" y="551723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404px</a:t>
            </a:r>
            <a:br>
              <a:rPr lang="en-CA" b="1" dirty="0" smtClean="0">
                <a:solidFill>
                  <a:srgbClr val="C00000"/>
                </a:solidFill>
              </a:rPr>
            </a:br>
            <a:r>
              <a:rPr lang="en-CA" b="1" dirty="0" smtClean="0">
                <a:solidFill>
                  <a:srgbClr val="C00000"/>
                </a:solidFill>
              </a:rPr>
              <a:t>box width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8304" y="11247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3501008"/>
            <a:ext cx="2259093" cy="268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STARTING TO BUILD THE WEBSITE</a:t>
            </a: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9512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692696"/>
            <a:ext cx="61206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C00000"/>
                </a:solidFill>
              </a:rPr>
              <a:t>Calculating box element dimensions</a:t>
            </a:r>
          </a:p>
          <a:p>
            <a:r>
              <a:rPr lang="en-CA" b="1" dirty="0" smtClean="0"/>
              <a:t>2 measurements:  </a:t>
            </a:r>
            <a:br>
              <a:rPr lang="en-CA" b="1" dirty="0" smtClean="0"/>
            </a:br>
            <a:r>
              <a:rPr lang="en-CA" b="1" dirty="0" smtClean="0">
                <a:solidFill>
                  <a:srgbClr val="C00000"/>
                </a:solidFill>
              </a:rPr>
              <a:t>Container block  </a:t>
            </a:r>
            <a:r>
              <a:rPr lang="en-CA" b="1" dirty="0" smtClean="0">
                <a:solidFill>
                  <a:srgbClr val="C00000"/>
                </a:solidFill>
              </a:rPr>
              <a:t>(</a:t>
            </a:r>
            <a:r>
              <a:rPr lang="en-CA" b="1" u="sng" dirty="0" smtClean="0">
                <a:solidFill>
                  <a:srgbClr val="C00000"/>
                </a:solidFill>
              </a:rPr>
              <a:t>Margins</a:t>
            </a:r>
            <a:r>
              <a:rPr lang="en-CA" b="1" dirty="0" smtClean="0">
                <a:solidFill>
                  <a:srgbClr val="C00000"/>
                </a:solidFill>
              </a:rPr>
              <a:t>) </a:t>
            </a:r>
            <a:r>
              <a:rPr lang="en-CA" b="1" dirty="0" smtClean="0"/>
              <a:t>and</a:t>
            </a:r>
            <a:r>
              <a:rPr lang="en-CA" b="1" dirty="0" smtClean="0">
                <a:solidFill>
                  <a:srgbClr val="C00000"/>
                </a:solidFill>
              </a:rPr>
              <a:t> Content block</a:t>
            </a:r>
          </a:p>
          <a:p>
            <a:endParaRPr lang="en-CA" b="1" dirty="0" smtClean="0">
              <a:solidFill>
                <a:srgbClr val="C00000"/>
              </a:solidFill>
            </a:endParaRPr>
          </a:p>
          <a:p>
            <a:r>
              <a:rPr lang="en-CA" b="1" dirty="0" smtClean="0"/>
              <a:t>Content block</a:t>
            </a:r>
            <a:r>
              <a:rPr lang="en-CA" dirty="0" smtClean="0"/>
              <a:t>: </a:t>
            </a:r>
            <a:r>
              <a:rPr lang="en-CA" dirty="0" smtClean="0">
                <a:solidFill>
                  <a:srgbClr val="C00000"/>
                </a:solidFill>
              </a:rPr>
              <a:t>(box)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Border, padding, width = </a:t>
            </a:r>
            <a:r>
              <a:rPr lang="en-CA" u="sng" dirty="0" smtClean="0"/>
              <a:t>4px + 50px + 400px = 454px</a:t>
            </a:r>
            <a:endParaRPr lang="en-CA" u="sng" dirty="0" smtClean="0"/>
          </a:p>
          <a:p>
            <a:r>
              <a:rPr lang="en-CA" b="1" dirty="0" smtClean="0"/>
              <a:t>Container block</a:t>
            </a:r>
            <a:r>
              <a:rPr lang="en-CA" dirty="0" smtClean="0"/>
              <a:t>: </a:t>
            </a:r>
            <a:r>
              <a:rPr lang="en-CA" dirty="0" smtClean="0">
                <a:solidFill>
                  <a:srgbClr val="C00000"/>
                </a:solidFill>
              </a:rPr>
              <a:t>(box)  </a:t>
            </a:r>
            <a:r>
              <a:rPr lang="en-CA" dirty="0" smtClean="0"/>
              <a:t>margins = </a:t>
            </a:r>
            <a:r>
              <a:rPr lang="en-CA" u="sng" dirty="0" smtClean="0"/>
              <a:t>25px + 25px = 50px</a:t>
            </a:r>
            <a:endParaRPr lang="en-CA" u="sng" dirty="0" smtClean="0"/>
          </a:p>
          <a:p>
            <a:r>
              <a:rPr lang="en-CA" dirty="0" smtClean="0"/>
              <a:t>----GRAND TOTAL = </a:t>
            </a:r>
            <a:r>
              <a:rPr lang="en-CA" u="sng" dirty="0" smtClean="0"/>
              <a:t>504px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Dimension of outer = 400px + 2px = 402px</a:t>
            </a:r>
            <a:br>
              <a:rPr lang="en-CA" dirty="0" smtClean="0"/>
            </a:br>
            <a:endParaRPr lang="en-CA" dirty="0" smtClean="0"/>
          </a:p>
          <a:p>
            <a:r>
              <a:rPr lang="en-CA" b="1" dirty="0" smtClean="0">
                <a:solidFill>
                  <a:srgbClr val="C00000"/>
                </a:solidFill>
              </a:rPr>
              <a:t>What if the content block (box)  </a:t>
            </a:r>
            <a:br>
              <a:rPr lang="en-CA" b="1" dirty="0" smtClean="0">
                <a:solidFill>
                  <a:srgbClr val="C00000"/>
                </a:solidFill>
              </a:rPr>
            </a:br>
            <a:r>
              <a:rPr lang="en-CA" b="1" dirty="0" smtClean="0">
                <a:solidFill>
                  <a:srgbClr val="C00000"/>
                </a:solidFill>
              </a:rPr>
              <a:t>exceeds the width of outer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It spills over and overlaps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And it will affect whatever else may be around it.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There is an overflow value you can put on “outer”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  overflow: hidden  (crops it off)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  overflow: auto (add a scroll bar at the bottom)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But try not to use it.</a:t>
            </a:r>
          </a:p>
          <a:p>
            <a:pPr marL="182563" indent="-182563">
              <a:buFont typeface="Arial" pitchFamily="34" charset="0"/>
              <a:buChar char="•"/>
            </a:pPr>
            <a:endParaRPr lang="en-CA" dirty="0" smtClean="0"/>
          </a:p>
          <a:p>
            <a:pPr marL="182563" indent="-182563"/>
            <a:r>
              <a:rPr lang="en-CA" b="1" dirty="0" smtClean="0">
                <a:solidFill>
                  <a:srgbClr val="C00000"/>
                </a:solidFill>
              </a:rPr>
              <a:t>RULE:</a:t>
            </a:r>
          </a:p>
          <a:p>
            <a:pPr marL="182563" indent="-182563"/>
            <a:r>
              <a:rPr lang="en-CA" b="1" dirty="0" smtClean="0">
                <a:solidFill>
                  <a:srgbClr val="C00000"/>
                </a:solidFill>
              </a:rPr>
              <a:t>Plan your dimensions of you inner and outer elements</a:t>
            </a:r>
            <a:endParaRPr lang="en-CA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32240" y="5373216"/>
            <a:ext cx="2232248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2280" y="544522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404px</a:t>
            </a:r>
            <a:br>
              <a:rPr lang="en-CA" b="1" dirty="0" smtClean="0">
                <a:solidFill>
                  <a:srgbClr val="C00000"/>
                </a:solidFill>
              </a:rPr>
            </a:br>
            <a:r>
              <a:rPr lang="en-CA" b="1" dirty="0" smtClean="0">
                <a:solidFill>
                  <a:srgbClr val="C00000"/>
                </a:solidFill>
              </a:rPr>
              <a:t>box width</a:t>
            </a:r>
            <a:endParaRPr lang="en-CA" b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5498"/>
          <a:stretch>
            <a:fillRect/>
          </a:stretch>
        </p:blipFill>
        <p:spPr bwMode="auto">
          <a:xfrm>
            <a:off x="6743700" y="980728"/>
            <a:ext cx="2400300" cy="247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STARTING TO BUILD THE WEBSITE</a:t>
            </a: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9512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1560" y="764704"/>
            <a:ext cx="7704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In the Lab this week: </a:t>
            </a:r>
          </a:p>
          <a:p>
            <a:endParaRPr lang="en-CA" b="1" dirty="0" smtClean="0">
              <a:solidFill>
                <a:srgbClr val="C00000"/>
              </a:solidFill>
            </a:endParaRPr>
          </a:p>
          <a:p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 are going to learn how to</a:t>
            </a:r>
          </a:p>
          <a:p>
            <a:pPr marL="354013" indent="-171450">
              <a:buFont typeface="Arial" pitchFamily="34" charset="0"/>
              <a:buChar char="•"/>
            </a:pPr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a website using the box model</a:t>
            </a:r>
          </a:p>
          <a:p>
            <a:pPr marL="354013" indent="-171450">
              <a:buFont typeface="Arial" pitchFamily="34" charset="0"/>
              <a:buChar char="•"/>
            </a:pPr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Positioning in your boxes</a:t>
            </a:r>
          </a:p>
          <a:p>
            <a:pPr marL="354013" indent="-171450">
              <a:buFont typeface="Arial" pitchFamily="34" charset="0"/>
              <a:buChar char="•"/>
            </a:pPr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Dreamweaver menu and commands (no coding) </a:t>
            </a:r>
            <a:endParaRPr lang="en-CA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Tx/>
              <a:buChar char="-"/>
            </a:pPr>
            <a:endParaRPr lang="en-CA" b="1" dirty="0" smtClean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068960"/>
            <a:ext cx="2088232" cy="22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068960"/>
            <a:ext cx="3265810" cy="23524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501008"/>
            <a:ext cx="2871645" cy="17728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CSS CONCEPTS :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Starting to build a website without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3600400" cy="86409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CA" sz="2400" b="1" dirty="0" smtClean="0">
                <a:ea typeface="Verdana" pitchFamily="34" charset="0"/>
                <a:cs typeface="Verdana" pitchFamily="34" charset="0"/>
              </a:rPr>
              <a:t>Before we used to build a website with Tables...</a:t>
            </a:r>
            <a:br>
              <a:rPr lang="en-CA" sz="2400" b="1" dirty="0" smtClean="0">
                <a:ea typeface="Verdana" pitchFamily="34" charset="0"/>
                <a:cs typeface="Verdana" pitchFamily="34" charset="0"/>
              </a:rPr>
            </a:br>
            <a:endParaRPr lang="en-CA" sz="2000" b="1" dirty="0" smtClean="0">
              <a:solidFill>
                <a:srgbClr val="C00000"/>
              </a:solidFill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https://encrypted-tbn2.gstatic.com/images?q=tbn:ANd9GcTxwBTsDF4gk4bR4rjj9JmxkYSsKndiQuqyKwtUJy93HOBo7Gp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4320480" cy="216024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179512" y="4365104"/>
            <a:ext cx="4320480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79512" y="5085184"/>
            <a:ext cx="4320480" cy="10801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43808" y="5085184"/>
            <a:ext cx="0" cy="10801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512" y="6165304"/>
            <a:ext cx="432048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5616" y="321297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Using Tables</a:t>
            </a:r>
            <a:endParaRPr lang="en-CA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99592" y="357301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</a:t>
            </a:r>
            <a:r>
              <a:rPr lang="en-CA" baseline="30000" dirty="0" smtClean="0"/>
              <a:t>st</a:t>
            </a:r>
            <a:r>
              <a:rPr lang="en-CA" dirty="0" smtClean="0"/>
              <a:t> table:  2 rows x 1 </a:t>
            </a:r>
            <a:r>
              <a:rPr lang="en-CA" dirty="0" err="1" smtClean="0"/>
              <a:t>col</a:t>
            </a:r>
            <a:endParaRPr lang="en-CA" dirty="0" smtClean="0"/>
          </a:p>
          <a:p>
            <a:r>
              <a:rPr lang="en-CA" dirty="0" smtClean="0"/>
              <a:t>2</a:t>
            </a:r>
            <a:r>
              <a:rPr lang="en-CA" baseline="30000" dirty="0" smtClean="0"/>
              <a:t>nd</a:t>
            </a:r>
            <a:r>
              <a:rPr lang="en-CA" dirty="0" smtClean="0"/>
              <a:t> table: 2 rows x 2 </a:t>
            </a:r>
            <a:r>
              <a:rPr lang="en-CA" dirty="0" err="1" smtClean="0"/>
              <a:t>col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124744"/>
            <a:ext cx="3572425" cy="520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364088" y="1124744"/>
            <a:ext cx="3600400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364088" y="1988840"/>
            <a:ext cx="2664296" cy="381642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5292080" y="5877272"/>
            <a:ext cx="3672408" cy="43204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8172400" y="1988840"/>
            <a:ext cx="792088" cy="381642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179512" y="6165304"/>
            <a:ext cx="4320480" cy="36004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CSS CONCEPTS :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Starting to build a website without tables</a:t>
            </a: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62" name="Picture 2" descr="https://encrypted-tbn2.gstatic.com/images?q=tbn:ANd9GcTxwBTsDF4gk4bR4rjj9JmxkYSsKndiQuqyKwtUJy93HOBo7Gp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2811" y="4553744"/>
            <a:ext cx="4311189" cy="2304256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043608" y="328498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Using Tables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92080" y="3356992"/>
            <a:ext cx="327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Using CSS Styles</a:t>
            </a:r>
            <a:endParaRPr lang="en-CA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27584" y="364502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</a:t>
            </a:r>
            <a:r>
              <a:rPr lang="en-CA" baseline="30000" dirty="0" smtClean="0"/>
              <a:t>st</a:t>
            </a:r>
            <a:r>
              <a:rPr lang="en-CA" dirty="0" smtClean="0"/>
              <a:t> table:  2 rows x 1 </a:t>
            </a:r>
            <a:r>
              <a:rPr lang="en-CA" dirty="0" err="1" smtClean="0"/>
              <a:t>col</a:t>
            </a:r>
            <a:endParaRPr lang="en-CA" dirty="0" smtClean="0"/>
          </a:p>
          <a:p>
            <a:r>
              <a:rPr lang="en-CA" dirty="0" smtClean="0"/>
              <a:t>2</a:t>
            </a:r>
            <a:r>
              <a:rPr lang="en-CA" baseline="30000" dirty="0" smtClean="0"/>
              <a:t>nd</a:t>
            </a:r>
            <a:r>
              <a:rPr lang="en-CA" dirty="0" smtClean="0"/>
              <a:t> table: 2 rows x 2 </a:t>
            </a:r>
            <a:r>
              <a:rPr lang="en-CA" dirty="0" err="1" smtClean="0"/>
              <a:t>col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4860032" y="3717032"/>
            <a:ext cx="4283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Identifying box elements and attributes </a:t>
            </a:r>
            <a:br>
              <a:rPr lang="en-CA" dirty="0" smtClean="0"/>
            </a:br>
            <a:r>
              <a:rPr lang="en-CA" dirty="0" smtClean="0"/>
              <a:t> using  </a:t>
            </a:r>
            <a:r>
              <a:rPr lang="en-CA" sz="2000" b="1" u="sng" dirty="0" err="1" smtClean="0">
                <a:solidFill>
                  <a:schemeClr val="accent2"/>
                </a:solidFill>
              </a:rPr>
              <a:t>Div</a:t>
            </a:r>
            <a:r>
              <a:rPr lang="en-CA" sz="2000" b="1" u="sng" dirty="0" smtClean="0">
                <a:solidFill>
                  <a:schemeClr val="accent2"/>
                </a:solidFill>
              </a:rPr>
              <a:t> IDs </a:t>
            </a:r>
            <a:r>
              <a:rPr lang="en-CA" sz="2000" b="1" dirty="0" smtClean="0">
                <a:solidFill>
                  <a:schemeClr val="accent2"/>
                </a:solidFill>
              </a:rPr>
              <a:t>and </a:t>
            </a:r>
            <a:r>
              <a:rPr lang="en-CA" sz="2000" b="1" u="sng" dirty="0" smtClean="0">
                <a:solidFill>
                  <a:schemeClr val="accent2"/>
                </a:solidFill>
              </a:rPr>
              <a:t>Classes</a:t>
            </a:r>
            <a:endParaRPr lang="en-CA" sz="2000" b="1" u="sng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9177"/>
            <a:ext cx="2123728" cy="309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7020272" y="0"/>
            <a:ext cx="2123728" cy="5486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7020272" y="620688"/>
            <a:ext cx="1584176" cy="216024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7020272" y="2852936"/>
            <a:ext cx="2123728" cy="22440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8676456" y="620688"/>
            <a:ext cx="467544" cy="216024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7" name="Picture 2" descr="https://encrypted-tbn2.gstatic.com/images?q=tbn:ANd9GcTxwBTsDF4gk4bR4rjj9JmxkYSsKndiQuqyKwtUJy93HOBo7Gp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09120"/>
            <a:ext cx="4320480" cy="2160240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179512" y="4509120"/>
            <a:ext cx="4320480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179512" y="5229200"/>
            <a:ext cx="4320480" cy="10801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Connector 29"/>
          <p:cNvCxnSpPr/>
          <p:nvPr/>
        </p:nvCxnSpPr>
        <p:spPr>
          <a:xfrm>
            <a:off x="2843808" y="5229200"/>
            <a:ext cx="0" cy="10801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9512" y="6309320"/>
            <a:ext cx="432048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79512" y="6309320"/>
            <a:ext cx="4320480" cy="36004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99992" y="2492896"/>
            <a:ext cx="1152128" cy="8640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4680520" cy="1080120"/>
          </a:xfrm>
          <a:solidFill>
            <a:srgbClr val="FFE48F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sz="2400" b="1" dirty="0" smtClean="0">
                <a:ea typeface="Verdana" pitchFamily="34" charset="0"/>
                <a:cs typeface="Verdana" pitchFamily="34" charset="0"/>
              </a:rPr>
              <a:t>Now build a website </a:t>
            </a:r>
            <a:br>
              <a:rPr lang="en-CA" sz="2400" b="1" dirty="0" smtClean="0">
                <a:ea typeface="Verdana" pitchFamily="34" charset="0"/>
                <a:cs typeface="Verdana" pitchFamily="34" charset="0"/>
              </a:rPr>
            </a:br>
            <a:r>
              <a:rPr lang="en-CA" sz="20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.... the “Developer” way ...</a:t>
            </a:r>
            <a:br>
              <a:rPr lang="en-CA" sz="20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</a:br>
            <a:r>
              <a:rPr lang="en-CA" sz="20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Use CSS Styles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WHAT IS CSS?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5832648" cy="2016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2200" b="1" dirty="0" smtClean="0">
                <a:solidFill>
                  <a:srgbClr val="C00000"/>
                </a:solidFill>
              </a:rPr>
              <a:t>Cascading Style Sheets (CSS)</a:t>
            </a:r>
          </a:p>
          <a:p>
            <a:pPr marL="182563" indent="-182563">
              <a:spcBef>
                <a:spcPts val="0"/>
              </a:spcBef>
            </a:pPr>
            <a:r>
              <a:rPr lang="en-CA" sz="2000" dirty="0" smtClean="0">
                <a:latin typeface="Arial" pitchFamily="34" charset="0"/>
                <a:cs typeface="Arial" pitchFamily="34" charset="0"/>
              </a:rPr>
              <a:t>CSS is not a markup language like HTML </a:t>
            </a:r>
            <a:br>
              <a:rPr lang="en-CA" sz="2000" dirty="0" smtClean="0">
                <a:latin typeface="Arial" pitchFamily="34" charset="0"/>
                <a:cs typeface="Arial" pitchFamily="34" charset="0"/>
              </a:rPr>
            </a:br>
            <a:r>
              <a:rPr lang="en-CA" sz="2000" dirty="0" smtClean="0">
                <a:latin typeface="Arial" pitchFamily="34" charset="0"/>
                <a:cs typeface="Arial" pitchFamily="34" charset="0"/>
              </a:rPr>
              <a:t>or a scripting language like </a:t>
            </a:r>
            <a:r>
              <a:rPr lang="en-CA" sz="2000" dirty="0" err="1" smtClean="0">
                <a:latin typeface="Arial" pitchFamily="34" charset="0"/>
                <a:cs typeface="Arial" pitchFamily="34" charset="0"/>
              </a:rPr>
              <a:t>Javascript</a:t>
            </a:r>
            <a:endParaRPr lang="en-CA" sz="2000" dirty="0" smtClean="0">
              <a:latin typeface="Arial" pitchFamily="34" charset="0"/>
              <a:cs typeface="Arial" pitchFamily="34" charset="0"/>
            </a:endParaRPr>
          </a:p>
          <a:p>
            <a:pPr marL="182563" indent="-182563">
              <a:spcBef>
                <a:spcPts val="0"/>
              </a:spcBef>
            </a:pPr>
            <a:r>
              <a:rPr lang="en-CA" sz="2000" dirty="0" smtClean="0">
                <a:latin typeface="Arial" pitchFamily="34" charset="0"/>
                <a:cs typeface="Arial" pitchFamily="34" charset="0"/>
              </a:rPr>
              <a:t>CSS is a  </a:t>
            </a:r>
            <a:r>
              <a:rPr lang="en-CA" sz="2000" u="sng" dirty="0" smtClean="0">
                <a:latin typeface="Arial" pitchFamily="34" charset="0"/>
                <a:cs typeface="Arial" pitchFamily="34" charset="0"/>
              </a:rPr>
              <a:t>style sheet language </a:t>
            </a:r>
          </a:p>
          <a:p>
            <a:pPr marL="182563" indent="-182563">
              <a:spcBef>
                <a:spcPts val="0"/>
              </a:spcBef>
            </a:pPr>
            <a:r>
              <a:rPr lang="en-CA" sz="2000" dirty="0" err="1" smtClean="0">
                <a:latin typeface="Arial" pitchFamily="34" charset="0"/>
                <a:cs typeface="Arial" pitchFamily="34" charset="0"/>
              </a:rPr>
              <a:t>Stylesheets</a:t>
            </a:r>
            <a:r>
              <a:rPr lang="en-CA" sz="2000" dirty="0" smtClean="0">
                <a:latin typeface="Arial" pitchFamily="34" charset="0"/>
                <a:cs typeface="Arial" pitchFamily="34" charset="0"/>
              </a:rPr>
              <a:t> are a </a:t>
            </a:r>
            <a:r>
              <a:rPr lang="en-US" sz="2000" u="sng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collection of formatting rules</a:t>
            </a:r>
            <a:endParaRPr lang="en-CA" sz="2000" u="sng" dirty="0" smtClean="0"/>
          </a:p>
          <a:p>
            <a:pPr marL="182563" indent="-182563"/>
            <a:r>
              <a:rPr lang="en-CA" sz="2000" dirty="0" smtClean="0">
                <a:solidFill>
                  <a:srgbClr val="C00000"/>
                </a:solidFill>
              </a:rPr>
              <a:t>controls the appearance </a:t>
            </a:r>
            <a:r>
              <a:rPr lang="en-CA" sz="2000" dirty="0" smtClean="0"/>
              <a:t>of HTML </a:t>
            </a:r>
            <a:r>
              <a:rPr lang="en-CA" sz="2000" dirty="0" err="1" smtClean="0"/>
              <a:t>webpages</a:t>
            </a:r>
            <a:endParaRPr lang="en-CA" sz="2000" dirty="0" smtClean="0"/>
          </a:p>
          <a:p>
            <a:endParaRPr lang="en-CA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2992" y="3140968"/>
            <a:ext cx="45010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CA" b="1" dirty="0" smtClean="0">
                <a:solidFill>
                  <a:srgbClr val="C00000"/>
                </a:solidFill>
              </a:rPr>
              <a:t>HTML </a:t>
            </a:r>
            <a:r>
              <a:rPr lang="en-CA" b="1" u="sng" dirty="0" smtClean="0">
                <a:solidFill>
                  <a:srgbClr val="C00000"/>
                </a:solidFill>
              </a:rPr>
              <a:t>controls the structure </a:t>
            </a:r>
          </a:p>
          <a:p>
            <a:pPr marL="354013" lvl="1" indent="-171450">
              <a:buFont typeface="Arial" pitchFamily="34" charset="0"/>
              <a:buChar char="•"/>
            </a:pPr>
            <a:r>
              <a:rPr lang="en-CA" dirty="0" smtClean="0"/>
              <a:t>Add text, image, links, ordered lists</a:t>
            </a:r>
          </a:p>
          <a:p>
            <a:pPr marL="354013" lvl="1" indent="-171450">
              <a:buFont typeface="Arial" pitchFamily="34" charset="0"/>
              <a:buChar char="•"/>
            </a:pPr>
            <a:r>
              <a:rPr lang="en-CA" dirty="0" smtClean="0"/>
              <a:t>HTML – you can see the structures</a:t>
            </a:r>
            <a:br>
              <a:rPr lang="en-CA" dirty="0" smtClean="0"/>
            </a:br>
            <a:endParaRPr lang="en-CA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CA" b="1" dirty="0" smtClean="0">
                <a:solidFill>
                  <a:srgbClr val="C00000"/>
                </a:solidFill>
              </a:rPr>
              <a:t>CSS</a:t>
            </a:r>
            <a:r>
              <a:rPr lang="en-CA" dirty="0" smtClean="0"/>
              <a:t> controls the </a:t>
            </a:r>
            <a:r>
              <a:rPr lang="en-CA" b="1" dirty="0" smtClean="0">
                <a:solidFill>
                  <a:srgbClr val="C00000"/>
                </a:solidFill>
              </a:rPr>
              <a:t>presentation/appearance/style</a:t>
            </a:r>
          </a:p>
          <a:p>
            <a:pPr marL="354013" lvl="1" indent="-171450">
              <a:buFont typeface="Arial" pitchFamily="34" charset="0"/>
              <a:buChar char="•"/>
            </a:pPr>
            <a:r>
              <a:rPr lang="en-CA" dirty="0" smtClean="0"/>
              <a:t>Will the text be blue, </a:t>
            </a:r>
            <a:r>
              <a:rPr lang="en-CA" dirty="0" err="1" smtClean="0"/>
              <a:t>arial</a:t>
            </a:r>
            <a:r>
              <a:rPr lang="en-CA" dirty="0" smtClean="0"/>
              <a:t>, bolded?</a:t>
            </a:r>
          </a:p>
          <a:p>
            <a:pPr marL="354013" lvl="1" indent="-171450">
              <a:buFont typeface="Arial" pitchFamily="34" charset="0"/>
              <a:buChar char="•"/>
            </a:pPr>
            <a:r>
              <a:rPr lang="en-CA" dirty="0" smtClean="0"/>
              <a:t>What size should H1 headings be?</a:t>
            </a:r>
          </a:p>
          <a:p>
            <a:pPr marL="354013" lvl="1" indent="-171450">
              <a:buFont typeface="Arial" pitchFamily="34" charset="0"/>
              <a:buChar char="•"/>
            </a:pPr>
            <a:r>
              <a:rPr lang="en-CA" dirty="0" smtClean="0"/>
              <a:t>Will images have a border around them, padding etc.</a:t>
            </a:r>
          </a:p>
          <a:p>
            <a:pPr marL="354013" lvl="1" indent="-171450">
              <a:buFont typeface="Arial" pitchFamily="34" charset="0"/>
              <a:buChar char="•"/>
            </a:pPr>
            <a:r>
              <a:rPr lang="en-CA" dirty="0" smtClean="0"/>
              <a:t>Will links be red before visited, blue when visited, brown when hover?</a:t>
            </a:r>
          </a:p>
        </p:txBody>
      </p:sp>
      <p:pic>
        <p:nvPicPr>
          <p:cNvPr id="10" name="Picture 29"/>
          <p:cNvPicPr>
            <a:picLocks noChangeAspect="1" noChangeArrowheads="1"/>
          </p:cNvPicPr>
          <p:nvPr/>
        </p:nvPicPr>
        <p:blipFill>
          <a:blip r:embed="rId2" cstate="print"/>
          <a:srcRect t="4435"/>
          <a:stretch>
            <a:fillRect/>
          </a:stretch>
        </p:blipFill>
        <p:spPr bwMode="auto">
          <a:xfrm>
            <a:off x="251520" y="2636912"/>
            <a:ext cx="4283968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764704"/>
            <a:ext cx="213259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844824"/>
            <a:ext cx="2834936" cy="152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5229200"/>
            <a:ext cx="290872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501008"/>
            <a:ext cx="2808312" cy="150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 r="6534"/>
          <a:stretch>
            <a:fillRect/>
          </a:stretch>
        </p:blipFill>
        <p:spPr bwMode="auto">
          <a:xfrm>
            <a:off x="3779912" y="692696"/>
            <a:ext cx="1872208" cy="91080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2132856"/>
            <a:ext cx="2664296" cy="12480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3717032"/>
            <a:ext cx="2717009" cy="12961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23528" y="260648"/>
            <a:ext cx="4248472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Controlling the Look with CSS</a:t>
            </a:r>
          </a:p>
          <a:p>
            <a:pPr marL="182563" indent="-182563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3 different style sheets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will give 3 different looks</a:t>
            </a:r>
            <a:endParaRPr lang="en-US" sz="2000" i="1" u="sng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648" y="5301208"/>
            <a:ext cx="28384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BENEFITS OF CSS?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5688632" cy="1656184"/>
          </a:xfrm>
        </p:spPr>
        <p:txBody>
          <a:bodyPr>
            <a:normAutofit fontScale="92500" lnSpcReduction="10000"/>
          </a:bodyPr>
          <a:lstStyle/>
          <a:p>
            <a:pPr marL="400050">
              <a:buNone/>
            </a:pPr>
            <a:r>
              <a:rPr lang="en-CA" sz="2600" b="1" dirty="0" smtClean="0">
                <a:solidFill>
                  <a:srgbClr val="C00000"/>
                </a:solidFill>
              </a:rPr>
              <a:t>Using CSS </a:t>
            </a:r>
          </a:p>
          <a:p>
            <a:pPr marL="400050"/>
            <a:r>
              <a:rPr lang="en-CA" sz="2200" dirty="0" smtClean="0"/>
              <a:t>You can change the entire layout of the page without changing its content or structure</a:t>
            </a:r>
            <a:br>
              <a:rPr lang="en-CA" sz="2200" dirty="0" smtClean="0"/>
            </a:br>
            <a:r>
              <a:rPr lang="en-CA" sz="2200" dirty="0" smtClean="0">
                <a:sym typeface="Wingdings" pitchFamily="2" charset="2"/>
              </a:rPr>
              <a:t></a:t>
            </a:r>
            <a:r>
              <a:rPr lang="en-CA" sz="2200" dirty="0" smtClean="0"/>
              <a:t>the HTML code stays the </a:t>
            </a:r>
            <a:r>
              <a:rPr lang="en-CA" sz="2200" u="sng" dirty="0" smtClean="0"/>
              <a:t>same</a:t>
            </a:r>
            <a:r>
              <a:rPr lang="en-CA" sz="2200" dirty="0" smtClean="0"/>
              <a:t> but the CSS affects the look</a:t>
            </a:r>
            <a:endParaRPr lang="en-CA" sz="2600" dirty="0" smtClean="0"/>
          </a:p>
          <a:p>
            <a:pPr marL="800100" lvl="1" indent="-342900">
              <a:buFont typeface="+mj-lt"/>
              <a:buAutoNum type="arabicParenR"/>
            </a:pP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52936"/>
            <a:ext cx="1880205" cy="3315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996952"/>
            <a:ext cx="158417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068960"/>
            <a:ext cx="369439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 r="6534"/>
          <a:stretch>
            <a:fillRect/>
          </a:stretch>
        </p:blipFill>
        <p:spPr bwMode="auto">
          <a:xfrm>
            <a:off x="5940152" y="980728"/>
            <a:ext cx="2664296" cy="129614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788024" y="4941168"/>
            <a:ext cx="38164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One or more styles can be used to control the style of the entire website</a:t>
            </a:r>
          </a:p>
          <a:p>
            <a:r>
              <a:rPr lang="en-CA" sz="2000" b="1" dirty="0" smtClean="0">
                <a:solidFill>
                  <a:srgbClr val="C00000"/>
                </a:solidFill>
              </a:rPr>
              <a:t>Benefit:</a:t>
            </a:r>
            <a:r>
              <a:rPr lang="en-CA" dirty="0" smtClean="0">
                <a:solidFill>
                  <a:srgbClr val="C00000"/>
                </a:solidFill>
              </a:rPr>
              <a:t>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Speed in production/maintenance</a:t>
            </a:r>
          </a:p>
          <a:p>
            <a:pPr marL="182563" indent="-182563">
              <a:buFont typeface="Arial" pitchFamily="34" charset="0"/>
              <a:buChar char="•"/>
            </a:pPr>
            <a:endParaRPr lang="en-CA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WHAT IS CSS?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You can store CSS styles in two ways:</a:t>
            </a:r>
          </a:p>
          <a:p>
            <a:pPr marL="536575" indent="-27305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ithin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each webpage (</a:t>
            </a:r>
            <a:r>
              <a:rPr lang="en-US" sz="2000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embedded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  <a:p>
            <a:pPr marL="536575" indent="-27305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n an </a:t>
            </a:r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external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style sheet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and attach it to the webpage </a:t>
            </a:r>
            <a:endParaRPr lang="en-US" sz="2000" i="1" u="sng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5" y="3443049"/>
            <a:ext cx="1152128" cy="92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2856"/>
            <a:ext cx="3419872" cy="421079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1" name="Picture 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88840"/>
            <a:ext cx="1224136" cy="119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5" y="4581127"/>
            <a:ext cx="111496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3" y="5733255"/>
            <a:ext cx="115032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6"/>
          <p:cNvCxnSpPr>
            <a:cxnSpLocks noChangeShapeType="1"/>
            <a:endCxn id="11" idx="1"/>
          </p:cNvCxnSpPr>
          <p:nvPr/>
        </p:nvCxnSpPr>
        <p:spPr bwMode="auto">
          <a:xfrm flipV="1">
            <a:off x="2915816" y="2588177"/>
            <a:ext cx="648072" cy="12008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6" name="Straight Arrow Connector 18"/>
          <p:cNvCxnSpPr>
            <a:cxnSpLocks noChangeShapeType="1"/>
          </p:cNvCxnSpPr>
          <p:nvPr/>
        </p:nvCxnSpPr>
        <p:spPr bwMode="auto">
          <a:xfrm flipV="1">
            <a:off x="2915816" y="3717032"/>
            <a:ext cx="648072" cy="720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7" name="Straight Arrow Connector 20"/>
          <p:cNvCxnSpPr>
            <a:cxnSpLocks noChangeShapeType="1"/>
          </p:cNvCxnSpPr>
          <p:nvPr/>
        </p:nvCxnSpPr>
        <p:spPr bwMode="auto">
          <a:xfrm>
            <a:off x="2915816" y="3789040"/>
            <a:ext cx="720080" cy="9361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8" name="Straight Arrow Connector 22"/>
          <p:cNvCxnSpPr>
            <a:cxnSpLocks noChangeShapeType="1"/>
          </p:cNvCxnSpPr>
          <p:nvPr/>
        </p:nvCxnSpPr>
        <p:spPr bwMode="auto">
          <a:xfrm>
            <a:off x="2915816" y="3789040"/>
            <a:ext cx="720080" cy="20162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220072" y="1687354"/>
            <a:ext cx="392392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Benefits:</a:t>
            </a:r>
          </a:p>
          <a:p>
            <a:r>
              <a:rPr lang="en-CA" b="1" dirty="0" smtClean="0">
                <a:solidFill>
                  <a:srgbClr val="C00000"/>
                </a:solidFill>
              </a:rPr>
              <a:t>Useful for </a:t>
            </a:r>
            <a:r>
              <a:rPr lang="en-CA" b="1" u="sng" dirty="0" smtClean="0">
                <a:solidFill>
                  <a:srgbClr val="C00000"/>
                </a:solidFill>
              </a:rPr>
              <a:t>maintaining</a:t>
            </a:r>
            <a:r>
              <a:rPr lang="en-CA" b="1" dirty="0" smtClean="0">
                <a:solidFill>
                  <a:srgbClr val="C00000"/>
                </a:solidFill>
              </a:rPr>
              <a:t> site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Appearance through 1 file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Easier to implement design changes across entire website</a:t>
            </a:r>
            <a:br>
              <a:rPr lang="en-CA" dirty="0" smtClean="0"/>
            </a:br>
            <a:endParaRPr lang="en-CA" sz="1000" dirty="0" smtClean="0"/>
          </a:p>
          <a:p>
            <a:pPr marL="182563" indent="-182563"/>
            <a:r>
              <a:rPr lang="en-CA" b="1" dirty="0" smtClean="0">
                <a:solidFill>
                  <a:srgbClr val="C00000"/>
                </a:solidFill>
              </a:rPr>
              <a:t>Enhances site’s </a:t>
            </a:r>
            <a:r>
              <a:rPr lang="en-CA" b="1" u="sng" dirty="0" smtClean="0">
                <a:solidFill>
                  <a:srgbClr val="C00000"/>
                </a:solidFill>
              </a:rPr>
              <a:t>appearance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Consistent and uniform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Promotes professional look</a:t>
            </a:r>
            <a:br>
              <a:rPr lang="en-CA" dirty="0" smtClean="0"/>
            </a:br>
            <a:endParaRPr lang="en-CA" sz="1050" dirty="0" smtClean="0"/>
          </a:p>
          <a:p>
            <a:pPr marL="182563" indent="-182563"/>
            <a:r>
              <a:rPr lang="en-CA" b="1" u="sng" dirty="0" smtClean="0">
                <a:solidFill>
                  <a:srgbClr val="C00000"/>
                </a:solidFill>
              </a:rPr>
              <a:t>Reusability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You can apply style sheet to any webpage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More control of elements/tags</a:t>
            </a:r>
            <a:br>
              <a:rPr lang="en-CA" dirty="0" smtClean="0"/>
            </a:br>
            <a:endParaRPr lang="en-CA" sz="1100" dirty="0" smtClean="0"/>
          </a:p>
          <a:p>
            <a:pPr marL="182563" indent="-182563"/>
            <a:r>
              <a:rPr lang="en-CA" b="1" dirty="0" smtClean="0">
                <a:solidFill>
                  <a:srgbClr val="C00000"/>
                </a:solidFill>
              </a:rPr>
              <a:t>File Size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Reduces file size if attached rather than embedded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BENEFITS OF CSS?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23042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sz="2000" b="1" dirty="0" smtClean="0">
                <a:solidFill>
                  <a:srgbClr val="C00000"/>
                </a:solidFill>
              </a:rPr>
              <a:t>Benefits:  </a:t>
            </a:r>
            <a:r>
              <a:rPr lang="en-CA" sz="2000" dirty="0" smtClean="0"/>
              <a:t>Presents highly modularized  web designs</a:t>
            </a:r>
          </a:p>
          <a:p>
            <a:r>
              <a:rPr lang="en-CA" sz="2000" dirty="0" smtClean="0"/>
              <a:t>A Website can be controlled and constructed by five elements: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sz="1800" dirty="0" smtClean="0"/>
              <a:t>HTML – controls document  </a:t>
            </a:r>
            <a:r>
              <a:rPr lang="en-CA" sz="1800" u="sng" dirty="0" smtClean="0"/>
              <a:t>structure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sz="1800" dirty="0" smtClean="0"/>
              <a:t>CSS – controls document look and feel – </a:t>
            </a:r>
            <a:r>
              <a:rPr lang="en-CA" sz="1800" u="sng" dirty="0" smtClean="0"/>
              <a:t>style/presentation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sz="1800" dirty="0" err="1" smtClean="0"/>
              <a:t>Javascript</a:t>
            </a:r>
            <a:r>
              <a:rPr lang="en-CA" sz="1800" dirty="0" smtClean="0"/>
              <a:t> – controls the </a:t>
            </a:r>
            <a:r>
              <a:rPr lang="en-CA" sz="1800" u="sng" dirty="0" smtClean="0"/>
              <a:t>behaviour</a:t>
            </a:r>
            <a:r>
              <a:rPr lang="en-CA" sz="1800" dirty="0" smtClean="0"/>
              <a:t> within the client /browser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sz="1800" dirty="0" smtClean="0"/>
              <a:t>PHP – server side languages control processing and business logic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sz="1800" dirty="0" err="1" smtClean="0"/>
              <a:t>MySQL</a:t>
            </a:r>
            <a:r>
              <a:rPr lang="en-CA" sz="1800" dirty="0" smtClean="0"/>
              <a:t> – control database content</a:t>
            </a:r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24944"/>
            <a:ext cx="625122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940152" y="3212976"/>
            <a:ext cx="2448272" cy="122413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A website can use all of these elements or none or a few of them.</a:t>
            </a:r>
            <a:endParaRPr lang="en-CA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5364088" y="3825044"/>
            <a:ext cx="576064" cy="54006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28043</TotalTime>
  <Words>1699</Words>
  <Application>Microsoft Office PowerPoint</Application>
  <PresentationFormat>On-screen Show (4:3)</PresentationFormat>
  <Paragraphs>334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CSS CONCEPTS : Starting to build a website without tables</vt:lpstr>
      <vt:lpstr>CSS CONCEPTS : Starting to build a website without tables</vt:lpstr>
      <vt:lpstr>WHAT IS CSS? </vt:lpstr>
      <vt:lpstr>PowerPoint Presentation</vt:lpstr>
      <vt:lpstr>BENEFITS OF CSS? </vt:lpstr>
      <vt:lpstr>WHAT IS CSS? </vt:lpstr>
      <vt:lpstr>BENEFITS OF CSS? </vt:lpstr>
      <vt:lpstr>DEFINING STYLES FOR DIFFERENT MEDIA </vt:lpstr>
      <vt:lpstr>WHAT IS CSS? </vt:lpstr>
      <vt:lpstr>CSS CONCEPTS : Starting to build a website without tables</vt:lpstr>
      <vt:lpstr> </vt:lpstr>
      <vt:lpstr>CSS CONCEPTS : Starting to build a website with styles</vt:lpstr>
      <vt:lpstr>THE BOX MODEL – and – YOUR WEBSITE </vt:lpstr>
      <vt:lpstr>CSS CONCEPTS : Starting to build a website with styles</vt:lpstr>
      <vt:lpstr>CSS CONCEPTS : Starting to build a website with styles</vt:lpstr>
      <vt:lpstr>PowerPoint Presentation</vt:lpstr>
      <vt:lpstr>PowerPoint Presentation</vt:lpstr>
      <vt:lpstr>CSS CONCEPTS : Div Ids and Classes</vt:lpstr>
      <vt:lpstr>CSS CONCEPTS : Div Ids and Classes</vt:lpstr>
      <vt:lpstr>STARTING TO BUILD THE WEBSITE</vt:lpstr>
      <vt:lpstr>STARTING TO BUILD THE WEBSITE</vt:lpstr>
      <vt:lpstr>STARTING TO BUILD THE WEBSITE</vt:lpstr>
      <vt:lpstr>STARTING TO BUILD THE WEBSITE</vt:lpstr>
      <vt:lpstr>STARTING TO BUILD THE WEBSITE</vt:lpstr>
      <vt:lpstr>STARTING TO BUILD THE WEBSITE</vt:lpstr>
      <vt:lpstr>STARTING TO BUILD THE WEBSITE</vt:lpstr>
      <vt:lpstr>STARTING TO BUILD THE WEBSITE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CSS?</dc:title>
  <dc:creator>Vivi</dc:creator>
  <cp:lastModifiedBy>Z i Z o Samir</cp:lastModifiedBy>
  <cp:revision>305</cp:revision>
  <dcterms:created xsi:type="dcterms:W3CDTF">2012-11-05T18:03:40Z</dcterms:created>
  <dcterms:modified xsi:type="dcterms:W3CDTF">2013-02-25T15:20:43Z</dcterms:modified>
</cp:coreProperties>
</file>