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6" r:id="rId3"/>
    <p:sldId id="348" r:id="rId4"/>
    <p:sldId id="327" r:id="rId5"/>
    <p:sldId id="323" r:id="rId6"/>
    <p:sldId id="329" r:id="rId7"/>
    <p:sldId id="346" r:id="rId8"/>
    <p:sldId id="330" r:id="rId9"/>
    <p:sldId id="325" r:id="rId10"/>
    <p:sldId id="332" r:id="rId11"/>
    <p:sldId id="335" r:id="rId12"/>
    <p:sldId id="334" r:id="rId13"/>
    <p:sldId id="337" r:id="rId14"/>
    <p:sldId id="340" r:id="rId15"/>
    <p:sldId id="341" r:id="rId16"/>
    <p:sldId id="336" r:id="rId17"/>
    <p:sldId id="339" r:id="rId18"/>
    <p:sldId id="344" r:id="rId19"/>
    <p:sldId id="343" r:id="rId20"/>
    <p:sldId id="345" r:id="rId21"/>
    <p:sldId id="347" r:id="rId22"/>
    <p:sldId id="331" r:id="rId23"/>
    <p:sldId id="31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E48F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943" autoAdjust="0"/>
  </p:normalViewPr>
  <p:slideViewPr>
    <p:cSldViewPr>
      <p:cViewPr varScale="1">
        <p:scale>
          <a:sx n="73" d="100"/>
          <a:sy n="73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7C13A9-9E1B-47F5-B1A7-DD51305AD58D}" type="datetimeFigureOut">
              <a:rPr lang="en-CA" smtClean="0"/>
              <a:t>2013-02-25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BEAD5B2-F9B2-48CD-AC38-6157DA03D1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13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9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40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84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0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11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08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520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24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92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53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2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246DF-64CE-469B-A6B1-0CE6C99621BE}" type="slidenum">
              <a:rPr lang="en-CA" smtClean="0"/>
              <a:pPr/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3949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246DF-64CE-469B-A6B1-0CE6C99621BE}" type="slidenum">
              <a:rPr lang="en-CA" smtClean="0"/>
              <a:pPr/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916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Available since 1996, but browser support was not there.  With advent of CSS 2.0, and IE 6 Netsape 6+ Opera 6+), it has been more practical to use style sheets.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805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0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51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9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28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04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16px</a:t>
            </a:r>
            <a:r>
              <a:rPr lang="en-CA" baseline="0" dirty="0" smtClean="0"/>
              <a:t> may look great on a desktop monitor, but on a mobile device 16px is huge</a:t>
            </a:r>
          </a:p>
          <a:p>
            <a:r>
              <a:rPr lang="en-CA" baseline="0" dirty="0" smtClean="0"/>
              <a:t>If we use 1em , telling device to set font to 100% of its default font size which is one size on the desktop and another size on a </a:t>
            </a:r>
            <a:r>
              <a:rPr lang="en-CA" baseline="0" smtClean="0"/>
              <a:t>mobile device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120C-4D72-4431-9575-712B598454A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7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63AB-D753-4926-8D56-BCF9E5F84B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2013-02-25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1772816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/>
              <a:t>Multimedia and Communications II</a:t>
            </a:r>
            <a:br>
              <a:rPr lang="en-CA" sz="2800" b="1" dirty="0" smtClean="0"/>
            </a:br>
            <a:r>
              <a:rPr lang="en-CA" sz="2800" b="1" dirty="0" smtClean="0">
                <a:solidFill>
                  <a:srgbClr val="C00000"/>
                </a:solidFill>
              </a:rPr>
              <a:t>Lecture 7</a:t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rgbClr val="C00000"/>
                </a:solidFill>
              </a:rPr>
              <a:t>Working with CSS Styles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Styles :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76672"/>
            <a:ext cx="56886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548680"/>
            <a:ext cx="6048672" cy="1791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Tag Selector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b="1" dirty="0" smtClean="0">
                <a:latin typeface="Tahoma" pitchFamily="34" charset="0"/>
              </a:rPr>
              <a:t>In this example: 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b="1" dirty="0" smtClean="0">
                <a:latin typeface="Tahoma" pitchFamily="34" charset="0"/>
              </a:rPr>
              <a:t>Redefining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(override default)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the formatting for: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</a:rPr>
              <a:t>Body, h1, and p </a:t>
            </a:r>
            <a:endParaRPr lang="en-US" b="1" dirty="0" smtClean="0">
              <a:solidFill>
                <a:srgbClr val="C00000"/>
              </a:solidFill>
              <a:latin typeface="Tahoma" pitchFamily="34" charset="0"/>
            </a:endParaRP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CA" b="1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r="50245"/>
          <a:stretch>
            <a:fillRect/>
          </a:stretch>
        </p:blipFill>
        <p:spPr bwMode="auto">
          <a:xfrm>
            <a:off x="323527" y="2276872"/>
            <a:ext cx="50416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50750" b="57542"/>
          <a:stretch>
            <a:fillRect/>
          </a:stretch>
        </p:blipFill>
        <p:spPr bwMode="auto">
          <a:xfrm>
            <a:off x="5580112" y="2636912"/>
            <a:ext cx="356388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323528" y="2708920"/>
            <a:ext cx="489654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t="5118"/>
          <a:stretch>
            <a:fillRect/>
          </a:stretch>
        </p:blipFill>
        <p:spPr bwMode="auto">
          <a:xfrm>
            <a:off x="5652121" y="2852936"/>
            <a:ext cx="3491880" cy="40050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251520" y="3140968"/>
            <a:ext cx="5616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latin typeface="Tahoma" pitchFamily="34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1468" r="1613"/>
          <a:stretch>
            <a:fillRect/>
          </a:stretch>
        </p:blipFill>
        <p:spPr bwMode="auto">
          <a:xfrm>
            <a:off x="323528" y="3573016"/>
            <a:ext cx="4961288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b="4207"/>
          <a:stretch>
            <a:fillRect/>
          </a:stretch>
        </p:blipFill>
        <p:spPr bwMode="auto">
          <a:xfrm>
            <a:off x="5695950" y="144016"/>
            <a:ext cx="3448050" cy="26369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79512" y="188640"/>
            <a:ext cx="5436096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Class Selector</a:t>
            </a:r>
          </a:p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Create a </a:t>
            </a:r>
            <a:r>
              <a:rPr lang="en-US" b="1" u="sng" dirty="0" smtClean="0">
                <a:solidFill>
                  <a:srgbClr val="00B0F0"/>
                </a:solidFill>
                <a:latin typeface="Tahoma" pitchFamily="34" charset="0"/>
                <a:sym typeface="Wingdings" pitchFamily="2" charset="2"/>
              </a:rPr>
              <a:t>customized style</a:t>
            </a:r>
            <a:r>
              <a:rPr lang="en-US" b="1" dirty="0" smtClean="0">
                <a:solidFill>
                  <a:srgbClr val="00B0F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with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a set attributes without affecting HTML tags. </a:t>
            </a:r>
          </a:p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 These styles can be applied to any elements on your webpage</a:t>
            </a:r>
          </a:p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You can use them </a:t>
            </a:r>
            <a:r>
              <a:rPr lang="en-US" u="sng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repeatedly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over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and over within the page or across the entire site (if ext </a:t>
            </a:r>
            <a:r>
              <a:rPr lang="en-US" dirty="0" err="1" smtClean="0">
                <a:latin typeface="Tahoma" pitchFamily="34" charset="0"/>
                <a:sym typeface="Wingdings" pitchFamily="2" charset="2"/>
              </a:rPr>
              <a:t>stylesheet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)</a:t>
            </a:r>
          </a:p>
          <a:p>
            <a:pPr marL="92075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 Class selector names 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must begin with a </a:t>
            </a:r>
            <a:r>
              <a:rPr lang="en-US" u="sng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period (.)</a:t>
            </a:r>
            <a:endParaRPr lang="en-US" u="sng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To create the new class rule</a:t>
            </a:r>
          </a:p>
        </p:txBody>
      </p:sp>
      <p:sp>
        <p:nvSpPr>
          <p:cNvPr id="21" name="Oval 20"/>
          <p:cNvSpPr/>
          <p:nvPr/>
        </p:nvSpPr>
        <p:spPr>
          <a:xfrm>
            <a:off x="683568" y="4797152"/>
            <a:ext cx="12961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827584" y="4077072"/>
            <a:ext cx="12961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 t="5118"/>
          <a:stretch>
            <a:fillRect/>
          </a:stretch>
        </p:blipFill>
        <p:spPr bwMode="auto">
          <a:xfrm>
            <a:off x="5652121" y="2852936"/>
            <a:ext cx="3491880" cy="40050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492896"/>
            <a:ext cx="5650701" cy="416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4365104"/>
            <a:ext cx="5508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23528" y="4941168"/>
            <a:ext cx="38164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0" y="4725144"/>
            <a:ext cx="51125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267744" y="5445224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08104" y="3717032"/>
            <a:ext cx="216024" cy="72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48064" y="4221088"/>
            <a:ext cx="648072" cy="5760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20072" y="4581128"/>
            <a:ext cx="504056" cy="432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60032" y="4797152"/>
            <a:ext cx="2304256" cy="8640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520" y="692696"/>
            <a:ext cx="5220072" cy="1735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Class Selector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</a:rPr>
              <a:t>In this example you have 2 classes:</a:t>
            </a:r>
            <a:r>
              <a:rPr lang="en-US" b="1" dirty="0" smtClean="0">
                <a:latin typeface="Tahoma" pitchFamily="34" charset="0"/>
              </a:rPr>
              <a:t/>
            </a:r>
            <a:br>
              <a:rPr lang="en-US" b="1" dirty="0" smtClean="0">
                <a:latin typeface="Tahoma" pitchFamily="34" charset="0"/>
              </a:rPr>
            </a:b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</a:rPr>
              <a:t>.important  </a:t>
            </a:r>
            <a:r>
              <a:rPr lang="en-US" dirty="0" smtClean="0">
                <a:latin typeface="Tahoma" pitchFamily="34" charset="0"/>
              </a:rPr>
              <a:t>and 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Tahoma" pitchFamily="34" charset="0"/>
              </a:rPr>
              <a:t>maincaption</a:t>
            </a:r>
            <a:endParaRPr lang="en-US" dirty="0" smtClean="0">
              <a:solidFill>
                <a:srgbClr val="C00000"/>
              </a:solidFill>
              <a:latin typeface="Tahoma" pitchFamily="34" charset="0"/>
            </a:endParaRP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b="1" dirty="0" smtClean="0">
              <a:solidFill>
                <a:srgbClr val="C00000"/>
              </a:solidFill>
              <a:latin typeface="Tahoma" pitchFamily="34" charset="0"/>
            </a:endParaRP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CA" b="1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 b="4207"/>
          <a:stretch>
            <a:fillRect/>
          </a:stretch>
        </p:blipFill>
        <p:spPr bwMode="auto">
          <a:xfrm>
            <a:off x="5695950" y="144016"/>
            <a:ext cx="3448050" cy="26369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0" y="5949280"/>
            <a:ext cx="4139952" cy="2160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139952" y="6093296"/>
            <a:ext cx="158417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520" y="3140968"/>
            <a:ext cx="5616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188640"/>
            <a:ext cx="4536504" cy="642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ID Selector</a:t>
            </a: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ID selector names 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must begin with a number sign (#)</a:t>
            </a: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Identifies ONE  element that can only be used </a:t>
            </a:r>
            <a:r>
              <a:rPr lang="en-US" u="sng" dirty="0" smtClean="0">
                <a:latin typeface="Tahoma" pitchFamily="34" charset="0"/>
                <a:sym typeface="Wingdings" pitchFamily="2" charset="2"/>
              </a:rPr>
              <a:t>once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in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a webpage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It is a “unique” identifier to an element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  analogous to ID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     = A person’s identification (ID) </a:t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dirty="0" smtClean="0">
                <a:latin typeface="Tahoma" pitchFamily="34" charset="0"/>
                <a:sym typeface="Wingdings" pitchFamily="2" charset="2"/>
              </a:rPr>
              <a:t>    is unique to one person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IDs most commonly used for </a:t>
            </a:r>
            <a:r>
              <a:rPr lang="en-US" u="sng" dirty="0" smtClean="0">
                <a:latin typeface="Tahoma" pitchFamily="34" charset="0"/>
                <a:sym typeface="Wingdings" pitchFamily="2" charset="2"/>
              </a:rPr>
              <a:t>layouts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:</a:t>
            </a:r>
            <a:endParaRPr lang="en-US" dirty="0" smtClean="0">
              <a:latin typeface="Tahoma" pitchFamily="34" charset="0"/>
              <a:sym typeface="Wingdings" pitchFamily="2" charset="2"/>
            </a:endParaRP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sz="1600" dirty="0" smtClean="0">
                <a:latin typeface="Tahoma" pitchFamily="34" charset="0"/>
                <a:sym typeface="Wingdings" pitchFamily="2" charset="2"/>
              </a:rPr>
              <a:t>One banner per page (#header)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sz="1600" dirty="0" smtClean="0">
                <a:latin typeface="Tahoma" pitchFamily="34" charset="0"/>
                <a:sym typeface="Wingdings" pitchFamily="2" charset="2"/>
              </a:rPr>
              <a:t>One menu per page (#</a:t>
            </a:r>
            <a:r>
              <a:rPr lang="en-US" sz="1600" dirty="0" err="1" smtClean="0">
                <a:latin typeface="Tahoma" pitchFamily="34" charset="0"/>
                <a:sym typeface="Wingdings" pitchFamily="2" charset="2"/>
              </a:rPr>
              <a:t>nav_links</a:t>
            </a:r>
            <a:r>
              <a:rPr lang="en-US" sz="1600" dirty="0" smtClean="0">
                <a:latin typeface="Tahoma" pitchFamily="34" charset="0"/>
                <a:sym typeface="Wingdings" pitchFamily="2" charset="2"/>
              </a:rPr>
              <a:t>)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sz="1600" dirty="0" smtClean="0">
                <a:latin typeface="Tahoma" pitchFamily="34" charset="0"/>
                <a:sym typeface="Wingdings" pitchFamily="2" charset="2"/>
              </a:rPr>
              <a:t>One content per page (#content)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sz="1600" dirty="0" smtClean="0">
                <a:latin typeface="Tahoma" pitchFamily="34" charset="0"/>
                <a:sym typeface="Wingdings" pitchFamily="2" charset="2"/>
              </a:rPr>
              <a:t>One footer per page (#footer)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sz="1600" dirty="0" smtClean="0">
                <a:latin typeface="Tahoma" pitchFamily="34" charset="0"/>
                <a:sym typeface="Wingdings" pitchFamily="2" charset="2"/>
              </a:rPr>
              <a:t>Etc. 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32656"/>
            <a:ext cx="3923928" cy="242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 cstate="print"/>
          <a:srcRect r="21058" b="73890"/>
          <a:stretch>
            <a:fillRect/>
          </a:stretch>
        </p:blipFill>
        <p:spPr bwMode="auto">
          <a:xfrm>
            <a:off x="755576" y="1340768"/>
            <a:ext cx="2962615" cy="12961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789040"/>
            <a:ext cx="3265922" cy="2016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/>
          <p:nvPr/>
        </p:nvCxnSpPr>
        <p:spPr>
          <a:xfrm>
            <a:off x="6012160" y="2780928"/>
            <a:ext cx="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28184" y="27809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Set attributes to each ID to make it look like this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56992"/>
            <a:ext cx="4248472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79512" y="188640"/>
            <a:ext cx="8964488" cy="2782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ID Selector: </a:t>
            </a:r>
          </a:p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b="1" dirty="0" smtClean="0">
                <a:latin typeface="Tahoma" pitchFamily="34" charset="0"/>
                <a:sym typeface="Wingdings" pitchFamily="2" charset="2"/>
              </a:rPr>
              <a:t>To set up layout   2 steps:  Create and Assign</a:t>
            </a:r>
            <a:br>
              <a:rPr lang="en-US" sz="2000" b="1" dirty="0" smtClean="0">
                <a:latin typeface="Tahoma" pitchFamily="34" charset="0"/>
                <a:sym typeface="Wingdings" pitchFamily="2" charset="2"/>
              </a:rPr>
            </a:br>
            <a:endParaRPr lang="en-US" sz="2000" dirty="0" smtClean="0">
              <a:latin typeface="Tahoma" pitchFamily="34" charset="0"/>
              <a:sym typeface="Wingdings" pitchFamily="2" charset="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Step 1</a:t>
            </a:r>
            <a:r>
              <a:rPr lang="en-US" sz="2000" b="1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:  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Create the unique identifier using box model approach</a:t>
            </a: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263525" lvl="0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Insert  &gt; Layout Objects &gt; Div Tag</a:t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dirty="0" smtClean="0">
                <a:latin typeface="Tahoma" pitchFamily="34" charset="0"/>
                <a:sym typeface="Wingdings" pitchFamily="2" charset="2"/>
              </a:rPr>
              <a:t>Enter an ID selector name</a:t>
            </a:r>
          </a:p>
          <a:p>
            <a:pPr marL="263525" lvl="0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If press Ok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then proceeds to create the box  no attributes get assigned yet</a:t>
            </a:r>
          </a:p>
          <a:p>
            <a:pPr marL="263525" lvl="0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If click on New CSS Rule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 dialog box opens  can assign attributes (next slide)</a:t>
            </a: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9552" y="4005064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611560" y="4293096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t="22787" r="40974"/>
          <a:stretch>
            <a:fillRect/>
          </a:stretch>
        </p:blipFill>
        <p:spPr bwMode="auto">
          <a:xfrm>
            <a:off x="4860032" y="4797152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64295" b="47385"/>
          <a:stretch>
            <a:fillRect/>
          </a:stretch>
        </p:blipFill>
        <p:spPr bwMode="auto">
          <a:xfrm>
            <a:off x="4788024" y="3212976"/>
            <a:ext cx="335575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8543" y="260648"/>
            <a:ext cx="2545457" cy="267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96952"/>
            <a:ext cx="3528392" cy="297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996952"/>
            <a:ext cx="4536504" cy="326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179512" y="764704"/>
            <a:ext cx="6624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Step 2:</a:t>
            </a: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Assign the attributes to the ID selector #header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5184576" cy="7940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ID Selector: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US" dirty="0" smtClean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19675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How?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Can continue from last slide by pressing  New CSS Rule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Or Format &gt; CSS Styles &gt; New Rule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Or from CSS panel, click on icon </a:t>
            </a:r>
          </a:p>
        </p:txBody>
      </p:sp>
      <p:sp>
        <p:nvSpPr>
          <p:cNvPr id="15" name="Oval 14"/>
          <p:cNvSpPr/>
          <p:nvPr/>
        </p:nvSpPr>
        <p:spPr>
          <a:xfrm>
            <a:off x="8244408" y="2564904"/>
            <a:ext cx="2880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7944" y="2276872"/>
            <a:ext cx="40324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4077072"/>
            <a:ext cx="25202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467544" y="3523868"/>
            <a:ext cx="25202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11560" y="5589240"/>
            <a:ext cx="25202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6876256" y="4941168"/>
            <a:ext cx="2267744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Start assigning the attributes to the ID #header</a:t>
            </a:r>
            <a:endParaRPr lang="en-CA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4467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/>
          <a:srcRect r="15227"/>
          <a:stretch>
            <a:fillRect/>
          </a:stretch>
        </p:blipFill>
        <p:spPr bwMode="auto">
          <a:xfrm>
            <a:off x="5796136" y="1268760"/>
            <a:ext cx="300374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86250"/>
            <a:ext cx="5610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9512" y="188640"/>
            <a:ext cx="52200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Simplest Div ID for layout:</a:t>
            </a:r>
          </a:p>
          <a:p>
            <a:pPr marL="182563" indent="-182563"/>
            <a:r>
              <a:rPr lang="en-CA" sz="2400" dirty="0" smtClean="0"/>
              <a:t>Using box model … bare bones</a:t>
            </a:r>
            <a:endParaRPr lang="en-CA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188640"/>
            <a:ext cx="29523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Using the bare bones:</a:t>
            </a:r>
          </a:p>
          <a:p>
            <a:r>
              <a:rPr lang="en-CA" dirty="0" smtClean="0"/>
              <a:t>Box width, height, border</a:t>
            </a:r>
            <a:br>
              <a:rPr lang="en-CA" dirty="0" smtClean="0"/>
            </a:br>
            <a:r>
              <a:rPr lang="en-CA" dirty="0" smtClean="0"/>
              <a:t>Float:  to get positioning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464496" cy="313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96752"/>
            <a:ext cx="29432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86250"/>
            <a:ext cx="5610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71287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Simplest Div ID for layout:</a:t>
            </a:r>
          </a:p>
          <a:p>
            <a:pPr marL="182563" indent="-182563"/>
            <a:r>
              <a:rPr lang="en-CA" sz="2400" dirty="0" smtClean="0"/>
              <a:t>One step further </a:t>
            </a:r>
          </a:p>
          <a:p>
            <a:pPr marL="182563" indent="-182563"/>
            <a:r>
              <a:rPr lang="en-CA" sz="2400" dirty="0" smtClean="0"/>
              <a:t>…. Added padding, margins</a:t>
            </a:r>
            <a:endParaRPr lang="en-CA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1632" y="0"/>
            <a:ext cx="3312368" cy="12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520" y="3140968"/>
            <a:ext cx="5616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260648"/>
            <a:ext cx="777686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Compound Selectors (aka Contextual Selectors)</a:t>
            </a:r>
          </a:p>
          <a:p>
            <a:pPr marL="182563" indent="-182563"/>
            <a:r>
              <a:rPr lang="en-CA" b="1" dirty="0" smtClean="0">
                <a:solidFill>
                  <a:srgbClr val="C00000"/>
                </a:solidFill>
              </a:rPr>
              <a:t>(older DW versions called Advanced Selectors)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/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sz="2000" b="1" dirty="0" smtClean="0">
                <a:latin typeface="Tahoma" pitchFamily="34" charset="0"/>
                <a:sym typeface="Wingdings" pitchFamily="2" charset="2"/>
              </a:rPr>
              <a:t>Control:</a:t>
            </a:r>
            <a:endParaRPr lang="en-US" b="1" dirty="0" smtClean="0">
              <a:latin typeface="Tahoma" pitchFamily="34" charset="0"/>
              <a:sym typeface="Wingdings" pitchFamily="2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Hyperlink appearances and </a:t>
            </a:r>
            <a:r>
              <a:rPr lang="en-US" sz="2000" u="sng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behavior </a:t>
            </a:r>
            <a:endParaRPr lang="en-US" sz="2000" u="sng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892175" indent="-17145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arenR" startAt="2"/>
            </a:pPr>
            <a:r>
              <a:rPr lang="en-CA" sz="2000" dirty="0" smtClean="0">
                <a:solidFill>
                  <a:srgbClr val="C00000"/>
                </a:solidFill>
              </a:rPr>
              <a:t>Two or more style </a:t>
            </a:r>
            <a:r>
              <a:rPr lang="en-CA" sz="2000" u="sng" dirty="0" smtClean="0">
                <a:solidFill>
                  <a:srgbClr val="C00000"/>
                </a:solidFill>
              </a:rPr>
              <a:t>rules </a:t>
            </a:r>
            <a:r>
              <a:rPr lang="en-CA" sz="2000" dirty="0" smtClean="0"/>
              <a:t>to </a:t>
            </a:r>
            <a:r>
              <a:rPr lang="en-CA" sz="2000" dirty="0" smtClean="0"/>
              <a:t>create a style definition that displays only when one style is contained within another</a:t>
            </a:r>
            <a:r>
              <a:rPr lang="en-CA" dirty="0" smtClean="0"/>
              <a:t>.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1988840"/>
            <a:ext cx="397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a:link, a:visited, a:hover,a:active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3645024"/>
            <a:ext cx="6571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#</a:t>
            </a:r>
            <a:r>
              <a:rPr lang="en-CA" b="1" dirty="0" err="1" smtClean="0"/>
              <a:t>maincontent</a:t>
            </a:r>
            <a:r>
              <a:rPr lang="en-CA" b="1" dirty="0" smtClean="0"/>
              <a:t>  h1 {color: #ff0000;}  </a:t>
            </a:r>
          </a:p>
          <a:p>
            <a:r>
              <a:rPr lang="en-CA" b="1" dirty="0" smtClean="0"/>
              <a:t>#</a:t>
            </a:r>
            <a:r>
              <a:rPr lang="en-CA" b="1" dirty="0" err="1" smtClean="0"/>
              <a:t>maincontent</a:t>
            </a:r>
            <a:r>
              <a:rPr lang="en-CA" b="1" dirty="0" smtClean="0"/>
              <a:t> a:link {color:#990000 text-</a:t>
            </a:r>
            <a:r>
              <a:rPr lang="en-CA" b="1" dirty="0" err="1" smtClean="0"/>
              <a:t>decoration:none</a:t>
            </a:r>
            <a:r>
              <a:rPr lang="en-CA" b="1" dirty="0" smtClean="0"/>
              <a:t>;}</a:t>
            </a:r>
          </a:p>
          <a:p>
            <a:endParaRPr lang="en-CA" b="1" dirty="0" smtClean="0"/>
          </a:p>
          <a:p>
            <a:r>
              <a:rPr lang="en-CA" b="1" dirty="0" smtClean="0"/>
              <a:t>.</a:t>
            </a:r>
            <a:r>
              <a:rPr lang="en-CA" b="1" dirty="0" err="1" smtClean="0"/>
              <a:t>myclass</a:t>
            </a:r>
            <a:r>
              <a:rPr lang="en-CA" b="1" dirty="0" smtClean="0"/>
              <a:t> b {color: #990000;}     (red color)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530120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C00000"/>
                </a:solidFill>
              </a:rPr>
              <a:t>Let’s look at them more closely</a:t>
            </a:r>
            <a:endParaRPr lang="en-CA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520" y="3140968"/>
            <a:ext cx="5616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92075" lvl="0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US" dirty="0" smtClean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60648"/>
            <a:ext cx="7776864" cy="20990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Compound Selectors (aka Contextual Selectors)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/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sz="2000" b="1" dirty="0" smtClean="0">
                <a:latin typeface="Tahoma" pitchFamily="34" charset="0"/>
                <a:sym typeface="Wingdings" pitchFamily="2" charset="2"/>
              </a:rPr>
              <a:t>Control:</a:t>
            </a:r>
            <a:endParaRPr lang="en-US" b="1" dirty="0" smtClean="0">
              <a:latin typeface="Tahoma" pitchFamily="34" charset="0"/>
              <a:sym typeface="Wingdings" pitchFamily="2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Hyperlink appearances and </a:t>
            </a:r>
            <a:r>
              <a:rPr lang="en-US" b="1" dirty="0" err="1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behaviour</a:t>
            </a:r>
            <a:endParaRPr lang="en-US" b="1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446088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sym typeface="Wingdings" pitchFamily="2" charset="2"/>
              </a:rPr>
              <a:t>Known as “</a:t>
            </a:r>
            <a:r>
              <a:rPr lang="en-US" dirty="0" err="1" smtClean="0">
                <a:latin typeface="Tahoma" pitchFamily="34" charset="0"/>
                <a:sym typeface="Wingdings" pitchFamily="2" charset="2"/>
              </a:rPr>
              <a:t>pseudoclasses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”, “advanced selectors”</a:t>
            </a:r>
          </a:p>
          <a:p>
            <a:pPr marL="446088" indent="-92075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ahoma" pitchFamily="34" charset="0"/>
                <a:sym typeface="Wingdings" pitchFamily="2" charset="2"/>
              </a:rPr>
              <a:t>Hyperlinks have 4 states:</a:t>
            </a:r>
            <a:endParaRPr lang="en-US" sz="3600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2348880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a:link    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sym typeface="Wingdings" pitchFamily="2" charset="2"/>
              </a:rPr>
              <a:t>Default display of link</a:t>
            </a:r>
            <a:endParaRPr lang="en-US" b="1" dirty="0" smtClean="0">
              <a:solidFill>
                <a:srgbClr val="002060"/>
              </a:solidFill>
              <a:latin typeface="Tahoma" pitchFamily="34" charset="0"/>
            </a:endParaRPr>
          </a:p>
          <a:p>
            <a:pPr marL="0" lvl="1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a:visited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sym typeface="Wingdings" pitchFamily="2" charset="2"/>
              </a:rPr>
              <a:t>After link has been visited</a:t>
            </a:r>
            <a:endParaRPr lang="en-US" b="1" dirty="0" smtClean="0">
              <a:solidFill>
                <a:srgbClr val="002060"/>
              </a:solidFill>
              <a:latin typeface="Tahoma" pitchFamily="34" charset="0"/>
            </a:endParaRPr>
          </a:p>
          <a:p>
            <a:pPr marL="0" lvl="1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a:hover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sym typeface="Wingdings" pitchFamily="2" charset="2"/>
              </a:rPr>
              <a:t>When cursor hovers over link</a:t>
            </a:r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a:active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sym typeface="Wingdings" pitchFamily="2" charset="2"/>
              </a:rPr>
              <a:t>When mouse clicks on link</a:t>
            </a:r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89040"/>
            <a:ext cx="424847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MUST BE DEFINED IN </a:t>
            </a:r>
            <a:r>
              <a:rPr lang="en-CA" u="sng" dirty="0" smtClean="0"/>
              <a:t>ORDER</a:t>
            </a:r>
            <a:endParaRPr lang="en-CA" u="sng" dirty="0" smtClean="0"/>
          </a:p>
          <a:p>
            <a:pPr algn="ctr"/>
            <a:r>
              <a:rPr lang="en-CA" dirty="0" smtClean="0"/>
              <a:t>in </a:t>
            </a:r>
            <a:r>
              <a:rPr lang="en-CA" dirty="0" err="1" smtClean="0"/>
              <a:t>stylesheet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t="12765" r="37613" b="46102"/>
          <a:stretch>
            <a:fillRect/>
          </a:stretch>
        </p:blipFill>
        <p:spPr bwMode="auto">
          <a:xfrm>
            <a:off x="5292080" y="2132856"/>
            <a:ext cx="3672408" cy="20882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860032" y="3573016"/>
            <a:ext cx="432048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46531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Text-decoration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u="sng" dirty="0" smtClean="0">
                <a:sym typeface="Wingdings" pitchFamily="2" charset="2"/>
              </a:rPr>
              <a:t>Underline style</a:t>
            </a:r>
            <a:endParaRPr lang="en-CA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13176"/>
            <a:ext cx="370743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411760" y="515719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C000"/>
                </a:solidFill>
              </a:rPr>
              <a:t>default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494116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Tip: for underline style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a:link setting overrides</a:t>
            </a:r>
            <a:br>
              <a:rPr lang="en-CA" dirty="0" smtClean="0"/>
            </a:br>
            <a:r>
              <a:rPr lang="en-CA" dirty="0" smtClean="0"/>
              <a:t>any setting with a:visited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CA" dirty="0" smtClean="0"/>
              <a:t>(see example above)</a:t>
            </a:r>
            <a:br>
              <a:rPr lang="en-CA" dirty="0" smtClean="0"/>
            </a:br>
            <a:r>
              <a:rPr lang="en-CA" dirty="0" smtClean="0"/>
              <a:t>link and visited will show with underlining 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2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Working With CSS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052736"/>
            <a:ext cx="4680520" cy="86409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2400" b="1" dirty="0" smtClean="0">
                <a:ea typeface="Verdana" pitchFamily="34" charset="0"/>
                <a:cs typeface="Verdana" pitchFamily="34" charset="0"/>
              </a:rPr>
              <a:t>Now build a website </a:t>
            </a:r>
            <a:br>
              <a:rPr lang="en-CA" sz="2400" b="1" dirty="0" smtClean="0"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.... the “Developer” way ...</a:t>
            </a:r>
            <a:b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</a:br>
            <a:r>
              <a:rPr lang="en-CA" sz="2000" b="1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Use CSS Styles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2" name="Picture 2" descr="https://encrypted-tbn2.gstatic.com/images?q=tbn:ANd9GcTxwBTsDF4gk4bR4rjj9JmxkYSsKndiQuqyKwtUJy93HOBo7Gp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45024"/>
            <a:ext cx="4311189" cy="23042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83568" y="2564904"/>
            <a:ext cx="327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CSS Styles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2996952"/>
            <a:ext cx="4248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Control the layout</a:t>
            </a:r>
          </a:p>
          <a:p>
            <a:pPr algn="ctr"/>
            <a:r>
              <a:rPr lang="en-CA" dirty="0" smtClean="0"/>
              <a:t>Identify box elements using  </a:t>
            </a:r>
            <a:r>
              <a:rPr lang="en-CA" sz="2000" b="1" dirty="0" smtClean="0">
                <a:solidFill>
                  <a:schemeClr val="accent2"/>
                </a:solidFill>
              </a:rPr>
              <a:t>Div IDs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39752" y="1916832"/>
            <a:ext cx="136815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04048" y="1916832"/>
            <a:ext cx="1008112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4008" y="2708920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Using CSS Styles</a:t>
            </a:r>
          </a:p>
          <a:p>
            <a:pPr algn="ctr"/>
            <a:r>
              <a:rPr lang="en-CA" b="1" dirty="0" smtClean="0">
                <a:solidFill>
                  <a:srgbClr val="C00000"/>
                </a:solidFill>
              </a:rPr>
              <a:t>Control the appearance of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2060848"/>
            <a:ext cx="324036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Next let’s look at</a:t>
            </a:r>
            <a:endParaRPr lang="en-CA" b="1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467476"/>
            <a:ext cx="2520280" cy="33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52101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79512" y="188640"/>
            <a:ext cx="7776864" cy="2271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Compound Selectors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arenR" startAt="2"/>
            </a:pPr>
            <a:r>
              <a:rPr lang="en-CA" sz="2000" b="1" dirty="0" smtClean="0">
                <a:solidFill>
                  <a:srgbClr val="C00000"/>
                </a:solidFill>
              </a:rPr>
              <a:t>Two or more style rules </a:t>
            </a:r>
            <a:r>
              <a:rPr lang="en-CA" dirty="0" smtClean="0"/>
              <a:t>to create a style definition that displays only when one style is contained within another. </a:t>
            </a:r>
            <a:br>
              <a:rPr lang="en-CA" dirty="0" smtClean="0"/>
            </a:br>
            <a:r>
              <a:rPr lang="en-CA" dirty="0" smtClean="0"/>
              <a:t>Example:  # container h1 </a:t>
            </a:r>
            <a:r>
              <a:rPr lang="en-US" dirty="0" smtClean="0">
                <a:latin typeface="Tahoma" pitchFamily="34" charset="0"/>
                <a:sym typeface="Wingdings" pitchFamily="2" charset="2"/>
              </a:rPr>
              <a:t> </a:t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dirty="0" smtClean="0">
                <a:latin typeface="Tahoma" pitchFamily="34" charset="0"/>
                <a:sym typeface="Wingdings" pitchFamily="2" charset="2"/>
              </a:rPr>
              <a:t>  if text is formatted with Heading 1 AND is inside of a div #container</a:t>
            </a:r>
            <a:br>
              <a:rPr lang="en-US" dirty="0" smtClean="0">
                <a:latin typeface="Tahoma" pitchFamily="34" charset="0"/>
                <a:sym typeface="Wingdings" pitchFamily="2" charset="2"/>
              </a:rPr>
            </a:br>
            <a:r>
              <a:rPr lang="en-US" dirty="0" smtClean="0">
                <a:latin typeface="Tahoma" pitchFamily="34" charset="0"/>
                <a:sym typeface="Wingdings" pitchFamily="2" charset="2"/>
              </a:rPr>
              <a:t> then give it red color, font size 48px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005064"/>
            <a:ext cx="47053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3528" y="4077072"/>
            <a:ext cx="2808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188640"/>
            <a:ext cx="7200800" cy="2271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Compound Selectors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sym typeface="Wingdings" pitchFamily="2" charset="2"/>
            </a:endParaRPr>
          </a:p>
          <a:p>
            <a:pPr marL="182563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US" dirty="0" smtClean="0">
              <a:solidFill>
                <a:srgbClr val="C00000"/>
              </a:solidFill>
              <a:latin typeface="Tahoma" pitchFamily="34" charset="0"/>
              <a:sym typeface="Wingdings" pitchFamily="2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arenR" startAt="2"/>
            </a:pPr>
            <a:r>
              <a:rPr lang="en-CA" sz="2000" b="1" dirty="0" smtClean="0">
                <a:solidFill>
                  <a:srgbClr val="C00000"/>
                </a:solidFill>
              </a:rPr>
              <a:t>Two or more style – Another example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CA" sz="2000" b="1" dirty="0" smtClean="0"/>
              <a:t>#footer a:link {color=#F00;}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CA" sz="2000" b="1" dirty="0" smtClean="0"/>
              <a:t>#footer a:visited {color=#00F;}</a:t>
            </a:r>
          </a:p>
          <a:p>
            <a:pPr marL="628650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CA" sz="2000" b="1" dirty="0" smtClean="0"/>
              <a:t>#footer a:hover {color=#0F0;}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2852936"/>
            <a:ext cx="4459521" cy="366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40360" y="59492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C000"/>
                </a:solidFill>
              </a:rPr>
              <a:t>#footer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4216" y="4221088"/>
            <a:ext cx="216024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C000"/>
                </a:solidFill>
              </a:rPr>
              <a:t>#</a:t>
            </a:r>
            <a:r>
              <a:rPr lang="en-CA" sz="2000" b="1" dirty="0" err="1" smtClean="0">
                <a:solidFill>
                  <a:srgbClr val="FFC000"/>
                </a:solidFill>
              </a:rPr>
              <a:t>maincontent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941168"/>
            <a:ext cx="1296144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C000"/>
                </a:solidFill>
              </a:rPr>
              <a:t>#sidebar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3212976"/>
            <a:ext cx="442798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#sidebar a:link {color=#222222;}</a:t>
            </a:r>
          </a:p>
          <a:p>
            <a:pPr marL="263525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#sidebar a:visited {color=#222222;}</a:t>
            </a:r>
          </a:p>
          <a:p>
            <a:pPr marL="263525" lvl="1" indent="-1714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#sidebar a:hover {color=#0F0;}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4509120"/>
            <a:ext cx="45720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904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</a:t>
            </a:r>
            <a:r>
              <a:rPr lang="en-CA" dirty="0" err="1" smtClean="0"/>
              <a:t>maincontent</a:t>
            </a:r>
            <a:r>
              <a:rPr lang="en-CA" dirty="0" smtClean="0"/>
              <a:t> a:link {color=#555555;}</a:t>
            </a:r>
          </a:p>
          <a:p>
            <a:pPr marL="182563" lvl="1" indent="-904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 </a:t>
            </a:r>
            <a:r>
              <a:rPr lang="en-CA" dirty="0" err="1" smtClean="0"/>
              <a:t>maincontent</a:t>
            </a:r>
            <a:r>
              <a:rPr lang="en-CA" dirty="0" smtClean="0"/>
              <a:t> a:visited {color=#555555;}</a:t>
            </a:r>
          </a:p>
          <a:p>
            <a:pPr marL="182563" lvl="1" indent="-904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CA" dirty="0" smtClean="0"/>
              <a:t># </a:t>
            </a:r>
            <a:r>
              <a:rPr lang="en-CA" dirty="0" err="1" smtClean="0"/>
              <a:t>maincontent</a:t>
            </a:r>
            <a:r>
              <a:rPr lang="en-CA" dirty="0" smtClean="0"/>
              <a:t> a:hover {color=#0F0;}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5364088" cy="455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Styles :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7504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536" y="836712"/>
            <a:ext cx="43924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 algn="ctr"/>
            <a:r>
              <a:rPr lang="en-CA" sz="2400" b="1" dirty="0" smtClean="0">
                <a:solidFill>
                  <a:srgbClr val="C00000"/>
                </a:solidFill>
              </a:rPr>
              <a:t>All together: </a:t>
            </a:r>
          </a:p>
          <a:p>
            <a:pPr marL="182563" indent="-182563" algn="ctr"/>
            <a:r>
              <a:rPr lang="en-CA" sz="2400" b="1" dirty="0" smtClean="0">
                <a:solidFill>
                  <a:srgbClr val="C00000"/>
                </a:solidFill>
              </a:rPr>
              <a:t>Tags, Classes, IDs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4941168"/>
            <a:ext cx="51125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23528" y="5839554"/>
            <a:ext cx="5112568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b="7042"/>
          <a:stretch>
            <a:fillRect/>
          </a:stretch>
        </p:blipFill>
        <p:spPr bwMode="auto">
          <a:xfrm>
            <a:off x="5435080" y="3573016"/>
            <a:ext cx="3708920" cy="249016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692696"/>
            <a:ext cx="2952328" cy="25202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4860032" y="4725144"/>
            <a:ext cx="648072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48064" y="5877272"/>
            <a:ext cx="504056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AE586-5B7F-4357-99FD-FF7EA06E201E}" type="slidenum">
              <a:rPr lang="en-CA" smtClean="0"/>
              <a:pPr/>
              <a:t>23</a:t>
            </a:fld>
            <a:endParaRPr lang="en-CA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5700936" cy="414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836712"/>
            <a:ext cx="7391400" cy="762000"/>
          </a:xfrm>
          <a:solidFill>
            <a:srgbClr val="FFE67D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/>
              <a:t>This week’s lab, you are working on CSS Styles </a:t>
            </a:r>
            <a:br>
              <a:rPr lang="en-US" sz="2000" b="1" dirty="0" smtClean="0"/>
            </a:br>
            <a:r>
              <a:rPr lang="en-US" sz="2000" b="1" dirty="0" smtClean="0"/>
              <a:t>and all using Dreamweaver CSS panel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AE586-5B7F-4357-99FD-FF7EA06E201E}" type="slidenum">
              <a:rPr lang="en-CA" smtClean="0"/>
              <a:pPr/>
              <a:t>3</a:t>
            </a:fld>
            <a:endParaRPr lang="en-CA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7391400" cy="762000"/>
          </a:xfrm>
          <a:solidFill>
            <a:srgbClr val="FFE67D"/>
          </a:solidFill>
        </p:spPr>
        <p:txBody>
          <a:bodyPr/>
          <a:lstStyle/>
          <a:p>
            <a:pPr eaLnBrk="1" hangingPunct="1"/>
            <a:r>
              <a:rPr lang="en-US" sz="2000" b="1" dirty="0" smtClean="0"/>
              <a:t>Work with Styles from the side CSS panel</a:t>
            </a:r>
          </a:p>
          <a:p>
            <a:pPr eaLnBrk="1" hangingPunct="1"/>
            <a:r>
              <a:rPr lang="en-US" sz="2000" b="1" dirty="0" smtClean="0"/>
              <a:t>Activate CSS panel via menu  Window &gt; CSS Styles</a:t>
            </a:r>
            <a:endParaRPr lang="en-US" b="1" dirty="0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6444208" y="908720"/>
            <a:ext cx="2133600" cy="3352800"/>
          </a:xfrm>
          <a:prstGeom prst="rect">
            <a:avLst/>
          </a:prstGeom>
          <a:noFill/>
          <a:ln w="5715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174" name="Straight Arrow Connector 6"/>
          <p:cNvCxnSpPr>
            <a:cxnSpLocks noChangeShapeType="1"/>
          </p:cNvCxnSpPr>
          <p:nvPr/>
        </p:nvCxnSpPr>
        <p:spPr bwMode="auto">
          <a:xfrm rot="16200000" flipH="1">
            <a:off x="7810500" y="647700"/>
            <a:ext cx="457200" cy="76200"/>
          </a:xfrm>
          <a:prstGeom prst="straightConnector1">
            <a:avLst/>
          </a:prstGeom>
          <a:noFill/>
          <a:ln w="57150" algn="ctr">
            <a:solidFill>
              <a:srgbClr val="CC0000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4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08720"/>
            <a:ext cx="8424936" cy="2088232"/>
          </a:xfrm>
          <a:noFill/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2200" b="1" dirty="0" smtClean="0"/>
              <a:t>Using CSS Styles</a:t>
            </a:r>
          </a:p>
          <a:p>
            <a:pPr marL="182563" indent="-182563"/>
            <a:r>
              <a:rPr lang="en-US" sz="2200" dirty="0" smtClean="0"/>
              <a:t>CSS is a collection of </a:t>
            </a:r>
            <a:r>
              <a:rPr lang="en-US" sz="2200" u="sng" dirty="0" smtClean="0">
                <a:solidFill>
                  <a:srgbClr val="C00000"/>
                </a:solidFill>
              </a:rPr>
              <a:t>formatting rules</a:t>
            </a:r>
            <a:endParaRPr lang="en-US" sz="2200" u="sng" dirty="0" smtClean="0">
              <a:solidFill>
                <a:srgbClr val="C00000"/>
              </a:solidFill>
            </a:endParaRPr>
          </a:p>
          <a:p>
            <a:pPr marL="182563" indent="-182563"/>
            <a:r>
              <a:rPr lang="en-CA" sz="2200" dirty="0" smtClean="0"/>
              <a:t>Control the appearance of text  content on </a:t>
            </a:r>
            <a:r>
              <a:rPr lang="en-CA" sz="2200" dirty="0" err="1" smtClean="0"/>
              <a:t>webpages</a:t>
            </a:r>
            <a:endParaRPr lang="en-CA" sz="2200" dirty="0" smtClean="0"/>
          </a:p>
          <a:p>
            <a:pPr marL="182563" indent="-182563">
              <a:buFont typeface="Wingdings"/>
              <a:buChar char="à"/>
            </a:pPr>
            <a:r>
              <a:rPr lang="en-CA" sz="2200" dirty="0" smtClean="0">
                <a:sym typeface="Wingdings" pitchFamily="2" charset="2"/>
              </a:rPr>
              <a:t>Objective:  consistency of appearance across webpages within </a:t>
            </a:r>
            <a:r>
              <a:rPr lang="en-CA" sz="2200" dirty="0" smtClean="0">
                <a:sym typeface="Wingdings" pitchFamily="2" charset="2"/>
              </a:rPr>
              <a:t>website &amp; across the website </a:t>
            </a:r>
            <a:endParaRPr lang="en-CA" sz="2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200" dirty="0" smtClean="0">
                <a:sym typeface="Wingdings" pitchFamily="2" charset="2"/>
              </a:rPr>
              <a:t> S</a:t>
            </a:r>
            <a:r>
              <a:rPr lang="en-US" sz="2200" dirty="0" smtClean="0"/>
              <a:t>tore CSS styles in:</a:t>
            </a:r>
          </a:p>
          <a:p>
            <a:pPr lvl="3">
              <a:buFont typeface="Wingdings" pitchFamily="2" charset="2"/>
              <a:buChar char="§"/>
            </a:pPr>
            <a:r>
              <a:rPr lang="en-US" sz="2200" u="sng" dirty="0" smtClean="0"/>
              <a:t>Each webpage</a:t>
            </a:r>
            <a:endParaRPr lang="en-US" sz="2200" u="sng" dirty="0" smtClean="0"/>
          </a:p>
          <a:p>
            <a:pPr lvl="3">
              <a:buFont typeface="Wingdings" pitchFamily="2" charset="2"/>
              <a:buChar char="§"/>
            </a:pPr>
            <a:r>
              <a:rPr lang="en-US" sz="2200" u="sng" dirty="0" smtClean="0"/>
              <a:t>External Style Sheet</a:t>
            </a:r>
            <a:endParaRPr lang="en-US" sz="2200" u="sng" dirty="0" smtClean="0"/>
          </a:p>
          <a:p>
            <a:pPr marL="182563" indent="-182563">
              <a:buFont typeface="Wingdings"/>
              <a:buChar char="à"/>
            </a:pPr>
            <a:endParaRPr lang="en-CA" sz="1800" dirty="0" smtClean="0"/>
          </a:p>
          <a:p>
            <a:pPr marL="182563" indent="-182563" eaLnBrk="1" hangingPunct="1"/>
            <a:endParaRPr lang="en-US" sz="4400" dirty="0" smtClean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38600"/>
            <a:ext cx="104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22848"/>
            <a:ext cx="3501288" cy="38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2971800"/>
            <a:ext cx="99218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4953000"/>
            <a:ext cx="1066800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3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8160" y="6096000"/>
            <a:ext cx="10144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31" name="Straight Arrow Connector 16"/>
          <p:cNvCxnSpPr>
            <a:cxnSpLocks noChangeShapeType="1"/>
          </p:cNvCxnSpPr>
          <p:nvPr/>
        </p:nvCxnSpPr>
        <p:spPr bwMode="auto">
          <a:xfrm rot="10800000" flipV="1">
            <a:off x="3131840" y="3356992"/>
            <a:ext cx="10668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132" name="Straight Arrow Connector 18"/>
          <p:cNvCxnSpPr>
            <a:cxnSpLocks noChangeShapeType="1"/>
          </p:cNvCxnSpPr>
          <p:nvPr/>
        </p:nvCxnSpPr>
        <p:spPr bwMode="auto">
          <a:xfrm rot="10800000">
            <a:off x="3131840" y="4365104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133" name="Straight Arrow Connector 20"/>
          <p:cNvCxnSpPr>
            <a:cxnSpLocks noChangeShapeType="1"/>
          </p:cNvCxnSpPr>
          <p:nvPr/>
        </p:nvCxnSpPr>
        <p:spPr bwMode="auto">
          <a:xfrm rot="10800000">
            <a:off x="3068960" y="4546104"/>
            <a:ext cx="1066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134" name="Straight Arrow Connector 22"/>
          <p:cNvCxnSpPr>
            <a:cxnSpLocks noChangeShapeType="1"/>
          </p:cNvCxnSpPr>
          <p:nvPr/>
        </p:nvCxnSpPr>
        <p:spPr bwMode="auto">
          <a:xfrm rot="16200000" flipV="1">
            <a:off x="2992760" y="4850904"/>
            <a:ext cx="12192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CONCEPTS :</a:t>
            </a:r>
            <a:b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CA" sz="22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Working With CSS Styles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67544" y="836712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52120" y="3140968"/>
            <a:ext cx="3078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Text formatting (typeface, size, color, weight etc)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alignment, indentation, and paragraph spacing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Links  appearance – underlining, hovering, color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Bullet appearance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Page background color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Specific fonts for certain page elements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23528" y="764704"/>
            <a:ext cx="482453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1052736"/>
            <a:ext cx="45365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000" b="1" dirty="0" smtClean="0">
                <a:solidFill>
                  <a:srgbClr val="C00000"/>
                </a:solidFill>
              </a:rPr>
              <a:t>Style</a:t>
            </a:r>
            <a:r>
              <a:rPr lang="en-CA" b="1" dirty="0" smtClean="0">
                <a:solidFill>
                  <a:srgbClr val="C00000"/>
                </a:solidFill>
              </a:rPr>
              <a:t> S</a:t>
            </a:r>
            <a:r>
              <a:rPr lang="en-CA" sz="2000" b="1" dirty="0" smtClean="0">
                <a:solidFill>
                  <a:srgbClr val="C00000"/>
                </a:solidFill>
              </a:rPr>
              <a:t>elector types:</a:t>
            </a:r>
          </a:p>
          <a:p>
            <a:pPr marL="536575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(Type)</a:t>
            </a:r>
          </a:p>
          <a:p>
            <a:pPr marL="536575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</a:p>
          <a:p>
            <a:pPr marL="536575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</a:p>
          <a:p>
            <a:pPr marL="536575" lvl="1" indent="-182563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Compound</a:t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(older versions Advanced Selectors)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8733"/>
            <a:ext cx="3829050" cy="1704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636912"/>
            <a:ext cx="3816424" cy="1171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r="11121"/>
          <a:stretch>
            <a:fillRect/>
          </a:stretch>
        </p:blipFill>
        <p:spPr bwMode="auto">
          <a:xfrm>
            <a:off x="5017770" y="5975568"/>
            <a:ext cx="3874710" cy="792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004048" y="0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Tag Selector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2254012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Class Selector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8" y="3933056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ID Selector</a:t>
            </a:r>
            <a:endParaRPr lang="en-CA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 r="29459"/>
          <a:stretch>
            <a:fillRect/>
          </a:stretch>
        </p:blipFill>
        <p:spPr bwMode="auto">
          <a:xfrm>
            <a:off x="5004048" y="4293096"/>
            <a:ext cx="3816424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004048" y="5600670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Compound</a:t>
            </a:r>
            <a:endParaRPr lang="en-CA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1520" y="116632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CSS CONCEPTS :</a:t>
            </a:r>
            <a:b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Working With CSS Styles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 b="20201"/>
          <a:stretch>
            <a:fillRect/>
          </a:stretch>
        </p:blipFill>
        <p:spPr bwMode="auto">
          <a:xfrm>
            <a:off x="251520" y="3789040"/>
            <a:ext cx="36766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251520" y="3429000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CA" sz="2000" b="1" dirty="0" smtClean="0">
                <a:solidFill>
                  <a:srgbClr val="C00000"/>
                </a:solidFill>
              </a:rPr>
              <a:t>Selector Definition:</a:t>
            </a:r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50851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Property: value</a:t>
            </a:r>
            <a:endParaRPr lang="en-CA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0"/>
            <a:ext cx="5436096" cy="1538883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pPr marL="171450" indent="-171450"/>
            <a:r>
              <a:rPr lang="en-CA" b="1" dirty="0" smtClean="0">
                <a:solidFill>
                  <a:srgbClr val="C00000"/>
                </a:solidFill>
              </a:rPr>
              <a:t>Placement of Selector definitions(declaration)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to webpage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Stored in an external </a:t>
            </a:r>
            <a:r>
              <a:rPr lang="en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stylesheet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(.</a:t>
            </a:r>
            <a:r>
              <a:rPr lang="en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Inline (not desired – style inside actual tag)</a:t>
            </a:r>
            <a:br>
              <a:rPr lang="en-CA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CA" sz="1200" dirty="0" smtClean="0"/>
              <a:t>&lt;p style="color:sienna;margin-left:20px"&gt;This is a paragraph.&lt;/p&gt;</a:t>
            </a:r>
            <a:br>
              <a:rPr lang="en-CA" sz="1200" dirty="0" smtClean="0"/>
            </a:br>
            <a:endParaRPr lang="en-C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1" y="3933057"/>
            <a:ext cx="392392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300" y="332656"/>
            <a:ext cx="37307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5292080" y="836712"/>
            <a:ext cx="385192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5292080" y="2492896"/>
            <a:ext cx="3851920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0" y="1556792"/>
            <a:ext cx="5220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CA" b="1" dirty="0" smtClean="0">
                <a:solidFill>
                  <a:srgbClr val="C00000"/>
                </a:solidFill>
              </a:rPr>
              <a:t>Internal to a webpage: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selector is </a:t>
            </a:r>
            <a:r>
              <a:rPr lang="en-CA" u="sng" dirty="0" smtClean="0">
                <a:solidFill>
                  <a:srgbClr val="00B0F0"/>
                </a:solidFill>
              </a:rPr>
              <a:t>defined in </a:t>
            </a:r>
            <a:r>
              <a:rPr lang="en-CA" u="sng" dirty="0" smtClean="0">
                <a:solidFill>
                  <a:srgbClr val="00B0F0"/>
                </a:solidFill>
              </a:rPr>
              <a:t>&lt;head&gt; and </a:t>
            </a:r>
            <a:r>
              <a:rPr lang="en-CA" u="sng" dirty="0" smtClean="0">
                <a:solidFill>
                  <a:srgbClr val="00B0F0"/>
                </a:solidFill>
              </a:rPr>
              <a:t>&lt;style&gt;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section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your webpage (html)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 to the definition is in the body section of the webpage.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 to that page </a:t>
            </a: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356992"/>
            <a:ext cx="4788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CA" b="1" dirty="0" smtClean="0">
                <a:solidFill>
                  <a:srgbClr val="C00000"/>
                </a:solidFill>
              </a:rPr>
              <a:t>External </a:t>
            </a:r>
            <a:r>
              <a:rPr lang="en-CA" b="1" dirty="0" err="1" smtClean="0">
                <a:solidFill>
                  <a:srgbClr val="C00000"/>
                </a:solidFill>
              </a:rPr>
              <a:t>stylesheet</a:t>
            </a:r>
            <a:r>
              <a:rPr lang="en-CA" b="1" dirty="0" smtClean="0">
                <a:solidFill>
                  <a:srgbClr val="C00000"/>
                </a:solidFill>
              </a:rPr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extension </a:t>
            </a:r>
            <a:r>
              <a:rPr lang="en-CA" u="sng" dirty="0" smtClean="0"/>
              <a:t>.</a:t>
            </a:r>
            <a:r>
              <a:rPr lang="en-CA" u="sng" dirty="0" err="1" smtClean="0"/>
              <a:t>css</a:t>
            </a:r>
            <a:endParaRPr lang="en-CA" u="sng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selector is defined in .</a:t>
            </a:r>
            <a:r>
              <a:rPr lang="en-C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file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in </a:t>
            </a:r>
            <a:r>
              <a:rPr lang="en-CA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&lt;head&gt;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section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link to </a:t>
            </a:r>
            <a:r>
              <a:rPr lang="en-C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file but not in &lt;style&gt; section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 to the definition is in the body section of the webpage.</a:t>
            </a:r>
          </a:p>
          <a:p>
            <a:pPr marL="171450" indent="-171450"/>
            <a:r>
              <a:rPr lang="en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make a change to the </a:t>
            </a:r>
            <a:r>
              <a:rPr lang="en-C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every page linked to it will change.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link to more than </a:t>
            </a:r>
            <a:r>
              <a:rPr lang="en-CA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en-CA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stylesheet</a:t>
            </a:r>
            <a:endParaRPr lang="en-CA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4869160"/>
            <a:ext cx="406794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5148064" y="5373216"/>
            <a:ext cx="3995936" cy="1296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1520" y="692696"/>
            <a:ext cx="482453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3528" y="1124744"/>
            <a:ext cx="39604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How can you tell  if the CSS Styles associated with a webpage is embedded into the </a:t>
            </a:r>
            <a:r>
              <a:rPr lang="en-CA" b="1" dirty="0" err="1" smtClean="0"/>
              <a:t>webapge</a:t>
            </a:r>
            <a:r>
              <a:rPr lang="en-CA" b="1" dirty="0" smtClean="0"/>
              <a:t> itself </a:t>
            </a:r>
            <a:br>
              <a:rPr lang="en-CA" b="1" dirty="0" smtClean="0"/>
            </a:br>
            <a:r>
              <a:rPr lang="en-CA" b="1" dirty="0" smtClean="0"/>
              <a:t> or external </a:t>
            </a:r>
            <a:r>
              <a:rPr lang="en-CA" b="1" dirty="0" err="1" smtClean="0"/>
              <a:t>stylesheet</a:t>
            </a:r>
            <a:r>
              <a:rPr lang="en-CA" b="1" dirty="0" smtClean="0"/>
              <a:t> is used?</a:t>
            </a:r>
          </a:p>
          <a:p>
            <a:pPr marL="536575" indent="-273050"/>
            <a:endParaRPr lang="en-CA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1520" y="116632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CSS CONCEPTS :</a:t>
            </a:r>
            <a:b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Working With CSS Styles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3600400" cy="266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340768"/>
            <a:ext cx="22288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906" y="1340768"/>
            <a:ext cx="235709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16016" y="908720"/>
            <a:ext cx="41044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In Dreamweaver, the CSS panel</a:t>
            </a:r>
            <a:endParaRPr lang="en-CA" b="1" dirty="0"/>
          </a:p>
        </p:txBody>
      </p:sp>
      <p:sp>
        <p:nvSpPr>
          <p:cNvPr id="22" name="Rectangle 21"/>
          <p:cNvSpPr/>
          <p:nvPr/>
        </p:nvSpPr>
        <p:spPr>
          <a:xfrm>
            <a:off x="5580112" y="5517232"/>
            <a:ext cx="57606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115616" y="55172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Attach a CSS </a:t>
            </a:r>
            <a:r>
              <a:rPr lang="en-CA" dirty="0" err="1" smtClean="0"/>
              <a:t>stylesheet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1115616" y="60212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Create a New Rule</a:t>
            </a:r>
            <a:br>
              <a:rPr lang="en-CA" dirty="0" smtClean="0"/>
            </a:br>
            <a:r>
              <a:rPr lang="en-CA" dirty="0" smtClean="0"/>
              <a:t>Create a new </a:t>
            </a:r>
            <a:r>
              <a:rPr lang="en-CA" dirty="0" err="1" smtClean="0"/>
              <a:t>Stylesheet</a:t>
            </a:r>
            <a:endParaRPr lang="en-CA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print"/>
          <a:srcRect l="58153" t="94299" r="32155" b="906"/>
          <a:stretch>
            <a:fillRect/>
          </a:stretch>
        </p:blipFill>
        <p:spPr bwMode="auto">
          <a:xfrm>
            <a:off x="683568" y="5445224"/>
            <a:ext cx="36004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/>
          <a:srcRect l="67845" t="95258" r="25693" b="906"/>
          <a:stretch>
            <a:fillRect/>
          </a:stretch>
        </p:blipFill>
        <p:spPr bwMode="auto">
          <a:xfrm>
            <a:off x="683568" y="6021287"/>
            <a:ext cx="360040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028384" y="5589240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23528" y="764704"/>
            <a:ext cx="482453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908720"/>
            <a:ext cx="48600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000" b="1" dirty="0" smtClean="0">
                <a:solidFill>
                  <a:srgbClr val="C00000"/>
                </a:solidFill>
              </a:rPr>
              <a:t>So when do we use these selectors?</a:t>
            </a:r>
          </a:p>
          <a:p>
            <a:pPr marL="536575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(Type)</a:t>
            </a:r>
          </a:p>
          <a:p>
            <a:pPr marL="536575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</a:p>
          <a:p>
            <a:pPr marL="536575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</a:p>
          <a:p>
            <a:pPr marL="536575" indent="-273050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Compound</a:t>
            </a:r>
          </a:p>
          <a:p>
            <a:pPr marL="536575" lvl="1" indent="-182563"/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C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/>
            <a:r>
              <a:rPr lang="en-CA" b="1" dirty="0" smtClean="0">
                <a:solidFill>
                  <a:srgbClr val="C00000"/>
                </a:solidFill>
              </a:rPr>
              <a:t>To add a new style </a:t>
            </a: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CA" b="1" dirty="0" smtClean="0">
                <a:sym typeface="Wingdings" pitchFamily="2" charset="2"/>
              </a:rPr>
              <a:t>Add a New Rule</a:t>
            </a: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/>
            </a:r>
            <a:b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</a:br>
            <a:r>
              <a:rPr lang="en-CA" b="1" dirty="0" smtClean="0">
                <a:solidFill>
                  <a:srgbClr val="C00000"/>
                </a:solidFill>
                <a:sym typeface="Wingdings" pitchFamily="2" charset="2"/>
              </a:rPr>
              <a:t>Choice: </a:t>
            </a:r>
            <a:r>
              <a:rPr lang="en-CA" b="1" dirty="0" smtClean="0">
                <a:sym typeface="Wingdings" pitchFamily="2" charset="2"/>
              </a:rPr>
              <a:t>In doc or external </a:t>
            </a:r>
            <a:r>
              <a:rPr lang="en-CA" b="1" dirty="0" err="1" smtClean="0">
                <a:sym typeface="Wingdings" pitchFamily="2" charset="2"/>
              </a:rPr>
              <a:t>stylesheet</a:t>
            </a:r>
            <a:endParaRPr lang="en-CA" b="1" dirty="0" smtClean="0"/>
          </a:p>
          <a:p>
            <a:pPr marL="536575" lvl="1" indent="-182563"/>
            <a:endParaRPr lang="en-CA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8733"/>
            <a:ext cx="3829050" cy="1704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636912"/>
            <a:ext cx="3816424" cy="1171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r="11121"/>
          <a:stretch>
            <a:fillRect/>
          </a:stretch>
        </p:blipFill>
        <p:spPr bwMode="auto">
          <a:xfrm>
            <a:off x="5017770" y="5975568"/>
            <a:ext cx="3874710" cy="792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004048" y="0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Tag Selector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2254012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Class Selector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8" y="3933056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ID Selector</a:t>
            </a:r>
            <a:endParaRPr lang="en-CA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 r="29459"/>
          <a:stretch>
            <a:fillRect/>
          </a:stretch>
        </p:blipFill>
        <p:spPr bwMode="auto">
          <a:xfrm>
            <a:off x="5004048" y="4293096"/>
            <a:ext cx="3816424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004048" y="5600670"/>
            <a:ext cx="20162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Compound</a:t>
            </a:r>
            <a:endParaRPr lang="en-CA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1520" y="116632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CSS CONCEPTS :</a:t>
            </a:r>
            <a:br>
              <a:rPr kumimoji="0" lang="en-CA" sz="27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Working With CSS Styles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3789040"/>
            <a:ext cx="3888432" cy="276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CSS Styles :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76672"/>
            <a:ext cx="56886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548680"/>
            <a:ext cx="6048672" cy="107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2400" b="1" dirty="0" smtClean="0">
                <a:solidFill>
                  <a:srgbClr val="C00000"/>
                </a:solidFill>
              </a:rPr>
              <a:t>Tag Selector</a:t>
            </a:r>
          </a:p>
          <a:p>
            <a:pPr marL="182563" lvl="0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b="1" dirty="0" smtClean="0">
                <a:latin typeface="Tahoma" pitchFamily="34" charset="0"/>
              </a:rPr>
              <a:t>Redefining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(override default)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the formatting characteristics/attributes  for a </a:t>
            </a:r>
            <a:r>
              <a:rPr lang="en-US" b="1" dirty="0" smtClean="0">
                <a:solidFill>
                  <a:srgbClr val="C00000"/>
                </a:solidFill>
                <a:latin typeface="Tahoma" pitchFamily="34" charset="0"/>
              </a:rPr>
              <a:t>particular </a:t>
            </a:r>
            <a:r>
              <a:rPr lang="en-US" b="1" u="sng" dirty="0" smtClean="0">
                <a:solidFill>
                  <a:srgbClr val="C00000"/>
                </a:solidFill>
                <a:latin typeface="Tahoma" pitchFamily="34" charset="0"/>
              </a:rPr>
              <a:t>HTML tag</a:t>
            </a:r>
            <a:endParaRPr lang="en-CA" b="1" u="sng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660232" y="720080"/>
            <a:ext cx="2195736" cy="276999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pPr marL="182563" indent="-182563"/>
            <a:r>
              <a:rPr lang="en-CA" sz="1200" b="1" dirty="0" smtClean="0"/>
              <a:t>Tag (Type) selector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67693"/>
          <a:stretch>
            <a:fillRect/>
          </a:stretch>
        </p:blipFill>
        <p:spPr bwMode="auto">
          <a:xfrm>
            <a:off x="6012160" y="1052736"/>
            <a:ext cx="936104" cy="48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r="70923"/>
          <a:stretch>
            <a:fillRect/>
          </a:stretch>
        </p:blipFill>
        <p:spPr bwMode="auto">
          <a:xfrm>
            <a:off x="7055768" y="1124744"/>
            <a:ext cx="7920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 r="64462"/>
          <a:stretch>
            <a:fillRect/>
          </a:stretch>
        </p:blipFill>
        <p:spPr bwMode="auto">
          <a:xfrm>
            <a:off x="8063880" y="1124744"/>
            <a:ext cx="1080120" cy="46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 t="33245" r="50000"/>
          <a:stretch>
            <a:fillRect/>
          </a:stretch>
        </p:blipFill>
        <p:spPr bwMode="auto">
          <a:xfrm>
            <a:off x="8063880" y="5805264"/>
            <a:ext cx="79483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1772816"/>
            <a:ext cx="4392488" cy="19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0" y="3573016"/>
            <a:ext cx="4572000" cy="309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/>
            <a:endParaRPr lang="en-US" sz="2000" dirty="0" smtClean="0">
              <a:latin typeface="Tahoma" pitchFamily="34" charset="0"/>
            </a:endParaRP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Headings h1, h2, h3, h4, h5, h6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Paragraph &lt;p&gt;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Ordered </a:t>
            </a:r>
            <a:r>
              <a:rPr lang="en-US" sz="2000" dirty="0" smtClean="0">
                <a:latin typeface="Tahoma" pitchFamily="34" charset="0"/>
              </a:rPr>
              <a:t>lists look &lt;</a:t>
            </a:r>
            <a:r>
              <a:rPr lang="en-US" sz="2000" dirty="0" err="1" smtClean="0">
                <a:latin typeface="Tahoma" pitchFamily="34" charset="0"/>
              </a:rPr>
              <a:t>ol</a:t>
            </a:r>
            <a:r>
              <a:rPr lang="en-US" sz="2000" dirty="0" smtClean="0">
                <a:latin typeface="Tahoma" pitchFamily="34" charset="0"/>
              </a:rPr>
              <a:t>&gt; &lt;</a:t>
            </a:r>
            <a:r>
              <a:rPr lang="en-US" sz="2000" dirty="0" err="1" smtClean="0">
                <a:latin typeface="Tahoma" pitchFamily="34" charset="0"/>
              </a:rPr>
              <a:t>ul</a:t>
            </a:r>
            <a:r>
              <a:rPr lang="en-US" sz="2000" dirty="0" smtClean="0">
                <a:latin typeface="Tahoma" pitchFamily="34" charset="0"/>
              </a:rPr>
              <a:t>&gt;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Horizontal ruler &lt;hr&gt; 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Body &lt;body&gt;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Images &lt;</a:t>
            </a:r>
            <a:r>
              <a:rPr lang="en-US" dirty="0" err="1" smtClean="0">
                <a:latin typeface="Tahoma" pitchFamily="34" charset="0"/>
              </a:rPr>
              <a:t>img</a:t>
            </a:r>
            <a:r>
              <a:rPr lang="en-US" dirty="0" smtClean="0">
                <a:latin typeface="Tahoma" pitchFamily="34" charset="0"/>
              </a:rPr>
              <a:t>&gt;</a:t>
            </a:r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r>
              <a:rPr lang="en-US" dirty="0" smtClean="0">
                <a:latin typeface="Tahoma" pitchFamily="34" charset="0"/>
              </a:rPr>
              <a:t>Table &lt;table&gt;</a:t>
            </a:r>
            <a:endParaRPr lang="en-CA" dirty="0" smtClean="0"/>
          </a:p>
          <a:p>
            <a:pPr marL="639763" lvl="1" indent="-18256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Char char="•"/>
            </a:pPr>
            <a:endParaRPr lang="en-CA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33495</TotalTime>
  <Words>1809</Words>
  <Application>Microsoft Office PowerPoint</Application>
  <PresentationFormat>On-screen Show (4:3)</PresentationFormat>
  <Paragraphs>242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CSS CONCEPTS : Working With CSS Styles</vt:lpstr>
      <vt:lpstr>PowerPoint Presentation</vt:lpstr>
      <vt:lpstr>CSS CONCEPTS : Working With CSS Styles</vt:lpstr>
      <vt:lpstr>PowerPoint Presentation</vt:lpstr>
      <vt:lpstr>PowerPoint Presentation</vt:lpstr>
      <vt:lpstr>PowerPoint Presentation</vt:lpstr>
      <vt:lpstr>PowerPoint Presentation</vt:lpstr>
      <vt:lpstr>CSS Styles :</vt:lpstr>
      <vt:lpstr>CSS Styles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Styles :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Z i Z o Samir</cp:lastModifiedBy>
  <cp:revision>316</cp:revision>
  <dcterms:created xsi:type="dcterms:W3CDTF">2012-11-05T18:03:40Z</dcterms:created>
  <dcterms:modified xsi:type="dcterms:W3CDTF">2013-02-25T16:16:40Z</dcterms:modified>
</cp:coreProperties>
</file>