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9" r:id="rId3"/>
    <p:sldId id="352" r:id="rId4"/>
    <p:sldId id="353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7" r:id="rId17"/>
    <p:sldId id="368" r:id="rId18"/>
    <p:sldId id="366" r:id="rId19"/>
    <p:sldId id="369" r:id="rId20"/>
    <p:sldId id="371" r:id="rId21"/>
    <p:sldId id="370" r:id="rId22"/>
    <p:sldId id="372" r:id="rId23"/>
    <p:sldId id="351" r:id="rId24"/>
    <p:sldId id="373" r:id="rId25"/>
    <p:sldId id="37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FFE285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943" autoAdjust="0"/>
  </p:normalViewPr>
  <p:slideViewPr>
    <p:cSldViewPr>
      <p:cViewPr>
        <p:scale>
          <a:sx n="75" d="100"/>
          <a:sy n="75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955802F-A216-4361-9E09-E5CB172033C8}" type="datetimeFigureOut">
              <a:rPr lang="en-CA" smtClean="0"/>
              <a:t>2013-03-04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8EDB00-C7EE-4E94-B54F-E489360A8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41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6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79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67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22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8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12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7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78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181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55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594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4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438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42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6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1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60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33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9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46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47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700808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/>
              <a:t>Multimedia and Communications II</a:t>
            </a:r>
            <a:br>
              <a:rPr lang="en-CA" sz="2800" b="1" dirty="0" smtClean="0"/>
            </a:br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/>
              <a:t/>
            </a:r>
            <a:br>
              <a:rPr lang="en-CA" sz="2800" b="1" dirty="0" smtClean="0"/>
            </a:br>
            <a:r>
              <a:rPr lang="en-CA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8</a:t>
            </a:r>
            <a:r>
              <a:rPr lang="en-CA" sz="2800" b="1" dirty="0" smtClean="0">
                <a:solidFill>
                  <a:srgbClr val="C00000"/>
                </a:solidFill>
              </a:rPr>
              <a:t/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Dropdown Menus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Library Items</a:t>
            </a:r>
          </a:p>
          <a:p>
            <a:pPr algn="ctr"/>
            <a:r>
              <a:rPr lang="en-CA" sz="2400" b="1" dirty="0" smtClean="0">
                <a:solidFill>
                  <a:srgbClr val="C00000"/>
                </a:solidFill>
              </a:rPr>
              <a:t>Templates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620688"/>
            <a:ext cx="478802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How do templates work?</a:t>
            </a:r>
          </a:p>
          <a:p>
            <a:pPr marL="182563" indent="-182563"/>
            <a:endParaRPr lang="en-CA" dirty="0" smtClean="0">
              <a:sym typeface="Wingdings" pitchFamily="2" charset="2"/>
            </a:endParaRP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ym typeface="Wingdings" pitchFamily="2" charset="2"/>
              </a:rPr>
              <a:t>Start off with an .html file.</a:t>
            </a: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ym typeface="Wingdings" pitchFamily="2" charset="2"/>
              </a:rPr>
              <a:t>Design the layout, the styles etc.</a:t>
            </a: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ym typeface="Wingdings" pitchFamily="2" charset="2"/>
              </a:rPr>
              <a:t>Define regions: </a:t>
            </a:r>
            <a:r>
              <a:rPr lang="en-CA" u="sng" dirty="0" smtClean="0">
                <a:sym typeface="Wingdings" pitchFamily="2" charset="2"/>
              </a:rPr>
              <a:t>editable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vs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u="sng" dirty="0" smtClean="0">
                <a:sym typeface="Wingdings" pitchFamily="2" charset="2"/>
              </a:rPr>
              <a:t>non-editable</a:t>
            </a:r>
            <a:endParaRPr lang="en-CA" u="sng" dirty="0" smtClean="0">
              <a:sym typeface="Wingdings" pitchFamily="2" charset="2"/>
            </a:endParaRP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ym typeface="Wingdings" pitchFamily="2" charset="2"/>
              </a:rPr>
              <a:t>Save it as a template: 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File &gt; Save as Template (give it a name)</a:t>
            </a:r>
            <a:br>
              <a:rPr lang="en-CA" dirty="0" smtClean="0">
                <a:sym typeface="Wingdings" pitchFamily="2" charset="2"/>
              </a:rPr>
            </a:br>
            <a:r>
              <a:rPr lang="en-CA" i="1" dirty="0" err="1" smtClean="0">
                <a:sym typeface="Wingdings" pitchFamily="2" charset="2"/>
              </a:rPr>
              <a:t>i.e</a:t>
            </a:r>
            <a:r>
              <a:rPr lang="en-CA" i="1" dirty="0" smtClean="0">
                <a:sym typeface="Wingdings" pitchFamily="2" charset="2"/>
              </a:rPr>
              <a:t> master.dwt, main_template.dwt, classics_master.dwt</a:t>
            </a: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  <a:p>
            <a:pPr marL="263525" indent="-263525"/>
            <a:r>
              <a:rPr lang="en-CA" b="1" dirty="0" smtClean="0">
                <a:sym typeface="Wingdings" pitchFamily="2" charset="2"/>
              </a:rPr>
              <a:t>Results: 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Saves template as </a:t>
            </a:r>
            <a:r>
              <a:rPr lang="en-CA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en-CA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dwt</a:t>
            </a:r>
            <a:endParaRPr lang="en-CA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263525" indent="-263525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Creates a folder called </a:t>
            </a:r>
            <a:r>
              <a:rPr lang="en-CA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Templates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CA" dirty="0" smtClean="0">
                <a:sym typeface="Wingdings" pitchFamily="2" charset="2"/>
              </a:rPr>
              <a:t>at </a:t>
            </a: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>root level </a:t>
            </a:r>
            <a:r>
              <a:rPr lang="en-CA" dirty="0" smtClean="0">
                <a:sym typeface="Wingdings" pitchFamily="2" charset="2"/>
              </a:rPr>
              <a:t>and stores all templates that you create.</a:t>
            </a:r>
          </a:p>
          <a:p>
            <a:pPr marL="263525" indent="-263525">
              <a:buFont typeface="Arial" pitchFamily="34" charset="0"/>
              <a:buChar char="•"/>
            </a:pPr>
            <a:endParaRPr lang="en-CA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CA" b="1" dirty="0" smtClean="0">
                <a:sym typeface="Wingdings" pitchFamily="2" charset="2"/>
              </a:rPr>
              <a:t>Create new pages based on template</a:t>
            </a:r>
          </a:p>
          <a:p>
            <a:pPr marL="446088" indent="-182563">
              <a:buFont typeface="Arial" pitchFamily="34" charset="0"/>
              <a:buChar char="•"/>
            </a:pPr>
            <a:r>
              <a:rPr lang="en-CA" b="1" dirty="0" smtClean="0">
                <a:sym typeface="Wingdings" pitchFamily="2" charset="2"/>
              </a:rPr>
              <a:t>File &gt; New and click on Templates tab </a:t>
            </a:r>
            <a:r>
              <a:rPr lang="en-CA" dirty="0" smtClean="0">
                <a:sym typeface="Wingdings" pitchFamily="2" charset="2"/>
              </a:rPr>
              <a:t>to select the template you want to use </a:t>
            </a:r>
          </a:p>
          <a:p>
            <a:pPr marL="446088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Save </a:t>
            </a:r>
            <a:r>
              <a:rPr lang="en-CA" dirty="0" err="1" smtClean="0">
                <a:sym typeface="Wingdings" pitchFamily="2" charset="2"/>
              </a:rPr>
              <a:t>webpages</a:t>
            </a:r>
            <a:r>
              <a:rPr lang="en-CA" dirty="0" smtClean="0">
                <a:sym typeface="Wingdings" pitchFamily="2" charset="2"/>
              </a:rPr>
              <a:t> as .html</a:t>
            </a:r>
          </a:p>
          <a:p>
            <a:pPr marL="263525" indent="-263525"/>
            <a:endParaRPr lang="en-CA" sz="1100" dirty="0" smtClean="0">
              <a:sym typeface="Wingdings" pitchFamily="2" charset="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688"/>
            <a:ext cx="4499992" cy="470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9504" y="5103674"/>
            <a:ext cx="4464496" cy="1754326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Every webpage is tied to</a:t>
            </a:r>
            <a:br>
              <a:rPr lang="en-CA" dirty="0" smtClean="0"/>
            </a:br>
            <a:r>
              <a:rPr lang="en-CA" dirty="0" smtClean="0"/>
              <a:t> the master template</a:t>
            </a:r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Make a change to the master template..</a:t>
            </a:r>
            <a:br>
              <a:rPr lang="en-CA" dirty="0" smtClean="0"/>
            </a:br>
            <a:r>
              <a:rPr lang="en-CA" dirty="0" smtClean="0"/>
              <a:t> Automatic update to all </a:t>
            </a:r>
            <a:r>
              <a:rPr lang="en-CA" dirty="0" err="1" smtClean="0"/>
              <a:t>webpages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tied to it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764704"/>
            <a:ext cx="1872208" cy="369332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Template (.dwt)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271792" y="0"/>
            <a:ext cx="1872208" cy="923330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/>
              <a:t>Webpages</a:t>
            </a:r>
            <a:r>
              <a:rPr lang="en-CA" dirty="0" smtClean="0"/>
              <a:t> based on template (.html)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54868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Parts of a Template: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3528" y="4766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68853"/>
          <a:stretch>
            <a:fillRect/>
          </a:stretch>
        </p:blipFill>
        <p:spPr bwMode="auto">
          <a:xfrm>
            <a:off x="8100392" y="0"/>
            <a:ext cx="1043608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5776" y="1124744"/>
            <a:ext cx="2880320" cy="483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Editable Regions</a:t>
            </a:r>
          </a:p>
          <a:p>
            <a:r>
              <a:rPr lang="en-CA" dirty="0" smtClean="0">
                <a:sym typeface="Wingdings" pitchFamily="2" charset="2"/>
              </a:rPr>
              <a:t>Identify areas of a webpage that will be </a:t>
            </a:r>
            <a:r>
              <a:rPr lang="en-CA" u="sng" dirty="0" smtClean="0">
                <a:sym typeface="Wingdings" pitchFamily="2" charset="2"/>
              </a:rPr>
              <a:t>different</a:t>
            </a:r>
            <a:r>
              <a:rPr lang="en-CA" dirty="0" smtClean="0">
                <a:sym typeface="Wingdings" pitchFamily="2" charset="2"/>
              </a:rPr>
              <a:t> on </a:t>
            </a:r>
            <a:r>
              <a:rPr lang="en-CA" dirty="0" smtClean="0">
                <a:sym typeface="Wingdings" pitchFamily="2" charset="2"/>
              </a:rPr>
              <a:t>every webpage</a:t>
            </a:r>
          </a:p>
          <a:p>
            <a:pPr marL="354013" lvl="1" indent="-171450">
              <a:buFont typeface="Arial" pitchFamily="34" charset="0"/>
              <a:buChar char="•"/>
            </a:pPr>
            <a:r>
              <a:rPr lang="en-CA" sz="1600" u="sng" dirty="0" smtClean="0">
                <a:sym typeface="Wingdings" pitchFamily="2" charset="2"/>
              </a:rPr>
              <a:t>Content section</a:t>
            </a:r>
            <a:endParaRPr lang="en-CA" sz="1600" u="sng" dirty="0" smtClean="0">
              <a:sym typeface="Wingdings" pitchFamily="2" charset="2"/>
            </a:endParaRPr>
          </a:p>
          <a:p>
            <a:pPr marL="354013" lvl="1" indent="-171450">
              <a:buFont typeface="Arial" pitchFamily="34" charset="0"/>
              <a:buChar char="•"/>
            </a:pPr>
            <a:r>
              <a:rPr lang="en-CA" sz="1600" u="sng" dirty="0" smtClean="0">
                <a:sym typeface="Wingdings" pitchFamily="2" charset="2"/>
              </a:rPr>
              <a:t>Top image</a:t>
            </a:r>
            <a:endParaRPr lang="en-CA" sz="1600" u="sng" dirty="0" smtClean="0">
              <a:sym typeface="Wingdings" pitchFamily="2" charset="2"/>
            </a:endParaRPr>
          </a:p>
          <a:p>
            <a:pPr marL="354013" lvl="1" indent="-171450">
              <a:buFont typeface="Arial" pitchFamily="34" charset="0"/>
              <a:buChar char="•"/>
            </a:pPr>
            <a:r>
              <a:rPr lang="en-CA" sz="1600" u="sng" dirty="0" smtClean="0">
                <a:sym typeface="Wingdings" pitchFamily="2" charset="2"/>
              </a:rPr>
              <a:t>Sidebar (or part of it)</a:t>
            </a:r>
            <a:r>
              <a:rPr lang="en-CA" sz="1600" dirty="0" smtClean="0">
                <a:sym typeface="Wingdings" pitchFamily="2" charset="2"/>
              </a:rPr>
              <a:t/>
            </a:r>
            <a:br>
              <a:rPr lang="en-CA" sz="1600" dirty="0" smtClean="0">
                <a:sym typeface="Wingdings" pitchFamily="2" charset="2"/>
              </a:rPr>
            </a:br>
            <a:endParaRPr lang="en-CA" sz="1050" dirty="0" smtClean="0">
              <a:sym typeface="Wingdings" pitchFamily="2" charset="2"/>
            </a:endParaRP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sym typeface="Wingdings" pitchFamily="2" charset="2"/>
              </a:rPr>
              <a:t>Those </a:t>
            </a:r>
            <a:r>
              <a:rPr lang="en-CA" sz="1600" dirty="0" err="1" smtClean="0">
                <a:sym typeface="Wingdings" pitchFamily="2" charset="2"/>
              </a:rPr>
              <a:t>webpages</a:t>
            </a:r>
            <a:r>
              <a:rPr lang="en-CA" sz="1600" dirty="0" smtClean="0">
                <a:sym typeface="Wingdings" pitchFamily="2" charset="2"/>
              </a:rPr>
              <a:t> tied to a template means you can only modify the editable regions</a:t>
            </a:r>
          </a:p>
          <a:p>
            <a:pPr marL="182563" lvl="1" indent="-182563">
              <a:buFont typeface="Arial" pitchFamily="34" charset="0"/>
              <a:buChar char="•"/>
            </a:pPr>
            <a:r>
              <a:rPr lang="en-CA" sz="1600" dirty="0" smtClean="0">
                <a:sym typeface="Wingdings" pitchFamily="2" charset="2"/>
              </a:rPr>
              <a:t>Prevents maintainers from changing things accidentally to the menu system, footer info etc. </a:t>
            </a:r>
            <a:br>
              <a:rPr lang="en-CA" sz="1600" dirty="0" smtClean="0">
                <a:sym typeface="Wingdings" pitchFamily="2" charset="2"/>
              </a:rPr>
            </a:br>
            <a:r>
              <a:rPr lang="en-CA" sz="1600" dirty="0" smtClean="0">
                <a:sym typeface="Wingdings" pitchFamily="2" charset="2"/>
              </a:rPr>
              <a:t> can only change the content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24744"/>
            <a:ext cx="2483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Non-Editable Regions</a:t>
            </a:r>
          </a:p>
          <a:p>
            <a:r>
              <a:rPr lang="en-CA" dirty="0" smtClean="0">
                <a:sym typeface="Wingdings" pitchFamily="2" charset="2"/>
              </a:rPr>
              <a:t>Areas of a webpage that will stay the </a:t>
            </a:r>
            <a:r>
              <a:rPr lang="en-CA" u="sng" dirty="0" smtClean="0">
                <a:sym typeface="Wingdings" pitchFamily="2" charset="2"/>
              </a:rPr>
              <a:t>same</a:t>
            </a:r>
            <a:r>
              <a:rPr lang="en-CA" dirty="0" smtClean="0">
                <a:sym typeface="Wingdings" pitchFamily="2" charset="2"/>
              </a:rPr>
              <a:t> on </a:t>
            </a:r>
            <a:r>
              <a:rPr lang="en-CA" dirty="0" smtClean="0">
                <a:sym typeface="Wingdings" pitchFamily="2" charset="2"/>
              </a:rPr>
              <a:t>every webpage in a website</a:t>
            </a:r>
          </a:p>
          <a:p>
            <a:r>
              <a:rPr lang="en-CA" sz="1600" dirty="0" err="1" smtClean="0">
                <a:sym typeface="Wingdings" pitchFamily="2" charset="2"/>
              </a:rPr>
              <a:t>ie</a:t>
            </a:r>
            <a:r>
              <a:rPr lang="en-CA" sz="1600" dirty="0" smtClean="0">
                <a:sym typeface="Wingdings" pitchFamily="2" charset="2"/>
              </a:rPr>
              <a:t> </a:t>
            </a:r>
            <a:r>
              <a:rPr lang="en-CA" sz="1600" u="sng" dirty="0" smtClean="0">
                <a:sym typeface="Wingdings" pitchFamily="2" charset="2"/>
              </a:rPr>
              <a:t>Banner, Menu, Footer.</a:t>
            </a:r>
            <a:r>
              <a:rPr lang="en-CA" sz="1600" dirty="0" smtClean="0">
                <a:sym typeface="Wingdings" pitchFamily="2" charset="2"/>
              </a:rPr>
              <a:t/>
            </a:r>
            <a:br>
              <a:rPr lang="en-CA" sz="1600" dirty="0" smtClean="0">
                <a:sym typeface="Wingdings" pitchFamily="2" charset="2"/>
              </a:rPr>
            </a:br>
            <a:endParaRPr lang="en-CA" sz="1600" dirty="0" smtClean="0">
              <a:sym typeface="Wingdings" pitchFamily="2" charset="2"/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en-CA" sz="1600" dirty="0" smtClean="0">
                <a:sym typeface="Wingdings" pitchFamily="2" charset="2"/>
              </a:rPr>
              <a:t>Those webpages tied to a template means you cannot edit these regions  because they are </a:t>
            </a:r>
            <a:r>
              <a:rPr lang="en-CA" sz="1600" u="sng" dirty="0" smtClean="0">
                <a:sym typeface="Wingdings" pitchFamily="2" charset="2"/>
              </a:rPr>
              <a:t>locked</a:t>
            </a:r>
            <a:r>
              <a:rPr lang="en-CA" sz="1600" dirty="0" smtClean="0">
                <a:sym typeface="Wingdings" pitchFamily="2" charset="2"/>
              </a:rPr>
              <a:t> regions</a:t>
            </a:r>
            <a:endParaRPr lang="en-CA" sz="1600" dirty="0" smtClean="0">
              <a:sym typeface="Wingdings" pitchFamily="2" charset="2"/>
            </a:endParaRPr>
          </a:p>
          <a:p>
            <a:pPr marL="92075" indent="-92075"/>
            <a:r>
              <a:rPr lang="en-CA" sz="1600" dirty="0" smtClean="0">
                <a:sym typeface="Wingdings" pitchFamily="2" charset="2"/>
              </a:rPr>
              <a:t>Restricted from 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861048"/>
            <a:ext cx="356388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r>
              <a:rPr lang="en-CA" sz="1600" b="1" dirty="0" smtClean="0">
                <a:sym typeface="Wingdings" pitchFamily="2" charset="2"/>
              </a:rPr>
              <a:t>When starting a new site:</a:t>
            </a:r>
          </a:p>
          <a:p>
            <a:pPr marL="263525" indent="-263525">
              <a:buFont typeface="+mj-lt"/>
              <a:buAutoNum type="arabicPeriod"/>
            </a:pPr>
            <a:r>
              <a:rPr lang="en-CA" sz="1600" dirty="0" smtClean="0">
                <a:sym typeface="Wingdings" pitchFamily="2" charset="2"/>
              </a:rPr>
              <a:t>Start off with an .html file.</a:t>
            </a:r>
          </a:p>
          <a:p>
            <a:pPr marL="263525" indent="-263525">
              <a:buFont typeface="+mj-lt"/>
              <a:buAutoNum type="arabicPeriod"/>
            </a:pPr>
            <a:r>
              <a:rPr lang="en-CA" sz="1600" dirty="0" smtClean="0">
                <a:sym typeface="Wingdings" pitchFamily="2" charset="2"/>
              </a:rPr>
              <a:t>Design the layout, the styles etc.</a:t>
            </a:r>
          </a:p>
          <a:p>
            <a:pPr marL="263525" indent="-263525">
              <a:buFont typeface="+mj-lt"/>
              <a:buAutoNum type="arabicPeriod"/>
            </a:pPr>
            <a:r>
              <a:rPr lang="en-CA" sz="1600" dirty="0" smtClean="0">
                <a:solidFill>
                  <a:srgbClr val="C00000"/>
                </a:solidFill>
                <a:sym typeface="Wingdings" pitchFamily="2" charset="2"/>
              </a:rPr>
              <a:t>Define regions: editable regions</a:t>
            </a:r>
            <a:r>
              <a:rPr lang="en-CA" sz="1600" dirty="0" smtClean="0">
                <a:sym typeface="Wingdings" pitchFamily="2" charset="2"/>
              </a:rPr>
              <a:t/>
            </a:r>
            <a:br>
              <a:rPr lang="en-CA" sz="1600" dirty="0" smtClean="0">
                <a:sym typeface="Wingdings" pitchFamily="2" charset="2"/>
              </a:rPr>
            </a:br>
            <a:r>
              <a:rPr lang="en-CA" sz="1600" dirty="0" smtClean="0">
                <a:sym typeface="Wingdings" pitchFamily="2" charset="2"/>
              </a:rPr>
              <a:t>(default is that a region is considered to be locked)</a:t>
            </a:r>
          </a:p>
          <a:p>
            <a:pPr marL="263525" indent="-263525">
              <a:buFont typeface="+mj-lt"/>
              <a:buAutoNum type="arabicPeriod"/>
            </a:pPr>
            <a:r>
              <a:rPr lang="en-CA" sz="1600" dirty="0" smtClean="0">
                <a:sym typeface="Wingdings" pitchFamily="2" charset="2"/>
              </a:rPr>
              <a:t>Save it as a template: </a:t>
            </a:r>
            <a:br>
              <a:rPr lang="en-CA" sz="1600" dirty="0" smtClean="0">
                <a:sym typeface="Wingdings" pitchFamily="2" charset="2"/>
              </a:rPr>
            </a:br>
            <a:r>
              <a:rPr lang="en-CA" sz="1600" dirty="0" smtClean="0">
                <a:sym typeface="Wingdings" pitchFamily="2" charset="2"/>
              </a:rPr>
              <a:t>File &gt; Save as Template </a:t>
            </a:r>
          </a:p>
          <a:p>
            <a:r>
              <a:rPr lang="en-CA" sz="1600" dirty="0" smtClean="0">
                <a:solidFill>
                  <a:srgbClr val="C00000"/>
                </a:solidFill>
                <a:sym typeface="Wingdings" pitchFamily="2" charset="2"/>
              </a:rPr>
              <a:t>Note: you can modify a template to change regions BUT DON’T DO IT  IF WEBPAGES ARE ALREADY  CREATED</a:t>
            </a:r>
            <a:r>
              <a:rPr lang="en-CA" sz="1600" dirty="0" smtClean="0">
                <a:sym typeface="Wingdings" pitchFamily="2" charset="2"/>
              </a:rPr>
              <a:t>!  -Total Mess!!</a:t>
            </a: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endParaRPr lang="en-CA" sz="1100" dirty="0" smtClean="0"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t="9502" r="33379" b="12341"/>
          <a:stretch>
            <a:fillRect/>
          </a:stretch>
        </p:blipFill>
        <p:spPr bwMode="auto">
          <a:xfrm>
            <a:off x="5364088" y="0"/>
            <a:ext cx="2808312" cy="37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076056" y="1844824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76056" y="1268760"/>
            <a:ext cx="432048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76056" y="1844824"/>
            <a:ext cx="2448272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51520" y="620688"/>
            <a:ext cx="58326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Modifying a Template: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From Templates folder </a:t>
            </a:r>
            <a:br>
              <a:rPr lang="en-CA" dirty="0" smtClean="0"/>
            </a:br>
            <a:r>
              <a:rPr lang="en-CA" dirty="0" smtClean="0"/>
              <a:t>   </a:t>
            </a:r>
            <a:r>
              <a:rPr lang="en-CA" dirty="0" smtClean="0">
                <a:sym typeface="Wingdings" pitchFamily="2" charset="2"/>
              </a:rPr>
              <a:t></a:t>
            </a:r>
            <a:r>
              <a:rPr lang="en-CA" dirty="0" smtClean="0"/>
              <a:t> Double-click on template and modify the template</a:t>
            </a:r>
            <a:br>
              <a:rPr lang="en-CA" dirty="0" smtClean="0"/>
            </a:br>
            <a:r>
              <a:rPr lang="en-CA" dirty="0" smtClean="0"/>
              <a:t>  </a:t>
            </a:r>
            <a:r>
              <a:rPr lang="en-CA" dirty="0" smtClean="0">
                <a:sym typeface="Wingdings" pitchFamily="2" charset="2"/>
              </a:rPr>
              <a:t> Modify the </a:t>
            </a:r>
            <a:r>
              <a:rPr lang="en-CA" u="sng" dirty="0" smtClean="0">
                <a:sym typeface="Wingdings" pitchFamily="2" charset="2"/>
              </a:rPr>
              <a:t>non-</a:t>
            </a:r>
            <a:r>
              <a:rPr lang="en-CA" u="sng" dirty="0" smtClean="0">
                <a:sym typeface="Wingdings" pitchFamily="2" charset="2"/>
              </a:rPr>
              <a:t>editable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smtClean="0">
                <a:sym typeface="Wingdings" pitchFamily="2" charset="2"/>
              </a:rPr>
              <a:t>regions</a:t>
            </a: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   Since this is the same info on every webpage that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       is common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42484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1665" y="980728"/>
            <a:ext cx="2142335" cy="182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911752" y="2420888"/>
            <a:ext cx="223224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t="9502" r="33379" b="12341"/>
          <a:stretch>
            <a:fillRect/>
          </a:stretch>
        </p:blipFill>
        <p:spPr bwMode="auto">
          <a:xfrm>
            <a:off x="179512" y="2492896"/>
            <a:ext cx="3168352" cy="41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995936" y="3429000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You modify the </a:t>
            </a:r>
            <a:r>
              <a:rPr lang="en-CA" b="1" u="sng" dirty="0" smtClean="0"/>
              <a:t>non-editable</a:t>
            </a:r>
            <a:r>
              <a:rPr lang="en-CA" b="1" dirty="0" smtClean="0"/>
              <a:t> Regions</a:t>
            </a:r>
            <a:endParaRPr lang="en-CA" b="1" dirty="0" smtClean="0"/>
          </a:p>
          <a:p>
            <a:pPr marL="182563" indent="-182563">
              <a:buFontTx/>
              <a:buChar char="-"/>
            </a:pPr>
            <a:r>
              <a:rPr lang="en-CA" dirty="0" smtClean="0"/>
              <a:t>Banner</a:t>
            </a:r>
          </a:p>
          <a:p>
            <a:pPr marL="182563" indent="-182563">
              <a:buFontTx/>
              <a:buChar char="-"/>
            </a:pPr>
            <a:r>
              <a:rPr lang="en-CA" dirty="0" smtClean="0"/>
              <a:t>Menu (add another link)</a:t>
            </a:r>
          </a:p>
          <a:p>
            <a:pPr marL="182563" indent="-182563">
              <a:buFontTx/>
              <a:buChar char="-"/>
            </a:pPr>
            <a:r>
              <a:rPr lang="en-CA" dirty="0" smtClean="0"/>
              <a:t>Footer information</a:t>
            </a:r>
          </a:p>
          <a:p>
            <a:pPr marL="182563" indent="-182563">
              <a:buFontTx/>
              <a:buChar char="-"/>
            </a:pPr>
            <a:r>
              <a:rPr lang="en-CA" dirty="0" smtClean="0"/>
              <a:t>Sidebar information 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251520" y="6237312"/>
            <a:ext cx="31683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2483768" y="4437112"/>
            <a:ext cx="864096" cy="72008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/>
          <p:cNvCxnSpPr>
            <a:endCxn id="24" idx="3"/>
          </p:cNvCxnSpPr>
          <p:nvPr/>
        </p:nvCxnSpPr>
        <p:spPr>
          <a:xfrm flipH="1" flipV="1">
            <a:off x="3491880" y="2816932"/>
            <a:ext cx="57606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3"/>
          </p:cNvCxnSpPr>
          <p:nvPr/>
        </p:nvCxnSpPr>
        <p:spPr>
          <a:xfrm flipH="1">
            <a:off x="3347864" y="3645024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75856" y="3645024"/>
            <a:ext cx="79208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788024" y="476672"/>
            <a:ext cx="252028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/>
          <a:srcRect l="37450" t="89374" r="15493" b="-2142"/>
          <a:stretch>
            <a:fillRect/>
          </a:stretch>
        </p:blipFill>
        <p:spPr bwMode="auto">
          <a:xfrm>
            <a:off x="2555776" y="2564904"/>
            <a:ext cx="100811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179512" y="2492896"/>
            <a:ext cx="3312368" cy="64807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4941168"/>
            <a:ext cx="3312368" cy="164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3528" y="620688"/>
            <a:ext cx="42484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Templates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Extension </a:t>
            </a:r>
            <a:r>
              <a:rPr lang="en-CA" u="sng" dirty="0" smtClean="0"/>
              <a:t>.</a:t>
            </a:r>
            <a:r>
              <a:rPr lang="en-CA" u="sng" dirty="0" err="1" smtClean="0"/>
              <a:t>dwt</a:t>
            </a:r>
            <a:endParaRPr lang="en-CA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Stored in </a:t>
            </a:r>
            <a:r>
              <a:rPr lang="en-CA" u="sng" dirty="0" smtClean="0"/>
              <a:t>Templates</a:t>
            </a:r>
            <a:r>
              <a:rPr lang="en-CA" dirty="0" smtClean="0"/>
              <a:t> folder</a:t>
            </a: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 common structure that your web pages follow.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Same structure, design, appearance, and styles.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 Choice to designate </a:t>
            </a:r>
            <a:r>
              <a:rPr lang="en-CA" u="sng" dirty="0" smtClean="0"/>
              <a:t>editable</a:t>
            </a:r>
            <a:r>
              <a:rPr lang="en-CA" dirty="0" smtClean="0"/>
              <a:t> regions </a:t>
            </a:r>
            <a:r>
              <a:rPr lang="en-CA" dirty="0" smtClean="0"/>
              <a:t>so that maintainer can change content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You can have two different templates associated with a website.. But tricky! 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Templates </a:t>
            </a:r>
            <a:r>
              <a:rPr lang="en-CA" sz="27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42484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692696"/>
            <a:ext cx="388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Library Items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Extension </a:t>
            </a:r>
            <a:r>
              <a:rPr lang="en-CA" u="sng" dirty="0" smtClean="0"/>
              <a:t>.lib</a:t>
            </a:r>
            <a:endParaRPr lang="en-CA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Stored in </a:t>
            </a:r>
            <a:r>
              <a:rPr lang="en-CA" u="sng" dirty="0" smtClean="0"/>
              <a:t>Library</a:t>
            </a:r>
            <a:r>
              <a:rPr lang="en-CA" dirty="0" smtClean="0"/>
              <a:t> Folder</a:t>
            </a: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Reusable/repetitive info (snippets of code)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 Reusable information can be placed on different </a:t>
            </a:r>
            <a:r>
              <a:rPr lang="en-CA" dirty="0" err="1" smtClean="0">
                <a:sym typeface="Wingdings" pitchFamily="2" charset="2"/>
              </a:rPr>
              <a:t>webpages</a:t>
            </a:r>
            <a:r>
              <a:rPr lang="en-CA" dirty="0" smtClean="0">
                <a:sym typeface="Wingdings" pitchFamily="2" charset="2"/>
              </a:rPr>
              <a:t>  and in different spots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553744"/>
            <a:ext cx="63764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/>
          <p:nvPr/>
        </p:nvSpPr>
        <p:spPr>
          <a:xfrm>
            <a:off x="7380312" y="5417840"/>
            <a:ext cx="501282" cy="438237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5364088" y="5777880"/>
            <a:ext cx="576064" cy="504056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3275856" y="5777880"/>
            <a:ext cx="504056" cy="387424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3275856" y="6281936"/>
            <a:ext cx="504056" cy="387424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1331640" y="393305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A website can be made up of both Templates and Library items</a:t>
            </a:r>
          </a:p>
          <a:p>
            <a:pPr algn="ctr"/>
            <a:r>
              <a:rPr lang="en-CA" b="1" dirty="0" smtClean="0"/>
              <a:t>Assign Library items in the </a:t>
            </a:r>
            <a:r>
              <a:rPr lang="en-CA" b="1" dirty="0" smtClean="0"/>
              <a:t>“</a:t>
            </a:r>
            <a:r>
              <a:rPr lang="en-CA" b="1" u="sng" dirty="0" smtClean="0"/>
              <a:t>Editable Regions</a:t>
            </a:r>
            <a:r>
              <a:rPr lang="en-CA" b="1" dirty="0" smtClean="0"/>
              <a:t>” </a:t>
            </a:r>
            <a:endParaRPr lang="en-CA" b="1" dirty="0"/>
          </a:p>
        </p:txBody>
      </p:sp>
      <p:sp>
        <p:nvSpPr>
          <p:cNvPr id="36" name="Rectangle 35"/>
          <p:cNvSpPr/>
          <p:nvPr/>
        </p:nvSpPr>
        <p:spPr>
          <a:xfrm>
            <a:off x="1619672" y="4581128"/>
            <a:ext cx="2232248" cy="2880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3923928" y="4581128"/>
            <a:ext cx="2088232" cy="2880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6084168" y="4581128"/>
            <a:ext cx="1800200" cy="2880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1691680" y="6741368"/>
            <a:ext cx="2232248" cy="1166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6084168" y="6597352"/>
            <a:ext cx="1944216" cy="2606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995936" y="6453336"/>
            <a:ext cx="1944216" cy="2160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764705"/>
            <a:ext cx="56166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Menu  (Navigation Bar)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Every website has a menu bar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Allows movement from one webpage to another</a:t>
            </a:r>
            <a:br>
              <a:rPr lang="en-CA" dirty="0" smtClean="0"/>
            </a:b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/>
              <a:t>Menu bar choices: 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u="sng" dirty="0" smtClean="0"/>
              <a:t>One level</a:t>
            </a:r>
            <a:endParaRPr lang="en-CA" u="sng" dirty="0" smtClean="0"/>
          </a:p>
          <a:p>
            <a:pPr marL="639763" lvl="1" indent="-182563">
              <a:buFont typeface="Arial" pitchFamily="34" charset="0"/>
              <a:buChar char="•"/>
            </a:pPr>
            <a:r>
              <a:rPr lang="en-CA" u="sng" dirty="0" smtClean="0"/>
              <a:t>Two levels</a:t>
            </a:r>
            <a:endParaRPr lang="en-CA" u="sng" dirty="0" smtClean="0"/>
          </a:p>
          <a:p>
            <a:pPr marL="639763" lvl="1" indent="-182563">
              <a:buFont typeface="Arial" pitchFamily="34" charset="0"/>
              <a:buChar char="•"/>
            </a:pPr>
            <a:r>
              <a:rPr lang="en-CA" u="sng" dirty="0" smtClean="0"/>
              <a:t>Three levels (avoid)</a:t>
            </a:r>
            <a:endParaRPr lang="en-CA" u="sng" dirty="0" smtClean="0"/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17032"/>
            <a:ext cx="3672408" cy="995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4248472" cy="195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horizontal menu sam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772816"/>
            <a:ext cx="3982009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764705"/>
            <a:ext cx="4536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Vertical </a:t>
            </a:r>
            <a:r>
              <a:rPr lang="en-CA" sz="2400" b="1" dirty="0" err="1" smtClean="0"/>
              <a:t>vs</a:t>
            </a:r>
            <a:r>
              <a:rPr lang="en-CA" sz="2400" b="1" dirty="0" smtClean="0"/>
              <a:t> Horizontal Dropdowns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The word “dropdown” refers to </a:t>
            </a:r>
            <a:r>
              <a:rPr lang="en-CA" dirty="0" smtClean="0"/>
              <a:t>a </a:t>
            </a:r>
            <a:r>
              <a:rPr lang="en-CA" u="sng" dirty="0" smtClean="0"/>
              <a:t>two or more tiered</a:t>
            </a:r>
            <a:r>
              <a:rPr lang="en-CA" dirty="0" smtClean="0"/>
              <a:t> navigation </a:t>
            </a:r>
            <a:r>
              <a:rPr lang="en-CA" dirty="0" smtClean="0"/>
              <a:t>system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Best practice never to go more than 2 levels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Vertical dropdown: </a:t>
            </a:r>
            <a:r>
              <a:rPr lang="en-CA" dirty="0" smtClean="0"/>
              <a:t>vertical list of options that each contain a </a:t>
            </a:r>
            <a:r>
              <a:rPr lang="en-CA" u="sng" dirty="0" smtClean="0"/>
              <a:t>submenu</a:t>
            </a:r>
            <a:endParaRPr lang="en-CA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Horizontal dropdown</a:t>
            </a:r>
            <a:r>
              <a:rPr lang="en-CA" dirty="0" smtClean="0"/>
              <a:t>: horizontal list of options that each contain </a:t>
            </a:r>
            <a:r>
              <a:rPr lang="en-CA" dirty="0" smtClean="0"/>
              <a:t>submenu </a:t>
            </a:r>
            <a:r>
              <a:rPr lang="en-CA" dirty="0" smtClean="0"/>
              <a:t>or a </a:t>
            </a:r>
            <a:r>
              <a:rPr lang="en-CA" u="sng" dirty="0" smtClean="0"/>
              <a:t>vertical</a:t>
            </a:r>
            <a:r>
              <a:rPr lang="en-CA" dirty="0" smtClean="0"/>
              <a:t> submenu</a:t>
            </a:r>
            <a:endParaRPr lang="en-CA" dirty="0" smtClean="0"/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3246" y="764705"/>
            <a:ext cx="397656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 cstate="print"/>
          <a:srcRect b="34286"/>
          <a:stretch>
            <a:fillRect/>
          </a:stretch>
        </p:blipFill>
        <p:spPr bwMode="auto">
          <a:xfrm>
            <a:off x="5292080" y="3933056"/>
            <a:ext cx="3696179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64088" y="1268760"/>
            <a:ext cx="72008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292080" y="4581128"/>
            <a:ext cx="36724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292080" y="476672"/>
            <a:ext cx="26642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Vertical Dropdown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5085184"/>
            <a:ext cx="26642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Horizontal Dropdown</a:t>
            </a:r>
            <a:endParaRPr lang="en-CA" dirty="0"/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5" cstate="print"/>
          <a:srcRect t="22235" r="34367"/>
          <a:stretch>
            <a:fillRect/>
          </a:stretch>
        </p:blipFill>
        <p:spPr bwMode="auto">
          <a:xfrm>
            <a:off x="611560" y="5661248"/>
            <a:ext cx="4629633" cy="89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83568" y="5661248"/>
            <a:ext cx="453650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084168" y="2348880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508104" y="4797152"/>
            <a:ext cx="792088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83568" y="5949280"/>
            <a:ext cx="453650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268760"/>
            <a:ext cx="28003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51520" y="764705"/>
            <a:ext cx="5976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Your basic 1-Tiered </a:t>
            </a:r>
            <a:br>
              <a:rPr lang="en-CA" sz="2400" b="1" dirty="0" smtClean="0"/>
            </a:br>
            <a:r>
              <a:rPr lang="en-CA" sz="2400" b="1" dirty="0" smtClean="0"/>
              <a:t>Horizontal menu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140968"/>
            <a:ext cx="40324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Menus are based on an unordered list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7127776" y="1484784"/>
            <a:ext cx="20162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Remove the bullets</a:t>
            </a:r>
            <a:endParaRPr lang="en-CA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36296" y="3789040"/>
            <a:ext cx="190770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Behaviour of links: visited &amp; unvisited</a:t>
            </a:r>
            <a:endParaRPr lang="en-CA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76256" y="4869160"/>
            <a:ext cx="208823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When it hovers change </a:t>
            </a:r>
            <a:r>
              <a:rPr lang="en-CA" dirty="0" err="1" smtClean="0"/>
              <a:t>bg</a:t>
            </a:r>
            <a:r>
              <a:rPr lang="en-CA" dirty="0" smtClean="0"/>
              <a:t> to red</a:t>
            </a:r>
            <a:br>
              <a:rPr lang="en-CA" dirty="0" smtClean="0"/>
            </a:br>
            <a:r>
              <a:rPr lang="en-CA" dirty="0" smtClean="0"/>
              <a:t>- no underlining because a:link has text-</a:t>
            </a:r>
            <a:r>
              <a:rPr lang="en-CA" dirty="0" err="1" smtClean="0"/>
              <a:t>decoration:none</a:t>
            </a:r>
            <a:endParaRPr lang="en-CA" dirty="0"/>
          </a:p>
        </p:txBody>
      </p: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>
            <a:off x="6660232" y="1638673"/>
            <a:ext cx="467544" cy="35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00192" y="3140968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300192" y="5157192"/>
            <a:ext cx="576064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372200" y="3501008"/>
            <a:ext cx="864096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573016"/>
            <a:ext cx="1333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348880"/>
            <a:ext cx="2886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7" cstate="print"/>
          <a:srcRect r="6318"/>
          <a:stretch>
            <a:fillRect/>
          </a:stretch>
        </p:blipFill>
        <p:spPr bwMode="auto">
          <a:xfrm>
            <a:off x="1115616" y="3645024"/>
            <a:ext cx="3096344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7055768" y="2636912"/>
            <a:ext cx="208823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Force the </a:t>
            </a:r>
            <a:br>
              <a:rPr lang="en-CA" sz="1600" dirty="0" smtClean="0"/>
            </a:br>
            <a:r>
              <a:rPr lang="en-CA" sz="1600" dirty="0" smtClean="0"/>
              <a:t>&lt;</a:t>
            </a:r>
            <a:r>
              <a:rPr lang="en-CA" sz="1600" dirty="0" err="1" smtClean="0"/>
              <a:t>li</a:t>
            </a:r>
            <a:r>
              <a:rPr lang="en-CA" sz="1600" dirty="0" smtClean="0"/>
              <a:t>&gt; elements onto  one line – remove the </a:t>
            </a:r>
            <a:r>
              <a:rPr lang="en-CA" sz="1600" dirty="0" err="1" smtClean="0"/>
              <a:t>breakline</a:t>
            </a:r>
            <a:endParaRPr lang="en-C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27776" y="1916832"/>
            <a:ext cx="20162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Removes browser defaults</a:t>
            </a:r>
            <a:endParaRPr lang="en-CA" sz="1400" b="1" dirty="0"/>
          </a:p>
        </p:txBody>
      </p: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 flipV="1">
            <a:off x="5724128" y="2132856"/>
            <a:ext cx="1403648" cy="45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96136" y="2204864"/>
            <a:ext cx="1331640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28765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51520" y="764705"/>
            <a:ext cx="5976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Your basic 1-Tiered </a:t>
            </a:r>
            <a:br>
              <a:rPr lang="en-CA" sz="2400" b="1" dirty="0" smtClean="0"/>
            </a:br>
            <a:r>
              <a:rPr lang="en-CA" sz="2400" b="1" dirty="0" smtClean="0"/>
              <a:t>Vertical menu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933056"/>
            <a:ext cx="40324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Menus are based on an unordered list</a:t>
            </a:r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300192" y="3212976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509120"/>
            <a:ext cx="1333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5" cstate="print"/>
          <a:srcRect r="6318"/>
          <a:stretch>
            <a:fillRect/>
          </a:stretch>
        </p:blipFill>
        <p:spPr bwMode="auto">
          <a:xfrm>
            <a:off x="1259632" y="4581128"/>
            <a:ext cx="3096344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7055768" y="1844824"/>
            <a:ext cx="2088232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ONLY THING CHANGED:</a:t>
            </a:r>
            <a:r>
              <a:rPr lang="en-CA" sz="1600" dirty="0" smtClean="0"/>
              <a:t/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600" dirty="0" smtClean="0"/>
              <a:t>From last slide changed it to</a:t>
            </a:r>
          </a:p>
          <a:p>
            <a:r>
              <a:rPr lang="en-CA" sz="1600" dirty="0" err="1" smtClean="0">
                <a:solidFill>
                  <a:srgbClr val="C00000"/>
                </a:solidFill>
              </a:rPr>
              <a:t>Display:block</a:t>
            </a:r>
            <a:r>
              <a:rPr lang="en-CA" sz="16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CA" sz="1600" dirty="0" smtClean="0">
                <a:solidFill>
                  <a:srgbClr val="C00000"/>
                </a:solidFill>
              </a:rPr>
              <a:t>Height:40px</a:t>
            </a:r>
          </a:p>
          <a:p>
            <a:r>
              <a:rPr lang="en-CA" sz="1600" dirty="0" smtClean="0"/>
              <a:t>Block puts it on a line of its own– forces a break</a:t>
            </a:r>
            <a:endParaRPr lang="en-CA" sz="16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6" cstate="print"/>
          <a:srcRect t="4200"/>
          <a:stretch>
            <a:fillRect/>
          </a:stretch>
        </p:blipFill>
        <p:spPr bwMode="auto">
          <a:xfrm>
            <a:off x="323528" y="1700808"/>
            <a:ext cx="1171575" cy="164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7" cstate="print"/>
          <a:srcRect t="4200"/>
          <a:stretch>
            <a:fillRect/>
          </a:stretch>
        </p:blipFill>
        <p:spPr bwMode="auto">
          <a:xfrm>
            <a:off x="2051720" y="1700808"/>
            <a:ext cx="1104900" cy="164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764705"/>
            <a:ext cx="5976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Your basic 1-Tiered </a:t>
            </a:r>
            <a:br>
              <a:rPr lang="en-CA" sz="2400" b="1" dirty="0" smtClean="0"/>
            </a:br>
            <a:r>
              <a:rPr lang="en-CA" sz="2400" b="1" dirty="0" smtClean="0"/>
              <a:t>Horizontal menu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4352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861048"/>
            <a:ext cx="31718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23528" y="299695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Menus are based on an unordered list</a:t>
            </a:r>
          </a:p>
          <a:p>
            <a:r>
              <a:rPr lang="en-CA" dirty="0" smtClean="0"/>
              <a:t>But in a div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5" cstate="print"/>
          <a:srcRect r="27618"/>
          <a:stretch>
            <a:fillRect/>
          </a:stretch>
        </p:blipFill>
        <p:spPr bwMode="auto">
          <a:xfrm>
            <a:off x="179512" y="4005064"/>
            <a:ext cx="1296144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692696"/>
            <a:ext cx="25431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348880"/>
            <a:ext cx="4276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444208" y="1628800"/>
            <a:ext cx="269979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Force the &lt;</a:t>
            </a:r>
            <a:r>
              <a:rPr lang="en-CA" sz="1600" dirty="0" err="1" smtClean="0"/>
              <a:t>li</a:t>
            </a:r>
            <a:r>
              <a:rPr lang="en-CA" sz="1600" dirty="0" smtClean="0"/>
              <a:t>&gt; elements on one line – remove the </a:t>
            </a:r>
            <a:r>
              <a:rPr lang="en-CA" sz="1600" dirty="0" err="1" smtClean="0"/>
              <a:t>breakline</a:t>
            </a:r>
            <a:endParaRPr lang="en-CA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876256" y="2564904"/>
            <a:ext cx="226774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Behaviour of &lt;</a:t>
            </a:r>
            <a:r>
              <a:rPr lang="en-CA" sz="1600" dirty="0" err="1" smtClean="0"/>
              <a:t>li</a:t>
            </a:r>
            <a:r>
              <a:rPr lang="en-CA" sz="1600" dirty="0" smtClean="0"/>
              <a:t>&gt; as a visited and unvisited link “a </a:t>
            </a:r>
            <a:r>
              <a:rPr lang="en-CA" sz="1600" dirty="0" err="1" smtClean="0"/>
              <a:t>href</a:t>
            </a:r>
            <a:r>
              <a:rPr lang="en-CA" sz="1600" dirty="0" smtClean="0"/>
              <a:t>=”</a:t>
            </a:r>
            <a:endParaRPr lang="en-CA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415808" y="3429000"/>
            <a:ext cx="17281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No underlining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7415808" y="3861048"/>
            <a:ext cx="172819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Block elements slide next to each other</a:t>
            </a:r>
            <a:endParaRPr lang="en-CA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228184" y="177281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96136" y="2708920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732240" y="3429000"/>
            <a:ext cx="72008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012160" y="3573016"/>
            <a:ext cx="144016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764705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Creating a 2-tiered </a:t>
            </a:r>
            <a:br>
              <a:rPr lang="en-CA" sz="2400" b="1" dirty="0" smtClean="0"/>
            </a:br>
            <a:r>
              <a:rPr lang="en-CA" sz="2400" b="1" dirty="0" smtClean="0"/>
              <a:t>Horizontal </a:t>
            </a:r>
            <a:r>
              <a:rPr lang="en-CA" sz="2400" b="1" dirty="0" err="1" smtClean="0"/>
              <a:t>dropdownmenu</a:t>
            </a:r>
            <a:endParaRPr lang="en-CA" sz="2400" b="1" dirty="0" smtClean="0"/>
          </a:p>
          <a:p>
            <a:r>
              <a:rPr lang="en-CA" dirty="0" smtClean="0">
                <a:solidFill>
                  <a:srgbClr val="C00000"/>
                </a:solidFill>
              </a:rPr>
              <a:t>Starting point is the unordered list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1829041" cy="3312368"/>
          </a:xfrm>
          <a:prstGeom prst="rect">
            <a:avLst/>
          </a:prstGeom>
          <a:solidFill>
            <a:srgbClr val="FFFFFF"/>
          </a:solidFill>
          <a:ln w="9525">
            <a:solidFill>
              <a:srgbClr val="EEECE1"/>
            </a:solidFill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1512" y="1988840"/>
            <a:ext cx="4392488" cy="45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 cstate="print"/>
          <a:srcRect r="5381"/>
          <a:stretch>
            <a:fillRect/>
          </a:stretch>
        </p:blipFill>
        <p:spPr bwMode="auto">
          <a:xfrm>
            <a:off x="107504" y="1988840"/>
            <a:ext cx="46085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148064" y="764704"/>
            <a:ext cx="3672408" cy="10156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Will be learning how to do this in the lab!</a:t>
            </a:r>
          </a:p>
          <a:p>
            <a:pPr algn="ctr"/>
            <a:r>
              <a:rPr lang="en-CA" sz="2000" dirty="0" smtClean="0"/>
              <a:t>Definitely more complicated!</a:t>
            </a:r>
            <a:endParaRPr lang="en-CA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612068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 smtClean="0">
                <a:ea typeface="Verdana" pitchFamily="34" charset="0"/>
                <a:cs typeface="Verdana" pitchFamily="34" charset="0"/>
              </a:rPr>
              <a:t>Now build a website using:</a:t>
            </a:r>
            <a:br>
              <a:rPr lang="en-CA" sz="2400" b="1" dirty="0" smtClean="0"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Library Items, and Templates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1700808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Using CSS Styles</a:t>
            </a:r>
          </a:p>
          <a:p>
            <a:r>
              <a:rPr lang="en-CA" dirty="0" smtClean="0"/>
              <a:t>Control through: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Box model: </a:t>
            </a:r>
            <a:r>
              <a:rPr lang="en-CA" dirty="0" smtClean="0"/>
              <a:t>Layout sections </a:t>
            </a:r>
            <a:r>
              <a:rPr lang="en-CA" dirty="0" smtClean="0">
                <a:sym typeface="Wingdings" pitchFamily="2" charset="2"/>
              </a:rPr>
              <a:t> Div Ids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                    (#</a:t>
            </a:r>
            <a:r>
              <a:rPr lang="en-CA" dirty="0" err="1" smtClean="0">
                <a:sym typeface="Wingdings" pitchFamily="2" charset="2"/>
              </a:rPr>
              <a:t>header,#navbar</a:t>
            </a:r>
            <a:r>
              <a:rPr lang="en-CA" dirty="0" smtClean="0">
                <a:sym typeface="Wingdings" pitchFamily="2" charset="2"/>
              </a:rPr>
              <a:t>, #content)</a:t>
            </a:r>
            <a:br>
              <a:rPr lang="en-CA" dirty="0" smtClean="0">
                <a:sym typeface="Wingdings" pitchFamily="2" charset="2"/>
              </a:rPr>
            </a:br>
            <a:endParaRPr lang="en-CA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CSS </a:t>
            </a:r>
            <a:r>
              <a:rPr lang="en-CA" b="1" dirty="0" err="1" smtClean="0">
                <a:solidFill>
                  <a:srgbClr val="C00000"/>
                </a:solidFill>
              </a:rPr>
              <a:t>Styles</a:t>
            </a:r>
            <a:r>
              <a:rPr lang="en-CA" dirty="0" err="1" smtClean="0"/>
              <a:t>:Classes</a:t>
            </a:r>
            <a:r>
              <a:rPr lang="en-CA" dirty="0" smtClean="0"/>
              <a:t>, Tags, Compounds </a:t>
            </a:r>
            <a:br>
              <a:rPr lang="en-CA" dirty="0" smtClean="0"/>
            </a:br>
            <a:r>
              <a:rPr lang="en-CA" dirty="0" smtClean="0"/>
              <a:t>                    Appearance and behaviour of elements </a:t>
            </a:r>
            <a:br>
              <a:rPr lang="en-CA" dirty="0" smtClean="0"/>
            </a:br>
            <a:r>
              <a:rPr lang="en-CA" dirty="0" smtClean="0"/>
              <a:t>                   (text, images, </a:t>
            </a:r>
            <a:r>
              <a:rPr lang="en-CA" dirty="0" err="1" smtClean="0"/>
              <a:t>lists,links</a:t>
            </a:r>
            <a:r>
              <a:rPr lang="en-CA" dirty="0" smtClean="0"/>
              <a:t> etc)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4221088"/>
            <a:ext cx="5760640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Next learn: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Library Items</a:t>
            </a:r>
            <a:r>
              <a:rPr lang="en-CA" dirty="0" smtClean="0"/>
              <a:t>: control _______ information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Templates:</a:t>
            </a:r>
            <a:r>
              <a:rPr lang="en-CA" dirty="0" smtClean="0"/>
              <a:t> control _________ for maintaining consistency across the website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5661248"/>
            <a:ext cx="4427984" cy="646331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Will help with maintaining a website</a:t>
            </a:r>
            <a:br>
              <a:rPr lang="en-CA" b="1" dirty="0" smtClean="0"/>
            </a:br>
            <a:r>
              <a:rPr lang="en-CA" b="1" dirty="0" smtClean="0"/>
              <a:t> Updating multiple pages quickly!</a:t>
            </a:r>
            <a:endParaRPr lang="en-CA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5085184"/>
            <a:ext cx="1249638" cy="162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085184"/>
            <a:ext cx="1115616" cy="155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340768"/>
            <a:ext cx="2530780" cy="32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5013176"/>
            <a:ext cx="1122061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 and Templates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628800"/>
            <a:ext cx="5015477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79512" y="54868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Creating a 2-tiered </a:t>
            </a:r>
            <a:br>
              <a:rPr lang="en-CA" sz="2400" b="1" dirty="0" smtClean="0"/>
            </a:br>
            <a:r>
              <a:rPr lang="en-CA" sz="2400" b="1" dirty="0" smtClean="0"/>
              <a:t>Horizontal </a:t>
            </a:r>
            <a:r>
              <a:rPr lang="en-CA" sz="2400" b="1" dirty="0" err="1" smtClean="0"/>
              <a:t>dropdownmenu</a:t>
            </a:r>
            <a:endParaRPr lang="en-CA" sz="2400" b="1" dirty="0" smtClean="0"/>
          </a:p>
          <a:p>
            <a:r>
              <a:rPr lang="en-CA" dirty="0" smtClean="0">
                <a:solidFill>
                  <a:srgbClr val="C00000"/>
                </a:solidFill>
              </a:rPr>
              <a:t>Starting point is the unordered list</a:t>
            </a:r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Menus strictly with CSS Styles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620688"/>
            <a:ext cx="251663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11560" y="1916832"/>
            <a:ext cx="4680520" cy="44644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760090" y="2060848"/>
            <a:ext cx="4459982" cy="1080120"/>
          </a:xfrm>
          <a:prstGeom prst="rect">
            <a:avLst/>
          </a:prstGeom>
          <a:noFill/>
          <a:ln w="38100">
            <a:solidFill>
              <a:srgbClr val="548DD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43608" y="2420888"/>
            <a:ext cx="4104456" cy="144016"/>
          </a:xfrm>
          <a:prstGeom prst="rect">
            <a:avLst/>
          </a:prstGeom>
          <a:noFill/>
          <a:ln w="28575">
            <a:solidFill>
              <a:srgbClr val="76923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899592" y="2276873"/>
            <a:ext cx="4248472" cy="720080"/>
          </a:xfrm>
          <a:prstGeom prst="rect">
            <a:avLst/>
          </a:prstGeom>
          <a:noFill/>
          <a:ln w="28575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924944"/>
            <a:ext cx="21717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740352" y="2564904"/>
            <a:ext cx="1224136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Controls dropdown submenu</a:t>
            </a:r>
            <a:endParaRPr lang="en-CA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92280" y="267120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628800"/>
            <a:ext cx="5015477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79512" y="0"/>
            <a:ext cx="5976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Creating a 2-tiered </a:t>
            </a:r>
            <a:br>
              <a:rPr lang="en-CA" sz="2400" b="1" dirty="0" smtClean="0"/>
            </a:br>
            <a:r>
              <a:rPr lang="en-CA" sz="2400" b="1" dirty="0" smtClean="0"/>
              <a:t>Horizontal </a:t>
            </a:r>
            <a:r>
              <a:rPr lang="en-CA" sz="2400" b="1" dirty="0" err="1" smtClean="0"/>
              <a:t>dropdownmenu</a:t>
            </a:r>
            <a:endParaRPr lang="en-CA" sz="2400" b="1" dirty="0" smtClean="0"/>
          </a:p>
          <a:p>
            <a:pPr marL="182563" indent="-182563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11560" y="1916832"/>
            <a:ext cx="4680520" cy="44644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760090" y="2060848"/>
            <a:ext cx="4459982" cy="1080120"/>
          </a:xfrm>
          <a:prstGeom prst="rect">
            <a:avLst/>
          </a:prstGeom>
          <a:noFill/>
          <a:ln w="38100">
            <a:solidFill>
              <a:srgbClr val="548DD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43608" y="2420888"/>
            <a:ext cx="4104456" cy="144016"/>
          </a:xfrm>
          <a:prstGeom prst="rect">
            <a:avLst/>
          </a:prstGeom>
          <a:noFill/>
          <a:ln w="28575">
            <a:solidFill>
              <a:srgbClr val="76923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899592" y="2276873"/>
            <a:ext cx="4248472" cy="720080"/>
          </a:xfrm>
          <a:prstGeom prst="rect">
            <a:avLst/>
          </a:prstGeom>
          <a:noFill/>
          <a:ln w="28575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7363" y="205659"/>
            <a:ext cx="3776637" cy="665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628800"/>
            <a:ext cx="5015477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07504" y="260648"/>
            <a:ext cx="5256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Creating a 2-tiered </a:t>
            </a:r>
            <a:br>
              <a:rPr lang="en-CA" sz="2400" b="1" dirty="0" smtClean="0"/>
            </a:br>
            <a:r>
              <a:rPr lang="en-CA" sz="2400" b="1" dirty="0" smtClean="0"/>
              <a:t>Horizontal </a:t>
            </a:r>
            <a:r>
              <a:rPr lang="en-CA" sz="2400" b="1" dirty="0" err="1" smtClean="0"/>
              <a:t>dropdownmenu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11560" y="1916832"/>
            <a:ext cx="4680520" cy="44644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760090" y="2060848"/>
            <a:ext cx="4459982" cy="1080120"/>
          </a:xfrm>
          <a:prstGeom prst="rect">
            <a:avLst/>
          </a:prstGeom>
          <a:noFill/>
          <a:ln w="38100">
            <a:solidFill>
              <a:srgbClr val="548DD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43608" y="2420888"/>
            <a:ext cx="4104456" cy="144016"/>
          </a:xfrm>
          <a:prstGeom prst="rect">
            <a:avLst/>
          </a:prstGeom>
          <a:noFill/>
          <a:ln w="28575">
            <a:solidFill>
              <a:srgbClr val="76923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899592" y="2276873"/>
            <a:ext cx="4248472" cy="720080"/>
          </a:xfrm>
          <a:prstGeom prst="rect">
            <a:avLst/>
          </a:prstGeom>
          <a:noFill/>
          <a:ln w="28575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16632"/>
            <a:ext cx="3416217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940152" y="620688"/>
            <a:ext cx="2160240" cy="21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940152" y="4797152"/>
            <a:ext cx="2160240" cy="21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25552"/>
            <a:ext cx="433828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b="11588"/>
          <a:stretch>
            <a:fillRect/>
          </a:stretch>
        </p:blipFill>
        <p:spPr bwMode="auto">
          <a:xfrm>
            <a:off x="4644008" y="2691823"/>
            <a:ext cx="4320480" cy="416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Dropdown Menu Etiquette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20688"/>
            <a:ext cx="57606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Need to know what page you are on</a:t>
            </a:r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sz="2000" b="1" dirty="0" smtClean="0"/>
              <a:t>How? </a:t>
            </a:r>
          </a:p>
          <a:p>
            <a:pPr>
              <a:buFont typeface="Arial" pitchFamily="34" charset="0"/>
              <a:buChar char="•"/>
            </a:pPr>
            <a:r>
              <a:rPr lang="en-CA" b="1" dirty="0" smtClean="0"/>
              <a:t> Page title heading in content area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Indication of which top menu option it came from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Webpage heading itself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 </a:t>
            </a:r>
            <a:r>
              <a:rPr lang="en-CA" u="sng" dirty="0" smtClean="0">
                <a:sym typeface="Wingdings" pitchFamily="2" charset="2"/>
              </a:rPr>
              <a:t>2 lines needed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smtClean="0">
                <a:sym typeface="Wingdings" pitchFamily="2" charset="2"/>
              </a:rPr>
              <a:t>– </a:t>
            </a:r>
            <a:r>
              <a:rPr lang="en-CA" dirty="0" smtClean="0">
                <a:sym typeface="Wingdings" pitchFamily="2" charset="2"/>
              </a:rPr>
              <a:t>change the contrast, the look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ym typeface="Wingdings" pitchFamily="2" charset="2"/>
              </a:rPr>
              <a:t> </a:t>
            </a:r>
            <a:r>
              <a:rPr lang="en-CA" u="sng" dirty="0" smtClean="0">
                <a:sym typeface="Wingdings" pitchFamily="2" charset="2"/>
              </a:rPr>
              <a:t>2</a:t>
            </a:r>
            <a:r>
              <a:rPr lang="en-CA" u="sng" baseline="30000" dirty="0" smtClean="0">
                <a:sym typeface="Wingdings" pitchFamily="2" charset="2"/>
              </a:rPr>
              <a:t>nd</a:t>
            </a:r>
            <a:r>
              <a:rPr lang="en-CA" u="sng" dirty="0" smtClean="0">
                <a:sym typeface="Wingdings" pitchFamily="2" charset="2"/>
              </a:rPr>
              <a:t> line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smtClean="0">
                <a:sym typeface="Wingdings" pitchFamily="2" charset="2"/>
              </a:rPr>
              <a:t>should </a:t>
            </a:r>
            <a:r>
              <a:rPr lang="en-CA" dirty="0" smtClean="0">
                <a:sym typeface="Wingdings" pitchFamily="2" charset="2"/>
              </a:rPr>
              <a:t>be predominant 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t="40037" r="72981" b="48044"/>
          <a:stretch>
            <a:fillRect/>
          </a:stretch>
        </p:blipFill>
        <p:spPr bwMode="auto">
          <a:xfrm>
            <a:off x="6516216" y="3356992"/>
            <a:ext cx="19455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48064" y="3645024"/>
            <a:ext cx="158417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2520280" cy="23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b="11588"/>
          <a:stretch>
            <a:fillRect/>
          </a:stretch>
        </p:blipFill>
        <p:spPr bwMode="auto">
          <a:xfrm>
            <a:off x="539552" y="3933056"/>
            <a:ext cx="2432270" cy="234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Dropdown Menu Etiquette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62068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For Search Engine Optimization</a:t>
            </a:r>
            <a:endParaRPr lang="en-CA" b="1" dirty="0" smtClean="0">
              <a:solidFill>
                <a:srgbClr val="C00000"/>
              </a:solidFill>
            </a:endParaRPr>
          </a:p>
          <a:p>
            <a:r>
              <a:rPr lang="en-CA" sz="2000" b="1" dirty="0" smtClean="0"/>
              <a:t>Don’t forget the Property Title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3000" t="40954" r="72981" b="48044"/>
          <a:stretch>
            <a:fillRect/>
          </a:stretch>
        </p:blipFill>
        <p:spPr bwMode="auto">
          <a:xfrm>
            <a:off x="611560" y="4941168"/>
            <a:ext cx="172954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03848" y="2132856"/>
            <a:ext cx="5040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Homepage:</a:t>
            </a:r>
          </a:p>
          <a:p>
            <a:r>
              <a:rPr lang="en-CA" b="1" dirty="0" err="1" smtClean="0"/>
              <a:t>TravelO</a:t>
            </a:r>
            <a:r>
              <a:rPr lang="en-CA" b="1" dirty="0" smtClean="0"/>
              <a:t> – Vacation Getaways at Great Prices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4149080"/>
            <a:ext cx="55446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Other </a:t>
            </a:r>
            <a:r>
              <a:rPr lang="en-CA" sz="2000" b="1" dirty="0" err="1" smtClean="0">
                <a:solidFill>
                  <a:srgbClr val="C00000"/>
                </a:solidFill>
              </a:rPr>
              <a:t>webpages</a:t>
            </a:r>
            <a:r>
              <a:rPr lang="en-CA" sz="2000" b="1" dirty="0" smtClean="0">
                <a:solidFill>
                  <a:srgbClr val="C00000"/>
                </a:solidFill>
              </a:rPr>
              <a:t> using a dropdown menu</a:t>
            </a:r>
          </a:p>
          <a:p>
            <a:r>
              <a:rPr lang="en-CA" b="1" dirty="0" err="1" smtClean="0"/>
              <a:t>TravelO</a:t>
            </a:r>
            <a:r>
              <a:rPr lang="en-CA" b="1" dirty="0" smtClean="0"/>
              <a:t> – Destinations- Asia</a:t>
            </a:r>
          </a:p>
          <a:p>
            <a:r>
              <a:rPr lang="en-CA" b="1" dirty="0" err="1" smtClean="0"/>
              <a:t>TravelO</a:t>
            </a:r>
            <a:r>
              <a:rPr lang="en-CA" b="1" dirty="0" smtClean="0"/>
              <a:t> – Destinations – Africa</a:t>
            </a:r>
          </a:p>
          <a:p>
            <a:endParaRPr lang="en-CA" b="1" dirty="0" smtClean="0"/>
          </a:p>
          <a:p>
            <a:r>
              <a:rPr lang="en-CA" b="1" dirty="0" err="1" smtClean="0"/>
              <a:t>TravelO</a:t>
            </a:r>
            <a:r>
              <a:rPr lang="en-CA" b="1" dirty="0" smtClean="0"/>
              <a:t> – Packages – </a:t>
            </a:r>
            <a:r>
              <a:rPr lang="en-CA" b="1" dirty="0" err="1" smtClean="0"/>
              <a:t>Carribean</a:t>
            </a:r>
            <a:r>
              <a:rPr lang="en-CA" b="1" dirty="0" smtClean="0"/>
              <a:t> Cruises</a:t>
            </a:r>
          </a:p>
          <a:p>
            <a:r>
              <a:rPr lang="en-CA" b="1" dirty="0" err="1" smtClean="0"/>
              <a:t>TravelO</a:t>
            </a:r>
            <a:r>
              <a:rPr lang="en-CA" b="1" dirty="0" smtClean="0"/>
              <a:t> – Packages – Mediterranean Cruises</a:t>
            </a:r>
          </a:p>
          <a:p>
            <a:endParaRPr lang="en-CA" b="1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1520" y="548680"/>
            <a:ext cx="84969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1268760"/>
            <a:ext cx="5760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C00000"/>
                </a:solidFill>
              </a:rPr>
              <a:t>This Week in Lab</a:t>
            </a:r>
          </a:p>
          <a:p>
            <a:pPr algn="ctr"/>
            <a:endParaRPr lang="en-CA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Menus – Horizontal dropdown</a:t>
            </a:r>
          </a:p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 </a:t>
            </a:r>
          </a:p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Templates</a:t>
            </a:r>
          </a:p>
          <a:p>
            <a:pPr>
              <a:buFont typeface="Arial" pitchFamily="34" charset="0"/>
              <a:buChar char="•"/>
            </a:pPr>
            <a:endParaRPr lang="en-CA" sz="2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620688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What are Library Items?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u="sng" dirty="0" smtClean="0"/>
              <a:t>Reusable</a:t>
            </a:r>
            <a:r>
              <a:rPr lang="en-CA" dirty="0" smtClean="0"/>
              <a:t> </a:t>
            </a:r>
            <a:r>
              <a:rPr lang="en-CA" dirty="0" smtClean="0"/>
              <a:t>information </a:t>
            </a:r>
            <a:r>
              <a:rPr lang="en-CA" dirty="0" smtClean="0"/>
              <a:t>of HTML code</a:t>
            </a:r>
            <a:br>
              <a:rPr lang="en-CA" dirty="0" smtClean="0"/>
            </a:br>
            <a:r>
              <a:rPr lang="en-CA" dirty="0" smtClean="0">
                <a:sym typeface="Wingdings" pitchFamily="2" charset="2"/>
              </a:rPr>
              <a:t> paragraphs, links, tables, images navigation bars etc.</a:t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ym typeface="Wingdings" pitchFamily="2" charset="2"/>
              </a:rPr>
              <a:t>Think:</a:t>
            </a:r>
            <a:r>
              <a:rPr lang="en-CA" dirty="0" smtClean="0">
                <a:sym typeface="Wingdings" pitchFamily="2" charset="2"/>
              </a:rPr>
              <a:t>  </a:t>
            </a:r>
            <a:r>
              <a:rPr lang="en-CA" b="1" dirty="0" smtClean="0">
                <a:sym typeface="Wingdings" pitchFamily="2" charset="2"/>
              </a:rPr>
              <a:t>What kind of information may change in a website?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Copyright information, Address information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Menu links: add more menu items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Contact Information for different groups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Announcements box</a:t>
            </a:r>
            <a:br>
              <a:rPr lang="en-CA" dirty="0" smtClean="0">
                <a:sym typeface="Wingdings" pitchFamily="2" charset="2"/>
              </a:rPr>
            </a:br>
            <a:endParaRPr lang="en-CA" sz="1100" dirty="0" smtClean="0">
              <a:sym typeface="Wingdings" pitchFamily="2" charset="2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Used for individual page elements that appear frequently</a:t>
            </a:r>
            <a:br>
              <a:rPr lang="en-CA" dirty="0" smtClean="0">
                <a:sym typeface="Wingdings" pitchFamily="2" charset="2"/>
              </a:rPr>
            </a:br>
            <a:r>
              <a:rPr lang="en-CA" b="1" dirty="0" smtClean="0">
                <a:sym typeface="Wingdings" pitchFamily="2" charset="2"/>
              </a:rPr>
              <a:t>BUT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b="1" u="sng" dirty="0" smtClean="0">
                <a:solidFill>
                  <a:srgbClr val="C00000"/>
                </a:solidFill>
                <a:sym typeface="Wingdings" pitchFamily="2" charset="2"/>
              </a:rPr>
              <a:t>not on every </a:t>
            </a: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>page </a:t>
            </a:r>
            <a:r>
              <a:rPr lang="en-CA" dirty="0" smtClean="0">
                <a:sym typeface="Wingdings" pitchFamily="2" charset="2"/>
              </a:rPr>
              <a:t>within a website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2200" y="2132856"/>
            <a:ext cx="2592288" cy="1477328"/>
          </a:xfrm>
          <a:prstGeom prst="rect">
            <a:avLst/>
          </a:prstGeom>
          <a:solidFill>
            <a:srgbClr val="FFE48F"/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Information that will: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u="sng" dirty="0" smtClean="0"/>
              <a:t>Change later</a:t>
            </a:r>
            <a:endParaRPr lang="en-CA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AND will appear </a:t>
            </a:r>
            <a:r>
              <a:rPr lang="en-CA" u="sng" dirty="0" smtClean="0"/>
              <a:t>frequently</a:t>
            </a:r>
            <a:r>
              <a:rPr lang="en-CA" dirty="0" smtClean="0"/>
              <a:t> throughout </a:t>
            </a:r>
            <a:r>
              <a:rPr lang="en-CA" dirty="0" smtClean="0"/>
              <a:t>the website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26608"/>
            <a:ext cx="6336704" cy="28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149080"/>
            <a:ext cx="187220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496411"/>
            <a:ext cx="61561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Case Scenario 1: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Reusable information – Announcements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Step 1: Define Announcements as a Library item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Step 2: Then insert the library item code into every page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b="1" dirty="0" smtClean="0">
                <a:sym typeface="Wingdings" pitchFamily="2" charset="2"/>
              </a:rPr>
              <a:t>BUT</a:t>
            </a:r>
            <a:r>
              <a:rPr lang="en-CA" dirty="0" smtClean="0">
                <a:sym typeface="Wingdings" pitchFamily="2" charset="2"/>
              </a:rPr>
              <a:t> may </a:t>
            </a: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>not appear on every page </a:t>
            </a:r>
            <a:r>
              <a:rPr lang="en-CA" dirty="0" smtClean="0">
                <a:sym typeface="Wingdings" pitchFamily="2" charset="2"/>
              </a:rPr>
              <a:t>within a website</a:t>
            </a:r>
          </a:p>
          <a:p>
            <a:pPr marL="720725" lvl="2" indent="-184150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Same reusable info can be on the same webpage several times</a:t>
            </a:r>
          </a:p>
          <a:p>
            <a:pPr marL="720725" lvl="2" indent="-184150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Same reusable information can be on the same webpage in different spots</a:t>
            </a:r>
          </a:p>
          <a:p>
            <a:pPr marL="720725" lvl="2" indent="-184150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Same reusable info on </a:t>
            </a:r>
            <a:r>
              <a:rPr lang="en-CA" dirty="0" smtClean="0">
                <a:sym typeface="Wingdings" pitchFamily="2" charset="2"/>
              </a:rPr>
              <a:t>different webpages in different spots.</a:t>
            </a:r>
            <a:endParaRPr lang="en-CA" dirty="0" smtClean="0">
              <a:sym typeface="Wingdings" pitchFamily="2" charset="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005064"/>
            <a:ext cx="1728192" cy="224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00192" y="620688"/>
            <a:ext cx="2843808" cy="2369880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When you create a</a:t>
            </a:r>
            <a:br>
              <a:rPr lang="en-CA" b="1" dirty="0" smtClean="0">
                <a:solidFill>
                  <a:srgbClr val="C00000"/>
                </a:solidFill>
              </a:rPr>
            </a:br>
            <a:r>
              <a:rPr lang="en-CA" b="1" dirty="0" smtClean="0">
                <a:solidFill>
                  <a:srgbClr val="C00000"/>
                </a:solidFill>
              </a:rPr>
              <a:t> Library item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1600" b="1" dirty="0" smtClean="0"/>
              <a:t>Extension </a:t>
            </a:r>
            <a:r>
              <a:rPr lang="en-CA" sz="1600" b="1" u="sng" dirty="0" smtClean="0"/>
              <a:t>.</a:t>
            </a:r>
            <a:r>
              <a:rPr lang="en-CA" sz="1600" b="1" u="sng" dirty="0" err="1" smtClean="0"/>
              <a:t>lbi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err="1" smtClean="0"/>
              <a:t>ie</a:t>
            </a:r>
            <a:r>
              <a:rPr lang="en-CA" sz="1600" dirty="0" smtClean="0"/>
              <a:t> announcements.lbi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sz="1600" b="1" dirty="0" smtClean="0"/>
              <a:t>Automatically creates a folder called </a:t>
            </a:r>
            <a:r>
              <a:rPr lang="en-CA" sz="1600" b="1" dirty="0" smtClean="0"/>
              <a:t>“</a:t>
            </a:r>
            <a:r>
              <a:rPr lang="en-CA" sz="1600" b="1" u="sng" dirty="0" smtClean="0"/>
              <a:t>Library</a:t>
            </a:r>
            <a:r>
              <a:rPr lang="en-CA" sz="1600" b="1" dirty="0" smtClean="0"/>
              <a:t>” </a:t>
            </a:r>
            <a:r>
              <a:rPr lang="en-CA" sz="1600" dirty="0" smtClean="0"/>
              <a:t>at </a:t>
            </a:r>
            <a:r>
              <a:rPr lang="en-CA" sz="1600" u="sng" dirty="0" smtClean="0"/>
              <a:t>root level</a:t>
            </a:r>
            <a:endParaRPr lang="en-CA" u="sng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CA" sz="1600" dirty="0" smtClean="0"/>
              <a:t>Stores library item in the folder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33056"/>
            <a:ext cx="6124897" cy="301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1520" y="764704"/>
            <a:ext cx="8712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Case Scenario 2: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Reusable information – </a:t>
            </a:r>
            <a:r>
              <a:rPr lang="en-CA" b="1" dirty="0" smtClean="0">
                <a:solidFill>
                  <a:srgbClr val="C00000"/>
                </a:solidFill>
              </a:rPr>
              <a:t>Contact Group 1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C00000"/>
                </a:solidFill>
              </a:rPr>
              <a:t>Contact Group2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Define 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Group1</a:t>
            </a:r>
            <a:r>
              <a:rPr lang="en-CA" dirty="0" smtClean="0">
                <a:sym typeface="Wingdings" pitchFamily="2" charset="2"/>
              </a:rPr>
              <a:t> as a Library item and Contact 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Group2</a:t>
            </a:r>
            <a:r>
              <a:rPr lang="en-CA" dirty="0" smtClean="0">
                <a:sym typeface="Wingdings" pitchFamily="2" charset="2"/>
              </a:rPr>
              <a:t> as a Library item</a:t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420888"/>
            <a:ext cx="1800200" cy="233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276872"/>
            <a:ext cx="6296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1520" y="764704"/>
            <a:ext cx="88924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Case Scenario 3: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Reusable information – </a:t>
            </a:r>
            <a:r>
              <a:rPr lang="en-CA" dirty="0" smtClean="0">
                <a:solidFill>
                  <a:srgbClr val="C00000"/>
                </a:solidFill>
              </a:rPr>
              <a:t>Footer information added </a:t>
            </a:r>
            <a:br>
              <a:rPr lang="en-CA" dirty="0" smtClean="0">
                <a:solidFill>
                  <a:srgbClr val="C00000"/>
                </a:solidFill>
              </a:rPr>
            </a:br>
            <a:r>
              <a:rPr lang="en-CA" dirty="0" smtClean="0"/>
              <a:t>Different info for groups within dept</a:t>
            </a:r>
            <a:br>
              <a:rPr lang="en-CA" dirty="0" smtClean="0"/>
            </a:br>
            <a:r>
              <a:rPr lang="en-CA" dirty="0" smtClean="0">
                <a:sym typeface="Wingdings" pitchFamily="2" charset="2"/>
              </a:rPr>
              <a:t>Define Footer1 as a Library item and Footer2 as a Library item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132856"/>
            <a:ext cx="1800200" cy="233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88840"/>
            <a:ext cx="6296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71800" y="4437112"/>
            <a:ext cx="1944216" cy="36004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04248" y="4221088"/>
            <a:ext cx="1944216" cy="36004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86375"/>
          <a:stretch>
            <a:fillRect/>
          </a:stretch>
        </p:blipFill>
        <p:spPr bwMode="auto">
          <a:xfrm>
            <a:off x="4788024" y="4941168"/>
            <a:ext cx="1800200" cy="31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t="86375"/>
          <a:stretch>
            <a:fillRect/>
          </a:stretch>
        </p:blipFill>
        <p:spPr bwMode="auto">
          <a:xfrm>
            <a:off x="539552" y="4941168"/>
            <a:ext cx="1800200" cy="31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59339" t="54402" r="31511" b="26579"/>
          <a:stretch>
            <a:fillRect/>
          </a:stretch>
        </p:blipFill>
        <p:spPr bwMode="auto">
          <a:xfrm>
            <a:off x="8172400" y="3212976"/>
            <a:ext cx="5760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03848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Footer1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Footer1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Footer2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Footer2</a:t>
            </a:r>
            <a:endParaRPr lang="en-CA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69269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Advantages of Library Items: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Consistency of look and appearance of </a:t>
            </a:r>
            <a:r>
              <a:rPr lang="en-CA" u="sng" dirty="0" smtClean="0">
                <a:sym typeface="Wingdings" pitchFamily="2" charset="2"/>
              </a:rPr>
              <a:t>reusable/repetitive</a:t>
            </a:r>
            <a:r>
              <a:rPr lang="en-CA" dirty="0" smtClean="0">
                <a:sym typeface="Wingdings" pitchFamily="2" charset="2"/>
              </a:rPr>
              <a:t> info</a:t>
            </a:r>
            <a:endParaRPr lang="en-CA" dirty="0" smtClean="0">
              <a:sym typeface="Wingdings" pitchFamily="2" charset="2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Ability to make </a:t>
            </a:r>
            <a:r>
              <a:rPr lang="en-CA" u="sng" dirty="0" smtClean="0">
                <a:sym typeface="Wingdings" pitchFamily="2" charset="2"/>
              </a:rPr>
              <a:t>global</a:t>
            </a:r>
            <a:r>
              <a:rPr lang="en-CA" dirty="0" smtClean="0">
                <a:sym typeface="Wingdings" pitchFamily="2" charset="2"/>
              </a:rPr>
              <a:t> changes </a:t>
            </a:r>
            <a:r>
              <a:rPr lang="en-CA" dirty="0" smtClean="0">
                <a:sym typeface="Wingdings" pitchFamily="2" charset="2"/>
              </a:rPr>
              <a:t>to those items  via the Library item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Immediate update in </a:t>
            </a:r>
            <a:r>
              <a:rPr lang="en-CA" dirty="0" err="1" smtClean="0">
                <a:sym typeface="Wingdings" pitchFamily="2" charset="2"/>
              </a:rPr>
              <a:t>webpages</a:t>
            </a:r>
            <a:r>
              <a:rPr lang="en-CA" dirty="0" smtClean="0">
                <a:sym typeface="Wingdings" pitchFamily="2" charset="2"/>
              </a:rPr>
              <a:t>  where Library item appears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1964353"/>
            <a:ext cx="66247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Process:</a:t>
            </a: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olidFill>
                  <a:srgbClr val="C00000"/>
                </a:solidFill>
                <a:sym typeface="Wingdings" pitchFamily="2" charset="2"/>
              </a:rPr>
              <a:t>Highlight the element in the webpage</a:t>
            </a:r>
            <a:r>
              <a:rPr lang="en-CA" dirty="0" smtClean="0">
                <a:sym typeface="Wingdings" pitchFamily="2" charset="2"/>
              </a:rPr>
              <a:t> that is going to be considered the repetitive information</a:t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  <a:p>
            <a:pPr marL="263525" indent="-263525">
              <a:buFont typeface="+mj-lt"/>
              <a:buAutoNum type="arabicPeriod"/>
            </a:pPr>
            <a:r>
              <a:rPr lang="en-CA" dirty="0" smtClean="0">
                <a:solidFill>
                  <a:srgbClr val="C00000"/>
                </a:solidFill>
                <a:sym typeface="Wingdings" pitchFamily="2" charset="2"/>
              </a:rPr>
              <a:t>Create the Library item</a:t>
            </a:r>
            <a:r>
              <a:rPr lang="en-CA" dirty="0" smtClean="0">
                <a:sym typeface="Wingdings" pitchFamily="2" charset="2"/>
              </a:rPr>
              <a:t>: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Modify&gt; Library &gt; Add Object to Library</a:t>
            </a:r>
            <a:br>
              <a:rPr lang="en-CA" dirty="0" smtClean="0">
                <a:sym typeface="Wingdings" pitchFamily="2" charset="2"/>
              </a:rPr>
            </a:br>
            <a:endParaRPr lang="en-CA" dirty="0" smtClean="0">
              <a:sym typeface="Wingdings" pitchFamily="2" charset="2"/>
            </a:endParaRPr>
          </a:p>
          <a:p>
            <a:pPr marL="263525" lvl="1"/>
            <a:r>
              <a:rPr lang="en-CA" dirty="0" smtClean="0">
                <a:sym typeface="Wingdings" pitchFamily="2" charset="2"/>
              </a:rPr>
              <a:t>Result: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/>
              <a:t>Give name 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contactgroup1.lbi  (thru Assets panel)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Stores the snippet of code </a:t>
            </a:r>
            <a:r>
              <a:rPr lang="en-CA" dirty="0" smtClean="0"/>
              <a:t>in folder </a:t>
            </a:r>
            <a:r>
              <a:rPr lang="en-CA" b="1" dirty="0" smtClean="0">
                <a:solidFill>
                  <a:srgbClr val="C00000"/>
                </a:solidFill>
              </a:rPr>
              <a:t>Library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(gets created automatically if doesn’t exist at root level)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/>
              <a:t>Turns it into a </a:t>
            </a:r>
            <a:r>
              <a:rPr lang="en-CA" dirty="0" smtClean="0">
                <a:solidFill>
                  <a:srgbClr val="C00000"/>
                </a:solidFill>
              </a:rPr>
              <a:t>yellow highlight </a:t>
            </a:r>
            <a:r>
              <a:rPr lang="en-CA" dirty="0" smtClean="0"/>
              <a:t>(default) which </a:t>
            </a:r>
            <a:r>
              <a:rPr lang="en-CA" u="sng" dirty="0" smtClean="0"/>
              <a:t>restricts</a:t>
            </a:r>
            <a:r>
              <a:rPr lang="en-CA" dirty="0" smtClean="0"/>
              <a:t> you </a:t>
            </a:r>
            <a:r>
              <a:rPr lang="en-CA" dirty="0" smtClean="0"/>
              <a:t>from editing it from the Document window.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CA" dirty="0" smtClean="0"/>
              <a:t>Modify  info from Assets panel, File panel, Property panel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519486"/>
            <a:ext cx="2051721" cy="277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8532440" y="2060848"/>
            <a:ext cx="611560" cy="576064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768278"/>
            <a:ext cx="1691680" cy="208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924944"/>
            <a:ext cx="1631807" cy="177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6516216" y="6309320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60232" y="3933056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08304" y="6237312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4499992" y="6021288"/>
            <a:ext cx="244827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Actual code is stored  in this file here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3528" y="692696"/>
            <a:ext cx="47525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Process – continued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CA" dirty="0" smtClean="0">
                <a:solidFill>
                  <a:srgbClr val="C00000"/>
                </a:solidFill>
              </a:rPr>
              <a:t>Insert library item </a:t>
            </a:r>
            <a:r>
              <a:rPr lang="en-CA" dirty="0" smtClean="0"/>
              <a:t>into different spots into your code via Assets “Insert” button.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CA" dirty="0" smtClean="0">
                <a:solidFill>
                  <a:srgbClr val="C00000"/>
                </a:solidFill>
              </a:rPr>
              <a:t>Modify info  “announcements.lbi” and watch it update </a:t>
            </a:r>
            <a:r>
              <a:rPr lang="en-CA" dirty="0" smtClean="0"/>
              <a:t>every instance throughout website.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404127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 Items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59832" y="2852936"/>
            <a:ext cx="392547" cy="369763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11960" y="2492896"/>
            <a:ext cx="392547" cy="369763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763688" y="2780928"/>
            <a:ext cx="300106" cy="323542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691680" y="3212976"/>
            <a:ext cx="323542" cy="323542"/>
          </a:xfrm>
          <a:prstGeom prst="rect">
            <a:avLst/>
          </a:prstGeom>
          <a:solidFill>
            <a:srgbClr val="FFE28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620688"/>
            <a:ext cx="1907704" cy="20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52120" y="548680"/>
            <a:ext cx="5040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580112" y="2492896"/>
            <a:ext cx="5040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620688"/>
            <a:ext cx="1691680" cy="208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221088"/>
            <a:ext cx="3295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620688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What are Templates?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 </a:t>
            </a:r>
            <a:r>
              <a:rPr lang="en-CA" b="1" dirty="0" smtClean="0"/>
              <a:t>template</a:t>
            </a:r>
            <a:r>
              <a:rPr lang="en-CA" dirty="0" smtClean="0"/>
              <a:t> is a </a:t>
            </a:r>
            <a:r>
              <a:rPr lang="en-CA" u="sng" dirty="0" smtClean="0"/>
              <a:t>common structure </a:t>
            </a:r>
            <a:r>
              <a:rPr lang="en-CA" dirty="0" smtClean="0"/>
              <a:t>that </a:t>
            </a:r>
            <a:r>
              <a:rPr lang="en-CA" dirty="0" smtClean="0"/>
              <a:t>most of your web pages follow.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All </a:t>
            </a:r>
            <a:r>
              <a:rPr lang="en-CA" dirty="0" err="1" smtClean="0">
                <a:sym typeface="Wingdings" pitchFamily="2" charset="2"/>
              </a:rPr>
              <a:t>webpages</a:t>
            </a:r>
            <a:r>
              <a:rPr lang="en-CA" dirty="0" smtClean="0">
                <a:sym typeface="Wingdings" pitchFamily="2" charset="2"/>
              </a:rPr>
              <a:t> based on this template, follow the same structure, design, appearance, and styles.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>
                <a:sym typeface="Wingdings" pitchFamily="2" charset="2"/>
              </a:rPr>
              <a:t>   only thing different is the </a:t>
            </a:r>
            <a:r>
              <a:rPr lang="en-CA" u="sng" dirty="0" smtClean="0">
                <a:sym typeface="Wingdings" pitchFamily="2" charset="2"/>
              </a:rPr>
              <a:t>content</a:t>
            </a:r>
            <a:r>
              <a:rPr lang="en-CA" dirty="0" smtClean="0">
                <a:sym typeface="Wingdings" pitchFamily="2" charset="2"/>
              </a:rPr>
              <a:t> in </a:t>
            </a:r>
            <a:r>
              <a:rPr lang="en-CA" dirty="0" smtClean="0">
                <a:sym typeface="Wingdings" pitchFamily="2" charset="2"/>
              </a:rPr>
              <a:t>certain areas.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b="1" dirty="0" smtClean="0">
                <a:sym typeface="Wingdings" pitchFamily="2" charset="2"/>
              </a:rPr>
              <a:t>What’s common in all </a:t>
            </a:r>
            <a:r>
              <a:rPr lang="en-CA" b="1" dirty="0" err="1" smtClean="0">
                <a:sym typeface="Wingdings" pitchFamily="2" charset="2"/>
              </a:rPr>
              <a:t>webpages</a:t>
            </a:r>
            <a:r>
              <a:rPr lang="en-CA" b="1" dirty="0" smtClean="0">
                <a:sym typeface="Wingdings" pitchFamily="2" charset="2"/>
              </a:rPr>
              <a:t>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ym typeface="Wingdings" pitchFamily="2" charset="2"/>
              </a:rPr>
              <a:t>Layout: </a:t>
            </a:r>
            <a:r>
              <a:rPr lang="en-CA" dirty="0" smtClean="0"/>
              <a:t> header, navigation bar(menu), footer , sidebar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b="1" dirty="0" smtClean="0">
                <a:sym typeface="Wingdings" pitchFamily="2" charset="2"/>
              </a:rPr>
              <a:t>CSS Styles</a:t>
            </a:r>
            <a:r>
              <a:rPr lang="en-CA" dirty="0" smtClean="0">
                <a:sym typeface="Wingdings" pitchFamily="2" charset="2"/>
              </a:rPr>
              <a:t>:  uses the same </a:t>
            </a:r>
            <a:r>
              <a:rPr lang="en-CA" dirty="0" err="1" smtClean="0">
                <a:sym typeface="Wingdings" pitchFamily="2" charset="2"/>
              </a:rPr>
              <a:t>css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stylesheets</a:t>
            </a:r>
            <a:r>
              <a:rPr lang="en-CA" dirty="0" smtClean="0">
                <a:sym typeface="Wingdings" pitchFamily="2" charset="2"/>
              </a:rPr>
              <a:t> to keep consistency amongst tags, links, classes... So the template uses the </a:t>
            </a:r>
            <a:r>
              <a:rPr lang="en-CA" u="sng" dirty="0" smtClean="0">
                <a:sym typeface="Wingdings" pitchFamily="2" charset="2"/>
              </a:rPr>
              <a:t>same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stylesheet</a:t>
            </a:r>
            <a:endParaRPr lang="en-CA" sz="1100" dirty="0" smtClean="0">
              <a:sym typeface="Wingdings" pitchFamily="2" charset="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520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6336704" cy="28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861048"/>
            <a:ext cx="165618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3528" y="5085184"/>
            <a:ext cx="151216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555776" y="5013176"/>
            <a:ext cx="136815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572000" y="4941168"/>
            <a:ext cx="129614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660232" y="4941168"/>
            <a:ext cx="122413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34143</TotalTime>
  <Words>1911</Words>
  <Application>Microsoft Office PowerPoint</Application>
  <PresentationFormat>On-screen Show (4:3)</PresentationFormat>
  <Paragraphs>281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Verdana</vt:lpstr>
      <vt:lpstr>Wingdings</vt:lpstr>
      <vt:lpstr>Office Theme</vt:lpstr>
      <vt:lpstr>PowerPoint Presentation</vt:lpstr>
      <vt:lpstr>Library Items and Templates</vt:lpstr>
      <vt:lpstr>Library Items</vt:lpstr>
      <vt:lpstr>Library Items</vt:lpstr>
      <vt:lpstr>Library Items</vt:lpstr>
      <vt:lpstr>Library Items</vt:lpstr>
      <vt:lpstr>Library Items</vt:lpstr>
      <vt:lpstr>Library Items</vt:lpstr>
      <vt:lpstr>Templates</vt:lpstr>
      <vt:lpstr>Templates</vt:lpstr>
      <vt:lpstr>Templates</vt:lpstr>
      <vt:lpstr>Templates</vt:lpstr>
      <vt:lpstr>Templates vs Library Items</vt:lpstr>
      <vt:lpstr>Creating Menus strictly with CSS Styles</vt:lpstr>
      <vt:lpstr>Creating Menus strictly with CSS Styles</vt:lpstr>
      <vt:lpstr>Creating Menus strictly with CSS Styles</vt:lpstr>
      <vt:lpstr>Creating Menus strictly with CSS Styles</vt:lpstr>
      <vt:lpstr>Creating Menus strictly with CSS Styles</vt:lpstr>
      <vt:lpstr>Creating Menus strictly with CSS Styles</vt:lpstr>
      <vt:lpstr>Creating Menus strictly with CSS Styles</vt:lpstr>
      <vt:lpstr>PowerPoint Presentation</vt:lpstr>
      <vt:lpstr>PowerPoint Presentation</vt:lpstr>
      <vt:lpstr>Dropdown Menu Etiquette</vt:lpstr>
      <vt:lpstr>Dropdown Menu Etiquette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355</cp:revision>
  <dcterms:created xsi:type="dcterms:W3CDTF">2012-11-05T18:03:40Z</dcterms:created>
  <dcterms:modified xsi:type="dcterms:W3CDTF">2013-03-04T16:16:30Z</dcterms:modified>
</cp:coreProperties>
</file>