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59" r:id="rId1"/>
  </p:sldMasterIdLst>
  <p:notesMasterIdLst>
    <p:notesMasterId r:id="rId44"/>
  </p:notesMasterIdLst>
  <p:handoutMasterIdLst>
    <p:handoutMasterId r:id="rId45"/>
  </p:handoutMasterIdLst>
  <p:sldIdLst>
    <p:sldId id="256" r:id="rId2"/>
    <p:sldId id="257" r:id="rId3"/>
    <p:sldId id="277" r:id="rId4"/>
    <p:sldId id="289" r:id="rId5"/>
    <p:sldId id="290" r:id="rId6"/>
    <p:sldId id="263" r:id="rId7"/>
    <p:sldId id="259" r:id="rId8"/>
    <p:sldId id="305" r:id="rId9"/>
    <p:sldId id="260" r:id="rId10"/>
    <p:sldId id="261" r:id="rId11"/>
    <p:sldId id="291" r:id="rId12"/>
    <p:sldId id="306" r:id="rId13"/>
    <p:sldId id="262" r:id="rId14"/>
    <p:sldId id="264" r:id="rId15"/>
    <p:sldId id="303" r:id="rId16"/>
    <p:sldId id="265" r:id="rId17"/>
    <p:sldId id="266" r:id="rId18"/>
    <p:sldId id="292" r:id="rId19"/>
    <p:sldId id="267" r:id="rId20"/>
    <p:sldId id="285" r:id="rId21"/>
    <p:sldId id="286" r:id="rId22"/>
    <p:sldId id="287" r:id="rId23"/>
    <p:sldId id="293" r:id="rId24"/>
    <p:sldId id="294" r:id="rId25"/>
    <p:sldId id="268" r:id="rId26"/>
    <p:sldId id="269" r:id="rId27"/>
    <p:sldId id="295" r:id="rId28"/>
    <p:sldId id="296" r:id="rId29"/>
    <p:sldId id="297" r:id="rId30"/>
    <p:sldId id="298" r:id="rId31"/>
    <p:sldId id="270" r:id="rId32"/>
    <p:sldId id="299" r:id="rId33"/>
    <p:sldId id="271" r:id="rId34"/>
    <p:sldId id="272" r:id="rId35"/>
    <p:sldId id="300" r:id="rId36"/>
    <p:sldId id="301" r:id="rId37"/>
    <p:sldId id="273" r:id="rId38"/>
    <p:sldId id="274" r:id="rId39"/>
    <p:sldId id="302" r:id="rId40"/>
    <p:sldId id="288" r:id="rId41"/>
    <p:sldId id="276" r:id="rId42"/>
    <p:sldId id="304" r:id="rId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29" autoAdjust="0"/>
    <p:restoredTop sz="94633" autoAdjust="0"/>
  </p:normalViewPr>
  <p:slideViewPr>
    <p:cSldViewPr>
      <p:cViewPr varScale="1">
        <p:scale>
          <a:sx n="70" d="100"/>
          <a:sy n="70" d="100"/>
        </p:scale>
        <p:origin x="1368" y="72"/>
      </p:cViewPr>
      <p:guideLst>
        <p:guide orient="horz" pos="2160"/>
        <p:guide pos="2880"/>
      </p:guideLst>
    </p:cSldViewPr>
  </p:slideViewPr>
  <p:outlineViewPr>
    <p:cViewPr>
      <p:scale>
        <a:sx n="33" d="100"/>
        <a:sy n="33" d="100"/>
      </p:scale>
      <p:origin x="0" y="686"/>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98" d="100"/>
          <a:sy n="98" d="100"/>
        </p:scale>
        <p:origin x="-3516"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32CCD69-4255-41D0-A900-68B919183E06}" type="datetimeFigureOut">
              <a:rPr lang="en-US" smtClean="0"/>
              <a:t>10/25/2013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E444B50-DECB-4992-83BC-DB56FCA8D05B}" type="slidenum">
              <a:rPr lang="en-US" smtClean="0"/>
              <a:t>‹#›</a:t>
            </a:fld>
            <a:endParaRPr lang="en-US"/>
          </a:p>
        </p:txBody>
      </p:sp>
    </p:spTree>
    <p:extLst>
      <p:ext uri="{BB962C8B-B14F-4D97-AF65-F5344CB8AC3E}">
        <p14:creationId xmlns:p14="http://schemas.microsoft.com/office/powerpoint/2010/main" val="39334741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40C205B-D17A-46F0-9343-0D1CA02DC6D0}" type="datetimeFigureOut">
              <a:rPr lang="en-GB" smtClean="0"/>
              <a:t>25/10/2013</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DDFEA83-0B49-4B23-82B4-5E4608CC1C27}" type="slidenum">
              <a:rPr lang="en-GB" smtClean="0"/>
              <a:t>‹#›</a:t>
            </a:fld>
            <a:endParaRPr lang="en-GB"/>
          </a:p>
        </p:txBody>
      </p:sp>
    </p:spTree>
    <p:extLst>
      <p:ext uri="{BB962C8B-B14F-4D97-AF65-F5344CB8AC3E}">
        <p14:creationId xmlns:p14="http://schemas.microsoft.com/office/powerpoint/2010/main" val="35847858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DDFEA83-0B49-4B23-82B4-5E4608CC1C27}" type="slidenum">
              <a:rPr lang="en-GB" smtClean="0"/>
              <a:t>1</a:t>
            </a:fld>
            <a:endParaRPr lang="en-GB"/>
          </a:p>
        </p:txBody>
      </p:sp>
    </p:spTree>
    <p:extLst>
      <p:ext uri="{BB962C8B-B14F-4D97-AF65-F5344CB8AC3E}">
        <p14:creationId xmlns:p14="http://schemas.microsoft.com/office/powerpoint/2010/main" val="22133620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6DDFEA83-0B49-4B23-82B4-5E4608CC1C27}" type="slidenum">
              <a:rPr lang="en-GB" smtClean="0"/>
              <a:t>2</a:t>
            </a:fld>
            <a:endParaRPr lang="en-GB"/>
          </a:p>
        </p:txBody>
      </p:sp>
    </p:spTree>
    <p:extLst>
      <p:ext uri="{BB962C8B-B14F-4D97-AF65-F5344CB8AC3E}">
        <p14:creationId xmlns:p14="http://schemas.microsoft.com/office/powerpoint/2010/main" val="30514174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6DDFEA83-0B49-4B23-82B4-5E4608CC1C27}" type="slidenum">
              <a:rPr lang="en-GB" smtClean="0"/>
              <a:t>4</a:t>
            </a:fld>
            <a:endParaRPr lang="en-GB"/>
          </a:p>
        </p:txBody>
      </p:sp>
    </p:spTree>
    <p:extLst>
      <p:ext uri="{BB962C8B-B14F-4D97-AF65-F5344CB8AC3E}">
        <p14:creationId xmlns:p14="http://schemas.microsoft.com/office/powerpoint/2010/main" val="30514174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6DDFEA83-0B49-4B23-82B4-5E4608CC1C27}" type="slidenum">
              <a:rPr lang="en-GB" smtClean="0"/>
              <a:t>5</a:t>
            </a:fld>
            <a:endParaRPr lang="en-GB"/>
          </a:p>
        </p:txBody>
      </p:sp>
    </p:spTree>
    <p:extLst>
      <p:ext uri="{BB962C8B-B14F-4D97-AF65-F5344CB8AC3E}">
        <p14:creationId xmlns:p14="http://schemas.microsoft.com/office/powerpoint/2010/main" val="30514174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6DFF08F-DC6B-4601-B491-B0F83F6DD2DA}" type="datetimeFigureOut">
              <a:rPr lang="en-US" smtClean="0"/>
              <a:t>10/25/2013</a:t>
            </a:fld>
            <a:endParaRPr lang="en-US" dirty="0"/>
          </a:p>
        </p:txBody>
      </p:sp>
      <p:sp>
        <p:nvSpPr>
          <p:cNvPr id="5" name="Footer Placeholder 4"/>
          <p:cNvSpPr>
            <a:spLocks noGrp="1"/>
          </p:cNvSpPr>
          <p:nvPr>
            <p:ph type="ftr" sz="quarter" idx="11"/>
          </p:nvPr>
        </p:nvSpPr>
        <p:spPr/>
        <p:txBody>
          <a:bodyPr/>
          <a:lstStyle/>
          <a:p>
            <a:r>
              <a:rPr lang="en-GB" smtClean="0"/>
              <a:t>© 2014 Cengage Learning Engineering. All Rights Reserved</a:t>
            </a:r>
            <a:endParaRPr lang="en-GB" dirty="0"/>
          </a:p>
        </p:txBody>
      </p:sp>
      <p:sp>
        <p:nvSpPr>
          <p:cNvPr id="6" name="Slide Number Placeholder 5"/>
          <p:cNvSpPr>
            <a:spLocks noGrp="1"/>
          </p:cNvSpPr>
          <p:nvPr>
            <p:ph type="sldNum" sz="quarter" idx="12"/>
          </p:nvPr>
        </p:nvSpPr>
        <p:spPr/>
        <p:txBody>
          <a:bodyPr/>
          <a:lstStyle/>
          <a:p>
            <a:fld id="{5E3100E0-442E-4EFD-B809-F48CE7A4B0A5}" type="slidenum">
              <a:rPr lang="en-GB" smtClean="0"/>
              <a:pPr/>
              <a:t>‹#›</a:t>
            </a:fld>
            <a:endParaRPr lang="en-GB" dirty="0"/>
          </a:p>
        </p:txBody>
      </p:sp>
    </p:spTree>
    <p:extLst>
      <p:ext uri="{BB962C8B-B14F-4D97-AF65-F5344CB8AC3E}">
        <p14:creationId xmlns:p14="http://schemas.microsoft.com/office/powerpoint/2010/main" val="30328256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6DFF08F-DC6B-4601-B491-B0F83F6DD2DA}" type="datetimeFigureOut">
              <a:rPr lang="en-US" smtClean="0"/>
              <a:t>10/25/2013</a:t>
            </a:fld>
            <a:endParaRPr lang="en-US" dirty="0"/>
          </a:p>
        </p:txBody>
      </p:sp>
      <p:sp>
        <p:nvSpPr>
          <p:cNvPr id="5" name="Footer Placeholder 4"/>
          <p:cNvSpPr>
            <a:spLocks noGrp="1"/>
          </p:cNvSpPr>
          <p:nvPr>
            <p:ph type="ftr" sz="quarter" idx="11"/>
          </p:nvPr>
        </p:nvSpPr>
        <p:spPr/>
        <p:txBody>
          <a:bodyPr/>
          <a:lstStyle/>
          <a:p>
            <a:r>
              <a:rPr lang="en-GB" smtClean="0"/>
              <a:t>© 2014 Cengage Learning Engineering. All Rights Reserved</a:t>
            </a:r>
            <a:endParaRPr lang="en-GB"/>
          </a:p>
        </p:txBody>
      </p:sp>
      <p:sp>
        <p:nvSpPr>
          <p:cNvPr id="6" name="Slide Number Placeholder 5"/>
          <p:cNvSpPr>
            <a:spLocks noGrp="1"/>
          </p:cNvSpPr>
          <p:nvPr>
            <p:ph type="sldNum" sz="quarter" idx="12"/>
          </p:nvPr>
        </p:nvSpPr>
        <p:spPr/>
        <p:txBody>
          <a:bodyPr/>
          <a:lstStyle/>
          <a:p>
            <a:fld id="{5E3100E0-442E-4EFD-B809-F48CE7A4B0A5}" type="slidenum">
              <a:rPr lang="en-GB" smtClean="0"/>
              <a:t>‹#›</a:t>
            </a:fld>
            <a:endParaRPr lang="en-GB"/>
          </a:p>
        </p:txBody>
      </p:sp>
    </p:spTree>
    <p:extLst>
      <p:ext uri="{BB962C8B-B14F-4D97-AF65-F5344CB8AC3E}">
        <p14:creationId xmlns:p14="http://schemas.microsoft.com/office/powerpoint/2010/main" val="22070177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6DFF08F-DC6B-4601-B491-B0F83F6DD2DA}" type="datetimeFigureOut">
              <a:rPr lang="en-US" smtClean="0"/>
              <a:t>10/25/2013</a:t>
            </a:fld>
            <a:endParaRPr lang="en-US" dirty="0"/>
          </a:p>
        </p:txBody>
      </p:sp>
      <p:sp>
        <p:nvSpPr>
          <p:cNvPr id="5" name="Footer Placeholder 4"/>
          <p:cNvSpPr>
            <a:spLocks noGrp="1"/>
          </p:cNvSpPr>
          <p:nvPr>
            <p:ph type="ftr" sz="quarter" idx="11"/>
          </p:nvPr>
        </p:nvSpPr>
        <p:spPr/>
        <p:txBody>
          <a:bodyPr/>
          <a:lstStyle/>
          <a:p>
            <a:r>
              <a:rPr lang="en-GB" smtClean="0"/>
              <a:t>© 2014 Cengage Learning Engineering. All Rights Reserved</a:t>
            </a:r>
            <a:endParaRPr lang="en-GB"/>
          </a:p>
        </p:txBody>
      </p:sp>
      <p:sp>
        <p:nvSpPr>
          <p:cNvPr id="6" name="Slide Number Placeholder 5"/>
          <p:cNvSpPr>
            <a:spLocks noGrp="1"/>
          </p:cNvSpPr>
          <p:nvPr>
            <p:ph type="sldNum" sz="quarter" idx="12"/>
          </p:nvPr>
        </p:nvSpPr>
        <p:spPr/>
        <p:txBody>
          <a:bodyPr/>
          <a:lstStyle/>
          <a:p>
            <a:fld id="{5E3100E0-442E-4EFD-B809-F48CE7A4B0A5}" type="slidenum">
              <a:rPr lang="en-GB" smtClean="0"/>
              <a:t>‹#›</a:t>
            </a:fld>
            <a:endParaRPr lang="en-GB"/>
          </a:p>
        </p:txBody>
      </p:sp>
    </p:spTree>
    <p:extLst>
      <p:ext uri="{BB962C8B-B14F-4D97-AF65-F5344CB8AC3E}">
        <p14:creationId xmlns:p14="http://schemas.microsoft.com/office/powerpoint/2010/main" val="33266838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7" name="Footer Placeholder 6"/>
          <p:cNvSpPr>
            <a:spLocks noGrp="1"/>
          </p:cNvSpPr>
          <p:nvPr>
            <p:ph type="ftr" sz="quarter" idx="11"/>
          </p:nvPr>
        </p:nvSpPr>
        <p:spPr/>
        <p:txBody>
          <a:bodyPr/>
          <a:lstStyle/>
          <a:p>
            <a:r>
              <a:rPr lang="en-GB" smtClean="0"/>
              <a:t>© 2014 Cengage Learning Engineering. All Rights Reserved</a:t>
            </a:r>
            <a:endParaRPr lang="en-GB"/>
          </a:p>
        </p:txBody>
      </p:sp>
      <p:sp>
        <p:nvSpPr>
          <p:cNvPr id="8" name="Slide Number Placeholder 7"/>
          <p:cNvSpPr>
            <a:spLocks noGrp="1"/>
          </p:cNvSpPr>
          <p:nvPr>
            <p:ph type="sldNum" sz="quarter" idx="12"/>
          </p:nvPr>
        </p:nvSpPr>
        <p:spPr/>
        <p:txBody>
          <a:bodyPr/>
          <a:lstStyle/>
          <a:p>
            <a:fld id="{5E3100E0-442E-4EFD-B809-F48CE7A4B0A5}" type="slidenum">
              <a:rPr lang="en-GB" smtClean="0"/>
              <a:t>‹#›</a:t>
            </a:fld>
            <a:endParaRPr lang="en-GB"/>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Footer Placeholder 3"/>
          <p:cNvSpPr>
            <a:spLocks noGrp="1"/>
          </p:cNvSpPr>
          <p:nvPr>
            <p:ph type="ftr" sz="quarter" idx="11"/>
          </p:nvPr>
        </p:nvSpPr>
        <p:spPr/>
        <p:txBody>
          <a:bodyPr/>
          <a:lstStyle/>
          <a:p>
            <a:r>
              <a:rPr lang="en-GB" smtClean="0"/>
              <a:t>© 2014 Cengage Learning Engineering. All Rights Reserved</a:t>
            </a:r>
            <a:endParaRPr lang="en-GB"/>
          </a:p>
        </p:txBody>
      </p:sp>
      <p:sp>
        <p:nvSpPr>
          <p:cNvPr id="5" name="Slide Number Placeholder 4"/>
          <p:cNvSpPr>
            <a:spLocks noGrp="1"/>
          </p:cNvSpPr>
          <p:nvPr>
            <p:ph type="sldNum" sz="quarter" idx="12"/>
          </p:nvPr>
        </p:nvSpPr>
        <p:spPr/>
        <p:txBody>
          <a:bodyPr/>
          <a:lstStyle/>
          <a:p>
            <a:fld id="{5E3100E0-442E-4EFD-B809-F48CE7A4B0A5}" type="slidenum">
              <a:rPr lang="en-GB" smtClean="0"/>
              <a:t>‹#›</a:t>
            </a:fld>
            <a:endParaRPr lang="en-GB"/>
          </a:p>
        </p:txBody>
      </p:sp>
    </p:spTree>
    <p:extLst>
      <p:ext uri="{BB962C8B-B14F-4D97-AF65-F5344CB8AC3E}">
        <p14:creationId xmlns:p14="http://schemas.microsoft.com/office/powerpoint/2010/main" val="33304462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Footer Placeholder 3"/>
          <p:cNvSpPr>
            <a:spLocks noGrp="1"/>
          </p:cNvSpPr>
          <p:nvPr>
            <p:ph type="ftr" sz="quarter" idx="11"/>
          </p:nvPr>
        </p:nvSpPr>
        <p:spPr/>
        <p:txBody>
          <a:bodyPr/>
          <a:lstStyle/>
          <a:p>
            <a:r>
              <a:rPr lang="en-GB" smtClean="0"/>
              <a:t>© 2014 Cengage Learning Engineering. All Rights Reserved</a:t>
            </a:r>
            <a:endParaRPr lang="en-GB"/>
          </a:p>
        </p:txBody>
      </p:sp>
      <p:sp>
        <p:nvSpPr>
          <p:cNvPr id="5" name="Slide Number Placeholder 4"/>
          <p:cNvSpPr>
            <a:spLocks noGrp="1"/>
          </p:cNvSpPr>
          <p:nvPr>
            <p:ph type="sldNum" sz="quarter" idx="12"/>
          </p:nvPr>
        </p:nvSpPr>
        <p:spPr/>
        <p:txBody>
          <a:bodyPr/>
          <a:lstStyle/>
          <a:p>
            <a:fld id="{5E3100E0-442E-4EFD-B809-F48CE7A4B0A5}" type="slidenum">
              <a:rPr lang="en-GB" smtClean="0"/>
              <a:t>‹#›</a:t>
            </a:fld>
            <a:endParaRPr lang="en-GB"/>
          </a:p>
        </p:txBody>
      </p:sp>
    </p:spTree>
    <p:extLst>
      <p:ext uri="{BB962C8B-B14F-4D97-AF65-F5344CB8AC3E}">
        <p14:creationId xmlns:p14="http://schemas.microsoft.com/office/powerpoint/2010/main" val="3070878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Footer Placeholder 3"/>
          <p:cNvSpPr>
            <a:spLocks noGrp="1"/>
          </p:cNvSpPr>
          <p:nvPr>
            <p:ph type="ftr" sz="quarter" idx="11"/>
          </p:nvPr>
        </p:nvSpPr>
        <p:spPr/>
        <p:txBody>
          <a:bodyPr/>
          <a:lstStyle/>
          <a:p>
            <a:r>
              <a:rPr lang="en-GB" smtClean="0"/>
              <a:t>© 2014 Cengage Learning Engineering. All Rights Reserved</a:t>
            </a:r>
            <a:endParaRPr lang="en-GB"/>
          </a:p>
        </p:txBody>
      </p:sp>
      <p:sp>
        <p:nvSpPr>
          <p:cNvPr id="5" name="Slide Number Placeholder 4"/>
          <p:cNvSpPr>
            <a:spLocks noGrp="1"/>
          </p:cNvSpPr>
          <p:nvPr>
            <p:ph type="sldNum" sz="quarter" idx="12"/>
          </p:nvPr>
        </p:nvSpPr>
        <p:spPr/>
        <p:txBody>
          <a:bodyPr/>
          <a:lstStyle/>
          <a:p>
            <a:fld id="{5E3100E0-442E-4EFD-B809-F48CE7A4B0A5}" type="slidenum">
              <a:rPr lang="en-GB" smtClean="0"/>
              <a:t>‹#›</a:t>
            </a:fld>
            <a:endParaRPr lang="en-GB"/>
          </a:p>
        </p:txBody>
      </p:sp>
    </p:spTree>
    <p:extLst>
      <p:ext uri="{BB962C8B-B14F-4D97-AF65-F5344CB8AC3E}">
        <p14:creationId xmlns:p14="http://schemas.microsoft.com/office/powerpoint/2010/main" val="376015732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3E28D29-1ECB-41DF-951B-2A23F95AD026}" type="datetimeFigureOut">
              <a:rPr lang="en-US" smtClean="0"/>
              <a:t>10/25/2013</a:t>
            </a:fld>
            <a:endParaRPr lang="en-US" dirty="0"/>
          </a:p>
        </p:txBody>
      </p:sp>
      <p:sp>
        <p:nvSpPr>
          <p:cNvPr id="5" name="Footer Placeholder 4"/>
          <p:cNvSpPr>
            <a:spLocks noGrp="1"/>
          </p:cNvSpPr>
          <p:nvPr>
            <p:ph type="ftr" sz="quarter" idx="11"/>
          </p:nvPr>
        </p:nvSpPr>
        <p:spPr/>
        <p:txBody>
          <a:bodyPr/>
          <a:lstStyle/>
          <a:p>
            <a:r>
              <a:rPr lang="en-GB" smtClean="0"/>
              <a:t>© 2014 Cengage Learning Engineering. All Rights Reserved</a:t>
            </a:r>
            <a:endParaRPr lang="en-GB"/>
          </a:p>
        </p:txBody>
      </p:sp>
      <p:sp>
        <p:nvSpPr>
          <p:cNvPr id="6" name="Slide Number Placeholder 5"/>
          <p:cNvSpPr>
            <a:spLocks noGrp="1"/>
          </p:cNvSpPr>
          <p:nvPr>
            <p:ph type="sldNum" sz="quarter" idx="12"/>
          </p:nvPr>
        </p:nvSpPr>
        <p:spPr/>
        <p:txBody>
          <a:bodyPr/>
          <a:lstStyle/>
          <a:p>
            <a:fld id="{5E3100E0-442E-4EFD-B809-F48CE7A4B0A5}" type="slidenum">
              <a:rPr lang="en-GB" smtClean="0"/>
              <a:t>‹#›</a:t>
            </a:fld>
            <a:endParaRPr lang="en-GB"/>
          </a:p>
        </p:txBody>
      </p:sp>
    </p:spTree>
    <p:extLst>
      <p:ext uri="{BB962C8B-B14F-4D97-AF65-F5344CB8AC3E}">
        <p14:creationId xmlns:p14="http://schemas.microsoft.com/office/powerpoint/2010/main" val="15723594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t>10/25/2013</a:t>
            </a:fld>
            <a:endParaRPr lang="en-US" dirty="0"/>
          </a:p>
        </p:txBody>
      </p:sp>
      <p:sp>
        <p:nvSpPr>
          <p:cNvPr id="5" name="Footer Placeholder 4"/>
          <p:cNvSpPr>
            <a:spLocks noGrp="1"/>
          </p:cNvSpPr>
          <p:nvPr>
            <p:ph type="ftr" sz="quarter" idx="11"/>
          </p:nvPr>
        </p:nvSpPr>
        <p:spPr/>
        <p:txBody>
          <a:bodyPr/>
          <a:lstStyle/>
          <a:p>
            <a:r>
              <a:rPr lang="en-GB" smtClean="0"/>
              <a:t>© 2014 Cengage Learning Engineering. All Rights Reserved</a:t>
            </a:r>
            <a:endParaRPr lang="en-GB"/>
          </a:p>
        </p:txBody>
      </p:sp>
      <p:sp>
        <p:nvSpPr>
          <p:cNvPr id="6" name="Slide Number Placeholder 5"/>
          <p:cNvSpPr>
            <a:spLocks noGrp="1"/>
          </p:cNvSpPr>
          <p:nvPr>
            <p:ph type="sldNum" sz="quarter" idx="12"/>
          </p:nvPr>
        </p:nvSpPr>
        <p:spPr/>
        <p:txBody>
          <a:bodyPr/>
          <a:lstStyle/>
          <a:p>
            <a:fld id="{5E3100E0-442E-4EFD-B809-F48CE7A4B0A5}" type="slidenum">
              <a:rPr lang="en-GB" smtClean="0"/>
              <a:t>‹#›</a:t>
            </a:fld>
            <a:endParaRPr lang="en-GB"/>
          </a:p>
        </p:txBody>
      </p:sp>
    </p:spTree>
    <p:extLst>
      <p:ext uri="{BB962C8B-B14F-4D97-AF65-F5344CB8AC3E}">
        <p14:creationId xmlns:p14="http://schemas.microsoft.com/office/powerpoint/2010/main" val="1242872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6DFF08F-DC6B-4601-B491-B0F83F6DD2DA}" type="datetimeFigureOut">
              <a:rPr lang="en-US" smtClean="0"/>
              <a:t>10/25/2013</a:t>
            </a:fld>
            <a:endParaRPr lang="en-US" dirty="0"/>
          </a:p>
        </p:txBody>
      </p:sp>
      <p:sp>
        <p:nvSpPr>
          <p:cNvPr id="6" name="Footer Placeholder 5"/>
          <p:cNvSpPr>
            <a:spLocks noGrp="1"/>
          </p:cNvSpPr>
          <p:nvPr>
            <p:ph type="ftr" sz="quarter" idx="11"/>
          </p:nvPr>
        </p:nvSpPr>
        <p:spPr/>
        <p:txBody>
          <a:bodyPr/>
          <a:lstStyle/>
          <a:p>
            <a:r>
              <a:rPr lang="en-GB" smtClean="0"/>
              <a:t>© 2014 Cengage Learning Engineering. All Rights Reserved</a:t>
            </a:r>
            <a:endParaRPr lang="en-GB"/>
          </a:p>
        </p:txBody>
      </p:sp>
      <p:sp>
        <p:nvSpPr>
          <p:cNvPr id="7" name="Slide Number Placeholder 6"/>
          <p:cNvSpPr>
            <a:spLocks noGrp="1"/>
          </p:cNvSpPr>
          <p:nvPr>
            <p:ph type="sldNum" sz="quarter" idx="12"/>
          </p:nvPr>
        </p:nvSpPr>
        <p:spPr/>
        <p:txBody>
          <a:bodyPr/>
          <a:lstStyle/>
          <a:p>
            <a:fld id="{5E3100E0-442E-4EFD-B809-F48CE7A4B0A5}" type="slidenum">
              <a:rPr lang="en-GB" smtClean="0"/>
              <a:t>‹#›</a:t>
            </a:fld>
            <a:endParaRPr lang="en-GB"/>
          </a:p>
        </p:txBody>
      </p:sp>
    </p:spTree>
    <p:extLst>
      <p:ext uri="{BB962C8B-B14F-4D97-AF65-F5344CB8AC3E}">
        <p14:creationId xmlns:p14="http://schemas.microsoft.com/office/powerpoint/2010/main" val="30672002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6DFF08F-DC6B-4601-B491-B0F83F6DD2DA}" type="datetimeFigureOut">
              <a:rPr lang="en-US" smtClean="0"/>
              <a:t>10/25/2013</a:t>
            </a:fld>
            <a:endParaRPr lang="en-US" dirty="0"/>
          </a:p>
        </p:txBody>
      </p:sp>
      <p:sp>
        <p:nvSpPr>
          <p:cNvPr id="8" name="Footer Placeholder 7"/>
          <p:cNvSpPr>
            <a:spLocks noGrp="1"/>
          </p:cNvSpPr>
          <p:nvPr>
            <p:ph type="ftr" sz="quarter" idx="11"/>
          </p:nvPr>
        </p:nvSpPr>
        <p:spPr/>
        <p:txBody>
          <a:bodyPr/>
          <a:lstStyle/>
          <a:p>
            <a:r>
              <a:rPr lang="en-GB" smtClean="0"/>
              <a:t>© 2014 Cengage Learning Engineering. All Rights Reserved</a:t>
            </a:r>
            <a:endParaRPr lang="en-GB"/>
          </a:p>
        </p:txBody>
      </p:sp>
      <p:sp>
        <p:nvSpPr>
          <p:cNvPr id="9" name="Slide Number Placeholder 8"/>
          <p:cNvSpPr>
            <a:spLocks noGrp="1"/>
          </p:cNvSpPr>
          <p:nvPr>
            <p:ph type="sldNum" sz="quarter" idx="12"/>
          </p:nvPr>
        </p:nvSpPr>
        <p:spPr/>
        <p:txBody>
          <a:bodyPr/>
          <a:lstStyle/>
          <a:p>
            <a:fld id="{5E3100E0-442E-4EFD-B809-F48CE7A4B0A5}" type="slidenum">
              <a:rPr lang="en-GB" smtClean="0"/>
              <a:t>‹#›</a:t>
            </a:fld>
            <a:endParaRPr lang="en-GB"/>
          </a:p>
        </p:txBody>
      </p:sp>
    </p:spTree>
    <p:extLst>
      <p:ext uri="{BB962C8B-B14F-4D97-AF65-F5344CB8AC3E}">
        <p14:creationId xmlns:p14="http://schemas.microsoft.com/office/powerpoint/2010/main" val="29698719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6DFF08F-DC6B-4601-B491-B0F83F6DD2DA}" type="datetimeFigureOut">
              <a:rPr lang="en-US" smtClean="0"/>
              <a:t>10/25/2013</a:t>
            </a:fld>
            <a:endParaRPr lang="en-US" dirty="0"/>
          </a:p>
        </p:txBody>
      </p:sp>
      <p:sp>
        <p:nvSpPr>
          <p:cNvPr id="4" name="Footer Placeholder 3"/>
          <p:cNvSpPr>
            <a:spLocks noGrp="1"/>
          </p:cNvSpPr>
          <p:nvPr>
            <p:ph type="ftr" sz="quarter" idx="11"/>
          </p:nvPr>
        </p:nvSpPr>
        <p:spPr/>
        <p:txBody>
          <a:bodyPr/>
          <a:lstStyle/>
          <a:p>
            <a:r>
              <a:rPr lang="en-GB" smtClean="0"/>
              <a:t>© 2014 Cengage Learning Engineering. All Rights Reserved</a:t>
            </a:r>
            <a:endParaRPr lang="en-GB"/>
          </a:p>
        </p:txBody>
      </p:sp>
      <p:sp>
        <p:nvSpPr>
          <p:cNvPr id="5" name="Slide Number Placeholder 4"/>
          <p:cNvSpPr>
            <a:spLocks noGrp="1"/>
          </p:cNvSpPr>
          <p:nvPr>
            <p:ph type="sldNum" sz="quarter" idx="12"/>
          </p:nvPr>
        </p:nvSpPr>
        <p:spPr/>
        <p:txBody>
          <a:bodyPr/>
          <a:lstStyle/>
          <a:p>
            <a:fld id="{5E3100E0-442E-4EFD-B809-F48CE7A4B0A5}" type="slidenum">
              <a:rPr lang="en-GB" smtClean="0"/>
              <a:t>‹#›</a:t>
            </a:fld>
            <a:endParaRPr lang="en-GB"/>
          </a:p>
        </p:txBody>
      </p:sp>
    </p:spTree>
    <p:extLst>
      <p:ext uri="{BB962C8B-B14F-4D97-AF65-F5344CB8AC3E}">
        <p14:creationId xmlns:p14="http://schemas.microsoft.com/office/powerpoint/2010/main" val="112731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FF08F-DC6B-4601-B491-B0F83F6DD2DA}" type="datetimeFigureOut">
              <a:rPr lang="en-US" smtClean="0"/>
              <a:pPr/>
              <a:t>10/25/2013</a:t>
            </a:fld>
            <a:endParaRPr lang="en-US" dirty="0"/>
          </a:p>
        </p:txBody>
      </p:sp>
      <p:sp>
        <p:nvSpPr>
          <p:cNvPr id="3" name="Footer Placeholder 2"/>
          <p:cNvSpPr>
            <a:spLocks noGrp="1"/>
          </p:cNvSpPr>
          <p:nvPr>
            <p:ph type="ftr" sz="quarter" idx="11"/>
          </p:nvPr>
        </p:nvSpPr>
        <p:spPr/>
        <p:txBody>
          <a:bodyPr/>
          <a:lstStyle/>
          <a:p>
            <a:r>
              <a:rPr lang="en-GB" smtClean="0"/>
              <a:t>© 2014 Cengage Learning Engineering. All Rights Reserved</a:t>
            </a:r>
            <a:endParaRPr lang="en-GB"/>
          </a:p>
        </p:txBody>
      </p:sp>
      <p:sp>
        <p:nvSpPr>
          <p:cNvPr id="4" name="Slide Number Placeholder 3"/>
          <p:cNvSpPr>
            <a:spLocks noGrp="1"/>
          </p:cNvSpPr>
          <p:nvPr>
            <p:ph type="sldNum" sz="quarter" idx="12"/>
          </p:nvPr>
        </p:nvSpPr>
        <p:spPr/>
        <p:txBody>
          <a:bodyPr/>
          <a:lstStyle/>
          <a:p>
            <a:fld id="{5E3100E0-442E-4EFD-B809-F48CE7A4B0A5}" type="slidenum">
              <a:rPr lang="en-GB" smtClean="0"/>
              <a:t>‹#›</a:t>
            </a:fld>
            <a:endParaRPr lang="en-GB"/>
          </a:p>
        </p:txBody>
      </p:sp>
    </p:spTree>
    <p:extLst>
      <p:ext uri="{BB962C8B-B14F-4D97-AF65-F5344CB8AC3E}">
        <p14:creationId xmlns:p14="http://schemas.microsoft.com/office/powerpoint/2010/main" val="20192129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smtClean="0"/>
              <a:pPr/>
              <a:t>10/25/2013</a:t>
            </a:fld>
            <a:endParaRPr lang="en-US" dirty="0"/>
          </a:p>
        </p:txBody>
      </p:sp>
      <p:sp>
        <p:nvSpPr>
          <p:cNvPr id="6" name="Footer Placeholder 5"/>
          <p:cNvSpPr>
            <a:spLocks noGrp="1"/>
          </p:cNvSpPr>
          <p:nvPr>
            <p:ph type="ftr" sz="quarter" idx="11"/>
          </p:nvPr>
        </p:nvSpPr>
        <p:spPr/>
        <p:txBody>
          <a:bodyPr/>
          <a:lstStyle/>
          <a:p>
            <a:r>
              <a:rPr lang="en-GB" smtClean="0"/>
              <a:t>© 2014 Cengage Learning Engineering. All Rights Reserved</a:t>
            </a:r>
            <a:endParaRPr lang="en-GB"/>
          </a:p>
        </p:txBody>
      </p:sp>
      <p:sp>
        <p:nvSpPr>
          <p:cNvPr id="7" name="Slide Number Placeholder 6"/>
          <p:cNvSpPr>
            <a:spLocks noGrp="1"/>
          </p:cNvSpPr>
          <p:nvPr>
            <p:ph type="sldNum" sz="quarter" idx="12"/>
          </p:nvPr>
        </p:nvSpPr>
        <p:spPr/>
        <p:txBody>
          <a:bodyPr/>
          <a:lstStyle/>
          <a:p>
            <a:fld id="{5E3100E0-442E-4EFD-B809-F48CE7A4B0A5}" type="slidenum">
              <a:rPr lang="en-GB" smtClean="0"/>
              <a:t>‹#›</a:t>
            </a:fld>
            <a:endParaRPr lang="en-GB"/>
          </a:p>
        </p:txBody>
      </p:sp>
    </p:spTree>
    <p:extLst>
      <p:ext uri="{BB962C8B-B14F-4D97-AF65-F5344CB8AC3E}">
        <p14:creationId xmlns:p14="http://schemas.microsoft.com/office/powerpoint/2010/main" val="31629450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smtClean="0"/>
              <a:t>10/25/2013</a:t>
            </a:fld>
            <a:endParaRPr lang="en-US" dirty="0"/>
          </a:p>
        </p:txBody>
      </p:sp>
      <p:sp>
        <p:nvSpPr>
          <p:cNvPr id="6" name="Footer Placeholder 5"/>
          <p:cNvSpPr>
            <a:spLocks noGrp="1"/>
          </p:cNvSpPr>
          <p:nvPr>
            <p:ph type="ftr" sz="quarter" idx="11"/>
          </p:nvPr>
        </p:nvSpPr>
        <p:spPr/>
        <p:txBody>
          <a:bodyPr/>
          <a:lstStyle/>
          <a:p>
            <a:r>
              <a:rPr lang="en-GB" smtClean="0"/>
              <a:t>© 2014 Cengage Learning Engineering. All Rights Reserved</a:t>
            </a:r>
            <a:endParaRPr lang="en-GB"/>
          </a:p>
        </p:txBody>
      </p:sp>
      <p:sp>
        <p:nvSpPr>
          <p:cNvPr id="7" name="Slide Number Placeholder 6"/>
          <p:cNvSpPr>
            <a:spLocks noGrp="1"/>
          </p:cNvSpPr>
          <p:nvPr>
            <p:ph type="sldNum" sz="quarter" idx="12"/>
          </p:nvPr>
        </p:nvSpPr>
        <p:spPr/>
        <p:txBody>
          <a:bodyPr/>
          <a:lstStyle/>
          <a:p>
            <a:fld id="{5E3100E0-442E-4EFD-B809-F48CE7A4B0A5}" type="slidenum">
              <a:rPr lang="en-GB" smtClean="0"/>
              <a:t>‹#›</a:t>
            </a:fld>
            <a:endParaRPr lang="en-GB"/>
          </a:p>
        </p:txBody>
      </p:sp>
    </p:spTree>
    <p:extLst>
      <p:ext uri="{BB962C8B-B14F-4D97-AF65-F5344CB8AC3E}">
        <p14:creationId xmlns:p14="http://schemas.microsoft.com/office/powerpoint/2010/main" val="18467947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96DFF08F-DC6B-4601-B491-B0F83F6DD2DA}" type="datetimeFigureOut">
              <a:rPr lang="en-US" smtClean="0"/>
              <a:pPr/>
              <a:t>10/25/2013</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GB" smtClean="0"/>
              <a:t>© 2014 Cengage Learning Engineering. All Rights Reserved</a:t>
            </a:r>
            <a:endParaRPr lang="en-GB"/>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E3100E0-442E-4EFD-B809-F48CE7A4B0A5}" type="slidenum">
              <a:rPr lang="en-GB" smtClean="0"/>
              <a:t>‹#›</a:t>
            </a:fld>
            <a:endParaRPr lang="en-GB"/>
          </a:p>
        </p:txBody>
      </p:sp>
      <p:sp>
        <p:nvSpPr>
          <p:cNvPr id="7" name="TextBox 6"/>
          <p:cNvSpPr txBox="1"/>
          <p:nvPr userDrawn="1"/>
        </p:nvSpPr>
        <p:spPr>
          <a:xfrm>
            <a:off x="304800" y="0"/>
            <a:ext cx="8458200" cy="307777"/>
          </a:xfrm>
          <a:prstGeom prst="rect">
            <a:avLst/>
          </a:prstGeom>
          <a:noFill/>
        </p:spPr>
        <p:txBody>
          <a:bodyPr wrap="square" rtlCol="0">
            <a:spAutoFit/>
          </a:bodyPr>
          <a:lstStyle/>
          <a:p>
            <a:pPr algn="ctr"/>
            <a:r>
              <a:rPr lang="en-US" sz="1400" dirty="0" smtClean="0"/>
              <a:t>Computer Organization and Architecture: Themes and Variations, 1</a:t>
            </a:r>
            <a:r>
              <a:rPr lang="en-US" sz="1400" baseline="30000" dirty="0" smtClean="0"/>
              <a:t>st</a:t>
            </a:r>
            <a:r>
              <a:rPr lang="en-US" sz="1400" dirty="0" smtClean="0"/>
              <a:t> Edition 	Clements</a:t>
            </a:r>
            <a:endParaRPr lang="en-US" sz="1400" dirty="0"/>
          </a:p>
        </p:txBody>
      </p:sp>
    </p:spTree>
    <p:extLst>
      <p:ext uri="{BB962C8B-B14F-4D97-AF65-F5344CB8AC3E}">
        <p14:creationId xmlns:p14="http://schemas.microsoft.com/office/powerpoint/2010/main" val="2306168910"/>
      </p:ext>
    </p:extLst>
  </p:cSld>
  <p:clrMap bg1="lt1" tx1="dk1" bg2="lt2" tx2="dk2" accent1="accent1" accent2="accent2" accent3="accent3" accent4="accent4" accent5="accent5" accent6="accent6" hlink="hlink" folHlink="folHlink"/>
  <p:sldLayoutIdLst>
    <p:sldLayoutId id="2147483760" r:id="rId1"/>
    <p:sldLayoutId id="2147483761" r:id="rId2"/>
    <p:sldLayoutId id="2147483762" r:id="rId3"/>
    <p:sldLayoutId id="2147483763" r:id="rId4"/>
    <p:sldLayoutId id="2147483764" r:id="rId5"/>
    <p:sldLayoutId id="2147483765" r:id="rId6"/>
    <p:sldLayoutId id="2147483766" r:id="rId7"/>
    <p:sldLayoutId id="2147483767" r:id="rId8"/>
    <p:sldLayoutId id="2147483768" r:id="rId9"/>
    <p:sldLayoutId id="2147483769" r:id="rId10"/>
    <p:sldLayoutId id="2147483770" r:id="rId11"/>
    <p:sldLayoutId id="2147483740" r:id="rId12"/>
    <p:sldLayoutId id="2147483745" r:id="rId13"/>
    <p:sldLayoutId id="2147483746" r:id="rId14"/>
    <p:sldLayoutId id="2147483720" r:id="rId15"/>
  </p:sldLayoutIdLst>
  <p:hf hdr="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p:cNvSpPr>
            <a:spLocks noGrp="1"/>
          </p:cNvSpPr>
          <p:nvPr>
            <p:ph type="ctrTitle"/>
          </p:nvPr>
        </p:nvSpPr>
        <p:spPr>
          <a:xfrm>
            <a:off x="1752600" y="990600"/>
            <a:ext cx="3581400" cy="838200"/>
          </a:xfrm>
        </p:spPr>
        <p:txBody>
          <a:bodyPr>
            <a:normAutofit/>
          </a:bodyPr>
          <a:lstStyle/>
          <a:p>
            <a:pPr algn="ctr"/>
            <a:r>
              <a:rPr lang="en-US" sz="4400" dirty="0" smtClean="0">
                <a:solidFill>
                  <a:schemeClr val="accent1"/>
                </a:solidFill>
              </a:rPr>
              <a:t>Chapter 1</a:t>
            </a:r>
            <a:endParaRPr lang="en-US" sz="4400" dirty="0">
              <a:solidFill>
                <a:schemeClr val="accent1"/>
              </a:solidFill>
            </a:endParaRPr>
          </a:p>
        </p:txBody>
      </p:sp>
      <p:sp>
        <p:nvSpPr>
          <p:cNvPr id="15" name="Subtitle 2"/>
          <p:cNvSpPr>
            <a:spLocks noGrp="1"/>
          </p:cNvSpPr>
          <p:nvPr>
            <p:ph type="subTitle" idx="1"/>
          </p:nvPr>
        </p:nvSpPr>
        <p:spPr>
          <a:xfrm>
            <a:off x="1752600" y="1981200"/>
            <a:ext cx="3581400" cy="2286000"/>
          </a:xfrm>
        </p:spPr>
        <p:txBody>
          <a:bodyPr>
            <a:normAutofit/>
          </a:bodyPr>
          <a:lstStyle/>
          <a:p>
            <a:pPr algn="ctr"/>
            <a:r>
              <a:rPr lang="en-US" sz="3200" dirty="0" smtClean="0"/>
              <a:t>Computer Organization and Architecture</a:t>
            </a:r>
            <a:endParaRPr lang="en-US" sz="3200" dirty="0"/>
          </a:p>
        </p:txBody>
      </p:sp>
      <p:pic>
        <p:nvPicPr>
          <p:cNvPr id="18" name="Picture 10" descr="CL_Logo_RGB_JPG.jpg"/>
          <p:cNvPicPr>
            <a:picLocks noChangeAspect="1"/>
          </p:cNvPicPr>
          <p:nvPr/>
        </p:nvPicPr>
        <p:blipFill>
          <a:blip r:embed="rId3" cstate="print"/>
          <a:srcRect/>
          <a:stretch>
            <a:fillRect/>
          </a:stretch>
        </p:blipFill>
        <p:spPr bwMode="auto">
          <a:xfrm>
            <a:off x="7772399" y="6257925"/>
            <a:ext cx="1371601" cy="600075"/>
          </a:xfrm>
          <a:prstGeom prst="rect">
            <a:avLst/>
          </a:prstGeom>
          <a:noFill/>
          <a:ln w="9525">
            <a:noFill/>
            <a:miter lim="800000"/>
            <a:headEnd/>
            <a:tailEnd/>
          </a:ln>
        </p:spPr>
      </p:pic>
      <p:pic>
        <p:nvPicPr>
          <p:cNvPr id="20" name="Picture 2" descr="H:\T DOCS\PPT JPEGS\Clements9781111987046.jpg"/>
          <p:cNvPicPr>
            <a:picLocks noChangeAspect="1" noChangeArrowheads="1"/>
          </p:cNvPicPr>
          <p:nvPr/>
        </p:nvPicPr>
        <p:blipFill>
          <a:blip r:embed="rId4" cstate="print"/>
          <a:srcRect/>
          <a:stretch>
            <a:fillRect/>
          </a:stretch>
        </p:blipFill>
        <p:spPr bwMode="auto">
          <a:xfrm>
            <a:off x="5334000" y="1066800"/>
            <a:ext cx="3535680" cy="4419600"/>
          </a:xfrm>
          <a:prstGeom prst="rect">
            <a:avLst/>
          </a:prstGeom>
          <a:noFill/>
        </p:spPr>
      </p:pic>
    </p:spTree>
    <p:extLst>
      <p:ext uri="{BB962C8B-B14F-4D97-AF65-F5344CB8AC3E}">
        <p14:creationId xmlns:p14="http://schemas.microsoft.com/office/powerpoint/2010/main" val="51512317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8968" y="3102352"/>
            <a:ext cx="5544616" cy="3458590"/>
          </a:xfrm>
          <a:prstGeom prst="rect">
            <a:avLst/>
          </a:prstGeom>
        </p:spPr>
      </p:pic>
      <p:sp>
        <p:nvSpPr>
          <p:cNvPr id="3" name="Date Placeholder 2"/>
          <p:cNvSpPr>
            <a:spLocks noGrp="1"/>
          </p:cNvSpPr>
          <p:nvPr>
            <p:ph type="dt" sz="half" idx="10"/>
          </p:nvPr>
        </p:nvSpPr>
        <p:spPr>
          <a:xfrm rot="5400000">
            <a:off x="7589520" y="1081851"/>
            <a:ext cx="2011680" cy="384048"/>
          </a:xfrm>
          <a:prstGeom prst="rect">
            <a:avLst/>
          </a:prstGeom>
        </p:spPr>
        <p:txBody>
          <a:bodyPr/>
          <a:lstStyle/>
          <a:p>
            <a:endParaRPr lang="en-GB" dirty="0"/>
          </a:p>
        </p:txBody>
      </p:sp>
      <p:sp>
        <p:nvSpPr>
          <p:cNvPr id="4" name="Footer Placeholder 3"/>
          <p:cNvSpPr>
            <a:spLocks noGrp="1"/>
          </p:cNvSpPr>
          <p:nvPr>
            <p:ph type="ftr" sz="quarter" idx="11"/>
          </p:nvPr>
        </p:nvSpPr>
        <p:spPr>
          <a:xfrm>
            <a:off x="1752600" y="6492240"/>
            <a:ext cx="5181600" cy="365760"/>
          </a:xfrm>
        </p:spPr>
        <p:txBody>
          <a:bodyPr/>
          <a:lstStyle/>
          <a:p>
            <a:r>
              <a:rPr lang="en-GB" smtClean="0"/>
              <a:t>© 2014 Cengage Learning Engineering. All Rights Reserved</a:t>
            </a:r>
            <a:endParaRPr lang="en-GB"/>
          </a:p>
        </p:txBody>
      </p:sp>
      <p:sp>
        <p:nvSpPr>
          <p:cNvPr id="5" name="Slide Number Placeholder 4"/>
          <p:cNvSpPr>
            <a:spLocks noGrp="1"/>
          </p:cNvSpPr>
          <p:nvPr>
            <p:ph type="sldNum" sz="quarter" idx="12"/>
          </p:nvPr>
        </p:nvSpPr>
        <p:spPr/>
        <p:txBody>
          <a:bodyPr/>
          <a:lstStyle/>
          <a:p>
            <a:fld id="{5E3100E0-442E-4EFD-B809-F48CE7A4B0A5}" type="slidenum">
              <a:rPr lang="en-GB" smtClean="0"/>
              <a:t>10</a:t>
            </a:fld>
            <a:endParaRPr lang="en-GB"/>
          </a:p>
        </p:txBody>
      </p:sp>
      <p:sp>
        <p:nvSpPr>
          <p:cNvPr id="6" name="TextBox 5"/>
          <p:cNvSpPr txBox="1"/>
          <p:nvPr/>
        </p:nvSpPr>
        <p:spPr>
          <a:xfrm>
            <a:off x="295112" y="536059"/>
            <a:ext cx="7992888" cy="2082621"/>
          </a:xfrm>
          <a:prstGeom prst="rect">
            <a:avLst/>
          </a:prstGeom>
          <a:noFill/>
        </p:spPr>
        <p:txBody>
          <a:bodyPr wrap="square" rtlCol="0">
            <a:spAutoFit/>
          </a:bodyPr>
          <a:lstStyle/>
          <a:p>
            <a:pPr marL="355600" marR="0" indent="-355600">
              <a:spcBef>
                <a:spcPts val="0"/>
              </a:spcBef>
              <a:spcAft>
                <a:spcPts val="200"/>
              </a:spcAft>
              <a:buAutoNum type="arabicPeriod"/>
              <a:tabLst>
                <a:tab pos="355600" algn="l"/>
              </a:tabLst>
            </a:pPr>
            <a:r>
              <a:rPr lang="en-US" dirty="0" smtClean="0">
                <a:latin typeface="Times New Roman"/>
                <a:ea typeface="Times New Roman"/>
              </a:rPr>
              <a:t>Figure 1.4 illustrates the operation of a stored program.</a:t>
            </a:r>
          </a:p>
          <a:p>
            <a:pPr marL="355600" marR="0" indent="-355600">
              <a:spcBef>
                <a:spcPts val="0"/>
              </a:spcBef>
              <a:spcAft>
                <a:spcPts val="200"/>
              </a:spcAft>
              <a:buAutoNum type="arabicPeriod"/>
              <a:tabLst>
                <a:tab pos="355600" algn="l"/>
              </a:tabLst>
            </a:pPr>
            <a:r>
              <a:rPr lang="en-GB" dirty="0" smtClean="0">
                <a:latin typeface="Times New Roman"/>
                <a:ea typeface="Times New Roman"/>
              </a:rPr>
              <a:t>A clock (a stream of pulses) sequences all operations in a computer. All events in a computer are triggered by clock pulses. The most primitive events are the movement of data from A to B, or the capture of data in a register, or a simple operation on data such as A + B.</a:t>
            </a:r>
          </a:p>
          <a:p>
            <a:pPr marL="355600" marR="0" indent="-355600">
              <a:spcBef>
                <a:spcPts val="0"/>
              </a:spcBef>
              <a:spcAft>
                <a:spcPts val="200"/>
              </a:spcAft>
              <a:buAutoNum type="arabicPeriod"/>
              <a:tabLst>
                <a:tab pos="355600" algn="l"/>
              </a:tabLst>
            </a:pPr>
            <a:r>
              <a:rPr lang="en-GB" dirty="0" smtClean="0">
                <a:latin typeface="Times New Roman"/>
                <a:ea typeface="Times New Roman"/>
              </a:rPr>
              <a:t>Figure 1.4 illustrates how the operation Z = X + Y is read from memory, interpreted and used to add X and Y to create Z.</a:t>
            </a:r>
          </a:p>
        </p:txBody>
      </p:sp>
    </p:spTree>
    <p:extLst>
      <p:ext uri="{BB962C8B-B14F-4D97-AF65-F5344CB8AC3E}">
        <p14:creationId xmlns:p14="http://schemas.microsoft.com/office/powerpoint/2010/main" val="16657065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536" y="2564904"/>
            <a:ext cx="6336704" cy="3952674"/>
          </a:xfrm>
          <a:prstGeom prst="rect">
            <a:avLst/>
          </a:prstGeom>
        </p:spPr>
      </p:pic>
      <p:sp>
        <p:nvSpPr>
          <p:cNvPr id="3" name="Date Placeholder 2"/>
          <p:cNvSpPr>
            <a:spLocks noGrp="1"/>
          </p:cNvSpPr>
          <p:nvPr>
            <p:ph type="dt" sz="half" idx="10"/>
          </p:nvPr>
        </p:nvSpPr>
        <p:spPr>
          <a:xfrm rot="5400000">
            <a:off x="7589520" y="1081851"/>
            <a:ext cx="2011680" cy="384048"/>
          </a:xfrm>
          <a:prstGeom prst="rect">
            <a:avLst/>
          </a:prstGeom>
        </p:spPr>
        <p:txBody>
          <a:bodyPr/>
          <a:lstStyle/>
          <a:p>
            <a:endParaRPr lang="en-GB" dirty="0"/>
          </a:p>
        </p:txBody>
      </p:sp>
      <p:sp>
        <p:nvSpPr>
          <p:cNvPr id="4" name="Footer Placeholder 3"/>
          <p:cNvSpPr>
            <a:spLocks noGrp="1"/>
          </p:cNvSpPr>
          <p:nvPr>
            <p:ph type="ftr" sz="quarter" idx="11"/>
          </p:nvPr>
        </p:nvSpPr>
        <p:spPr>
          <a:xfrm>
            <a:off x="1752600" y="6492240"/>
            <a:ext cx="5181600" cy="365760"/>
          </a:xfrm>
        </p:spPr>
        <p:txBody>
          <a:bodyPr/>
          <a:lstStyle/>
          <a:p>
            <a:r>
              <a:rPr lang="en-GB" smtClean="0"/>
              <a:t>© 2014 Cengage Learning Engineering. All Rights Reserved</a:t>
            </a:r>
            <a:endParaRPr lang="en-GB"/>
          </a:p>
        </p:txBody>
      </p:sp>
      <p:sp>
        <p:nvSpPr>
          <p:cNvPr id="5" name="Slide Number Placeholder 4"/>
          <p:cNvSpPr>
            <a:spLocks noGrp="1"/>
          </p:cNvSpPr>
          <p:nvPr>
            <p:ph type="sldNum" sz="quarter" idx="12"/>
          </p:nvPr>
        </p:nvSpPr>
        <p:spPr/>
        <p:txBody>
          <a:bodyPr/>
          <a:lstStyle/>
          <a:p>
            <a:fld id="{5E3100E0-442E-4EFD-B809-F48CE7A4B0A5}" type="slidenum">
              <a:rPr lang="en-GB" smtClean="0"/>
              <a:t>11</a:t>
            </a:fld>
            <a:endParaRPr lang="en-GB"/>
          </a:p>
        </p:txBody>
      </p:sp>
      <p:sp>
        <p:nvSpPr>
          <p:cNvPr id="6" name="TextBox 5"/>
          <p:cNvSpPr txBox="1"/>
          <p:nvPr/>
        </p:nvSpPr>
        <p:spPr>
          <a:xfrm>
            <a:off x="179512" y="620688"/>
            <a:ext cx="7992887" cy="1528624"/>
          </a:xfrm>
          <a:prstGeom prst="rect">
            <a:avLst/>
          </a:prstGeom>
          <a:noFill/>
        </p:spPr>
        <p:txBody>
          <a:bodyPr wrap="square" rtlCol="0">
            <a:spAutoFit/>
          </a:bodyPr>
          <a:lstStyle/>
          <a:p>
            <a:pPr marL="355600" marR="0" indent="-355600" algn="just">
              <a:spcBef>
                <a:spcPts val="0"/>
              </a:spcBef>
              <a:spcAft>
                <a:spcPts val="200"/>
              </a:spcAft>
              <a:buAutoNum type="arabicPeriod"/>
            </a:pPr>
            <a:r>
              <a:rPr lang="en-US" dirty="0" smtClean="0">
                <a:latin typeface="Times New Roman"/>
                <a:ea typeface="Times New Roman"/>
              </a:rPr>
              <a:t>LOAD moves data from memory to a register and STORE moves data from a register to memory.</a:t>
            </a:r>
          </a:p>
          <a:p>
            <a:pPr marL="355600" marR="0" indent="-355600" algn="just">
              <a:spcBef>
                <a:spcPts val="0"/>
              </a:spcBef>
              <a:spcAft>
                <a:spcPts val="200"/>
              </a:spcAft>
              <a:buAutoNum type="arabicPeriod"/>
            </a:pPr>
            <a:r>
              <a:rPr lang="en-GB" dirty="0" smtClean="0">
                <a:latin typeface="Times New Roman"/>
                <a:ea typeface="Times New Roman"/>
              </a:rPr>
              <a:t>Z = X + Y performs a simple operation on data (addition).</a:t>
            </a:r>
          </a:p>
          <a:p>
            <a:pPr marL="355600" marR="0" indent="-355600" algn="just">
              <a:spcBef>
                <a:spcPts val="0"/>
              </a:spcBef>
              <a:spcAft>
                <a:spcPts val="200"/>
              </a:spcAft>
              <a:buAutoNum type="arabicPeriod"/>
            </a:pPr>
            <a:r>
              <a:rPr lang="en-GB" dirty="0" smtClean="0">
                <a:latin typeface="Times New Roman"/>
                <a:ea typeface="Times New Roman"/>
              </a:rPr>
              <a:t>Memory is a bottleneck because instructions have to flow from it. Data has to flow from it to take part in operations and back to </a:t>
            </a:r>
            <a:r>
              <a:rPr lang="en-GB" dirty="0" err="1" smtClean="0">
                <a:latin typeface="Times New Roman"/>
                <a:ea typeface="Times New Roman"/>
              </a:rPr>
              <a:t>to</a:t>
            </a:r>
            <a:r>
              <a:rPr lang="en-GB" dirty="0" smtClean="0">
                <a:latin typeface="Times New Roman"/>
                <a:ea typeface="Times New Roman"/>
              </a:rPr>
              <a:t> store the result.</a:t>
            </a:r>
          </a:p>
        </p:txBody>
      </p:sp>
    </p:spTree>
    <p:extLst>
      <p:ext uri="{BB962C8B-B14F-4D97-AF65-F5344CB8AC3E}">
        <p14:creationId xmlns:p14="http://schemas.microsoft.com/office/powerpoint/2010/main" val="171626750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rot="5400000">
            <a:off x="7589520" y="1081851"/>
            <a:ext cx="2011680" cy="384048"/>
          </a:xfrm>
          <a:prstGeom prst="rect">
            <a:avLst/>
          </a:prstGeom>
        </p:spPr>
        <p:txBody>
          <a:bodyPr/>
          <a:lstStyle/>
          <a:p>
            <a:endParaRPr lang="en-GB" dirty="0"/>
          </a:p>
        </p:txBody>
      </p:sp>
      <p:sp>
        <p:nvSpPr>
          <p:cNvPr id="3" name="Footer Placeholder 2"/>
          <p:cNvSpPr>
            <a:spLocks noGrp="1"/>
          </p:cNvSpPr>
          <p:nvPr>
            <p:ph type="ftr" sz="quarter" idx="11"/>
          </p:nvPr>
        </p:nvSpPr>
        <p:spPr>
          <a:xfrm>
            <a:off x="1752600" y="6492240"/>
            <a:ext cx="5181600" cy="365760"/>
          </a:xfrm>
        </p:spPr>
        <p:txBody>
          <a:bodyPr/>
          <a:lstStyle/>
          <a:p>
            <a:r>
              <a:rPr lang="en-GB" smtClean="0"/>
              <a:t>© 2014 Cengage Learning Engineering. All Rights Reserved</a:t>
            </a:r>
            <a:endParaRPr lang="en-GB" dirty="0"/>
          </a:p>
        </p:txBody>
      </p:sp>
      <p:sp>
        <p:nvSpPr>
          <p:cNvPr id="4" name="Slide Number Placeholder 3"/>
          <p:cNvSpPr>
            <a:spLocks noGrp="1"/>
          </p:cNvSpPr>
          <p:nvPr>
            <p:ph type="sldNum" sz="quarter" idx="12"/>
          </p:nvPr>
        </p:nvSpPr>
        <p:spPr/>
        <p:txBody>
          <a:bodyPr/>
          <a:lstStyle/>
          <a:p>
            <a:fld id="{5E3100E0-442E-4EFD-B809-F48CE7A4B0A5}" type="slidenum">
              <a:rPr lang="en-GB" smtClean="0"/>
              <a:pPr/>
              <a:t>12</a:t>
            </a:fld>
            <a:endParaRPr lang="en-GB" dirty="0"/>
          </a:p>
        </p:txBody>
      </p:sp>
      <p:sp>
        <p:nvSpPr>
          <p:cNvPr id="5" name="Text Box 16"/>
          <p:cNvSpPr txBox="1">
            <a:spLocks noChangeArrowheads="1"/>
          </p:cNvSpPr>
          <p:nvPr/>
        </p:nvSpPr>
        <p:spPr bwMode="auto">
          <a:xfrm>
            <a:off x="395536" y="476672"/>
            <a:ext cx="7560840" cy="5616624"/>
          </a:xfrm>
          <a:prstGeom prst="rect">
            <a:avLst/>
          </a:prstGeom>
          <a:solidFill>
            <a:schemeClr val="accent1">
              <a:lumMod val="20000"/>
              <a:lumOff val="80000"/>
            </a:schemeClr>
          </a:solidFill>
          <a:ln w="9525">
            <a:solidFill>
              <a:srgbClr val="000000"/>
            </a:solidFill>
            <a:miter lim="800000"/>
            <a:headEnd/>
            <a:tailEnd/>
          </a:ln>
        </p:spPr>
        <p:txBody>
          <a:bodyPr rot="0" vert="horz" wrap="square" lIns="91440" tIns="45720" rIns="91440" bIns="45720" anchor="t" anchorCtr="0" upright="1">
            <a:noAutofit/>
          </a:bodyPr>
          <a:lstStyle/>
          <a:p>
            <a:pPr marL="0" marR="0" algn="ctr">
              <a:spcBef>
                <a:spcPts val="0"/>
              </a:spcBef>
              <a:spcAft>
                <a:spcPts val="0"/>
              </a:spcAft>
            </a:pPr>
            <a:r>
              <a:rPr lang="en-US" sz="1600" b="1" dirty="0">
                <a:solidFill>
                  <a:srgbClr val="000000"/>
                </a:solidFill>
                <a:effectLst/>
                <a:latin typeface="Arial"/>
                <a:ea typeface="Times New Roman"/>
              </a:rPr>
              <a:t>The Clock</a:t>
            </a:r>
            <a:endParaRPr lang="en-US" sz="1600" dirty="0">
              <a:effectLst/>
              <a:latin typeface="Times New Roman"/>
              <a:ea typeface="Times New Roman"/>
            </a:endParaRPr>
          </a:p>
          <a:p>
            <a:pPr marL="0" marR="0">
              <a:spcBef>
                <a:spcPts val="0"/>
              </a:spcBef>
              <a:spcAft>
                <a:spcPts val="0"/>
              </a:spcAft>
            </a:pPr>
            <a:r>
              <a:rPr lang="en-US" sz="1400" dirty="0">
                <a:solidFill>
                  <a:srgbClr val="000000"/>
                </a:solidFill>
                <a:effectLst/>
                <a:latin typeface="Arial"/>
                <a:ea typeface="Times New Roman"/>
              </a:rPr>
              <a:t> </a:t>
            </a:r>
            <a:endParaRPr lang="en-US" sz="1600" dirty="0">
              <a:effectLst/>
              <a:latin typeface="Times New Roman"/>
              <a:ea typeface="Times New Roman"/>
            </a:endParaRPr>
          </a:p>
          <a:p>
            <a:pPr marL="0" marR="0">
              <a:spcBef>
                <a:spcPts val="0"/>
              </a:spcBef>
              <a:spcAft>
                <a:spcPts val="0"/>
              </a:spcAft>
              <a:tabLst>
                <a:tab pos="285750" algn="l"/>
              </a:tabLst>
            </a:pPr>
            <a:r>
              <a:rPr lang="en-US" sz="1600" dirty="0" smtClean="0">
                <a:solidFill>
                  <a:srgbClr val="000000"/>
                </a:solidFill>
                <a:effectLst/>
                <a:latin typeface="Arial"/>
                <a:ea typeface="Times New Roman"/>
              </a:rPr>
              <a:t>Most </a:t>
            </a:r>
            <a:r>
              <a:rPr lang="en-US" sz="1600" dirty="0">
                <a:solidFill>
                  <a:srgbClr val="000000"/>
                </a:solidFill>
                <a:effectLst/>
                <a:latin typeface="Arial"/>
                <a:ea typeface="Times New Roman"/>
              </a:rPr>
              <a:t>digital electronic circuits have a clock that generates a continuous stream of regularly spaced electrical pulses. It’s called a clock because the pulses are used to time or sequence all events within the computer; for example, a processor might execute a new instruction each time a clock pulse arrives.</a:t>
            </a:r>
            <a:endParaRPr lang="en-US" sz="1600" dirty="0">
              <a:effectLst/>
              <a:latin typeface="Times New Roman"/>
              <a:ea typeface="Times New Roman"/>
            </a:endParaRPr>
          </a:p>
          <a:p>
            <a:pPr marL="0" marR="0">
              <a:spcBef>
                <a:spcPts val="0"/>
              </a:spcBef>
              <a:spcAft>
                <a:spcPts val="0"/>
              </a:spcAft>
              <a:tabLst>
                <a:tab pos="285750" algn="l"/>
              </a:tabLst>
            </a:pPr>
            <a:r>
              <a:rPr lang="en-US" sz="1600" dirty="0">
                <a:solidFill>
                  <a:srgbClr val="000000"/>
                </a:solidFill>
                <a:effectLst/>
                <a:latin typeface="Arial"/>
                <a:ea typeface="Times New Roman"/>
              </a:rPr>
              <a:t>	</a:t>
            </a:r>
            <a:endParaRPr lang="en-US" sz="1600" dirty="0" smtClean="0">
              <a:solidFill>
                <a:srgbClr val="000000"/>
              </a:solidFill>
              <a:effectLst/>
              <a:latin typeface="Arial"/>
              <a:ea typeface="Times New Roman"/>
            </a:endParaRPr>
          </a:p>
          <a:p>
            <a:pPr marL="0" marR="0">
              <a:spcBef>
                <a:spcPts val="0"/>
              </a:spcBef>
              <a:spcAft>
                <a:spcPts val="0"/>
              </a:spcAft>
              <a:tabLst>
                <a:tab pos="285750" algn="l"/>
              </a:tabLst>
            </a:pPr>
            <a:r>
              <a:rPr lang="en-US" sz="1600" dirty="0" smtClean="0">
                <a:solidFill>
                  <a:srgbClr val="000000"/>
                </a:solidFill>
                <a:effectLst/>
                <a:latin typeface="Arial"/>
                <a:ea typeface="Times New Roman"/>
              </a:rPr>
              <a:t>A </a:t>
            </a:r>
            <a:r>
              <a:rPr lang="en-US" sz="1600" dirty="0">
                <a:solidFill>
                  <a:srgbClr val="000000"/>
                </a:solidFill>
                <a:effectLst/>
                <a:latin typeface="Arial"/>
                <a:ea typeface="Times New Roman"/>
              </a:rPr>
              <a:t>clock is defined in terms of its </a:t>
            </a:r>
            <a:r>
              <a:rPr lang="en-US" sz="1600" i="1" dirty="0">
                <a:solidFill>
                  <a:srgbClr val="000000"/>
                </a:solidFill>
                <a:effectLst/>
                <a:latin typeface="Arial"/>
                <a:ea typeface="Times New Roman"/>
              </a:rPr>
              <a:t>repetition rate</a:t>
            </a:r>
            <a:r>
              <a:rPr lang="en-US" sz="1600" dirty="0">
                <a:solidFill>
                  <a:srgbClr val="000000"/>
                </a:solidFill>
                <a:effectLst/>
                <a:latin typeface="Arial"/>
                <a:ea typeface="Times New Roman"/>
              </a:rPr>
              <a:t> or </a:t>
            </a:r>
            <a:r>
              <a:rPr lang="en-US" sz="1600" i="1" dirty="0">
                <a:solidFill>
                  <a:srgbClr val="000000"/>
                </a:solidFill>
                <a:effectLst/>
                <a:latin typeface="Arial"/>
                <a:ea typeface="Times New Roman"/>
              </a:rPr>
              <a:t>frequency</a:t>
            </a:r>
            <a:r>
              <a:rPr lang="en-US" sz="1600" dirty="0">
                <a:solidFill>
                  <a:srgbClr val="000000"/>
                </a:solidFill>
                <a:effectLst/>
                <a:latin typeface="Arial"/>
                <a:ea typeface="Times New Roman"/>
              </a:rPr>
              <a:t>. Typical clock frequencies in computers range from 1</a:t>
            </a:r>
            <a:r>
              <a:rPr lang="en-US" sz="1600" dirty="0">
                <a:effectLst/>
                <a:latin typeface="Times New Roman"/>
                <a:ea typeface="Times New Roman"/>
              </a:rPr>
              <a:t> </a:t>
            </a:r>
            <a:r>
              <a:rPr lang="en-US" sz="1600" dirty="0">
                <a:solidFill>
                  <a:srgbClr val="000000"/>
                </a:solidFill>
                <a:effectLst/>
                <a:latin typeface="Arial"/>
                <a:ea typeface="Times New Roman"/>
              </a:rPr>
              <a:t>MHz to about 4.5 GHz. </a:t>
            </a:r>
            <a:endParaRPr lang="en-US" sz="1600" dirty="0" smtClean="0">
              <a:solidFill>
                <a:srgbClr val="000000"/>
              </a:solidFill>
              <a:effectLst/>
              <a:latin typeface="Arial"/>
              <a:ea typeface="Times New Roman"/>
            </a:endParaRPr>
          </a:p>
          <a:p>
            <a:pPr marL="0" marR="0">
              <a:spcBef>
                <a:spcPts val="0"/>
              </a:spcBef>
              <a:spcAft>
                <a:spcPts val="0"/>
              </a:spcAft>
              <a:tabLst>
                <a:tab pos="285750" algn="l"/>
              </a:tabLst>
            </a:pPr>
            <a:endParaRPr lang="en-US" sz="1600" dirty="0">
              <a:solidFill>
                <a:srgbClr val="000000"/>
              </a:solidFill>
              <a:latin typeface="Arial"/>
              <a:ea typeface="Times New Roman"/>
            </a:endParaRPr>
          </a:p>
          <a:p>
            <a:pPr marL="0" marR="0">
              <a:spcBef>
                <a:spcPts val="0"/>
              </a:spcBef>
              <a:spcAft>
                <a:spcPts val="0"/>
              </a:spcAft>
              <a:tabLst>
                <a:tab pos="285750" algn="l"/>
              </a:tabLst>
            </a:pPr>
            <a:r>
              <a:rPr lang="en-US" sz="1600" dirty="0" smtClean="0">
                <a:solidFill>
                  <a:srgbClr val="000000"/>
                </a:solidFill>
                <a:effectLst/>
                <a:latin typeface="Arial"/>
                <a:ea typeface="Times New Roman"/>
              </a:rPr>
              <a:t>Clocks </a:t>
            </a:r>
            <a:r>
              <a:rPr lang="en-US" sz="1600" dirty="0">
                <a:solidFill>
                  <a:srgbClr val="000000"/>
                </a:solidFill>
                <a:effectLst/>
                <a:latin typeface="Arial"/>
                <a:ea typeface="Times New Roman"/>
              </a:rPr>
              <a:t>are also defined in terms of the width </a:t>
            </a:r>
            <a:r>
              <a:rPr lang="en-US" sz="1600" dirty="0" smtClean="0">
                <a:solidFill>
                  <a:srgbClr val="000000"/>
                </a:solidFill>
                <a:effectLst/>
                <a:latin typeface="Arial"/>
                <a:ea typeface="Times New Roman"/>
              </a:rPr>
              <a:t>of </a:t>
            </a:r>
            <a:r>
              <a:rPr lang="en-US" sz="1600" dirty="0">
                <a:solidFill>
                  <a:srgbClr val="000000"/>
                </a:solidFill>
                <a:effectLst/>
                <a:latin typeface="Arial"/>
                <a:ea typeface="Times New Roman"/>
              </a:rPr>
              <a:t>a clock pulse, which is the reciprocal of its frequency; that is f = 1/T; for example a 1 MHz clock has a duration of 1 µs, and a 1 GHz clock has a duration of 1 x 10</a:t>
            </a:r>
            <a:r>
              <a:rPr lang="en-US" sz="1600" baseline="30000" dirty="0">
                <a:solidFill>
                  <a:srgbClr val="000000"/>
                </a:solidFill>
                <a:effectLst/>
                <a:latin typeface="Arial"/>
                <a:ea typeface="Times New Roman"/>
              </a:rPr>
              <a:t>-9</a:t>
            </a:r>
            <a:r>
              <a:rPr lang="en-US" sz="1600" dirty="0">
                <a:solidFill>
                  <a:srgbClr val="000000"/>
                </a:solidFill>
                <a:effectLst/>
                <a:latin typeface="Arial"/>
                <a:ea typeface="Times New Roman"/>
              </a:rPr>
              <a:t>s or 1 ns. </a:t>
            </a:r>
            <a:endParaRPr lang="en-US" sz="1600" dirty="0" smtClean="0">
              <a:solidFill>
                <a:srgbClr val="000000"/>
              </a:solidFill>
              <a:effectLst/>
              <a:latin typeface="Arial"/>
              <a:ea typeface="Times New Roman"/>
            </a:endParaRPr>
          </a:p>
          <a:p>
            <a:pPr marL="0" marR="0">
              <a:spcBef>
                <a:spcPts val="0"/>
              </a:spcBef>
              <a:spcAft>
                <a:spcPts val="0"/>
              </a:spcAft>
              <a:tabLst>
                <a:tab pos="285750" algn="l"/>
              </a:tabLst>
            </a:pPr>
            <a:endParaRPr lang="en-US" sz="1600" dirty="0">
              <a:solidFill>
                <a:srgbClr val="000000"/>
              </a:solidFill>
              <a:latin typeface="Arial"/>
              <a:ea typeface="Times New Roman"/>
            </a:endParaRPr>
          </a:p>
          <a:p>
            <a:pPr marL="0" marR="0">
              <a:spcBef>
                <a:spcPts val="0"/>
              </a:spcBef>
              <a:spcAft>
                <a:spcPts val="0"/>
              </a:spcAft>
              <a:tabLst>
                <a:tab pos="285750" algn="l"/>
              </a:tabLst>
            </a:pPr>
            <a:r>
              <a:rPr lang="en-US" sz="1600" dirty="0" smtClean="0">
                <a:solidFill>
                  <a:srgbClr val="000000"/>
                </a:solidFill>
                <a:effectLst/>
                <a:latin typeface="Arial"/>
                <a:ea typeface="Times New Roman"/>
              </a:rPr>
              <a:t>A </a:t>
            </a:r>
            <a:r>
              <a:rPr lang="en-US" sz="1600" dirty="0">
                <a:solidFill>
                  <a:srgbClr val="000000"/>
                </a:solidFill>
                <a:effectLst/>
                <a:latin typeface="Arial"/>
                <a:ea typeface="Times New Roman"/>
              </a:rPr>
              <a:t>5 GHz clock has a period of 200 </a:t>
            </a:r>
            <a:r>
              <a:rPr lang="en-US" sz="1600" dirty="0" err="1">
                <a:solidFill>
                  <a:srgbClr val="000000"/>
                </a:solidFill>
                <a:effectLst/>
                <a:latin typeface="Arial"/>
                <a:ea typeface="Times New Roman"/>
              </a:rPr>
              <a:t>ps</a:t>
            </a:r>
            <a:r>
              <a:rPr lang="en-US" sz="1600" dirty="0">
                <a:solidFill>
                  <a:srgbClr val="000000"/>
                </a:solidFill>
                <a:effectLst/>
                <a:latin typeface="Arial"/>
                <a:ea typeface="Times New Roman"/>
              </a:rPr>
              <a:t> (</a:t>
            </a:r>
            <a:r>
              <a:rPr lang="en-US" sz="1600" dirty="0" err="1">
                <a:solidFill>
                  <a:srgbClr val="000000"/>
                </a:solidFill>
                <a:effectLst/>
                <a:latin typeface="Arial"/>
                <a:ea typeface="Times New Roman"/>
              </a:rPr>
              <a:t>ps</a:t>
            </a:r>
            <a:r>
              <a:rPr lang="en-US" sz="1600" dirty="0">
                <a:solidFill>
                  <a:srgbClr val="000000"/>
                </a:solidFill>
                <a:effectLst/>
                <a:latin typeface="Arial"/>
                <a:ea typeface="Times New Roman"/>
              </a:rPr>
              <a:t> = picoseconds). Light travels approximately two inches in 200 ps.</a:t>
            </a:r>
            <a:endParaRPr lang="en-US" sz="1600" dirty="0">
              <a:effectLst/>
              <a:latin typeface="Times New Roman"/>
              <a:ea typeface="Times New Roman"/>
            </a:endParaRPr>
          </a:p>
          <a:p>
            <a:pPr marL="0" marR="0">
              <a:spcBef>
                <a:spcPts val="0"/>
              </a:spcBef>
              <a:spcAft>
                <a:spcPts val="0"/>
              </a:spcAft>
              <a:tabLst>
                <a:tab pos="285750" algn="l"/>
              </a:tabLst>
            </a:pPr>
            <a:r>
              <a:rPr lang="en-US" sz="1600" dirty="0">
                <a:solidFill>
                  <a:srgbClr val="000000"/>
                </a:solidFill>
                <a:effectLst/>
                <a:latin typeface="Arial"/>
                <a:ea typeface="Times New Roman"/>
              </a:rPr>
              <a:t>	</a:t>
            </a:r>
            <a:endParaRPr lang="en-US" sz="1600" dirty="0" smtClean="0">
              <a:solidFill>
                <a:srgbClr val="000000"/>
              </a:solidFill>
              <a:effectLst/>
              <a:latin typeface="Arial"/>
              <a:ea typeface="Times New Roman"/>
            </a:endParaRPr>
          </a:p>
          <a:p>
            <a:pPr marL="0" marR="0">
              <a:spcBef>
                <a:spcPts val="0"/>
              </a:spcBef>
              <a:spcAft>
                <a:spcPts val="0"/>
              </a:spcAft>
              <a:tabLst>
                <a:tab pos="285750" algn="l"/>
              </a:tabLst>
            </a:pPr>
            <a:r>
              <a:rPr lang="en-US" sz="1600" dirty="0" smtClean="0">
                <a:solidFill>
                  <a:srgbClr val="000000"/>
                </a:solidFill>
                <a:effectLst/>
                <a:latin typeface="Arial"/>
                <a:ea typeface="Times New Roman"/>
              </a:rPr>
              <a:t>Digital </a:t>
            </a:r>
            <a:r>
              <a:rPr lang="en-US" sz="1600" dirty="0">
                <a:solidFill>
                  <a:srgbClr val="000000"/>
                </a:solidFill>
                <a:effectLst/>
                <a:latin typeface="Arial"/>
                <a:ea typeface="Times New Roman"/>
              </a:rPr>
              <a:t>circuits whose events are triggered by a clock are called </a:t>
            </a:r>
            <a:r>
              <a:rPr lang="en-US" sz="1600" i="1" dirty="0" smtClean="0">
                <a:solidFill>
                  <a:srgbClr val="000000"/>
                </a:solidFill>
                <a:effectLst/>
                <a:latin typeface="Arial"/>
                <a:ea typeface="Times New Roman"/>
              </a:rPr>
              <a:t>synchronous</a:t>
            </a:r>
            <a:r>
              <a:rPr lang="en-US" sz="1600" dirty="0" smtClean="0">
                <a:solidFill>
                  <a:srgbClr val="000000"/>
                </a:solidFill>
                <a:effectLst/>
                <a:latin typeface="Arial"/>
                <a:ea typeface="Times New Roman"/>
              </a:rPr>
              <a:t>. </a:t>
            </a:r>
            <a:r>
              <a:rPr lang="en-US" sz="1600" dirty="0">
                <a:solidFill>
                  <a:srgbClr val="000000"/>
                </a:solidFill>
                <a:effectLst/>
                <a:latin typeface="Arial"/>
                <a:ea typeface="Times New Roman"/>
              </a:rPr>
              <a:t>Some events are asynchronous because they can happen at any time. For example, if you move the mouse, it sends a signal to the computer. That is an asynchronous event. However, the computer may check the status of the mouse at each clock pulse; that is a synchronous event.</a:t>
            </a:r>
            <a:endParaRPr lang="en-US" sz="1600" dirty="0">
              <a:effectLst/>
              <a:latin typeface="Times New Roman"/>
              <a:ea typeface="Times New Roman"/>
            </a:endParaRPr>
          </a:p>
        </p:txBody>
      </p:sp>
    </p:spTree>
    <p:extLst>
      <p:ext uri="{BB962C8B-B14F-4D97-AF65-F5344CB8AC3E}">
        <p14:creationId xmlns:p14="http://schemas.microsoft.com/office/powerpoint/2010/main" val="364900724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4" y="3397880"/>
            <a:ext cx="4224903" cy="2685546"/>
          </a:xfrm>
          <a:prstGeom prst="rect">
            <a:avLst/>
          </a:prstGeom>
        </p:spPr>
      </p:pic>
      <p:sp>
        <p:nvSpPr>
          <p:cNvPr id="3" name="Date Placeholder 2"/>
          <p:cNvSpPr>
            <a:spLocks noGrp="1"/>
          </p:cNvSpPr>
          <p:nvPr>
            <p:ph type="dt" sz="half" idx="10"/>
          </p:nvPr>
        </p:nvSpPr>
        <p:spPr>
          <a:xfrm rot="5400000">
            <a:off x="7589520" y="1081851"/>
            <a:ext cx="2011680" cy="384048"/>
          </a:xfrm>
          <a:prstGeom prst="rect">
            <a:avLst/>
          </a:prstGeom>
        </p:spPr>
        <p:txBody>
          <a:bodyPr/>
          <a:lstStyle/>
          <a:p>
            <a:endParaRPr lang="en-GB" dirty="0"/>
          </a:p>
        </p:txBody>
      </p:sp>
      <p:sp>
        <p:nvSpPr>
          <p:cNvPr id="4" name="Footer Placeholder 3"/>
          <p:cNvSpPr>
            <a:spLocks noGrp="1"/>
          </p:cNvSpPr>
          <p:nvPr>
            <p:ph type="ftr" sz="quarter" idx="11"/>
          </p:nvPr>
        </p:nvSpPr>
        <p:spPr>
          <a:xfrm>
            <a:off x="1752600" y="6492240"/>
            <a:ext cx="5181600" cy="365760"/>
          </a:xfrm>
        </p:spPr>
        <p:txBody>
          <a:bodyPr/>
          <a:lstStyle/>
          <a:p>
            <a:r>
              <a:rPr lang="en-GB" smtClean="0"/>
              <a:t>© 2014 Cengage Learning Engineering. All Rights Reserved</a:t>
            </a:r>
            <a:endParaRPr lang="en-GB"/>
          </a:p>
        </p:txBody>
      </p:sp>
      <p:sp>
        <p:nvSpPr>
          <p:cNvPr id="5" name="Slide Number Placeholder 4"/>
          <p:cNvSpPr>
            <a:spLocks noGrp="1"/>
          </p:cNvSpPr>
          <p:nvPr>
            <p:ph type="sldNum" sz="quarter" idx="12"/>
          </p:nvPr>
        </p:nvSpPr>
        <p:spPr/>
        <p:txBody>
          <a:bodyPr/>
          <a:lstStyle/>
          <a:p>
            <a:fld id="{5E3100E0-442E-4EFD-B809-F48CE7A4B0A5}" type="slidenum">
              <a:rPr lang="en-GB" smtClean="0"/>
              <a:t>13</a:t>
            </a:fld>
            <a:endParaRPr lang="en-GB"/>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26739" y="3429000"/>
            <a:ext cx="4191473" cy="2664296"/>
          </a:xfrm>
          <a:prstGeom prst="rect">
            <a:avLst/>
          </a:prstGeom>
        </p:spPr>
      </p:pic>
      <p:sp>
        <p:nvSpPr>
          <p:cNvPr id="7" name="TextBox 6"/>
          <p:cNvSpPr txBox="1"/>
          <p:nvPr/>
        </p:nvSpPr>
        <p:spPr>
          <a:xfrm>
            <a:off x="323529" y="836712"/>
            <a:ext cx="7726172" cy="1985159"/>
          </a:xfrm>
          <a:prstGeom prst="rect">
            <a:avLst/>
          </a:prstGeom>
          <a:noFill/>
        </p:spPr>
        <p:txBody>
          <a:bodyPr wrap="square" rtlCol="0">
            <a:spAutoFit/>
          </a:bodyPr>
          <a:lstStyle/>
          <a:p>
            <a:pPr algn="ctr"/>
            <a:r>
              <a:rPr lang="en-GB" dirty="0" smtClean="0">
                <a:latin typeface="Arial Black" pitchFamily="34" charset="0"/>
              </a:rPr>
              <a:t>Factors determining computer design</a:t>
            </a:r>
          </a:p>
          <a:p>
            <a:endParaRPr lang="en-GB" sz="1000" dirty="0"/>
          </a:p>
          <a:p>
            <a:pPr marL="355600" marR="0" indent="-355600" algn="just">
              <a:spcBef>
                <a:spcPts val="0"/>
              </a:spcBef>
              <a:spcAft>
                <a:spcPts val="200"/>
              </a:spcAft>
              <a:buAutoNum type="arabicPeriod"/>
            </a:pPr>
            <a:endParaRPr lang="en-US" dirty="0" smtClean="0">
              <a:latin typeface="Times New Roman"/>
              <a:ea typeface="Times New Roman"/>
            </a:endParaRPr>
          </a:p>
          <a:p>
            <a:pPr marL="355600" marR="0" indent="-355600" algn="just">
              <a:spcBef>
                <a:spcPts val="0"/>
              </a:spcBef>
              <a:spcAft>
                <a:spcPts val="200"/>
              </a:spcAft>
              <a:buAutoNum type="arabicPeriod"/>
            </a:pPr>
            <a:r>
              <a:rPr lang="en-US" dirty="0" smtClean="0">
                <a:latin typeface="Times New Roman"/>
                <a:ea typeface="Times New Roman"/>
              </a:rPr>
              <a:t>Figure 1.5 illustrates some of the factors affecting the design of a computer.</a:t>
            </a:r>
          </a:p>
          <a:p>
            <a:pPr marL="355600" marR="0" indent="-355600" algn="just">
              <a:spcBef>
                <a:spcPts val="0"/>
              </a:spcBef>
              <a:spcAft>
                <a:spcPts val="200"/>
              </a:spcAft>
              <a:buAutoNum type="arabicPeriod"/>
            </a:pPr>
            <a:endParaRPr lang="en-US" dirty="0" smtClean="0">
              <a:latin typeface="Times New Roman"/>
              <a:ea typeface="Times New Roman"/>
            </a:endParaRPr>
          </a:p>
          <a:p>
            <a:pPr marL="355600" marR="0" indent="-355600" algn="just">
              <a:spcBef>
                <a:spcPts val="0"/>
              </a:spcBef>
              <a:spcAft>
                <a:spcPts val="200"/>
              </a:spcAft>
              <a:buAutoNum type="arabicPeriod"/>
            </a:pPr>
            <a:r>
              <a:rPr lang="en-GB" dirty="0" smtClean="0">
                <a:latin typeface="Times New Roman"/>
                <a:ea typeface="Times New Roman"/>
              </a:rPr>
              <a:t>Figure 1.6 shows how a computer is dependent on several entirely different technologies.</a:t>
            </a:r>
          </a:p>
        </p:txBody>
      </p:sp>
    </p:spTree>
    <p:extLst>
      <p:ext uri="{BB962C8B-B14F-4D97-AF65-F5344CB8AC3E}">
        <p14:creationId xmlns:p14="http://schemas.microsoft.com/office/powerpoint/2010/main" val="26524792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rot="5400000">
            <a:off x="7589520" y="1081851"/>
            <a:ext cx="2011680" cy="384048"/>
          </a:xfrm>
          <a:prstGeom prst="rect">
            <a:avLst/>
          </a:prstGeom>
        </p:spPr>
        <p:txBody>
          <a:bodyPr/>
          <a:lstStyle/>
          <a:p>
            <a:endParaRPr lang="en-GB" dirty="0"/>
          </a:p>
        </p:txBody>
      </p:sp>
      <p:sp>
        <p:nvSpPr>
          <p:cNvPr id="4" name="Footer Placeholder 3"/>
          <p:cNvSpPr>
            <a:spLocks noGrp="1"/>
          </p:cNvSpPr>
          <p:nvPr>
            <p:ph type="ftr" sz="quarter" idx="11"/>
          </p:nvPr>
        </p:nvSpPr>
        <p:spPr>
          <a:xfrm>
            <a:off x="1752600" y="6492240"/>
            <a:ext cx="5181600" cy="365760"/>
          </a:xfrm>
        </p:spPr>
        <p:txBody>
          <a:bodyPr/>
          <a:lstStyle/>
          <a:p>
            <a:r>
              <a:rPr lang="en-GB" smtClean="0"/>
              <a:t>© 2014 Cengage Learning Engineering. All Rights Reserved</a:t>
            </a:r>
            <a:endParaRPr lang="en-GB" dirty="0"/>
          </a:p>
        </p:txBody>
      </p:sp>
      <p:sp>
        <p:nvSpPr>
          <p:cNvPr id="5" name="Slide Number Placeholder 4"/>
          <p:cNvSpPr>
            <a:spLocks noGrp="1"/>
          </p:cNvSpPr>
          <p:nvPr>
            <p:ph type="sldNum" sz="quarter" idx="12"/>
          </p:nvPr>
        </p:nvSpPr>
        <p:spPr/>
        <p:txBody>
          <a:bodyPr/>
          <a:lstStyle/>
          <a:p>
            <a:fld id="{5E3100E0-442E-4EFD-B809-F48CE7A4B0A5}" type="slidenum">
              <a:rPr lang="en-GB" smtClean="0"/>
              <a:t>14</a:t>
            </a:fld>
            <a:endParaRPr lang="en-GB" dirty="0"/>
          </a:p>
        </p:txBody>
      </p:sp>
      <p:sp>
        <p:nvSpPr>
          <p:cNvPr id="6" name="TextBox 5"/>
          <p:cNvSpPr txBox="1"/>
          <p:nvPr/>
        </p:nvSpPr>
        <p:spPr>
          <a:xfrm>
            <a:off x="179513" y="980728"/>
            <a:ext cx="7870188" cy="5073184"/>
          </a:xfrm>
          <a:prstGeom prst="rect">
            <a:avLst/>
          </a:prstGeom>
          <a:noFill/>
        </p:spPr>
        <p:txBody>
          <a:bodyPr wrap="square" rtlCol="0">
            <a:spAutoFit/>
          </a:bodyPr>
          <a:lstStyle/>
          <a:p>
            <a:pPr algn="ctr"/>
            <a:r>
              <a:rPr lang="en-GB" dirty="0" smtClean="0">
                <a:latin typeface="Arial Black" pitchFamily="34" charset="0"/>
              </a:rPr>
              <a:t>Computer History</a:t>
            </a:r>
          </a:p>
          <a:p>
            <a:endParaRPr lang="en-GB" sz="1000" dirty="0"/>
          </a:p>
          <a:p>
            <a:pPr marL="355600" marR="0" indent="-355600" algn="just">
              <a:spcBef>
                <a:spcPts val="0"/>
              </a:spcBef>
              <a:spcAft>
                <a:spcPts val="200"/>
              </a:spcAft>
              <a:buAutoNum type="arabicPeriod"/>
            </a:pPr>
            <a:r>
              <a:rPr lang="en-US" dirty="0" smtClean="0">
                <a:latin typeface="Times New Roman"/>
                <a:ea typeface="Times New Roman"/>
              </a:rPr>
              <a:t>The computer has a very long history – longer than many believe. It has been reported that the Greeks (over 2,000 years ago) had a highly sophisticated mechanical calculator that could track the moon and make predictions about eclipses. </a:t>
            </a:r>
          </a:p>
          <a:p>
            <a:pPr marL="355600" marR="0" indent="-355600" algn="just">
              <a:spcBef>
                <a:spcPts val="0"/>
              </a:spcBef>
              <a:spcAft>
                <a:spcPts val="200"/>
              </a:spcAft>
              <a:buAutoNum type="arabicPeriod"/>
            </a:pPr>
            <a:endParaRPr lang="en-US" dirty="0" smtClean="0">
              <a:latin typeface="Times New Roman"/>
              <a:ea typeface="Times New Roman"/>
            </a:endParaRPr>
          </a:p>
          <a:p>
            <a:pPr marL="355600" marR="0" indent="-355600" algn="just">
              <a:spcBef>
                <a:spcPts val="0"/>
              </a:spcBef>
              <a:spcAft>
                <a:spcPts val="200"/>
              </a:spcAft>
              <a:buAutoNum type="arabicPeriod"/>
            </a:pPr>
            <a:r>
              <a:rPr lang="en-GB" dirty="0" smtClean="0">
                <a:latin typeface="Times New Roman"/>
                <a:ea typeface="Times New Roman"/>
              </a:rPr>
              <a:t>In the 1830s Charles Babbage designed the first mechanical computing engine. It was never constructed, but it incorporated the basic features of a computer: program, data, storage, and processing unit.</a:t>
            </a:r>
          </a:p>
          <a:p>
            <a:pPr marL="355600" marR="0" indent="-355600" algn="just">
              <a:spcBef>
                <a:spcPts val="0"/>
              </a:spcBef>
              <a:spcAft>
                <a:spcPts val="200"/>
              </a:spcAft>
              <a:buAutoNum type="arabicPeriod"/>
            </a:pPr>
            <a:endParaRPr lang="en-US" dirty="0" smtClean="0">
              <a:latin typeface="Times New Roman"/>
              <a:ea typeface="Times New Roman"/>
            </a:endParaRPr>
          </a:p>
          <a:p>
            <a:pPr marL="355600" marR="0" indent="-355600" algn="just">
              <a:spcBef>
                <a:spcPts val="0"/>
              </a:spcBef>
              <a:spcAft>
                <a:spcPts val="200"/>
              </a:spcAft>
              <a:buAutoNum type="arabicPeriod"/>
            </a:pPr>
            <a:r>
              <a:rPr lang="en-US" dirty="0" smtClean="0">
                <a:latin typeface="Times New Roman"/>
                <a:ea typeface="Times New Roman"/>
              </a:rPr>
              <a:t>The invention of the telegraph, the telephone network, and the wireless were all precursors to the invention of the computer.</a:t>
            </a:r>
          </a:p>
          <a:p>
            <a:pPr marL="355600" marR="0" indent="-355600" algn="just">
              <a:spcBef>
                <a:spcPts val="0"/>
              </a:spcBef>
              <a:spcAft>
                <a:spcPts val="200"/>
              </a:spcAft>
              <a:buAutoNum type="arabicPeriod"/>
            </a:pPr>
            <a:endParaRPr lang="en-US" dirty="0" smtClean="0">
              <a:latin typeface="Times New Roman"/>
              <a:ea typeface="Times New Roman"/>
            </a:endParaRPr>
          </a:p>
          <a:p>
            <a:pPr marL="355600" marR="0" indent="-355600" algn="just">
              <a:spcBef>
                <a:spcPts val="0"/>
              </a:spcBef>
              <a:spcAft>
                <a:spcPts val="200"/>
              </a:spcAft>
              <a:buAutoNum type="arabicPeriod"/>
            </a:pPr>
            <a:r>
              <a:rPr lang="en-GB" dirty="0" smtClean="0">
                <a:latin typeface="Times New Roman"/>
                <a:ea typeface="Times New Roman"/>
              </a:rPr>
              <a:t>The computer as we know it emerged in 1940s and early 1950s. It is both unfair and impossible to name any single person as the inventor of the computer because it was being developed simultaneously by groups in various countries.</a:t>
            </a:r>
          </a:p>
          <a:p>
            <a:pPr marL="719138" marR="0" indent="-719138" algn="just">
              <a:spcBef>
                <a:spcPts val="0"/>
              </a:spcBef>
              <a:spcAft>
                <a:spcPts val="200"/>
              </a:spcAft>
              <a:buAutoNum type="arabicPeriod"/>
            </a:pPr>
            <a:endParaRPr lang="en-GB" sz="1400" b="1" dirty="0" smtClean="0">
              <a:latin typeface="Times New Roman"/>
              <a:ea typeface="Times New Roman"/>
            </a:endParaRPr>
          </a:p>
        </p:txBody>
      </p:sp>
    </p:spTree>
    <p:extLst>
      <p:ext uri="{BB962C8B-B14F-4D97-AF65-F5344CB8AC3E}">
        <p14:creationId xmlns:p14="http://schemas.microsoft.com/office/powerpoint/2010/main" val="89003679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3291" y="3933056"/>
            <a:ext cx="3401353" cy="2520280"/>
          </a:xfrm>
          <a:prstGeom prst="rect">
            <a:avLst/>
          </a:prstGeom>
        </p:spPr>
      </p:pic>
      <p:sp>
        <p:nvSpPr>
          <p:cNvPr id="3" name="Date Placeholder 2"/>
          <p:cNvSpPr>
            <a:spLocks noGrp="1"/>
          </p:cNvSpPr>
          <p:nvPr>
            <p:ph type="dt" sz="half" idx="10"/>
          </p:nvPr>
        </p:nvSpPr>
        <p:spPr>
          <a:xfrm rot="5400000">
            <a:off x="7589520" y="1081851"/>
            <a:ext cx="2011680" cy="384048"/>
          </a:xfrm>
          <a:prstGeom prst="rect">
            <a:avLst/>
          </a:prstGeom>
        </p:spPr>
        <p:txBody>
          <a:bodyPr/>
          <a:lstStyle/>
          <a:p>
            <a:endParaRPr lang="en-GB" dirty="0"/>
          </a:p>
        </p:txBody>
      </p:sp>
      <p:sp>
        <p:nvSpPr>
          <p:cNvPr id="4" name="Footer Placeholder 3"/>
          <p:cNvSpPr>
            <a:spLocks noGrp="1"/>
          </p:cNvSpPr>
          <p:nvPr>
            <p:ph type="ftr" sz="quarter" idx="11"/>
          </p:nvPr>
        </p:nvSpPr>
        <p:spPr>
          <a:xfrm>
            <a:off x="1752600" y="6492240"/>
            <a:ext cx="5181600" cy="365760"/>
          </a:xfrm>
        </p:spPr>
        <p:txBody>
          <a:bodyPr/>
          <a:lstStyle/>
          <a:p>
            <a:r>
              <a:rPr lang="en-GB" smtClean="0"/>
              <a:t>© 2014 Cengage Learning Engineering. All Rights Reserved</a:t>
            </a:r>
            <a:endParaRPr lang="en-GB"/>
          </a:p>
        </p:txBody>
      </p:sp>
      <p:sp>
        <p:nvSpPr>
          <p:cNvPr id="5" name="Slide Number Placeholder 4"/>
          <p:cNvSpPr>
            <a:spLocks noGrp="1"/>
          </p:cNvSpPr>
          <p:nvPr>
            <p:ph type="sldNum" sz="quarter" idx="12"/>
          </p:nvPr>
        </p:nvSpPr>
        <p:spPr/>
        <p:txBody>
          <a:bodyPr/>
          <a:lstStyle/>
          <a:p>
            <a:fld id="{5E3100E0-442E-4EFD-B809-F48CE7A4B0A5}" type="slidenum">
              <a:rPr lang="en-GB" smtClean="0"/>
              <a:t>15</a:t>
            </a:fld>
            <a:endParaRPr lang="en-GB"/>
          </a:p>
        </p:txBody>
      </p:sp>
      <p:sp>
        <p:nvSpPr>
          <p:cNvPr id="6" name="TextBox 5"/>
          <p:cNvSpPr txBox="1"/>
          <p:nvPr/>
        </p:nvSpPr>
        <p:spPr>
          <a:xfrm>
            <a:off x="251520" y="476672"/>
            <a:ext cx="8064896" cy="3636893"/>
          </a:xfrm>
          <a:prstGeom prst="rect">
            <a:avLst/>
          </a:prstGeom>
          <a:noFill/>
        </p:spPr>
        <p:txBody>
          <a:bodyPr wrap="square" rtlCol="0">
            <a:spAutoFit/>
          </a:bodyPr>
          <a:lstStyle/>
          <a:p>
            <a:pPr algn="ctr"/>
            <a:r>
              <a:rPr lang="en-GB" dirty="0" smtClean="0">
                <a:latin typeface="Arial Black" pitchFamily="34" charset="0"/>
              </a:rPr>
              <a:t>The </a:t>
            </a:r>
            <a:r>
              <a:rPr lang="en-GB" dirty="0" err="1" smtClean="0">
                <a:latin typeface="Arial Black" pitchFamily="34" charset="0"/>
              </a:rPr>
              <a:t>Analog</a:t>
            </a:r>
            <a:r>
              <a:rPr lang="en-GB" dirty="0" smtClean="0">
                <a:latin typeface="Arial Black" pitchFamily="34" charset="0"/>
              </a:rPr>
              <a:t> Computer</a:t>
            </a:r>
          </a:p>
          <a:p>
            <a:pPr algn="ctr"/>
            <a:endParaRPr lang="en-GB" sz="1000" dirty="0"/>
          </a:p>
          <a:p>
            <a:pPr marL="355600" marR="0" indent="-355600" algn="just">
              <a:spcBef>
                <a:spcPts val="0"/>
              </a:spcBef>
              <a:spcAft>
                <a:spcPts val="200"/>
              </a:spcAft>
              <a:buAutoNum type="arabicPeriod"/>
            </a:pPr>
            <a:r>
              <a:rPr lang="en-US" dirty="0" smtClean="0">
                <a:latin typeface="Times New Roman"/>
                <a:ea typeface="Times New Roman"/>
              </a:rPr>
              <a:t>An analog computer simulates a system.  There is no program</a:t>
            </a:r>
          </a:p>
          <a:p>
            <a:pPr marL="355600" marR="0" indent="-355600" algn="just">
              <a:spcBef>
                <a:spcPts val="0"/>
              </a:spcBef>
              <a:spcAft>
                <a:spcPts val="200"/>
              </a:spcAft>
              <a:buAutoNum type="arabicPeriod"/>
            </a:pPr>
            <a:endParaRPr lang="en-US" dirty="0" smtClean="0">
              <a:latin typeface="Times New Roman"/>
              <a:ea typeface="Times New Roman"/>
            </a:endParaRPr>
          </a:p>
          <a:p>
            <a:pPr marL="355600" marR="0" indent="-355600" algn="just">
              <a:spcBef>
                <a:spcPts val="0"/>
              </a:spcBef>
              <a:spcAft>
                <a:spcPts val="200"/>
              </a:spcAft>
              <a:buAutoNum type="arabicPeriod"/>
            </a:pPr>
            <a:r>
              <a:rPr lang="en-GB" dirty="0" smtClean="0">
                <a:latin typeface="Times New Roman"/>
                <a:ea typeface="Times New Roman"/>
              </a:rPr>
              <a:t>Probably the most famous </a:t>
            </a:r>
            <a:r>
              <a:rPr lang="en-GB" dirty="0" err="1" smtClean="0">
                <a:latin typeface="Times New Roman"/>
                <a:ea typeface="Times New Roman"/>
              </a:rPr>
              <a:t>analog</a:t>
            </a:r>
            <a:r>
              <a:rPr lang="en-GB" dirty="0" smtClean="0">
                <a:latin typeface="Times New Roman"/>
                <a:ea typeface="Times New Roman"/>
              </a:rPr>
              <a:t> computer is the governor used by steam engines to maintain speed. When the vertical spindle rotates, the two balls swing out. The arms from which they hang controls the flow of steam. If the engine load is decreased, it speeds up, the balls swing out further and reduce the flow of steam to bring the speed down again.</a:t>
            </a:r>
          </a:p>
          <a:p>
            <a:pPr marL="355600" marR="0" indent="-355600" algn="just">
              <a:spcBef>
                <a:spcPts val="0"/>
              </a:spcBef>
              <a:spcAft>
                <a:spcPts val="200"/>
              </a:spcAft>
              <a:buAutoNum type="arabicPeriod"/>
            </a:pPr>
            <a:endParaRPr lang="en-GB" dirty="0" smtClean="0">
              <a:latin typeface="Times New Roman"/>
              <a:ea typeface="Times New Roman"/>
            </a:endParaRPr>
          </a:p>
          <a:p>
            <a:pPr marL="355600" marR="0" indent="-355600" algn="just">
              <a:spcBef>
                <a:spcPts val="0"/>
              </a:spcBef>
              <a:spcAft>
                <a:spcPts val="200"/>
              </a:spcAft>
              <a:buAutoNum type="arabicPeriod"/>
            </a:pPr>
            <a:r>
              <a:rPr lang="en-GB" dirty="0" smtClean="0">
                <a:latin typeface="Times New Roman"/>
                <a:ea typeface="Times New Roman"/>
              </a:rPr>
              <a:t>This demonstrate that there was a need for automation long before our era and that engineers have been interested in automatic control for a long time.</a:t>
            </a:r>
            <a:endParaRPr lang="en-US" dirty="0" smtClean="0">
              <a:latin typeface="Times New Roman"/>
              <a:ea typeface="Times New Roman"/>
            </a:endParaRPr>
          </a:p>
          <a:p>
            <a:pPr marL="719138" marR="0" indent="-719138" algn="just">
              <a:spcBef>
                <a:spcPts val="0"/>
              </a:spcBef>
              <a:spcAft>
                <a:spcPts val="200"/>
              </a:spcAft>
              <a:buAutoNum type="arabicPeriod"/>
            </a:pPr>
            <a:endParaRPr lang="en-GB" sz="1400" b="1" dirty="0" smtClean="0">
              <a:latin typeface="Times New Roman"/>
              <a:ea typeface="Times New Roman"/>
            </a:endParaRPr>
          </a:p>
        </p:txBody>
      </p:sp>
    </p:spTree>
    <p:extLst>
      <p:ext uri="{BB962C8B-B14F-4D97-AF65-F5344CB8AC3E}">
        <p14:creationId xmlns:p14="http://schemas.microsoft.com/office/powerpoint/2010/main" val="425096756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896" y="4509120"/>
            <a:ext cx="7539430" cy="1849736"/>
          </a:xfrm>
          <a:prstGeom prst="rect">
            <a:avLst/>
          </a:prstGeom>
        </p:spPr>
      </p:pic>
      <p:sp>
        <p:nvSpPr>
          <p:cNvPr id="4" name="Footer Placeholder 3"/>
          <p:cNvSpPr>
            <a:spLocks noGrp="1"/>
          </p:cNvSpPr>
          <p:nvPr>
            <p:ph type="ftr" sz="quarter" idx="11"/>
          </p:nvPr>
        </p:nvSpPr>
        <p:spPr>
          <a:xfrm>
            <a:off x="1752600" y="6492240"/>
            <a:ext cx="5181600" cy="365760"/>
          </a:xfrm>
        </p:spPr>
        <p:txBody>
          <a:bodyPr/>
          <a:lstStyle/>
          <a:p>
            <a:r>
              <a:rPr lang="en-GB" smtClean="0"/>
              <a:t>© 2014 Cengage Learning Engineering. All Rights Reserved</a:t>
            </a:r>
            <a:endParaRPr lang="en-GB"/>
          </a:p>
        </p:txBody>
      </p:sp>
      <p:sp>
        <p:nvSpPr>
          <p:cNvPr id="5" name="Slide Number Placeholder 4"/>
          <p:cNvSpPr>
            <a:spLocks noGrp="1"/>
          </p:cNvSpPr>
          <p:nvPr>
            <p:ph type="sldNum" sz="quarter" idx="12"/>
          </p:nvPr>
        </p:nvSpPr>
        <p:spPr/>
        <p:txBody>
          <a:bodyPr/>
          <a:lstStyle/>
          <a:p>
            <a:fld id="{5E3100E0-442E-4EFD-B809-F48CE7A4B0A5}" type="slidenum">
              <a:rPr lang="en-GB" smtClean="0"/>
              <a:t>16</a:t>
            </a:fld>
            <a:endParaRPr lang="en-GB"/>
          </a:p>
        </p:txBody>
      </p:sp>
      <p:sp>
        <p:nvSpPr>
          <p:cNvPr id="6" name="TextBox 5"/>
          <p:cNvSpPr txBox="1"/>
          <p:nvPr/>
        </p:nvSpPr>
        <p:spPr>
          <a:xfrm>
            <a:off x="263745" y="692696"/>
            <a:ext cx="7798180" cy="3016210"/>
          </a:xfrm>
          <a:prstGeom prst="rect">
            <a:avLst/>
          </a:prstGeom>
          <a:noFill/>
        </p:spPr>
        <p:txBody>
          <a:bodyPr wrap="square" rtlCol="0">
            <a:spAutoFit/>
          </a:bodyPr>
          <a:lstStyle/>
          <a:p>
            <a:pPr algn="ctr"/>
            <a:r>
              <a:rPr lang="en-GB" dirty="0" smtClean="0">
                <a:latin typeface="Arial Black" pitchFamily="34" charset="0"/>
              </a:rPr>
              <a:t>Introducing the Computer by Solving a Problem</a:t>
            </a:r>
          </a:p>
          <a:p>
            <a:endParaRPr lang="en-GB" dirty="0"/>
          </a:p>
          <a:p>
            <a:pPr marL="355600" marR="0" indent="-355600" algn="just">
              <a:spcBef>
                <a:spcPts val="0"/>
              </a:spcBef>
              <a:spcAft>
                <a:spcPts val="200"/>
              </a:spcAft>
              <a:buAutoNum type="arabicPeriod"/>
            </a:pPr>
            <a:r>
              <a:rPr lang="en-US" dirty="0" smtClean="0">
                <a:latin typeface="Times New Roman"/>
                <a:ea typeface="Times New Roman"/>
              </a:rPr>
              <a:t>Before introducing the computer itself, we look at what is needed to solve a simple problem.</a:t>
            </a:r>
          </a:p>
          <a:p>
            <a:pPr marL="355600" marR="0" indent="-355600" algn="just">
              <a:spcBef>
                <a:spcPts val="0"/>
              </a:spcBef>
              <a:spcAft>
                <a:spcPts val="200"/>
              </a:spcAft>
              <a:buAutoNum type="arabicPeriod"/>
            </a:pPr>
            <a:endParaRPr lang="en-US" dirty="0" smtClean="0">
              <a:latin typeface="Times New Roman"/>
              <a:ea typeface="Times New Roman"/>
            </a:endParaRPr>
          </a:p>
          <a:p>
            <a:pPr marL="355600" marR="0" indent="-355600" algn="just">
              <a:spcBef>
                <a:spcPts val="0"/>
              </a:spcBef>
              <a:spcAft>
                <a:spcPts val="200"/>
              </a:spcAft>
              <a:buAutoNum type="arabicPeriod"/>
            </a:pPr>
            <a:r>
              <a:rPr lang="en-GB" dirty="0" smtClean="0">
                <a:latin typeface="Times New Roman"/>
                <a:ea typeface="Times New Roman"/>
              </a:rPr>
              <a:t>We want to find the longest sequence of repeated digits in a stream of digits.</a:t>
            </a:r>
          </a:p>
          <a:p>
            <a:pPr marL="355600" marR="0" indent="-355600" algn="just">
              <a:spcBef>
                <a:spcPts val="0"/>
              </a:spcBef>
              <a:spcAft>
                <a:spcPts val="200"/>
              </a:spcAft>
              <a:buAutoNum type="arabicPeriod"/>
            </a:pPr>
            <a:endParaRPr lang="en-GB" dirty="0" smtClean="0">
              <a:latin typeface="Times New Roman"/>
              <a:ea typeface="Times New Roman"/>
            </a:endParaRPr>
          </a:p>
          <a:p>
            <a:pPr marL="355600" marR="0" indent="-355600" algn="just">
              <a:spcBef>
                <a:spcPts val="0"/>
              </a:spcBef>
              <a:spcAft>
                <a:spcPts val="200"/>
              </a:spcAft>
              <a:buAutoNum type="arabicPeriod"/>
            </a:pPr>
            <a:r>
              <a:rPr lang="en-GB" dirty="0" smtClean="0">
                <a:latin typeface="Times New Roman"/>
                <a:ea typeface="Times New Roman"/>
              </a:rPr>
              <a:t>In figure 1.7 the longest run of repeated digits is four consecutive sixes.</a:t>
            </a:r>
          </a:p>
          <a:p>
            <a:pPr marL="355600" marR="0" indent="-355600" algn="just">
              <a:spcBef>
                <a:spcPts val="0"/>
              </a:spcBef>
              <a:spcAft>
                <a:spcPts val="200"/>
              </a:spcAft>
              <a:buAutoNum type="arabicPeriod"/>
            </a:pPr>
            <a:endParaRPr lang="en-GB" dirty="0" smtClean="0">
              <a:latin typeface="Times New Roman"/>
              <a:ea typeface="Times New Roman"/>
            </a:endParaRPr>
          </a:p>
          <a:p>
            <a:pPr marL="355600" marR="0" indent="-355600" algn="just">
              <a:spcBef>
                <a:spcPts val="0"/>
              </a:spcBef>
              <a:spcAft>
                <a:spcPts val="200"/>
              </a:spcAft>
              <a:buAutoNum type="arabicPeriod"/>
            </a:pPr>
            <a:r>
              <a:rPr lang="en-GB" dirty="0" smtClean="0">
                <a:latin typeface="Times New Roman"/>
                <a:ea typeface="Times New Roman"/>
              </a:rPr>
              <a:t>How can we automate this? What do we need to do?</a:t>
            </a:r>
          </a:p>
        </p:txBody>
      </p:sp>
    </p:spTree>
    <p:extLst>
      <p:ext uri="{BB962C8B-B14F-4D97-AF65-F5344CB8AC3E}">
        <p14:creationId xmlns:p14="http://schemas.microsoft.com/office/powerpoint/2010/main" val="321394735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996" y="3727907"/>
            <a:ext cx="5863180" cy="2753146"/>
          </a:xfrm>
          <a:prstGeom prst="rect">
            <a:avLst/>
          </a:prstGeom>
        </p:spPr>
      </p:pic>
      <p:sp>
        <p:nvSpPr>
          <p:cNvPr id="4" name="Footer Placeholder 3"/>
          <p:cNvSpPr>
            <a:spLocks noGrp="1"/>
          </p:cNvSpPr>
          <p:nvPr>
            <p:ph type="ftr" sz="quarter" idx="11"/>
          </p:nvPr>
        </p:nvSpPr>
        <p:spPr>
          <a:xfrm>
            <a:off x="1752600" y="6492240"/>
            <a:ext cx="5181600" cy="365760"/>
          </a:xfrm>
        </p:spPr>
        <p:txBody>
          <a:bodyPr/>
          <a:lstStyle/>
          <a:p>
            <a:r>
              <a:rPr lang="en-GB" smtClean="0"/>
              <a:t>© 2014 Cengage Learning Engineering. All Rights Reserved</a:t>
            </a:r>
            <a:endParaRPr lang="en-GB"/>
          </a:p>
        </p:txBody>
      </p:sp>
      <p:sp>
        <p:nvSpPr>
          <p:cNvPr id="5" name="Slide Number Placeholder 4"/>
          <p:cNvSpPr>
            <a:spLocks noGrp="1"/>
          </p:cNvSpPr>
          <p:nvPr>
            <p:ph type="sldNum" sz="quarter" idx="12"/>
          </p:nvPr>
        </p:nvSpPr>
        <p:spPr/>
        <p:txBody>
          <a:bodyPr/>
          <a:lstStyle/>
          <a:p>
            <a:fld id="{5E3100E0-442E-4EFD-B809-F48CE7A4B0A5}" type="slidenum">
              <a:rPr lang="en-GB" smtClean="0"/>
              <a:t>17</a:t>
            </a:fld>
            <a:endParaRPr lang="en-GB"/>
          </a:p>
        </p:txBody>
      </p:sp>
      <p:sp>
        <p:nvSpPr>
          <p:cNvPr id="6" name="TextBox 5"/>
          <p:cNvSpPr txBox="1"/>
          <p:nvPr/>
        </p:nvSpPr>
        <p:spPr>
          <a:xfrm>
            <a:off x="323528" y="548680"/>
            <a:ext cx="7992887" cy="2739211"/>
          </a:xfrm>
          <a:prstGeom prst="rect">
            <a:avLst/>
          </a:prstGeom>
          <a:noFill/>
        </p:spPr>
        <p:txBody>
          <a:bodyPr wrap="square" rtlCol="0">
            <a:spAutoFit/>
          </a:bodyPr>
          <a:lstStyle/>
          <a:p>
            <a:pPr marL="355600" marR="0" indent="-355600" algn="just">
              <a:spcBef>
                <a:spcPts val="0"/>
              </a:spcBef>
              <a:spcAft>
                <a:spcPts val="200"/>
              </a:spcAft>
              <a:buAutoNum type="arabicPeriod"/>
            </a:pPr>
            <a:r>
              <a:rPr lang="en-US" dirty="0" smtClean="0">
                <a:latin typeface="Times New Roman"/>
                <a:ea typeface="Times New Roman"/>
              </a:rPr>
              <a:t>We are going to solve this problem sequentially by examining a digit at a time.</a:t>
            </a:r>
          </a:p>
          <a:p>
            <a:pPr marL="355600" marR="0" indent="-355600" algn="just">
              <a:spcBef>
                <a:spcPts val="0"/>
              </a:spcBef>
              <a:spcAft>
                <a:spcPts val="200"/>
              </a:spcAft>
              <a:buAutoNum type="arabicPeriod"/>
            </a:pPr>
            <a:endParaRPr lang="en-US" dirty="0" smtClean="0">
              <a:latin typeface="Times New Roman"/>
              <a:ea typeface="Times New Roman"/>
            </a:endParaRPr>
          </a:p>
          <a:p>
            <a:pPr marL="355600" marR="0" indent="-355600" algn="just">
              <a:spcBef>
                <a:spcPts val="0"/>
              </a:spcBef>
              <a:spcAft>
                <a:spcPts val="200"/>
              </a:spcAft>
              <a:buAutoNum type="arabicPeriod"/>
            </a:pPr>
            <a:r>
              <a:rPr lang="en-GB" dirty="0" smtClean="0">
                <a:latin typeface="Times New Roman"/>
                <a:ea typeface="Times New Roman"/>
              </a:rPr>
              <a:t>We could design a parallel machine or a dedicated machine – but we won’t.</a:t>
            </a:r>
          </a:p>
          <a:p>
            <a:pPr marL="355600" marR="0" indent="-355600" algn="just">
              <a:spcBef>
                <a:spcPts val="0"/>
              </a:spcBef>
              <a:spcAft>
                <a:spcPts val="200"/>
              </a:spcAft>
              <a:buAutoNum type="arabicPeriod"/>
            </a:pPr>
            <a:endParaRPr lang="en-US" dirty="0" smtClean="0">
              <a:latin typeface="Times New Roman"/>
              <a:ea typeface="Times New Roman"/>
            </a:endParaRPr>
          </a:p>
          <a:p>
            <a:pPr marL="355600" marR="0" indent="-355600" algn="just">
              <a:spcBef>
                <a:spcPts val="0"/>
              </a:spcBef>
              <a:spcAft>
                <a:spcPts val="200"/>
              </a:spcAft>
              <a:buAutoNum type="arabicPeriod"/>
            </a:pPr>
            <a:r>
              <a:rPr lang="en-GB" dirty="0" smtClean="0">
                <a:latin typeface="Times New Roman"/>
                <a:ea typeface="Times New Roman"/>
              </a:rPr>
              <a:t>We will take a general-purpose problem solving approach.</a:t>
            </a:r>
          </a:p>
          <a:p>
            <a:pPr marL="355600" marR="0" indent="-355600" algn="just">
              <a:spcBef>
                <a:spcPts val="0"/>
              </a:spcBef>
              <a:spcAft>
                <a:spcPts val="200"/>
              </a:spcAft>
              <a:buAutoNum type="arabicPeriod"/>
            </a:pPr>
            <a:endParaRPr lang="en-GB" dirty="0" smtClean="0">
              <a:latin typeface="Times New Roman"/>
              <a:ea typeface="Times New Roman"/>
            </a:endParaRPr>
          </a:p>
          <a:p>
            <a:pPr marL="355600" marR="0" indent="-355600" algn="just">
              <a:spcBef>
                <a:spcPts val="0"/>
              </a:spcBef>
              <a:spcAft>
                <a:spcPts val="200"/>
              </a:spcAft>
              <a:buAutoNum type="arabicPeriod"/>
            </a:pPr>
            <a:r>
              <a:rPr lang="en-GB" dirty="0" smtClean="0">
                <a:latin typeface="Times New Roman"/>
                <a:ea typeface="Times New Roman"/>
              </a:rPr>
              <a:t>One way of solving this problem is to note that we are always in one of two states: in a sequence of repeated digits, or at the start of a new sequence. Figure 1.8 demonstrates how we can illustrate this with a state diagram.</a:t>
            </a:r>
          </a:p>
        </p:txBody>
      </p:sp>
    </p:spTree>
    <p:extLst>
      <p:ext uri="{BB962C8B-B14F-4D97-AF65-F5344CB8AC3E}">
        <p14:creationId xmlns:p14="http://schemas.microsoft.com/office/powerpoint/2010/main" val="209254879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567" y="3212976"/>
            <a:ext cx="6900767" cy="3240360"/>
          </a:xfrm>
          <a:prstGeom prst="rect">
            <a:avLst/>
          </a:prstGeom>
        </p:spPr>
      </p:pic>
      <p:sp>
        <p:nvSpPr>
          <p:cNvPr id="4" name="Footer Placeholder 3"/>
          <p:cNvSpPr>
            <a:spLocks noGrp="1"/>
          </p:cNvSpPr>
          <p:nvPr>
            <p:ph type="ftr" sz="quarter" idx="11"/>
          </p:nvPr>
        </p:nvSpPr>
        <p:spPr>
          <a:xfrm>
            <a:off x="1752600" y="6492240"/>
            <a:ext cx="5181600" cy="365760"/>
          </a:xfrm>
        </p:spPr>
        <p:txBody>
          <a:bodyPr/>
          <a:lstStyle/>
          <a:p>
            <a:r>
              <a:rPr lang="en-GB" smtClean="0"/>
              <a:t>© 2014 Cengage Learning Engineering. All Rights Reserved</a:t>
            </a:r>
            <a:endParaRPr lang="en-GB"/>
          </a:p>
        </p:txBody>
      </p:sp>
      <p:sp>
        <p:nvSpPr>
          <p:cNvPr id="5" name="Slide Number Placeholder 4"/>
          <p:cNvSpPr>
            <a:spLocks noGrp="1"/>
          </p:cNvSpPr>
          <p:nvPr>
            <p:ph type="sldNum" sz="quarter" idx="12"/>
          </p:nvPr>
        </p:nvSpPr>
        <p:spPr/>
        <p:txBody>
          <a:bodyPr/>
          <a:lstStyle/>
          <a:p>
            <a:fld id="{5E3100E0-442E-4EFD-B809-F48CE7A4B0A5}" type="slidenum">
              <a:rPr lang="en-GB" smtClean="0"/>
              <a:t>18</a:t>
            </a:fld>
            <a:endParaRPr lang="en-GB"/>
          </a:p>
        </p:txBody>
      </p:sp>
      <p:sp>
        <p:nvSpPr>
          <p:cNvPr id="6" name="TextBox 5"/>
          <p:cNvSpPr txBox="1"/>
          <p:nvPr/>
        </p:nvSpPr>
        <p:spPr>
          <a:xfrm>
            <a:off x="447617" y="620688"/>
            <a:ext cx="7582156" cy="1985159"/>
          </a:xfrm>
          <a:prstGeom prst="rect">
            <a:avLst/>
          </a:prstGeom>
          <a:noFill/>
        </p:spPr>
        <p:txBody>
          <a:bodyPr wrap="square" rtlCol="0">
            <a:spAutoFit/>
          </a:bodyPr>
          <a:lstStyle/>
          <a:p>
            <a:pPr algn="ctr"/>
            <a:r>
              <a:rPr lang="en-GB" dirty="0" smtClean="0">
                <a:latin typeface="Arial Black" pitchFamily="34" charset="0"/>
              </a:rPr>
              <a:t>State Diagram</a:t>
            </a:r>
          </a:p>
          <a:p>
            <a:endParaRPr lang="en-GB" sz="1000" dirty="0"/>
          </a:p>
          <a:p>
            <a:pPr marL="355600" marR="0" indent="-355600">
              <a:spcBef>
                <a:spcPts val="0"/>
              </a:spcBef>
              <a:spcAft>
                <a:spcPts val="200"/>
              </a:spcAft>
              <a:buAutoNum type="arabicPeriod"/>
            </a:pPr>
            <a:r>
              <a:rPr lang="en-US" dirty="0" smtClean="0">
                <a:latin typeface="Times New Roman"/>
                <a:ea typeface="Times New Roman"/>
              </a:rPr>
              <a:t>Each circle represents a possible state</a:t>
            </a:r>
          </a:p>
          <a:p>
            <a:pPr marL="355600" marR="0" indent="-355600">
              <a:spcBef>
                <a:spcPts val="0"/>
              </a:spcBef>
              <a:spcAft>
                <a:spcPts val="200"/>
              </a:spcAft>
              <a:buAutoNum type="arabicPeriod"/>
            </a:pPr>
            <a:r>
              <a:rPr lang="en-GB" dirty="0" smtClean="0">
                <a:latin typeface="Times New Roman"/>
                <a:ea typeface="Times New Roman"/>
              </a:rPr>
              <a:t>There are two states: </a:t>
            </a:r>
            <a:r>
              <a:rPr lang="en-GB" b="1" dirty="0" smtClean="0">
                <a:solidFill>
                  <a:srgbClr val="FF0000"/>
                </a:solidFill>
                <a:latin typeface="Times New Roman"/>
                <a:ea typeface="Times New Roman"/>
              </a:rPr>
              <a:t>In a Run </a:t>
            </a:r>
            <a:r>
              <a:rPr lang="en-GB" dirty="0" smtClean="0">
                <a:latin typeface="Times New Roman"/>
                <a:ea typeface="Times New Roman"/>
              </a:rPr>
              <a:t>and </a:t>
            </a:r>
            <a:r>
              <a:rPr lang="en-GB" b="1" dirty="0" smtClean="0">
                <a:solidFill>
                  <a:srgbClr val="FF0000"/>
                </a:solidFill>
                <a:latin typeface="Times New Roman"/>
                <a:ea typeface="Times New Roman"/>
              </a:rPr>
              <a:t>Not in a Run</a:t>
            </a:r>
            <a:endParaRPr lang="en-US" b="1" dirty="0" smtClean="0">
              <a:solidFill>
                <a:srgbClr val="FF0000"/>
              </a:solidFill>
              <a:latin typeface="Times New Roman"/>
              <a:ea typeface="Times New Roman"/>
            </a:endParaRPr>
          </a:p>
          <a:p>
            <a:pPr marL="355600" marR="0" indent="-355600">
              <a:spcBef>
                <a:spcPts val="0"/>
              </a:spcBef>
              <a:spcAft>
                <a:spcPts val="200"/>
              </a:spcAft>
              <a:buAutoNum type="arabicPeriod"/>
            </a:pPr>
            <a:r>
              <a:rPr lang="en-GB" dirty="0" smtClean="0">
                <a:latin typeface="Times New Roman"/>
                <a:ea typeface="Times New Roman"/>
              </a:rPr>
              <a:t>A state change takes place each time we examine a new digit</a:t>
            </a:r>
          </a:p>
          <a:p>
            <a:pPr marL="355600" marR="0" indent="-355600">
              <a:spcBef>
                <a:spcPts val="0"/>
              </a:spcBef>
              <a:spcAft>
                <a:spcPts val="200"/>
              </a:spcAft>
              <a:buAutoNum type="arabicPeriod"/>
            </a:pPr>
            <a:r>
              <a:rPr lang="en-GB" dirty="0" smtClean="0">
                <a:latin typeface="Times New Roman"/>
                <a:ea typeface="Times New Roman"/>
              </a:rPr>
              <a:t>A state transition can take you from the current state to a new state or keep you in the current state.</a:t>
            </a:r>
          </a:p>
        </p:txBody>
      </p:sp>
    </p:spTree>
    <p:extLst>
      <p:ext uri="{BB962C8B-B14F-4D97-AF65-F5344CB8AC3E}">
        <p14:creationId xmlns:p14="http://schemas.microsoft.com/office/powerpoint/2010/main" val="399663130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1993" y="2708920"/>
            <a:ext cx="7838515" cy="3312368"/>
          </a:xfrm>
          <a:prstGeom prst="rect">
            <a:avLst/>
          </a:prstGeom>
        </p:spPr>
      </p:pic>
      <p:sp>
        <p:nvSpPr>
          <p:cNvPr id="3" name="Date Placeholder 2"/>
          <p:cNvSpPr>
            <a:spLocks noGrp="1"/>
          </p:cNvSpPr>
          <p:nvPr>
            <p:ph type="dt" sz="half" idx="10"/>
          </p:nvPr>
        </p:nvSpPr>
        <p:spPr>
          <a:xfrm rot="5400000">
            <a:off x="7589520" y="1081851"/>
            <a:ext cx="2011680" cy="384048"/>
          </a:xfrm>
          <a:prstGeom prst="rect">
            <a:avLst/>
          </a:prstGeom>
        </p:spPr>
        <p:txBody>
          <a:bodyPr/>
          <a:lstStyle/>
          <a:p>
            <a:endParaRPr lang="en-GB" dirty="0"/>
          </a:p>
        </p:txBody>
      </p:sp>
      <p:sp>
        <p:nvSpPr>
          <p:cNvPr id="4" name="Footer Placeholder 3"/>
          <p:cNvSpPr>
            <a:spLocks noGrp="1"/>
          </p:cNvSpPr>
          <p:nvPr>
            <p:ph type="ftr" sz="quarter" idx="11"/>
          </p:nvPr>
        </p:nvSpPr>
        <p:spPr>
          <a:xfrm>
            <a:off x="1752600" y="6492240"/>
            <a:ext cx="5181600" cy="365760"/>
          </a:xfrm>
        </p:spPr>
        <p:txBody>
          <a:bodyPr/>
          <a:lstStyle/>
          <a:p>
            <a:r>
              <a:rPr lang="en-GB" smtClean="0"/>
              <a:t>© 2014 Cengage Learning Engineering. All Rights Reserved</a:t>
            </a:r>
            <a:endParaRPr lang="en-GB"/>
          </a:p>
        </p:txBody>
      </p:sp>
      <p:sp>
        <p:nvSpPr>
          <p:cNvPr id="5" name="Slide Number Placeholder 4"/>
          <p:cNvSpPr>
            <a:spLocks noGrp="1"/>
          </p:cNvSpPr>
          <p:nvPr>
            <p:ph type="sldNum" sz="quarter" idx="12"/>
          </p:nvPr>
        </p:nvSpPr>
        <p:spPr/>
        <p:txBody>
          <a:bodyPr/>
          <a:lstStyle/>
          <a:p>
            <a:fld id="{5E3100E0-442E-4EFD-B809-F48CE7A4B0A5}" type="slidenum">
              <a:rPr lang="en-GB" smtClean="0"/>
              <a:t>19</a:t>
            </a:fld>
            <a:endParaRPr lang="en-GB"/>
          </a:p>
        </p:txBody>
      </p:sp>
      <p:sp>
        <p:nvSpPr>
          <p:cNvPr id="6" name="TextBox 5"/>
          <p:cNvSpPr txBox="1"/>
          <p:nvPr/>
        </p:nvSpPr>
        <p:spPr>
          <a:xfrm>
            <a:off x="516177" y="764704"/>
            <a:ext cx="7510148" cy="1220847"/>
          </a:xfrm>
          <a:prstGeom prst="rect">
            <a:avLst/>
          </a:prstGeom>
          <a:noFill/>
        </p:spPr>
        <p:txBody>
          <a:bodyPr wrap="square" rtlCol="0">
            <a:spAutoFit/>
          </a:bodyPr>
          <a:lstStyle/>
          <a:p>
            <a:endParaRPr lang="en-GB" sz="1000" dirty="0"/>
          </a:p>
          <a:p>
            <a:pPr marL="355600" marR="0" indent="-355600" algn="just">
              <a:spcBef>
                <a:spcPts val="0"/>
              </a:spcBef>
              <a:spcAft>
                <a:spcPts val="200"/>
              </a:spcAft>
              <a:buAutoNum type="arabicPeriod"/>
            </a:pPr>
            <a:r>
              <a:rPr lang="en-US" sz="2000" dirty="0" smtClean="0">
                <a:latin typeface="Times New Roman"/>
                <a:ea typeface="Times New Roman"/>
              </a:rPr>
              <a:t>This figure shows the state we are in after picking up each digit</a:t>
            </a:r>
          </a:p>
          <a:p>
            <a:pPr marL="355600" marR="0" indent="-355600" algn="just">
              <a:spcBef>
                <a:spcPts val="0"/>
              </a:spcBef>
              <a:spcAft>
                <a:spcPts val="200"/>
              </a:spcAft>
              <a:buAutoNum type="arabicPeriod"/>
            </a:pPr>
            <a:endParaRPr lang="en-US" sz="2000" dirty="0" smtClean="0">
              <a:latin typeface="Times New Roman"/>
              <a:ea typeface="Times New Roman"/>
            </a:endParaRPr>
          </a:p>
          <a:p>
            <a:pPr marL="355600" marR="0" indent="-355600" algn="just">
              <a:spcBef>
                <a:spcPts val="0"/>
              </a:spcBef>
              <a:spcAft>
                <a:spcPts val="200"/>
              </a:spcAft>
              <a:buAutoNum type="arabicPeriod"/>
            </a:pPr>
            <a:r>
              <a:rPr lang="en-GB" sz="2000" dirty="0" smtClean="0">
                <a:latin typeface="Times New Roman"/>
                <a:ea typeface="Times New Roman"/>
              </a:rPr>
              <a:t>We start at the left hand end</a:t>
            </a:r>
            <a:endParaRPr lang="en-US" sz="2000" dirty="0" smtClean="0">
              <a:latin typeface="Times New Roman"/>
              <a:ea typeface="Times New Roman"/>
            </a:endParaRPr>
          </a:p>
        </p:txBody>
      </p:sp>
    </p:spTree>
    <p:extLst>
      <p:ext uri="{BB962C8B-B14F-4D97-AF65-F5344CB8AC3E}">
        <p14:creationId xmlns:p14="http://schemas.microsoft.com/office/powerpoint/2010/main" val="1979247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752600" y="6492240"/>
            <a:ext cx="5181600" cy="365760"/>
          </a:xfrm>
        </p:spPr>
        <p:txBody>
          <a:bodyPr/>
          <a:lstStyle/>
          <a:p>
            <a:r>
              <a:rPr lang="en-GB" smtClean="0"/>
              <a:t>© 2014 Cengage Learning Engineering. All Rights Reserved</a:t>
            </a:r>
            <a:endParaRPr lang="en-GB" dirty="0"/>
          </a:p>
        </p:txBody>
      </p:sp>
      <p:sp>
        <p:nvSpPr>
          <p:cNvPr id="4" name="Slide Number Placeholder 3"/>
          <p:cNvSpPr>
            <a:spLocks noGrp="1"/>
          </p:cNvSpPr>
          <p:nvPr>
            <p:ph type="sldNum" sz="quarter" idx="12"/>
          </p:nvPr>
        </p:nvSpPr>
        <p:spPr/>
        <p:txBody>
          <a:bodyPr/>
          <a:lstStyle/>
          <a:p>
            <a:fld id="{5E3100E0-442E-4EFD-B809-F48CE7A4B0A5}" type="slidenum">
              <a:rPr lang="en-GB" smtClean="0"/>
              <a:t>2</a:t>
            </a:fld>
            <a:endParaRPr lang="en-GB"/>
          </a:p>
        </p:txBody>
      </p:sp>
      <p:sp>
        <p:nvSpPr>
          <p:cNvPr id="5" name="TextBox 4"/>
          <p:cNvSpPr txBox="1"/>
          <p:nvPr/>
        </p:nvSpPr>
        <p:spPr>
          <a:xfrm>
            <a:off x="107504" y="620688"/>
            <a:ext cx="7798181" cy="5647700"/>
          </a:xfrm>
          <a:prstGeom prst="rect">
            <a:avLst/>
          </a:prstGeom>
          <a:noFill/>
        </p:spPr>
        <p:txBody>
          <a:bodyPr wrap="square" rtlCol="0">
            <a:spAutoFit/>
          </a:bodyPr>
          <a:lstStyle/>
          <a:p>
            <a:pPr algn="ctr"/>
            <a:r>
              <a:rPr lang="en-GB" sz="2000" dirty="0" smtClean="0">
                <a:latin typeface="Arial Black" pitchFamily="34" charset="0"/>
              </a:rPr>
              <a:t>Structure of the Course</a:t>
            </a:r>
          </a:p>
          <a:p>
            <a:endParaRPr lang="en-GB" sz="1100" dirty="0"/>
          </a:p>
          <a:p>
            <a:pPr marL="893763" marR="0" indent="-893763">
              <a:spcBef>
                <a:spcPts val="0"/>
              </a:spcBef>
              <a:spcAft>
                <a:spcPts val="200"/>
              </a:spcAft>
            </a:pPr>
            <a:r>
              <a:rPr lang="en-US" b="1" dirty="0">
                <a:latin typeface="Times New Roman"/>
                <a:ea typeface="Times New Roman"/>
              </a:rPr>
              <a:t>Part I</a:t>
            </a:r>
            <a:r>
              <a:rPr lang="en-US" b="1" i="1" dirty="0">
                <a:latin typeface="Times New Roman"/>
                <a:ea typeface="Times New Roman"/>
              </a:rPr>
              <a:t>	Foundations</a:t>
            </a:r>
            <a:r>
              <a:rPr lang="en-US" dirty="0">
                <a:latin typeface="Times New Roman"/>
                <a:ea typeface="Times New Roman"/>
              </a:rPr>
              <a:t> introduces the concepts, history and underlying technology of digital computers. </a:t>
            </a:r>
            <a:endParaRPr lang="en-US" dirty="0" smtClean="0">
              <a:latin typeface="Times New Roman"/>
              <a:ea typeface="Times New Roman"/>
            </a:endParaRPr>
          </a:p>
          <a:p>
            <a:pPr marL="893763" marR="0" indent="-893763">
              <a:spcBef>
                <a:spcPts val="0"/>
              </a:spcBef>
              <a:spcAft>
                <a:spcPts val="200"/>
              </a:spcAft>
            </a:pPr>
            <a:endParaRPr lang="en-US" dirty="0" smtClean="0">
              <a:latin typeface="Times New Roman"/>
              <a:ea typeface="Times New Roman"/>
            </a:endParaRPr>
          </a:p>
          <a:p>
            <a:pPr marL="893763" marR="0" indent="-893763">
              <a:spcBef>
                <a:spcPts val="0"/>
              </a:spcBef>
              <a:spcAft>
                <a:spcPts val="200"/>
              </a:spcAft>
            </a:pPr>
            <a:r>
              <a:rPr lang="en-US" b="1" dirty="0" smtClean="0">
                <a:latin typeface="Times New Roman"/>
                <a:ea typeface="Times New Roman"/>
              </a:rPr>
              <a:t>Part </a:t>
            </a:r>
            <a:r>
              <a:rPr lang="en-US" b="1" dirty="0">
                <a:latin typeface="Times New Roman"/>
                <a:ea typeface="Times New Roman"/>
              </a:rPr>
              <a:t>II</a:t>
            </a:r>
            <a:r>
              <a:rPr lang="en-US" dirty="0">
                <a:latin typeface="Times New Roman"/>
                <a:ea typeface="Times New Roman"/>
              </a:rPr>
              <a:t>	</a:t>
            </a:r>
            <a:r>
              <a:rPr lang="en-US" b="1" i="1" dirty="0">
                <a:latin typeface="Times New Roman"/>
                <a:ea typeface="Times New Roman"/>
              </a:rPr>
              <a:t>Instruction set architectures (ISAs)</a:t>
            </a:r>
            <a:r>
              <a:rPr lang="en-US" dirty="0">
                <a:latin typeface="Times New Roman"/>
                <a:ea typeface="Times New Roman"/>
              </a:rPr>
              <a:t> looks at the programming model of a computer. </a:t>
            </a:r>
            <a:r>
              <a:rPr lang="en-US" dirty="0" smtClean="0">
                <a:latin typeface="Times New Roman"/>
                <a:ea typeface="Times New Roman"/>
              </a:rPr>
              <a:t>We </a:t>
            </a:r>
            <a:r>
              <a:rPr lang="en-US" dirty="0">
                <a:latin typeface="Times New Roman"/>
                <a:ea typeface="Times New Roman"/>
              </a:rPr>
              <a:t>introduce the register model of a computer, its instruction types, and the addressing modes of a typical </a:t>
            </a:r>
            <a:r>
              <a:rPr lang="en-US" dirty="0" smtClean="0">
                <a:latin typeface="Times New Roman"/>
                <a:ea typeface="Times New Roman"/>
              </a:rPr>
              <a:t>microprocessor. </a:t>
            </a:r>
          </a:p>
          <a:p>
            <a:pPr marL="893763" marR="0" indent="-893763">
              <a:spcBef>
                <a:spcPts val="0"/>
              </a:spcBef>
              <a:spcAft>
                <a:spcPts val="200"/>
              </a:spcAft>
            </a:pPr>
            <a:endParaRPr lang="en-US" dirty="0" smtClean="0">
              <a:latin typeface="Times New Roman"/>
              <a:ea typeface="Times New Roman"/>
            </a:endParaRPr>
          </a:p>
          <a:p>
            <a:pPr marL="893763" marR="0" indent="-893763">
              <a:spcBef>
                <a:spcPts val="0"/>
              </a:spcBef>
              <a:spcAft>
                <a:spcPts val="200"/>
              </a:spcAft>
            </a:pPr>
            <a:r>
              <a:rPr lang="en-US" b="1" dirty="0" smtClean="0">
                <a:latin typeface="Times New Roman"/>
                <a:ea typeface="Times New Roman"/>
              </a:rPr>
              <a:t>Part </a:t>
            </a:r>
            <a:r>
              <a:rPr lang="en-US" b="1" dirty="0">
                <a:latin typeface="Times New Roman"/>
                <a:ea typeface="Times New Roman"/>
              </a:rPr>
              <a:t>III</a:t>
            </a:r>
            <a:r>
              <a:rPr lang="en-US" dirty="0">
                <a:latin typeface="Times New Roman"/>
                <a:ea typeface="Times New Roman"/>
              </a:rPr>
              <a:t>	</a:t>
            </a:r>
            <a:r>
              <a:rPr lang="en-US" b="1" i="1" dirty="0">
                <a:latin typeface="Times New Roman"/>
                <a:ea typeface="Times New Roman"/>
              </a:rPr>
              <a:t>Organization and Performance</a:t>
            </a:r>
            <a:r>
              <a:rPr lang="en-US" dirty="0">
                <a:latin typeface="Times New Roman"/>
                <a:ea typeface="Times New Roman"/>
              </a:rPr>
              <a:t> describes how we measure the performance of computers. </a:t>
            </a:r>
            <a:endParaRPr lang="en-US" dirty="0" smtClean="0">
              <a:latin typeface="Times New Roman"/>
              <a:ea typeface="Times New Roman"/>
            </a:endParaRPr>
          </a:p>
          <a:p>
            <a:pPr marL="893763" marR="0" indent="-893763">
              <a:spcBef>
                <a:spcPts val="0"/>
              </a:spcBef>
              <a:spcAft>
                <a:spcPts val="200"/>
              </a:spcAft>
            </a:pPr>
            <a:endParaRPr lang="en-US" dirty="0" smtClean="0">
              <a:latin typeface="Times New Roman"/>
              <a:ea typeface="Times New Roman"/>
            </a:endParaRPr>
          </a:p>
          <a:p>
            <a:pPr marL="893763" marR="0" indent="-893763">
              <a:spcBef>
                <a:spcPts val="0"/>
              </a:spcBef>
              <a:spcAft>
                <a:spcPts val="200"/>
              </a:spcAft>
            </a:pPr>
            <a:r>
              <a:rPr lang="en-US" b="1" dirty="0" smtClean="0">
                <a:latin typeface="Times New Roman"/>
                <a:ea typeface="Times New Roman"/>
              </a:rPr>
              <a:t>Part </a:t>
            </a:r>
            <a:r>
              <a:rPr lang="en-US" b="1" dirty="0">
                <a:latin typeface="Times New Roman"/>
                <a:ea typeface="Times New Roman"/>
              </a:rPr>
              <a:t>IV</a:t>
            </a:r>
            <a:r>
              <a:rPr lang="en-US" dirty="0">
                <a:latin typeface="Times New Roman"/>
                <a:ea typeface="Times New Roman"/>
              </a:rPr>
              <a:t>	</a:t>
            </a:r>
            <a:r>
              <a:rPr lang="en-US" b="1" i="1" dirty="0">
                <a:latin typeface="Times New Roman"/>
                <a:ea typeface="Times New Roman"/>
              </a:rPr>
              <a:t>The Computer System</a:t>
            </a:r>
            <a:r>
              <a:rPr lang="en-US" dirty="0">
                <a:latin typeface="Times New Roman"/>
                <a:ea typeface="Times New Roman"/>
              </a:rPr>
              <a:t> covers the other parts of a computer </a:t>
            </a:r>
            <a:r>
              <a:rPr lang="en-US" dirty="0" smtClean="0">
                <a:latin typeface="Times New Roman"/>
                <a:ea typeface="Times New Roman"/>
              </a:rPr>
              <a:t>required </a:t>
            </a:r>
            <a:r>
              <a:rPr lang="en-US" dirty="0">
                <a:latin typeface="Times New Roman"/>
                <a:ea typeface="Times New Roman"/>
              </a:rPr>
              <a:t>to convert the microprocessor chip into a complete system; for example, peripheral subsystems and the wide range of memory systems, storage devices, and buses available to the computer systems’ designer. </a:t>
            </a:r>
            <a:endParaRPr lang="en-US" dirty="0" smtClean="0">
              <a:latin typeface="Times New Roman"/>
              <a:ea typeface="Times New Roman"/>
            </a:endParaRPr>
          </a:p>
          <a:p>
            <a:pPr marL="893763" marR="0" indent="-893763">
              <a:spcBef>
                <a:spcPts val="0"/>
              </a:spcBef>
              <a:spcAft>
                <a:spcPts val="200"/>
              </a:spcAft>
            </a:pPr>
            <a:endParaRPr lang="en-US" dirty="0" smtClean="0">
              <a:latin typeface="Times New Roman"/>
              <a:ea typeface="Times New Roman"/>
            </a:endParaRPr>
          </a:p>
          <a:p>
            <a:pPr marL="893763" marR="0" indent="-893763">
              <a:spcBef>
                <a:spcPts val="0"/>
              </a:spcBef>
              <a:spcAft>
                <a:spcPts val="200"/>
              </a:spcAft>
            </a:pPr>
            <a:r>
              <a:rPr lang="en-US" b="1" dirty="0" smtClean="0">
                <a:latin typeface="Times New Roman"/>
                <a:ea typeface="Times New Roman"/>
              </a:rPr>
              <a:t>Part </a:t>
            </a:r>
            <a:r>
              <a:rPr lang="en-US" b="1" dirty="0">
                <a:latin typeface="Times New Roman"/>
                <a:ea typeface="Times New Roman"/>
              </a:rPr>
              <a:t>V</a:t>
            </a:r>
            <a:r>
              <a:rPr lang="en-US" dirty="0">
                <a:latin typeface="Times New Roman"/>
                <a:ea typeface="Times New Roman"/>
              </a:rPr>
              <a:t>	</a:t>
            </a:r>
            <a:r>
              <a:rPr lang="en-US" b="1" i="1" dirty="0">
                <a:latin typeface="Times New Roman"/>
                <a:ea typeface="Times New Roman"/>
              </a:rPr>
              <a:t>Processor Level Parallelism</a:t>
            </a:r>
            <a:r>
              <a:rPr lang="en-US" dirty="0">
                <a:latin typeface="Times New Roman"/>
                <a:ea typeface="Times New Roman"/>
              </a:rPr>
              <a:t> goes beyond the single-processor computer and introduces the notion of computers with </a:t>
            </a:r>
            <a:r>
              <a:rPr lang="en-US" dirty="0" smtClean="0">
                <a:latin typeface="Times New Roman"/>
                <a:ea typeface="Times New Roman"/>
              </a:rPr>
              <a:t>multiple </a:t>
            </a:r>
            <a:r>
              <a:rPr lang="en-US" dirty="0">
                <a:latin typeface="Times New Roman"/>
                <a:ea typeface="Times New Roman"/>
              </a:rPr>
              <a:t>processors. </a:t>
            </a:r>
            <a:endParaRPr lang="en-US" dirty="0" smtClean="0">
              <a:latin typeface="Times New Roman"/>
              <a:ea typeface="Times New Roman"/>
            </a:endParaRPr>
          </a:p>
          <a:p>
            <a:endParaRPr lang="en-US" sz="900" dirty="0"/>
          </a:p>
        </p:txBody>
      </p:sp>
    </p:spTree>
    <p:extLst>
      <p:ext uri="{BB962C8B-B14F-4D97-AF65-F5344CB8AC3E}">
        <p14:creationId xmlns:p14="http://schemas.microsoft.com/office/powerpoint/2010/main" val="429492805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528" y="3933056"/>
            <a:ext cx="8331930" cy="1301864"/>
          </a:xfrm>
          <a:prstGeom prst="rect">
            <a:avLst/>
          </a:prstGeom>
        </p:spPr>
      </p:pic>
      <p:sp>
        <p:nvSpPr>
          <p:cNvPr id="4" name="Date Placeholder 3"/>
          <p:cNvSpPr>
            <a:spLocks noGrp="1"/>
          </p:cNvSpPr>
          <p:nvPr>
            <p:ph type="dt" sz="half" idx="10"/>
          </p:nvPr>
        </p:nvSpPr>
        <p:spPr>
          <a:xfrm rot="5400000">
            <a:off x="7589520" y="1081851"/>
            <a:ext cx="2011680" cy="384048"/>
          </a:xfrm>
          <a:prstGeom prst="rect">
            <a:avLst/>
          </a:prstGeom>
        </p:spPr>
        <p:txBody>
          <a:bodyPr/>
          <a:lstStyle/>
          <a:p>
            <a:endParaRPr lang="en-GB" dirty="0"/>
          </a:p>
        </p:txBody>
      </p:sp>
      <p:sp>
        <p:nvSpPr>
          <p:cNvPr id="5" name="Footer Placeholder 4"/>
          <p:cNvSpPr>
            <a:spLocks noGrp="1"/>
          </p:cNvSpPr>
          <p:nvPr>
            <p:ph type="ftr" sz="quarter" idx="11"/>
          </p:nvPr>
        </p:nvSpPr>
        <p:spPr>
          <a:xfrm>
            <a:off x="1752600" y="6492240"/>
            <a:ext cx="5181600" cy="365760"/>
          </a:xfrm>
        </p:spPr>
        <p:txBody>
          <a:bodyPr/>
          <a:lstStyle/>
          <a:p>
            <a:r>
              <a:rPr lang="en-GB" smtClean="0"/>
              <a:t>© 2014 Cengage Learning Engineering. All Rights Reserved</a:t>
            </a:r>
            <a:endParaRPr lang="en-GB"/>
          </a:p>
        </p:txBody>
      </p:sp>
      <p:sp>
        <p:nvSpPr>
          <p:cNvPr id="6" name="Slide Number Placeholder 5"/>
          <p:cNvSpPr>
            <a:spLocks noGrp="1"/>
          </p:cNvSpPr>
          <p:nvPr>
            <p:ph type="sldNum" sz="quarter" idx="12"/>
          </p:nvPr>
        </p:nvSpPr>
        <p:spPr/>
        <p:txBody>
          <a:bodyPr/>
          <a:lstStyle/>
          <a:p>
            <a:fld id="{5E3100E0-442E-4EFD-B809-F48CE7A4B0A5}" type="slidenum">
              <a:rPr lang="en-GB" smtClean="0"/>
              <a:t>20</a:t>
            </a:fld>
            <a:endParaRPr lang="en-GB"/>
          </a:p>
        </p:txBody>
      </p:sp>
      <p:sp>
        <p:nvSpPr>
          <p:cNvPr id="7" name="TextBox 6"/>
          <p:cNvSpPr txBox="1"/>
          <p:nvPr/>
        </p:nvSpPr>
        <p:spPr>
          <a:xfrm>
            <a:off x="323528" y="548680"/>
            <a:ext cx="7992887" cy="2764859"/>
          </a:xfrm>
          <a:prstGeom prst="rect">
            <a:avLst/>
          </a:prstGeom>
          <a:noFill/>
        </p:spPr>
        <p:txBody>
          <a:bodyPr wrap="square" rtlCol="0">
            <a:spAutoFit/>
          </a:bodyPr>
          <a:lstStyle/>
          <a:p>
            <a:pPr marL="355600" indent="-355600"/>
            <a:endParaRPr lang="en-GB" dirty="0"/>
          </a:p>
          <a:p>
            <a:pPr marL="355600" marR="0" indent="-355600" algn="just">
              <a:spcBef>
                <a:spcPts val="0"/>
              </a:spcBef>
              <a:spcAft>
                <a:spcPts val="200"/>
              </a:spcAft>
              <a:buAutoNum type="arabicPeriod"/>
            </a:pPr>
            <a:r>
              <a:rPr lang="en-US" dirty="0" smtClean="0">
                <a:latin typeface="Times New Roman"/>
                <a:ea typeface="Times New Roman"/>
              </a:rPr>
              <a:t>Table 1.1 represents the problem in table form</a:t>
            </a:r>
          </a:p>
          <a:p>
            <a:pPr marL="355600" marR="0" indent="-355600" algn="just">
              <a:spcBef>
                <a:spcPts val="0"/>
              </a:spcBef>
              <a:spcAft>
                <a:spcPts val="200"/>
              </a:spcAft>
              <a:buAutoNum type="arabicPeriod"/>
            </a:pPr>
            <a:endParaRPr lang="en-US" dirty="0" smtClean="0">
              <a:latin typeface="Times New Roman"/>
              <a:ea typeface="Times New Roman"/>
            </a:endParaRPr>
          </a:p>
          <a:p>
            <a:pPr marL="355600" marR="0" indent="-355600" algn="just">
              <a:spcBef>
                <a:spcPts val="0"/>
              </a:spcBef>
              <a:spcAft>
                <a:spcPts val="200"/>
              </a:spcAft>
              <a:buAutoNum type="arabicPeriod"/>
            </a:pPr>
            <a:r>
              <a:rPr lang="en-GB" dirty="0" smtClean="0">
                <a:latin typeface="Times New Roman"/>
                <a:ea typeface="Times New Roman"/>
              </a:rPr>
              <a:t>The top line gives the position or location of each digit from 1 to 17</a:t>
            </a:r>
          </a:p>
          <a:p>
            <a:pPr marL="355600" marR="0" indent="-355600" algn="just">
              <a:spcBef>
                <a:spcPts val="0"/>
              </a:spcBef>
              <a:spcAft>
                <a:spcPts val="200"/>
              </a:spcAft>
              <a:buAutoNum type="arabicPeriod"/>
            </a:pPr>
            <a:endParaRPr lang="en-GB" dirty="0" smtClean="0">
              <a:latin typeface="Times New Roman"/>
              <a:ea typeface="Times New Roman"/>
            </a:endParaRPr>
          </a:p>
          <a:p>
            <a:pPr marL="355600" marR="0" indent="-355600" algn="just">
              <a:spcBef>
                <a:spcPts val="0"/>
              </a:spcBef>
              <a:spcAft>
                <a:spcPts val="200"/>
              </a:spcAft>
              <a:buAutoNum type="arabicPeriod"/>
            </a:pPr>
            <a:r>
              <a:rPr lang="en-GB" dirty="0" smtClean="0">
                <a:latin typeface="Times New Roman"/>
                <a:ea typeface="Times New Roman"/>
              </a:rPr>
              <a:t>The second line gives the value of each element (i.e., the string itself)</a:t>
            </a:r>
          </a:p>
          <a:p>
            <a:pPr marL="355600" marR="0" indent="-355600" algn="just">
              <a:spcBef>
                <a:spcPts val="0"/>
              </a:spcBef>
              <a:spcAft>
                <a:spcPts val="200"/>
              </a:spcAft>
              <a:buAutoNum type="arabicPeriod"/>
            </a:pPr>
            <a:endParaRPr lang="en-GB" dirty="0" smtClean="0">
              <a:latin typeface="Times New Roman"/>
              <a:ea typeface="Times New Roman"/>
            </a:endParaRPr>
          </a:p>
          <a:p>
            <a:pPr marL="355600" marR="0" indent="-355600" algn="just">
              <a:spcBef>
                <a:spcPts val="0"/>
              </a:spcBef>
              <a:spcAft>
                <a:spcPts val="200"/>
              </a:spcAft>
              <a:buAutoNum type="arabicPeriod"/>
            </a:pPr>
            <a:r>
              <a:rPr lang="en-GB" dirty="0" smtClean="0">
                <a:latin typeface="Times New Roman"/>
                <a:ea typeface="Times New Roman"/>
              </a:rPr>
              <a:t>The third line gives the current run value. This is the same as the previous digit.</a:t>
            </a:r>
            <a:endParaRPr lang="en-US" dirty="0" smtClean="0">
              <a:latin typeface="Times New Roman"/>
              <a:ea typeface="Times New Roman"/>
            </a:endParaRPr>
          </a:p>
          <a:p>
            <a:pPr marL="355600" marR="0" indent="-355600" algn="just">
              <a:spcBef>
                <a:spcPts val="0"/>
              </a:spcBef>
              <a:spcAft>
                <a:spcPts val="200"/>
              </a:spcAft>
              <a:buAutoNum type="arabicPeriod"/>
            </a:pPr>
            <a:endParaRPr lang="en-GB" dirty="0" smtClean="0">
              <a:latin typeface="Times New Roman"/>
              <a:ea typeface="Times New Roman"/>
            </a:endParaRPr>
          </a:p>
        </p:txBody>
      </p:sp>
    </p:spTree>
    <p:extLst>
      <p:ext uri="{BB962C8B-B14F-4D97-AF65-F5344CB8AC3E}">
        <p14:creationId xmlns:p14="http://schemas.microsoft.com/office/powerpoint/2010/main" val="37386093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512" y="3212976"/>
            <a:ext cx="8395286" cy="1152128"/>
          </a:xfrm>
          <a:prstGeom prst="rect">
            <a:avLst/>
          </a:prstGeom>
        </p:spPr>
      </p:pic>
      <p:sp>
        <p:nvSpPr>
          <p:cNvPr id="3" name="Date Placeholder 2"/>
          <p:cNvSpPr>
            <a:spLocks noGrp="1"/>
          </p:cNvSpPr>
          <p:nvPr>
            <p:ph type="dt" sz="half" idx="10"/>
          </p:nvPr>
        </p:nvSpPr>
        <p:spPr>
          <a:xfrm rot="5400000">
            <a:off x="7589520" y="1081851"/>
            <a:ext cx="2011680" cy="384048"/>
          </a:xfrm>
          <a:prstGeom prst="rect">
            <a:avLst/>
          </a:prstGeom>
        </p:spPr>
        <p:txBody>
          <a:bodyPr/>
          <a:lstStyle/>
          <a:p>
            <a:endParaRPr lang="en-GB" dirty="0"/>
          </a:p>
        </p:txBody>
      </p:sp>
      <p:sp>
        <p:nvSpPr>
          <p:cNvPr id="4" name="Footer Placeholder 3"/>
          <p:cNvSpPr>
            <a:spLocks noGrp="1"/>
          </p:cNvSpPr>
          <p:nvPr>
            <p:ph type="ftr" sz="quarter" idx="11"/>
          </p:nvPr>
        </p:nvSpPr>
        <p:spPr>
          <a:xfrm>
            <a:off x="1752600" y="6492240"/>
            <a:ext cx="5181600" cy="365760"/>
          </a:xfrm>
        </p:spPr>
        <p:txBody>
          <a:bodyPr/>
          <a:lstStyle/>
          <a:p>
            <a:r>
              <a:rPr lang="en-GB" smtClean="0"/>
              <a:t>© 2014 Cengage Learning Engineering. All Rights Reserved</a:t>
            </a:r>
            <a:endParaRPr lang="en-GB"/>
          </a:p>
        </p:txBody>
      </p:sp>
      <p:sp>
        <p:nvSpPr>
          <p:cNvPr id="5" name="Slide Number Placeholder 4"/>
          <p:cNvSpPr>
            <a:spLocks noGrp="1"/>
          </p:cNvSpPr>
          <p:nvPr>
            <p:ph type="sldNum" sz="quarter" idx="12"/>
          </p:nvPr>
        </p:nvSpPr>
        <p:spPr/>
        <p:txBody>
          <a:bodyPr/>
          <a:lstStyle/>
          <a:p>
            <a:fld id="{5E3100E0-442E-4EFD-B809-F48CE7A4B0A5}" type="slidenum">
              <a:rPr lang="en-GB" smtClean="0"/>
              <a:t>21</a:t>
            </a:fld>
            <a:endParaRPr lang="en-GB"/>
          </a:p>
        </p:txBody>
      </p:sp>
      <p:sp>
        <p:nvSpPr>
          <p:cNvPr id="6" name="TextBox 5"/>
          <p:cNvSpPr txBox="1"/>
          <p:nvPr/>
        </p:nvSpPr>
        <p:spPr>
          <a:xfrm>
            <a:off x="467544" y="980728"/>
            <a:ext cx="7776863" cy="1461939"/>
          </a:xfrm>
          <a:prstGeom prst="rect">
            <a:avLst/>
          </a:prstGeom>
          <a:noFill/>
        </p:spPr>
        <p:txBody>
          <a:bodyPr wrap="square" rtlCol="0">
            <a:spAutoFit/>
          </a:bodyPr>
          <a:lstStyle/>
          <a:p>
            <a:endParaRPr lang="en-GB" sz="1000" dirty="0"/>
          </a:p>
          <a:p>
            <a:pPr marL="355600" marR="0" indent="-355600">
              <a:spcBef>
                <a:spcPts val="0"/>
              </a:spcBef>
              <a:spcAft>
                <a:spcPts val="200"/>
              </a:spcAft>
              <a:buAutoNum type="arabicPeriod"/>
              <a:tabLst>
                <a:tab pos="355600" algn="l"/>
              </a:tabLst>
            </a:pPr>
            <a:r>
              <a:rPr lang="en-US" sz="2000" dirty="0" smtClean="0">
                <a:latin typeface="Times New Roman"/>
                <a:ea typeface="Times New Roman"/>
              </a:rPr>
              <a:t>Table 1.2 is an extension of table 1.1</a:t>
            </a:r>
          </a:p>
          <a:p>
            <a:pPr marL="355600" marR="0" indent="-355600">
              <a:spcBef>
                <a:spcPts val="0"/>
              </a:spcBef>
              <a:spcAft>
                <a:spcPts val="200"/>
              </a:spcAft>
              <a:buAutoNum type="arabicPeriod"/>
              <a:tabLst>
                <a:tab pos="355600" algn="l"/>
              </a:tabLst>
            </a:pPr>
            <a:endParaRPr lang="en-US" sz="2000" dirty="0" smtClean="0">
              <a:latin typeface="Times New Roman"/>
              <a:ea typeface="Times New Roman"/>
            </a:endParaRPr>
          </a:p>
          <a:p>
            <a:pPr marL="355600" marR="0" indent="-355600">
              <a:spcBef>
                <a:spcPts val="0"/>
              </a:spcBef>
              <a:spcAft>
                <a:spcPts val="200"/>
              </a:spcAft>
              <a:buAutoNum type="arabicPeriod"/>
              <a:tabLst>
                <a:tab pos="355600" algn="l"/>
              </a:tabLst>
            </a:pPr>
            <a:r>
              <a:rPr lang="en-GB" sz="2000" dirty="0" smtClean="0">
                <a:latin typeface="Times New Roman"/>
                <a:ea typeface="Times New Roman"/>
              </a:rPr>
              <a:t>We have  added a new row at the bottom: the length of the current run</a:t>
            </a:r>
          </a:p>
          <a:p>
            <a:pPr marL="719138" marR="0" indent="-719138" algn="just">
              <a:spcBef>
                <a:spcPts val="0"/>
              </a:spcBef>
              <a:spcAft>
                <a:spcPts val="200"/>
              </a:spcAft>
              <a:buAutoNum type="arabicPeriod"/>
            </a:pPr>
            <a:endParaRPr lang="en-GB" sz="1400" b="1" dirty="0" smtClean="0">
              <a:latin typeface="Times New Roman"/>
              <a:ea typeface="Times New Roman"/>
            </a:endParaRPr>
          </a:p>
        </p:txBody>
      </p:sp>
    </p:spTree>
    <p:extLst>
      <p:ext uri="{BB962C8B-B14F-4D97-AF65-F5344CB8AC3E}">
        <p14:creationId xmlns:p14="http://schemas.microsoft.com/office/powerpoint/2010/main" val="88230038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 y="1808838"/>
            <a:ext cx="7920879" cy="1284251"/>
          </a:xfrm>
          <a:prstGeom prst="rect">
            <a:avLst/>
          </a:prstGeom>
        </p:spPr>
      </p:pic>
      <p:sp>
        <p:nvSpPr>
          <p:cNvPr id="3" name="Date Placeholder 2"/>
          <p:cNvSpPr>
            <a:spLocks noGrp="1"/>
          </p:cNvSpPr>
          <p:nvPr>
            <p:ph type="dt" sz="half" idx="10"/>
          </p:nvPr>
        </p:nvSpPr>
        <p:spPr>
          <a:xfrm rot="5400000">
            <a:off x="7589520" y="1081851"/>
            <a:ext cx="2011680" cy="384048"/>
          </a:xfrm>
          <a:prstGeom prst="rect">
            <a:avLst/>
          </a:prstGeom>
        </p:spPr>
        <p:txBody>
          <a:bodyPr/>
          <a:lstStyle/>
          <a:p>
            <a:endParaRPr lang="en-GB" dirty="0"/>
          </a:p>
        </p:txBody>
      </p:sp>
      <p:sp>
        <p:nvSpPr>
          <p:cNvPr id="4" name="Footer Placeholder 3"/>
          <p:cNvSpPr>
            <a:spLocks noGrp="1"/>
          </p:cNvSpPr>
          <p:nvPr>
            <p:ph type="ftr" sz="quarter" idx="11"/>
          </p:nvPr>
        </p:nvSpPr>
        <p:spPr>
          <a:xfrm>
            <a:off x="1752600" y="6492240"/>
            <a:ext cx="5181600" cy="365760"/>
          </a:xfrm>
        </p:spPr>
        <p:txBody>
          <a:bodyPr/>
          <a:lstStyle/>
          <a:p>
            <a:r>
              <a:rPr lang="en-GB" smtClean="0"/>
              <a:t>© 2014 Cengage Learning Engineering. All Rights Reserved</a:t>
            </a:r>
            <a:endParaRPr lang="en-GB"/>
          </a:p>
        </p:txBody>
      </p:sp>
      <p:sp>
        <p:nvSpPr>
          <p:cNvPr id="5" name="Slide Number Placeholder 4"/>
          <p:cNvSpPr>
            <a:spLocks noGrp="1"/>
          </p:cNvSpPr>
          <p:nvPr>
            <p:ph type="sldNum" sz="quarter" idx="12"/>
          </p:nvPr>
        </p:nvSpPr>
        <p:spPr/>
        <p:txBody>
          <a:bodyPr/>
          <a:lstStyle/>
          <a:p>
            <a:fld id="{5E3100E0-442E-4EFD-B809-F48CE7A4B0A5}" type="slidenum">
              <a:rPr lang="en-GB" smtClean="0"/>
              <a:t>22</a:t>
            </a:fld>
            <a:endParaRPr lang="en-GB"/>
          </a:p>
        </p:txBody>
      </p:sp>
      <p:sp>
        <p:nvSpPr>
          <p:cNvPr id="6" name="TextBox 5"/>
          <p:cNvSpPr txBox="1"/>
          <p:nvPr/>
        </p:nvSpPr>
        <p:spPr>
          <a:xfrm>
            <a:off x="467544" y="476672"/>
            <a:ext cx="7704855" cy="1066959"/>
          </a:xfrm>
          <a:prstGeom prst="rect">
            <a:avLst/>
          </a:prstGeom>
          <a:noFill/>
        </p:spPr>
        <p:txBody>
          <a:bodyPr wrap="square" rtlCol="0">
            <a:spAutoFit/>
          </a:bodyPr>
          <a:lstStyle/>
          <a:p>
            <a:endParaRPr lang="en-GB" sz="1000" dirty="0"/>
          </a:p>
          <a:p>
            <a:pPr marL="355600" marR="0" indent="-355600">
              <a:spcBef>
                <a:spcPts val="0"/>
              </a:spcBef>
              <a:spcAft>
                <a:spcPts val="200"/>
              </a:spcAft>
              <a:buAutoNum type="arabicPeriod"/>
            </a:pPr>
            <a:r>
              <a:rPr lang="en-US" dirty="0" smtClean="0">
                <a:latin typeface="Times New Roman"/>
                <a:ea typeface="Times New Roman"/>
              </a:rPr>
              <a:t>Table 1.3 adds a new bottom line, the length of the longest run found so far</a:t>
            </a:r>
          </a:p>
          <a:p>
            <a:pPr marL="355600" marR="0" indent="-355600">
              <a:spcBef>
                <a:spcPts val="0"/>
              </a:spcBef>
              <a:spcAft>
                <a:spcPts val="200"/>
              </a:spcAft>
              <a:buAutoNum type="arabicPeriod"/>
            </a:pPr>
            <a:r>
              <a:rPr lang="en-GB" dirty="0" smtClean="0">
                <a:latin typeface="Times New Roman"/>
                <a:ea typeface="Times New Roman"/>
              </a:rPr>
              <a:t>We can now look at how we would solve the problem mechanically.</a:t>
            </a:r>
          </a:p>
          <a:p>
            <a:pPr marL="719138" marR="0" indent="-719138" algn="just">
              <a:spcBef>
                <a:spcPts val="0"/>
              </a:spcBef>
              <a:spcAft>
                <a:spcPts val="200"/>
              </a:spcAft>
              <a:buAutoNum type="arabicPeriod"/>
            </a:pPr>
            <a:endParaRPr lang="en-GB" sz="1400" b="1" dirty="0" smtClean="0">
              <a:latin typeface="Times New Roman"/>
              <a:ea typeface="Times New Roman"/>
            </a:endParaRPr>
          </a:p>
        </p:txBody>
      </p:sp>
      <p:sp>
        <p:nvSpPr>
          <p:cNvPr id="7" name="TextBox 6"/>
          <p:cNvSpPr txBox="1"/>
          <p:nvPr/>
        </p:nvSpPr>
        <p:spPr>
          <a:xfrm>
            <a:off x="179512" y="3236699"/>
            <a:ext cx="8424936" cy="2569934"/>
          </a:xfrm>
          <a:prstGeom prst="rect">
            <a:avLst/>
          </a:prstGeom>
          <a:noFill/>
        </p:spPr>
        <p:txBody>
          <a:bodyPr wrap="square" rtlCol="0">
            <a:spAutoFit/>
          </a:bodyPr>
          <a:lstStyle/>
          <a:p>
            <a:pPr algn="ctr"/>
            <a:r>
              <a:rPr lang="en-GB" dirty="0" smtClean="0">
                <a:latin typeface="Arial Black" pitchFamily="34" charset="0"/>
              </a:rPr>
              <a:t>The Data</a:t>
            </a:r>
          </a:p>
          <a:p>
            <a:endParaRPr lang="en-GB" sz="1000" dirty="0"/>
          </a:p>
          <a:p>
            <a:pPr marL="355600" marR="0" indent="-355600" algn="just">
              <a:spcBef>
                <a:spcPts val="0"/>
              </a:spcBef>
              <a:spcAft>
                <a:spcPts val="200"/>
              </a:spcAft>
              <a:buAutoNum type="arabicPeriod"/>
            </a:pPr>
            <a:r>
              <a:rPr lang="en-GB" sz="1600" dirty="0" smtClean="0">
                <a:latin typeface="Times New Roman"/>
                <a:ea typeface="Times New Roman"/>
              </a:rPr>
              <a:t>We now invent some names for the variables in Table 1.3</a:t>
            </a:r>
            <a:endParaRPr lang="en-US" sz="1600" dirty="0" smtClean="0">
              <a:latin typeface="Times New Roman"/>
              <a:ea typeface="Times New Roman"/>
            </a:endParaRPr>
          </a:p>
          <a:p>
            <a:pPr marL="355600" marR="0" indent="-355600" algn="just">
              <a:spcBef>
                <a:spcPts val="0"/>
              </a:spcBef>
              <a:spcAft>
                <a:spcPts val="200"/>
              </a:spcAft>
              <a:buAutoNum type="arabicPeriod"/>
            </a:pPr>
            <a:r>
              <a:rPr lang="en-GB" sz="1600" dirty="0" smtClean="0">
                <a:latin typeface="Times New Roman"/>
                <a:ea typeface="Times New Roman"/>
              </a:rPr>
              <a:t>We can use these names in the algorithm we are to create.</a:t>
            </a:r>
          </a:p>
          <a:p>
            <a:pPr marL="719138" marR="0" indent="-719138" algn="just">
              <a:spcBef>
                <a:spcPts val="0"/>
              </a:spcBef>
              <a:spcAft>
                <a:spcPts val="200"/>
              </a:spcAft>
              <a:buAutoNum type="arabicPeriod"/>
            </a:pPr>
            <a:endParaRPr lang="en-GB" sz="1600" dirty="0">
              <a:latin typeface="Times New Roman"/>
              <a:ea typeface="Times New Roman"/>
            </a:endParaRPr>
          </a:p>
          <a:p>
            <a:pPr>
              <a:tabLst>
                <a:tab pos="2062163" algn="l"/>
              </a:tabLst>
            </a:pPr>
            <a:r>
              <a:rPr lang="en-US" sz="1600" dirty="0" err="1">
                <a:solidFill>
                  <a:srgbClr val="FF0000"/>
                </a:solidFill>
              </a:rPr>
              <a:t>i</a:t>
            </a:r>
            <a:r>
              <a:rPr lang="en-US" sz="1600" dirty="0"/>
              <a:t>	The current position in the string</a:t>
            </a:r>
          </a:p>
          <a:p>
            <a:pPr>
              <a:tabLst>
                <a:tab pos="2062163" algn="l"/>
              </a:tabLst>
            </a:pPr>
            <a:r>
              <a:rPr lang="en-US" sz="1600" dirty="0" err="1">
                <a:solidFill>
                  <a:srgbClr val="FF0000"/>
                </a:solidFill>
              </a:rPr>
              <a:t>New_Digit</a:t>
            </a:r>
            <a:r>
              <a:rPr lang="en-US" sz="1600" dirty="0"/>
              <a:t>	The value of the current digit just read from the string of digits</a:t>
            </a:r>
          </a:p>
          <a:p>
            <a:pPr>
              <a:tabLst>
                <a:tab pos="2062163" algn="l"/>
              </a:tabLst>
            </a:pPr>
            <a:r>
              <a:rPr lang="en-US" sz="1600" dirty="0" err="1">
                <a:solidFill>
                  <a:srgbClr val="FF0000"/>
                </a:solidFill>
              </a:rPr>
              <a:t>Current_Run_Value</a:t>
            </a:r>
            <a:r>
              <a:rPr lang="en-US" sz="1600" dirty="0"/>
              <a:t>	The value of the elements in the current run	</a:t>
            </a:r>
          </a:p>
          <a:p>
            <a:pPr>
              <a:tabLst>
                <a:tab pos="2062163" algn="l"/>
              </a:tabLst>
            </a:pPr>
            <a:r>
              <a:rPr lang="en-US" sz="1600" dirty="0" err="1">
                <a:solidFill>
                  <a:srgbClr val="FF0000"/>
                </a:solidFill>
              </a:rPr>
              <a:t>Current_Run_length</a:t>
            </a:r>
            <a:r>
              <a:rPr lang="en-US" sz="1600" dirty="0"/>
              <a:t>	The length of the current run</a:t>
            </a:r>
          </a:p>
          <a:p>
            <a:pPr>
              <a:tabLst>
                <a:tab pos="2062163" algn="l"/>
              </a:tabLst>
            </a:pPr>
            <a:r>
              <a:rPr lang="en-US" sz="1600" dirty="0" err="1">
                <a:solidFill>
                  <a:srgbClr val="FF0000"/>
                </a:solidFill>
              </a:rPr>
              <a:t>Max_Run</a:t>
            </a:r>
            <a:r>
              <a:rPr lang="en-US" sz="1600" dirty="0"/>
              <a:t>	The length of the longest run we’ve found so </a:t>
            </a:r>
            <a:r>
              <a:rPr lang="en-US" sz="1600" dirty="0" smtClean="0"/>
              <a:t>far</a:t>
            </a:r>
            <a:endParaRPr lang="en-GB" sz="1400" b="1" dirty="0" smtClean="0">
              <a:latin typeface="Times New Roman"/>
              <a:ea typeface="Times New Roman"/>
            </a:endParaRPr>
          </a:p>
        </p:txBody>
      </p:sp>
    </p:spTree>
    <p:extLst>
      <p:ext uri="{BB962C8B-B14F-4D97-AF65-F5344CB8AC3E}">
        <p14:creationId xmlns:p14="http://schemas.microsoft.com/office/powerpoint/2010/main" val="260308953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rot="5400000">
            <a:off x="7589520" y="1081851"/>
            <a:ext cx="2011680" cy="384048"/>
          </a:xfrm>
          <a:prstGeom prst="rect">
            <a:avLst/>
          </a:prstGeom>
        </p:spPr>
        <p:txBody>
          <a:bodyPr/>
          <a:lstStyle/>
          <a:p>
            <a:endParaRPr lang="en-GB" dirty="0"/>
          </a:p>
        </p:txBody>
      </p:sp>
      <p:sp>
        <p:nvSpPr>
          <p:cNvPr id="4" name="Footer Placeholder 3"/>
          <p:cNvSpPr>
            <a:spLocks noGrp="1"/>
          </p:cNvSpPr>
          <p:nvPr>
            <p:ph type="ftr" sz="quarter" idx="11"/>
          </p:nvPr>
        </p:nvSpPr>
        <p:spPr>
          <a:xfrm>
            <a:off x="1752600" y="6492240"/>
            <a:ext cx="5181600" cy="365760"/>
          </a:xfrm>
        </p:spPr>
        <p:txBody>
          <a:bodyPr/>
          <a:lstStyle/>
          <a:p>
            <a:r>
              <a:rPr lang="en-GB" smtClean="0"/>
              <a:t>© 2014 Cengage Learning Engineering. All Rights Reserved</a:t>
            </a:r>
            <a:endParaRPr lang="en-GB"/>
          </a:p>
        </p:txBody>
      </p:sp>
      <p:sp>
        <p:nvSpPr>
          <p:cNvPr id="5" name="Slide Number Placeholder 4"/>
          <p:cNvSpPr>
            <a:spLocks noGrp="1"/>
          </p:cNvSpPr>
          <p:nvPr>
            <p:ph type="sldNum" sz="quarter" idx="12"/>
          </p:nvPr>
        </p:nvSpPr>
        <p:spPr/>
        <p:txBody>
          <a:bodyPr/>
          <a:lstStyle/>
          <a:p>
            <a:fld id="{5E3100E0-442E-4EFD-B809-F48CE7A4B0A5}" type="slidenum">
              <a:rPr lang="en-GB" smtClean="0"/>
              <a:t>23</a:t>
            </a:fld>
            <a:endParaRPr lang="en-GB"/>
          </a:p>
        </p:txBody>
      </p:sp>
      <p:sp>
        <p:nvSpPr>
          <p:cNvPr id="6" name="TextBox 5"/>
          <p:cNvSpPr txBox="1"/>
          <p:nvPr/>
        </p:nvSpPr>
        <p:spPr>
          <a:xfrm>
            <a:off x="323528" y="736928"/>
            <a:ext cx="8136904" cy="1318310"/>
          </a:xfrm>
          <a:prstGeom prst="rect">
            <a:avLst/>
          </a:prstGeom>
          <a:noFill/>
        </p:spPr>
        <p:txBody>
          <a:bodyPr wrap="square" rtlCol="0">
            <a:spAutoFit/>
          </a:bodyPr>
          <a:lstStyle/>
          <a:p>
            <a:pPr algn="ctr"/>
            <a:r>
              <a:rPr lang="en-GB" dirty="0" smtClean="0">
                <a:latin typeface="Arial Black" pitchFamily="34" charset="0"/>
              </a:rPr>
              <a:t>The Algorithm in </a:t>
            </a:r>
            <a:r>
              <a:rPr lang="en-GB" dirty="0" err="1" smtClean="0">
                <a:latin typeface="Arial Black" pitchFamily="34" charset="0"/>
              </a:rPr>
              <a:t>Pseudocode</a:t>
            </a:r>
            <a:endParaRPr lang="en-GB" dirty="0" smtClean="0">
              <a:latin typeface="Arial Black" pitchFamily="34" charset="0"/>
            </a:endParaRPr>
          </a:p>
          <a:p>
            <a:endParaRPr lang="en-GB" sz="1000" dirty="0"/>
          </a:p>
          <a:p>
            <a:pPr marR="0">
              <a:spcBef>
                <a:spcPts val="0"/>
              </a:spcBef>
              <a:spcAft>
                <a:spcPts val="200"/>
              </a:spcAft>
            </a:pPr>
            <a:r>
              <a:rPr lang="en-US" dirty="0" smtClean="0">
                <a:latin typeface="Times New Roman"/>
                <a:ea typeface="Times New Roman"/>
              </a:rPr>
              <a:t>Table 1.3 adds a new bottom line, the length of the longest run found so far. </a:t>
            </a:r>
            <a:r>
              <a:rPr lang="en-GB" dirty="0" smtClean="0">
                <a:latin typeface="Times New Roman"/>
                <a:ea typeface="Times New Roman"/>
              </a:rPr>
              <a:t>We can now look at how we would solve the problem mechanically</a:t>
            </a:r>
            <a:r>
              <a:rPr lang="en-GB" sz="1400" b="1" dirty="0" smtClean="0">
                <a:latin typeface="Times New Roman"/>
                <a:ea typeface="Times New Roman"/>
              </a:rPr>
              <a:t>.</a:t>
            </a:r>
          </a:p>
          <a:p>
            <a:pPr marL="719138" marR="0" indent="-719138" algn="just">
              <a:spcBef>
                <a:spcPts val="0"/>
              </a:spcBef>
              <a:spcAft>
                <a:spcPts val="200"/>
              </a:spcAft>
              <a:buAutoNum type="arabicPeriod"/>
            </a:pPr>
            <a:endParaRPr lang="en-GB" sz="1400" b="1" dirty="0" smtClean="0">
              <a:latin typeface="Times New Roman"/>
              <a:ea typeface="Times New Roman"/>
            </a:endParaRPr>
          </a:p>
        </p:txBody>
      </p:sp>
      <p:sp>
        <p:nvSpPr>
          <p:cNvPr id="8" name="Rectangle 7"/>
          <p:cNvSpPr/>
          <p:nvPr/>
        </p:nvSpPr>
        <p:spPr>
          <a:xfrm>
            <a:off x="467544" y="2201575"/>
            <a:ext cx="7992888" cy="3693319"/>
          </a:xfrm>
          <a:prstGeom prst="rect">
            <a:avLst/>
          </a:prstGeom>
        </p:spPr>
        <p:txBody>
          <a:bodyPr wrap="square">
            <a:spAutoFit/>
          </a:bodyPr>
          <a:lstStyle/>
          <a:p>
            <a:pPr>
              <a:tabLst>
                <a:tab pos="625475" algn="l"/>
                <a:tab pos="1077913" algn="l"/>
                <a:tab pos="1438275" algn="l"/>
              </a:tabLst>
            </a:pPr>
            <a:r>
              <a:rPr lang="en-US" dirty="0"/>
              <a:t>1.	Read the first digit in the string and call it </a:t>
            </a:r>
            <a:r>
              <a:rPr lang="en-US" dirty="0" err="1"/>
              <a:t>New_Digit</a:t>
            </a:r>
            <a:endParaRPr lang="en-US" dirty="0"/>
          </a:p>
          <a:p>
            <a:pPr>
              <a:tabLst>
                <a:tab pos="625475" algn="l"/>
                <a:tab pos="1077913" algn="l"/>
                <a:tab pos="1438275" algn="l"/>
              </a:tabLst>
            </a:pPr>
            <a:r>
              <a:rPr lang="en-US" dirty="0"/>
              <a:t>2.	Set the </a:t>
            </a:r>
            <a:r>
              <a:rPr lang="en-US" dirty="0" err="1"/>
              <a:t>Current_Run_Value</a:t>
            </a:r>
            <a:r>
              <a:rPr lang="en-US" dirty="0"/>
              <a:t> to </a:t>
            </a:r>
            <a:r>
              <a:rPr lang="en-US" dirty="0" err="1"/>
              <a:t>New_Digit</a:t>
            </a:r>
            <a:endParaRPr lang="en-US" dirty="0"/>
          </a:p>
          <a:p>
            <a:pPr>
              <a:tabLst>
                <a:tab pos="625475" algn="l"/>
                <a:tab pos="1077913" algn="l"/>
                <a:tab pos="1438275" algn="l"/>
              </a:tabLst>
            </a:pPr>
            <a:r>
              <a:rPr lang="en-US" dirty="0"/>
              <a:t>3.	Set the </a:t>
            </a:r>
            <a:r>
              <a:rPr lang="en-US" dirty="0" err="1"/>
              <a:t>Current_Run_Length</a:t>
            </a:r>
            <a:r>
              <a:rPr lang="en-US" dirty="0"/>
              <a:t> to 1</a:t>
            </a:r>
          </a:p>
          <a:p>
            <a:pPr>
              <a:tabLst>
                <a:tab pos="625475" algn="l"/>
                <a:tab pos="1077913" algn="l"/>
                <a:tab pos="1438275" algn="l"/>
              </a:tabLst>
            </a:pPr>
            <a:r>
              <a:rPr lang="en-US" dirty="0"/>
              <a:t>4.	Set the </a:t>
            </a:r>
            <a:r>
              <a:rPr lang="en-US" dirty="0" err="1"/>
              <a:t>Max_Run</a:t>
            </a:r>
            <a:r>
              <a:rPr lang="en-US" dirty="0"/>
              <a:t> to 1</a:t>
            </a:r>
          </a:p>
          <a:p>
            <a:pPr>
              <a:tabLst>
                <a:tab pos="625475" algn="l"/>
                <a:tab pos="1077913" algn="l"/>
                <a:tab pos="1438275" algn="l"/>
              </a:tabLst>
            </a:pPr>
            <a:r>
              <a:rPr lang="en-US" dirty="0"/>
              <a:t>5.	REPEAT</a:t>
            </a:r>
          </a:p>
          <a:p>
            <a:pPr>
              <a:tabLst>
                <a:tab pos="625475" algn="l"/>
                <a:tab pos="1077913" algn="l"/>
                <a:tab pos="1438275" algn="l"/>
              </a:tabLst>
            </a:pPr>
            <a:r>
              <a:rPr lang="en-US" dirty="0"/>
              <a:t>6.		Read the next digit in the sequence (i.e., read </a:t>
            </a:r>
            <a:r>
              <a:rPr lang="en-US" dirty="0" err="1"/>
              <a:t>New_Digit</a:t>
            </a:r>
            <a:r>
              <a:rPr lang="en-US" dirty="0"/>
              <a:t>)</a:t>
            </a:r>
          </a:p>
          <a:p>
            <a:pPr>
              <a:tabLst>
                <a:tab pos="625475" algn="l"/>
                <a:tab pos="1077913" algn="l"/>
                <a:tab pos="1438275" algn="l"/>
              </a:tabLst>
            </a:pPr>
            <a:r>
              <a:rPr lang="en-US" dirty="0"/>
              <a:t>7.		IF its value is the same as </a:t>
            </a:r>
            <a:r>
              <a:rPr lang="en-US" dirty="0" err="1"/>
              <a:t>Current_Run_Value</a:t>
            </a:r>
            <a:r>
              <a:rPr lang="en-US" dirty="0"/>
              <a:t> </a:t>
            </a:r>
          </a:p>
          <a:p>
            <a:pPr>
              <a:tabLst>
                <a:tab pos="625475" algn="l"/>
                <a:tab pos="1077913" algn="l"/>
                <a:tab pos="1438275" algn="l"/>
              </a:tabLst>
            </a:pPr>
            <a:r>
              <a:rPr lang="en-US" dirty="0"/>
              <a:t>8.	 	</a:t>
            </a:r>
            <a:r>
              <a:rPr lang="en-US" dirty="0" smtClean="0"/>
              <a:t>	THEN </a:t>
            </a:r>
            <a:r>
              <a:rPr lang="en-US" dirty="0" err="1"/>
              <a:t>Current_Run_Length</a:t>
            </a:r>
            <a:r>
              <a:rPr lang="en-US" dirty="0"/>
              <a:t> = </a:t>
            </a:r>
            <a:r>
              <a:rPr lang="en-US" dirty="0" err="1"/>
              <a:t>Current_Run_Length</a:t>
            </a:r>
            <a:r>
              <a:rPr lang="en-US" dirty="0"/>
              <a:t> + 1</a:t>
            </a:r>
          </a:p>
          <a:p>
            <a:pPr>
              <a:tabLst>
                <a:tab pos="625475" algn="l"/>
                <a:tab pos="1077913" algn="l"/>
                <a:tab pos="1438275" algn="l"/>
              </a:tabLst>
            </a:pPr>
            <a:r>
              <a:rPr lang="en-US" dirty="0"/>
              <a:t>9.		</a:t>
            </a:r>
            <a:r>
              <a:rPr lang="en-US" dirty="0" smtClean="0"/>
              <a:t>	ELSE </a:t>
            </a:r>
            <a:r>
              <a:rPr lang="en-US" dirty="0"/>
              <a:t>{</a:t>
            </a:r>
            <a:r>
              <a:rPr lang="en-US" dirty="0" err="1"/>
              <a:t>Current_Run_Length</a:t>
            </a:r>
            <a:r>
              <a:rPr lang="en-US" dirty="0"/>
              <a:t> = 1</a:t>
            </a:r>
          </a:p>
          <a:p>
            <a:pPr>
              <a:tabLst>
                <a:tab pos="625475" algn="l"/>
                <a:tab pos="1077913" algn="l"/>
                <a:tab pos="1438275" algn="l"/>
              </a:tabLst>
            </a:pPr>
            <a:r>
              <a:rPr lang="en-US" dirty="0"/>
              <a:t>10.		</a:t>
            </a:r>
            <a:r>
              <a:rPr lang="en-US" dirty="0" smtClean="0"/>
              <a:t>	</a:t>
            </a:r>
            <a:r>
              <a:rPr lang="en-US" dirty="0" err="1" smtClean="0"/>
              <a:t>Current_Run_Value</a:t>
            </a:r>
            <a:r>
              <a:rPr lang="en-US" dirty="0" smtClean="0"/>
              <a:t> </a:t>
            </a:r>
            <a:r>
              <a:rPr lang="en-US" dirty="0"/>
              <a:t>= </a:t>
            </a:r>
            <a:r>
              <a:rPr lang="en-US" dirty="0" err="1"/>
              <a:t>New_Digit</a:t>
            </a:r>
            <a:r>
              <a:rPr lang="en-US" dirty="0"/>
              <a:t>}</a:t>
            </a:r>
          </a:p>
          <a:p>
            <a:pPr>
              <a:tabLst>
                <a:tab pos="625475" algn="l"/>
                <a:tab pos="1077913" algn="l"/>
                <a:tab pos="1438275" algn="l"/>
              </a:tabLst>
            </a:pPr>
            <a:r>
              <a:rPr lang="en-US" dirty="0"/>
              <a:t>11.		IF </a:t>
            </a:r>
            <a:r>
              <a:rPr lang="en-US" dirty="0" err="1"/>
              <a:t>Current_Run_Length</a:t>
            </a:r>
            <a:r>
              <a:rPr lang="en-US" dirty="0"/>
              <a:t> &gt; </a:t>
            </a:r>
            <a:r>
              <a:rPr lang="en-US" dirty="0" err="1"/>
              <a:t>Max_Run</a:t>
            </a:r>
            <a:r>
              <a:rPr lang="en-US" dirty="0"/>
              <a:t> </a:t>
            </a:r>
          </a:p>
          <a:p>
            <a:pPr>
              <a:tabLst>
                <a:tab pos="625475" algn="l"/>
                <a:tab pos="1077913" algn="l"/>
                <a:tab pos="1438275" algn="l"/>
              </a:tabLst>
            </a:pPr>
            <a:r>
              <a:rPr lang="en-US" dirty="0"/>
              <a:t>12.		</a:t>
            </a:r>
            <a:r>
              <a:rPr lang="en-US" dirty="0" smtClean="0"/>
              <a:t>	THEN </a:t>
            </a:r>
            <a:r>
              <a:rPr lang="en-US" dirty="0" err="1"/>
              <a:t>Max_Run</a:t>
            </a:r>
            <a:r>
              <a:rPr lang="en-US" dirty="0"/>
              <a:t> = </a:t>
            </a:r>
            <a:r>
              <a:rPr lang="en-US" dirty="0" err="1"/>
              <a:t>Current_Run_Length</a:t>
            </a:r>
            <a:endParaRPr lang="en-US" dirty="0"/>
          </a:p>
          <a:p>
            <a:pPr>
              <a:tabLst>
                <a:tab pos="625475" algn="l"/>
                <a:tab pos="1077913" algn="l"/>
                <a:tab pos="1438275" algn="l"/>
              </a:tabLst>
            </a:pPr>
            <a:r>
              <a:rPr lang="en-US" dirty="0"/>
              <a:t>13.	UNTIL The last digit is read</a:t>
            </a:r>
          </a:p>
        </p:txBody>
      </p:sp>
    </p:spTree>
    <p:extLst>
      <p:ext uri="{BB962C8B-B14F-4D97-AF65-F5344CB8AC3E}">
        <p14:creationId xmlns:p14="http://schemas.microsoft.com/office/powerpoint/2010/main" val="316162728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rot="5400000">
            <a:off x="7589520" y="1081851"/>
            <a:ext cx="2011680" cy="384048"/>
          </a:xfrm>
          <a:prstGeom prst="rect">
            <a:avLst/>
          </a:prstGeom>
        </p:spPr>
        <p:txBody>
          <a:bodyPr/>
          <a:lstStyle/>
          <a:p>
            <a:endParaRPr lang="en-GB" dirty="0"/>
          </a:p>
        </p:txBody>
      </p:sp>
      <p:sp>
        <p:nvSpPr>
          <p:cNvPr id="3" name="Footer Placeholder 2"/>
          <p:cNvSpPr>
            <a:spLocks noGrp="1"/>
          </p:cNvSpPr>
          <p:nvPr>
            <p:ph type="ftr" sz="quarter" idx="11"/>
          </p:nvPr>
        </p:nvSpPr>
        <p:spPr>
          <a:xfrm>
            <a:off x="1752600" y="6492240"/>
            <a:ext cx="5181600" cy="365760"/>
          </a:xfrm>
        </p:spPr>
        <p:txBody>
          <a:bodyPr/>
          <a:lstStyle/>
          <a:p>
            <a:r>
              <a:rPr lang="en-GB" smtClean="0"/>
              <a:t>© 2014 Cengage Learning Engineering. All Rights Reserved</a:t>
            </a:r>
            <a:endParaRPr lang="en-GB" dirty="0"/>
          </a:p>
        </p:txBody>
      </p:sp>
      <p:sp>
        <p:nvSpPr>
          <p:cNvPr id="4" name="Slide Number Placeholder 3"/>
          <p:cNvSpPr>
            <a:spLocks noGrp="1"/>
          </p:cNvSpPr>
          <p:nvPr>
            <p:ph type="sldNum" sz="quarter" idx="12"/>
          </p:nvPr>
        </p:nvSpPr>
        <p:spPr/>
        <p:txBody>
          <a:bodyPr/>
          <a:lstStyle/>
          <a:p>
            <a:fld id="{5E3100E0-442E-4EFD-B809-F48CE7A4B0A5}" type="slidenum">
              <a:rPr lang="en-GB" smtClean="0"/>
              <a:pPr/>
              <a:t>24</a:t>
            </a:fld>
            <a:endParaRPr lang="en-GB" dirty="0"/>
          </a:p>
        </p:txBody>
      </p:sp>
      <p:sp>
        <p:nvSpPr>
          <p:cNvPr id="5" name="Text Box 40"/>
          <p:cNvSpPr txBox="1">
            <a:spLocks noChangeArrowheads="1"/>
          </p:cNvSpPr>
          <p:nvPr/>
        </p:nvSpPr>
        <p:spPr bwMode="auto">
          <a:xfrm>
            <a:off x="395536" y="476672"/>
            <a:ext cx="7610028" cy="5616624"/>
          </a:xfrm>
          <a:prstGeom prst="rect">
            <a:avLst/>
          </a:prstGeom>
          <a:solidFill>
            <a:schemeClr val="accent1">
              <a:lumMod val="20000"/>
              <a:lumOff val="80000"/>
            </a:schemeClr>
          </a:solidFill>
          <a:ln w="9525">
            <a:solidFill>
              <a:srgbClr val="000000"/>
            </a:solidFill>
            <a:miter lim="800000"/>
            <a:headEnd/>
            <a:tailEnd/>
          </a:ln>
          <a:effectLst/>
        </p:spPr>
        <p:txBody>
          <a:bodyPr rot="0" vert="horz" wrap="square" lIns="91440" tIns="45720" rIns="91440" bIns="45720" anchor="t" anchorCtr="0" upright="1">
            <a:noAutofit/>
          </a:bodyPr>
          <a:lstStyle/>
          <a:p>
            <a:pPr marL="0" marR="0" algn="ctr">
              <a:spcBef>
                <a:spcPts val="0"/>
              </a:spcBef>
              <a:spcAft>
                <a:spcPts val="0"/>
              </a:spcAft>
            </a:pPr>
            <a:r>
              <a:rPr lang="en-US" sz="1400" b="1" dirty="0" smtClean="0">
                <a:solidFill>
                  <a:srgbClr val="FF0000"/>
                </a:solidFill>
                <a:effectLst/>
                <a:latin typeface="Arial"/>
                <a:ea typeface="Times New Roman"/>
                <a:cs typeface="Times New Roman"/>
              </a:rPr>
              <a:t>The Naming </a:t>
            </a:r>
            <a:r>
              <a:rPr lang="en-US" sz="1400" b="1" dirty="0">
                <a:solidFill>
                  <a:srgbClr val="FF0000"/>
                </a:solidFill>
                <a:effectLst/>
                <a:latin typeface="Arial"/>
                <a:ea typeface="Times New Roman"/>
                <a:cs typeface="Times New Roman"/>
              </a:rPr>
              <a:t>of Parts</a:t>
            </a:r>
            <a:endParaRPr lang="en-US" sz="1400" b="1" dirty="0">
              <a:solidFill>
                <a:srgbClr val="FF0000"/>
              </a:solidFill>
              <a:effectLst/>
              <a:latin typeface="Times New Roman"/>
              <a:ea typeface="Times New Roman"/>
            </a:endParaRPr>
          </a:p>
          <a:p>
            <a:pPr marL="0" marR="0" algn="just">
              <a:spcBef>
                <a:spcPts val="0"/>
              </a:spcBef>
              <a:spcAft>
                <a:spcPts val="0"/>
              </a:spcAft>
            </a:pPr>
            <a:r>
              <a:rPr lang="en-US" sz="900" dirty="0">
                <a:solidFill>
                  <a:srgbClr val="0000FF"/>
                </a:solidFill>
                <a:effectLst/>
                <a:latin typeface="Arial"/>
                <a:ea typeface="Times New Roman"/>
              </a:rPr>
              <a:t> </a:t>
            </a:r>
            <a:endParaRPr lang="en-US" sz="1000" dirty="0">
              <a:effectLst/>
              <a:latin typeface="Times New Roman"/>
              <a:ea typeface="Times New Roman"/>
            </a:endParaRPr>
          </a:p>
          <a:p>
            <a:pPr marL="0" marR="0" algn="just">
              <a:spcBef>
                <a:spcPts val="0"/>
              </a:spcBef>
              <a:spcAft>
                <a:spcPts val="0"/>
              </a:spcAft>
            </a:pPr>
            <a:r>
              <a:rPr lang="en-US" sz="1400" b="1" dirty="0" smtClean="0">
                <a:solidFill>
                  <a:srgbClr val="000000"/>
                </a:solidFill>
                <a:effectLst/>
                <a:latin typeface="Arial"/>
                <a:ea typeface="Times New Roman"/>
              </a:rPr>
              <a:t>Constant</a:t>
            </a:r>
            <a:r>
              <a:rPr lang="en-US" sz="1400" dirty="0" smtClean="0">
                <a:solidFill>
                  <a:srgbClr val="000000"/>
                </a:solidFill>
                <a:effectLst/>
                <a:latin typeface="Arial"/>
                <a:ea typeface="Times New Roman"/>
              </a:rPr>
              <a:t> </a:t>
            </a:r>
            <a:r>
              <a:rPr lang="en-US" sz="1400" dirty="0">
                <a:solidFill>
                  <a:srgbClr val="000000"/>
                </a:solidFill>
                <a:effectLst/>
                <a:latin typeface="Arial"/>
                <a:ea typeface="Times New Roman"/>
              </a:rPr>
              <a:t>– a value that </a:t>
            </a:r>
            <a:r>
              <a:rPr lang="en-US" sz="1400" dirty="0" smtClean="0">
                <a:solidFill>
                  <a:srgbClr val="000000"/>
                </a:solidFill>
                <a:effectLst/>
                <a:latin typeface="Arial"/>
                <a:ea typeface="Times New Roman"/>
              </a:rPr>
              <a:t>doesn’t </a:t>
            </a:r>
            <a:r>
              <a:rPr lang="en-US" sz="1400" dirty="0">
                <a:solidFill>
                  <a:srgbClr val="000000"/>
                </a:solidFill>
                <a:effectLst/>
                <a:latin typeface="Arial"/>
                <a:ea typeface="Times New Roman"/>
              </a:rPr>
              <a:t>change during the execution of a program; for </a:t>
            </a:r>
            <a:r>
              <a:rPr lang="en-US" sz="1400" dirty="0" smtClean="0">
                <a:solidFill>
                  <a:srgbClr val="000000"/>
                </a:solidFill>
                <a:effectLst/>
                <a:latin typeface="Arial"/>
                <a:ea typeface="Times New Roman"/>
              </a:rPr>
              <a:t>example, if c </a:t>
            </a:r>
            <a:r>
              <a:rPr lang="en-US" sz="1400" dirty="0">
                <a:solidFill>
                  <a:srgbClr val="000000"/>
                </a:solidFill>
                <a:effectLst/>
                <a:latin typeface="Arial"/>
                <a:ea typeface="Times New Roman"/>
              </a:rPr>
              <a:t>= 2πr, then both ‘2’ and ‘π’ are constants. </a:t>
            </a:r>
            <a:endParaRPr lang="en-US" sz="1400" dirty="0">
              <a:effectLst/>
              <a:latin typeface="Times New Roman"/>
              <a:ea typeface="Times New Roman"/>
            </a:endParaRPr>
          </a:p>
          <a:p>
            <a:pPr marL="0" marR="0" algn="just">
              <a:spcBef>
                <a:spcPts val="0"/>
              </a:spcBef>
              <a:spcAft>
                <a:spcPts val="0"/>
              </a:spcAft>
            </a:pPr>
            <a:r>
              <a:rPr lang="en-US" sz="1400" dirty="0">
                <a:solidFill>
                  <a:srgbClr val="000000"/>
                </a:solidFill>
                <a:effectLst/>
                <a:latin typeface="Arial"/>
                <a:ea typeface="Times New Roman"/>
              </a:rPr>
              <a:t> </a:t>
            </a:r>
            <a:endParaRPr lang="en-US" sz="1400" dirty="0">
              <a:effectLst/>
              <a:latin typeface="Times New Roman"/>
              <a:ea typeface="Times New Roman"/>
            </a:endParaRPr>
          </a:p>
          <a:p>
            <a:pPr marL="0" marR="0" algn="just">
              <a:spcBef>
                <a:spcPts val="0"/>
              </a:spcBef>
              <a:spcAft>
                <a:spcPts val="0"/>
              </a:spcAft>
            </a:pPr>
            <a:r>
              <a:rPr lang="en-US" sz="1400" b="1" dirty="0">
                <a:solidFill>
                  <a:srgbClr val="000000"/>
                </a:solidFill>
                <a:effectLst/>
                <a:latin typeface="Arial"/>
                <a:ea typeface="Times New Roman"/>
              </a:rPr>
              <a:t>Variable</a:t>
            </a:r>
            <a:r>
              <a:rPr lang="en-US" sz="1400" dirty="0">
                <a:solidFill>
                  <a:srgbClr val="000000"/>
                </a:solidFill>
                <a:effectLst/>
                <a:latin typeface="Arial"/>
                <a:ea typeface="Times New Roman"/>
              </a:rPr>
              <a:t> – a value that can change during the execution of a program. In the previous example, both c and r are variables.</a:t>
            </a:r>
            <a:endParaRPr lang="en-US" sz="1400" dirty="0">
              <a:effectLst/>
              <a:latin typeface="Times New Roman"/>
              <a:ea typeface="Times New Roman"/>
            </a:endParaRPr>
          </a:p>
          <a:p>
            <a:pPr marL="0" marR="0" algn="just">
              <a:spcBef>
                <a:spcPts val="0"/>
              </a:spcBef>
              <a:spcAft>
                <a:spcPts val="0"/>
              </a:spcAft>
            </a:pPr>
            <a:r>
              <a:rPr lang="en-US" sz="1400" dirty="0">
                <a:solidFill>
                  <a:srgbClr val="000000"/>
                </a:solidFill>
                <a:effectLst/>
                <a:latin typeface="Arial"/>
                <a:ea typeface="Times New Roman"/>
              </a:rPr>
              <a:t> </a:t>
            </a:r>
            <a:endParaRPr lang="en-US" sz="1400" dirty="0">
              <a:effectLst/>
              <a:latin typeface="Times New Roman"/>
              <a:ea typeface="Times New Roman"/>
            </a:endParaRPr>
          </a:p>
          <a:p>
            <a:pPr marL="0" marR="0" algn="just">
              <a:spcBef>
                <a:spcPts val="0"/>
              </a:spcBef>
              <a:spcAft>
                <a:spcPts val="0"/>
              </a:spcAft>
            </a:pPr>
            <a:r>
              <a:rPr lang="en-US" sz="1400" b="1" dirty="0">
                <a:solidFill>
                  <a:srgbClr val="000000"/>
                </a:solidFill>
                <a:effectLst/>
                <a:latin typeface="Arial"/>
                <a:ea typeface="Times New Roman"/>
              </a:rPr>
              <a:t>Symbolic name</a:t>
            </a:r>
            <a:r>
              <a:rPr lang="en-US" sz="1400" dirty="0">
                <a:solidFill>
                  <a:srgbClr val="000000"/>
                </a:solidFill>
                <a:effectLst/>
                <a:latin typeface="Arial"/>
                <a:ea typeface="Times New Roman"/>
              </a:rPr>
              <a:t> – we often refer to a variable or a constant by a name that makes it easier for us to </a:t>
            </a:r>
            <a:r>
              <a:rPr lang="en-US" sz="1400" dirty="0" smtClean="0">
                <a:solidFill>
                  <a:srgbClr val="000000"/>
                </a:solidFill>
                <a:effectLst/>
                <a:latin typeface="Arial"/>
                <a:ea typeface="Times New Roman"/>
              </a:rPr>
              <a:t>remember. </a:t>
            </a:r>
            <a:r>
              <a:rPr lang="en-US" sz="1400" dirty="0">
                <a:solidFill>
                  <a:srgbClr val="000000"/>
                </a:solidFill>
                <a:effectLst/>
                <a:latin typeface="Arial"/>
                <a:ea typeface="Times New Roman"/>
              </a:rPr>
              <a:t>For example, </a:t>
            </a:r>
            <a:r>
              <a:rPr lang="en-US" sz="1400" dirty="0" smtClean="0">
                <a:solidFill>
                  <a:srgbClr val="000000"/>
                </a:solidFill>
                <a:effectLst/>
                <a:latin typeface="Arial"/>
                <a:ea typeface="Times New Roman"/>
              </a:rPr>
              <a:t>we give the irrational </a:t>
            </a:r>
            <a:r>
              <a:rPr lang="en-US" sz="1400" dirty="0">
                <a:solidFill>
                  <a:srgbClr val="000000"/>
                </a:solidFill>
                <a:effectLst/>
                <a:latin typeface="Arial"/>
                <a:ea typeface="Times New Roman"/>
              </a:rPr>
              <a:t>number 3.1415926 the symbolic name π. When a program is </a:t>
            </a:r>
            <a:r>
              <a:rPr lang="en-US" sz="1400" dirty="0" smtClean="0">
                <a:solidFill>
                  <a:srgbClr val="000000"/>
                </a:solidFill>
                <a:effectLst/>
                <a:latin typeface="Arial"/>
                <a:ea typeface="Times New Roman"/>
              </a:rPr>
              <a:t>compiled, </a:t>
            </a:r>
            <a:r>
              <a:rPr lang="en-US" sz="1400" dirty="0">
                <a:solidFill>
                  <a:srgbClr val="000000"/>
                </a:solidFill>
                <a:effectLst/>
                <a:latin typeface="Arial"/>
                <a:ea typeface="Times New Roman"/>
              </a:rPr>
              <a:t>symbolic names are replaced by actual values.</a:t>
            </a:r>
            <a:endParaRPr lang="en-US" sz="1400" dirty="0">
              <a:effectLst/>
              <a:latin typeface="Times New Roman"/>
              <a:ea typeface="Times New Roman"/>
            </a:endParaRPr>
          </a:p>
          <a:p>
            <a:pPr marL="0" marR="0" algn="just">
              <a:spcBef>
                <a:spcPts val="0"/>
              </a:spcBef>
              <a:spcAft>
                <a:spcPts val="0"/>
              </a:spcAft>
            </a:pPr>
            <a:r>
              <a:rPr lang="en-US" sz="1400" dirty="0">
                <a:solidFill>
                  <a:srgbClr val="000000"/>
                </a:solidFill>
                <a:effectLst/>
                <a:latin typeface="Arial"/>
                <a:ea typeface="Times New Roman"/>
              </a:rPr>
              <a:t> </a:t>
            </a:r>
            <a:endParaRPr lang="en-US" sz="1400" dirty="0">
              <a:effectLst/>
              <a:latin typeface="Times New Roman"/>
              <a:ea typeface="Times New Roman"/>
            </a:endParaRPr>
          </a:p>
          <a:p>
            <a:pPr marL="0" marR="0" algn="just">
              <a:spcBef>
                <a:spcPts val="0"/>
              </a:spcBef>
              <a:spcAft>
                <a:spcPts val="0"/>
              </a:spcAft>
            </a:pPr>
            <a:r>
              <a:rPr lang="en-US" sz="1400" b="1" dirty="0">
                <a:solidFill>
                  <a:srgbClr val="000000"/>
                </a:solidFill>
                <a:effectLst/>
                <a:latin typeface="Arial"/>
                <a:ea typeface="Times New Roman"/>
              </a:rPr>
              <a:t>Address</a:t>
            </a:r>
            <a:r>
              <a:rPr lang="en-US" sz="1400" dirty="0">
                <a:solidFill>
                  <a:srgbClr val="000000"/>
                </a:solidFill>
                <a:effectLst/>
                <a:latin typeface="Arial"/>
                <a:ea typeface="Times New Roman"/>
              </a:rPr>
              <a:t> – information in a computer is stored in memory locations and each location has a unique address. </a:t>
            </a:r>
            <a:r>
              <a:rPr lang="en-US" sz="1400" dirty="0" smtClean="0">
                <a:solidFill>
                  <a:srgbClr val="000000"/>
                </a:solidFill>
                <a:effectLst/>
                <a:latin typeface="Arial"/>
                <a:ea typeface="Times New Roman"/>
              </a:rPr>
              <a:t>Rather </a:t>
            </a:r>
            <a:r>
              <a:rPr lang="en-US" sz="1400" dirty="0">
                <a:solidFill>
                  <a:srgbClr val="000000"/>
                </a:solidFill>
                <a:effectLst/>
                <a:latin typeface="Arial"/>
                <a:ea typeface="Times New Roman"/>
              </a:rPr>
              <a:t>than trying to remember actual address locations in memory, we give addresses symbolic names; in this case the address may be called r.</a:t>
            </a:r>
            <a:endParaRPr lang="en-US" sz="1400" dirty="0">
              <a:effectLst/>
              <a:latin typeface="Times New Roman"/>
              <a:ea typeface="Times New Roman"/>
            </a:endParaRPr>
          </a:p>
          <a:p>
            <a:pPr marL="0" marR="0" algn="just">
              <a:spcBef>
                <a:spcPts val="0"/>
              </a:spcBef>
              <a:spcAft>
                <a:spcPts val="0"/>
              </a:spcAft>
            </a:pPr>
            <a:r>
              <a:rPr lang="en-US" sz="1400" dirty="0">
                <a:solidFill>
                  <a:srgbClr val="000000"/>
                </a:solidFill>
                <a:effectLst/>
                <a:latin typeface="Arial"/>
                <a:ea typeface="Times New Roman"/>
              </a:rPr>
              <a:t> </a:t>
            </a:r>
            <a:endParaRPr lang="en-US" sz="1400" dirty="0">
              <a:effectLst/>
              <a:latin typeface="Times New Roman"/>
              <a:ea typeface="Times New Roman"/>
            </a:endParaRPr>
          </a:p>
          <a:p>
            <a:pPr marL="0" marR="0" algn="just">
              <a:spcBef>
                <a:spcPts val="0"/>
              </a:spcBef>
              <a:spcAft>
                <a:spcPts val="0"/>
              </a:spcAft>
            </a:pPr>
            <a:r>
              <a:rPr lang="en-US" sz="1400" b="1" dirty="0">
                <a:solidFill>
                  <a:srgbClr val="000000"/>
                </a:solidFill>
                <a:effectLst/>
                <a:latin typeface="Arial"/>
                <a:ea typeface="Times New Roman"/>
              </a:rPr>
              <a:t>Value and Location</a:t>
            </a:r>
            <a:r>
              <a:rPr lang="en-US" sz="1400" dirty="0">
                <a:solidFill>
                  <a:srgbClr val="000000"/>
                </a:solidFill>
                <a:effectLst/>
                <a:latin typeface="Arial"/>
                <a:ea typeface="Times New Roman"/>
              </a:rPr>
              <a:t> – When we </a:t>
            </a:r>
            <a:r>
              <a:rPr lang="en-US" sz="1400" dirty="0" smtClean="0">
                <a:solidFill>
                  <a:srgbClr val="000000"/>
                </a:solidFill>
                <a:effectLst/>
                <a:latin typeface="Arial"/>
                <a:ea typeface="Times New Roman"/>
              </a:rPr>
              <a:t>write c </a:t>
            </a:r>
            <a:r>
              <a:rPr lang="en-US" sz="1400" dirty="0">
                <a:solidFill>
                  <a:srgbClr val="000000"/>
                </a:solidFill>
                <a:effectLst/>
                <a:latin typeface="Arial"/>
                <a:ea typeface="Times New Roman"/>
              </a:rPr>
              <a:t>= 2πr, what is r? We (humans) see r as the symbolic name for the value of the radius, say 5. But, the computer sees r as the symbolic address 1234 which has to be read to provide the </a:t>
            </a:r>
            <a:r>
              <a:rPr lang="en-US" sz="1400" dirty="0" smtClean="0">
                <a:solidFill>
                  <a:srgbClr val="000000"/>
                </a:solidFill>
                <a:effectLst/>
                <a:latin typeface="Arial"/>
                <a:ea typeface="Times New Roman"/>
              </a:rPr>
              <a:t>value. If </a:t>
            </a:r>
            <a:r>
              <a:rPr lang="en-US" sz="1400" dirty="0">
                <a:solidFill>
                  <a:srgbClr val="000000"/>
                </a:solidFill>
                <a:effectLst/>
                <a:latin typeface="Arial"/>
                <a:ea typeface="Times New Roman"/>
              </a:rPr>
              <a:t>we write r = r + 1, do we mean r = 5 + 1 = 6 or do we mean r = 1234 + 1 = 1235? It is very important to distinguish between an address and its contents. This factor becomes significant when we introduce pointers.</a:t>
            </a:r>
            <a:endParaRPr lang="en-US" sz="1400" dirty="0">
              <a:effectLst/>
              <a:latin typeface="Times New Roman"/>
              <a:ea typeface="Times New Roman"/>
            </a:endParaRPr>
          </a:p>
          <a:p>
            <a:pPr marL="0" marR="0" algn="just">
              <a:spcBef>
                <a:spcPts val="0"/>
              </a:spcBef>
              <a:spcAft>
                <a:spcPts val="0"/>
              </a:spcAft>
            </a:pPr>
            <a:r>
              <a:rPr lang="en-US" sz="1400" dirty="0">
                <a:solidFill>
                  <a:srgbClr val="000000"/>
                </a:solidFill>
                <a:effectLst/>
                <a:latin typeface="Arial"/>
                <a:ea typeface="Times New Roman"/>
              </a:rPr>
              <a:t> </a:t>
            </a:r>
            <a:endParaRPr lang="en-US" sz="1400" dirty="0">
              <a:effectLst/>
              <a:latin typeface="Times New Roman"/>
              <a:ea typeface="Times New Roman"/>
            </a:endParaRPr>
          </a:p>
          <a:p>
            <a:pPr marL="0" marR="0" algn="just">
              <a:spcBef>
                <a:spcPts val="0"/>
              </a:spcBef>
              <a:spcAft>
                <a:spcPts val="0"/>
              </a:spcAft>
            </a:pPr>
            <a:r>
              <a:rPr lang="en-US" sz="1400" b="1" dirty="0">
                <a:solidFill>
                  <a:srgbClr val="000000"/>
                </a:solidFill>
                <a:effectLst/>
                <a:latin typeface="Arial"/>
                <a:ea typeface="Times New Roman"/>
              </a:rPr>
              <a:t>Pointer</a:t>
            </a:r>
            <a:r>
              <a:rPr lang="en-US" sz="1400" dirty="0">
                <a:solidFill>
                  <a:srgbClr val="000000"/>
                </a:solidFill>
                <a:effectLst/>
                <a:latin typeface="Arial"/>
                <a:ea typeface="Times New Roman"/>
              </a:rPr>
              <a:t> – A pointer is a variable whose value is an address. If you modify a pointer, it points to a different </a:t>
            </a:r>
            <a:r>
              <a:rPr lang="en-US" sz="1400" dirty="0" smtClean="0">
                <a:solidFill>
                  <a:srgbClr val="000000"/>
                </a:solidFill>
                <a:effectLst/>
                <a:latin typeface="Arial"/>
                <a:ea typeface="Times New Roman"/>
              </a:rPr>
              <a:t>value. In </a:t>
            </a:r>
            <a:r>
              <a:rPr lang="en-US" sz="1400" dirty="0">
                <a:solidFill>
                  <a:srgbClr val="000000"/>
                </a:solidFill>
                <a:effectLst/>
                <a:latin typeface="Arial"/>
                <a:ea typeface="Times New Roman"/>
              </a:rPr>
              <a:t>conventional arithmetic we write x</a:t>
            </a:r>
            <a:r>
              <a:rPr lang="en-US" sz="1400" baseline="-25000" dirty="0">
                <a:solidFill>
                  <a:srgbClr val="000000"/>
                </a:solidFill>
                <a:effectLst/>
                <a:latin typeface="Arial"/>
                <a:ea typeface="Times New Roman"/>
              </a:rPr>
              <a:t>i</a:t>
            </a:r>
            <a:r>
              <a:rPr lang="en-US" sz="1400" dirty="0">
                <a:solidFill>
                  <a:srgbClr val="000000"/>
                </a:solidFill>
                <a:effectLst/>
                <a:latin typeface="Arial"/>
                <a:ea typeface="Times New Roman"/>
              </a:rPr>
              <a:t> where </a:t>
            </a:r>
            <a:r>
              <a:rPr lang="en-US" sz="1400" i="1" dirty="0" err="1">
                <a:solidFill>
                  <a:srgbClr val="000000"/>
                </a:solidFill>
                <a:effectLst/>
                <a:latin typeface="Arial"/>
                <a:ea typeface="Times New Roman"/>
              </a:rPr>
              <a:t>i</a:t>
            </a:r>
            <a:r>
              <a:rPr lang="en-US" sz="1400" dirty="0">
                <a:solidFill>
                  <a:srgbClr val="000000"/>
                </a:solidFill>
                <a:effectLst/>
                <a:latin typeface="Arial"/>
                <a:ea typeface="Times New Roman"/>
              </a:rPr>
              <a:t> is really a pointer; we just call it an index. If you change the pointer (index) we can step through the elements of a table, array or matrix and step x</a:t>
            </a:r>
            <a:r>
              <a:rPr lang="en-US" sz="1400" baseline="-25000" dirty="0">
                <a:solidFill>
                  <a:srgbClr val="000000"/>
                </a:solidFill>
                <a:effectLst/>
                <a:latin typeface="Arial"/>
                <a:ea typeface="Times New Roman"/>
              </a:rPr>
              <a:t>1</a:t>
            </a:r>
            <a:r>
              <a:rPr lang="en-US" sz="1400" dirty="0">
                <a:solidFill>
                  <a:srgbClr val="000000"/>
                </a:solidFill>
                <a:effectLst/>
                <a:latin typeface="Arial"/>
                <a:ea typeface="Times New Roman"/>
              </a:rPr>
              <a:t>, x</a:t>
            </a:r>
            <a:r>
              <a:rPr lang="en-US" sz="1400" baseline="-25000" dirty="0">
                <a:solidFill>
                  <a:srgbClr val="000000"/>
                </a:solidFill>
                <a:effectLst/>
                <a:latin typeface="Arial"/>
                <a:ea typeface="Times New Roman"/>
              </a:rPr>
              <a:t>2</a:t>
            </a:r>
            <a:r>
              <a:rPr lang="en-US" sz="1400" dirty="0">
                <a:solidFill>
                  <a:srgbClr val="000000"/>
                </a:solidFill>
                <a:effectLst/>
                <a:latin typeface="Arial"/>
                <a:ea typeface="Times New Roman"/>
              </a:rPr>
              <a:t>, x</a:t>
            </a:r>
            <a:r>
              <a:rPr lang="en-US" sz="1400" baseline="-25000" dirty="0">
                <a:solidFill>
                  <a:srgbClr val="000000"/>
                </a:solidFill>
                <a:effectLst/>
                <a:latin typeface="Arial"/>
                <a:ea typeface="Times New Roman"/>
              </a:rPr>
              <a:t>3</a:t>
            </a:r>
            <a:r>
              <a:rPr lang="en-US" sz="1400" dirty="0">
                <a:solidFill>
                  <a:srgbClr val="000000"/>
                </a:solidFill>
                <a:effectLst/>
                <a:latin typeface="Arial"/>
                <a:ea typeface="Times New Roman"/>
              </a:rPr>
              <a:t>, x</a:t>
            </a:r>
            <a:r>
              <a:rPr lang="en-US" sz="1400" baseline="-25000" dirty="0">
                <a:solidFill>
                  <a:srgbClr val="000000"/>
                </a:solidFill>
                <a:effectLst/>
                <a:latin typeface="Arial"/>
                <a:ea typeface="Times New Roman"/>
              </a:rPr>
              <a:t>4</a:t>
            </a:r>
            <a:r>
              <a:rPr lang="en-US" sz="1400" dirty="0">
                <a:solidFill>
                  <a:srgbClr val="000000"/>
                </a:solidFill>
                <a:effectLst/>
                <a:latin typeface="Arial"/>
                <a:ea typeface="Times New Roman"/>
              </a:rPr>
              <a:t>.</a:t>
            </a:r>
            <a:endParaRPr lang="en-US" sz="1400" dirty="0">
              <a:effectLst/>
              <a:latin typeface="Times New Roman"/>
              <a:ea typeface="Times New Roman"/>
            </a:endParaRPr>
          </a:p>
          <a:p>
            <a:pPr marL="0" marR="0" algn="just">
              <a:spcBef>
                <a:spcPts val="0"/>
              </a:spcBef>
              <a:spcAft>
                <a:spcPts val="0"/>
              </a:spcAft>
            </a:pPr>
            <a:r>
              <a:rPr lang="en-US" sz="1200" dirty="0">
                <a:solidFill>
                  <a:srgbClr val="000000"/>
                </a:solidFill>
                <a:effectLst/>
                <a:latin typeface="Arial"/>
                <a:ea typeface="Times New Roman"/>
              </a:rPr>
              <a:t> </a:t>
            </a:r>
            <a:endParaRPr lang="en-US" sz="1200" dirty="0">
              <a:effectLst/>
              <a:latin typeface="Times New Roman"/>
              <a:ea typeface="Times New Roman"/>
            </a:endParaRPr>
          </a:p>
          <a:p>
            <a:pPr marL="0" marR="0" algn="just">
              <a:spcBef>
                <a:spcPts val="0"/>
              </a:spcBef>
              <a:spcAft>
                <a:spcPts val="0"/>
              </a:spcAft>
            </a:pPr>
            <a:r>
              <a:rPr lang="en-US" sz="900" dirty="0">
                <a:effectLst/>
                <a:latin typeface="Arial"/>
                <a:ea typeface="Times New Roman"/>
                <a:cs typeface="Times New Roman"/>
              </a:rPr>
              <a:t> </a:t>
            </a:r>
            <a:endParaRPr lang="en-US" sz="1000" dirty="0">
              <a:effectLst/>
              <a:latin typeface="Times New Roman"/>
              <a:ea typeface="Times New Roman"/>
            </a:endParaRPr>
          </a:p>
        </p:txBody>
      </p:sp>
    </p:spTree>
    <p:extLst>
      <p:ext uri="{BB962C8B-B14F-4D97-AF65-F5344CB8AC3E}">
        <p14:creationId xmlns:p14="http://schemas.microsoft.com/office/powerpoint/2010/main" val="68077147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44" y="2694499"/>
            <a:ext cx="5976664" cy="3747720"/>
          </a:xfrm>
          <a:prstGeom prst="rect">
            <a:avLst/>
          </a:prstGeom>
        </p:spPr>
      </p:pic>
      <p:sp>
        <p:nvSpPr>
          <p:cNvPr id="3" name="Date Placeholder 2"/>
          <p:cNvSpPr>
            <a:spLocks noGrp="1"/>
          </p:cNvSpPr>
          <p:nvPr>
            <p:ph type="dt" sz="half" idx="10"/>
          </p:nvPr>
        </p:nvSpPr>
        <p:spPr>
          <a:xfrm rot="5400000">
            <a:off x="7589520" y="1081851"/>
            <a:ext cx="2011680" cy="384048"/>
          </a:xfrm>
          <a:prstGeom prst="rect">
            <a:avLst/>
          </a:prstGeom>
        </p:spPr>
        <p:txBody>
          <a:bodyPr/>
          <a:lstStyle/>
          <a:p>
            <a:endParaRPr lang="en-GB" dirty="0"/>
          </a:p>
        </p:txBody>
      </p:sp>
      <p:sp>
        <p:nvSpPr>
          <p:cNvPr id="4" name="Footer Placeholder 3"/>
          <p:cNvSpPr>
            <a:spLocks noGrp="1"/>
          </p:cNvSpPr>
          <p:nvPr>
            <p:ph type="ftr" sz="quarter" idx="11"/>
          </p:nvPr>
        </p:nvSpPr>
        <p:spPr>
          <a:xfrm>
            <a:off x="1752600" y="6492240"/>
            <a:ext cx="5181600" cy="365760"/>
          </a:xfrm>
        </p:spPr>
        <p:txBody>
          <a:bodyPr/>
          <a:lstStyle/>
          <a:p>
            <a:r>
              <a:rPr lang="en-GB" smtClean="0"/>
              <a:t>© 2014 Cengage Learning Engineering. All Rights Reserved</a:t>
            </a:r>
            <a:endParaRPr lang="en-GB"/>
          </a:p>
        </p:txBody>
      </p:sp>
      <p:sp>
        <p:nvSpPr>
          <p:cNvPr id="5" name="Slide Number Placeholder 4"/>
          <p:cNvSpPr>
            <a:spLocks noGrp="1"/>
          </p:cNvSpPr>
          <p:nvPr>
            <p:ph type="sldNum" sz="quarter" idx="12"/>
          </p:nvPr>
        </p:nvSpPr>
        <p:spPr/>
        <p:txBody>
          <a:bodyPr/>
          <a:lstStyle/>
          <a:p>
            <a:fld id="{5E3100E0-442E-4EFD-B809-F48CE7A4B0A5}" type="slidenum">
              <a:rPr lang="en-GB" smtClean="0"/>
              <a:t>25</a:t>
            </a:fld>
            <a:endParaRPr lang="en-GB"/>
          </a:p>
        </p:txBody>
      </p:sp>
      <p:sp>
        <p:nvSpPr>
          <p:cNvPr id="7" name="TextBox 6"/>
          <p:cNvSpPr txBox="1"/>
          <p:nvPr/>
        </p:nvSpPr>
        <p:spPr>
          <a:xfrm>
            <a:off x="179512" y="332656"/>
            <a:ext cx="8280919" cy="2292935"/>
          </a:xfrm>
          <a:prstGeom prst="rect">
            <a:avLst/>
          </a:prstGeom>
          <a:noFill/>
        </p:spPr>
        <p:txBody>
          <a:bodyPr wrap="square" rtlCol="0">
            <a:spAutoFit/>
          </a:bodyPr>
          <a:lstStyle/>
          <a:p>
            <a:endParaRPr lang="en-GB" sz="1600" dirty="0"/>
          </a:p>
          <a:p>
            <a:pPr marL="355600" marR="0" indent="-355600">
              <a:spcBef>
                <a:spcPts val="0"/>
              </a:spcBef>
              <a:spcAft>
                <a:spcPts val="200"/>
              </a:spcAft>
              <a:buAutoNum type="arabicPeriod"/>
            </a:pPr>
            <a:r>
              <a:rPr lang="en-US" dirty="0" smtClean="0">
                <a:latin typeface="Times New Roman"/>
                <a:ea typeface="Times New Roman"/>
              </a:rPr>
              <a:t>The </a:t>
            </a:r>
            <a:r>
              <a:rPr lang="en-US" dirty="0" err="1" smtClean="0">
                <a:latin typeface="Times New Roman"/>
                <a:ea typeface="Times New Roman"/>
              </a:rPr>
              <a:t>pseudocode</a:t>
            </a:r>
            <a:r>
              <a:rPr lang="en-US" dirty="0" smtClean="0">
                <a:latin typeface="Times New Roman"/>
                <a:ea typeface="Times New Roman"/>
              </a:rPr>
              <a:t> represents a series of actions such as assignments (setting a variable to another variable or to a constant), and conditional constructs.</a:t>
            </a:r>
          </a:p>
          <a:p>
            <a:pPr marL="355600" marR="0" indent="-355600">
              <a:spcBef>
                <a:spcPts val="0"/>
              </a:spcBef>
              <a:spcAft>
                <a:spcPts val="200"/>
              </a:spcAft>
              <a:buAutoNum type="arabicPeriod"/>
            </a:pPr>
            <a:r>
              <a:rPr lang="en-GB" dirty="0" smtClean="0">
                <a:latin typeface="Times New Roman"/>
                <a:ea typeface="Times New Roman"/>
              </a:rPr>
              <a:t>The conditional construct allows us to select one of two courses of action depending on the outcome of a test; for example, IF X = 4 THEN Y = 6 ELSE Y = 7</a:t>
            </a:r>
          </a:p>
          <a:p>
            <a:pPr marL="355600" marR="0" indent="-355600">
              <a:spcBef>
                <a:spcPts val="0"/>
              </a:spcBef>
              <a:spcAft>
                <a:spcPts val="200"/>
              </a:spcAft>
              <a:buAutoNum type="arabicPeriod"/>
            </a:pPr>
            <a:r>
              <a:rPr lang="en-GB" dirty="0" smtClean="0">
                <a:latin typeface="Times New Roman"/>
                <a:ea typeface="Times New Roman"/>
              </a:rPr>
              <a:t>Figure 1.10 illustrates the use of the construct where we test whether we are in a run or not and then either increment the run length or reset it to 1.</a:t>
            </a:r>
          </a:p>
          <a:p>
            <a:pPr marL="719138" marR="0" indent="-719138" algn="just">
              <a:spcBef>
                <a:spcPts val="0"/>
              </a:spcBef>
              <a:spcAft>
                <a:spcPts val="200"/>
              </a:spcAft>
              <a:buAutoNum type="arabicPeriod"/>
            </a:pPr>
            <a:endParaRPr lang="en-GB" sz="1400" b="1" dirty="0" smtClean="0">
              <a:latin typeface="Times New Roman"/>
              <a:ea typeface="Times New Roman"/>
            </a:endParaRPr>
          </a:p>
        </p:txBody>
      </p:sp>
    </p:spTree>
    <p:extLst>
      <p:ext uri="{BB962C8B-B14F-4D97-AF65-F5344CB8AC3E}">
        <p14:creationId xmlns:p14="http://schemas.microsoft.com/office/powerpoint/2010/main" val="303639355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25528" y="332656"/>
            <a:ext cx="4693920" cy="5175504"/>
          </a:xfrm>
          <a:prstGeom prst="rect">
            <a:avLst/>
          </a:prstGeom>
        </p:spPr>
      </p:pic>
      <p:sp>
        <p:nvSpPr>
          <p:cNvPr id="4" name="Footer Placeholder 3"/>
          <p:cNvSpPr>
            <a:spLocks noGrp="1"/>
          </p:cNvSpPr>
          <p:nvPr>
            <p:ph type="ftr" sz="quarter" idx="11"/>
          </p:nvPr>
        </p:nvSpPr>
        <p:spPr>
          <a:xfrm>
            <a:off x="1752600" y="6492240"/>
            <a:ext cx="5181600" cy="365760"/>
          </a:xfrm>
        </p:spPr>
        <p:txBody>
          <a:bodyPr/>
          <a:lstStyle/>
          <a:p>
            <a:r>
              <a:rPr lang="en-GB" smtClean="0"/>
              <a:t>© 2014 Cengage Learning Engineering. All Rights Reserved</a:t>
            </a:r>
            <a:endParaRPr lang="en-GB"/>
          </a:p>
        </p:txBody>
      </p:sp>
      <p:sp>
        <p:nvSpPr>
          <p:cNvPr id="5" name="Slide Number Placeholder 4"/>
          <p:cNvSpPr>
            <a:spLocks noGrp="1"/>
          </p:cNvSpPr>
          <p:nvPr>
            <p:ph type="sldNum" sz="quarter" idx="12"/>
          </p:nvPr>
        </p:nvSpPr>
        <p:spPr/>
        <p:txBody>
          <a:bodyPr/>
          <a:lstStyle/>
          <a:p>
            <a:fld id="{5E3100E0-442E-4EFD-B809-F48CE7A4B0A5}" type="slidenum">
              <a:rPr lang="en-GB" smtClean="0"/>
              <a:t>26</a:t>
            </a:fld>
            <a:endParaRPr lang="en-GB"/>
          </a:p>
        </p:txBody>
      </p:sp>
      <p:sp>
        <p:nvSpPr>
          <p:cNvPr id="6" name="TextBox 5"/>
          <p:cNvSpPr txBox="1"/>
          <p:nvPr/>
        </p:nvSpPr>
        <p:spPr>
          <a:xfrm>
            <a:off x="251520" y="692696"/>
            <a:ext cx="3528392" cy="4067780"/>
          </a:xfrm>
          <a:prstGeom prst="rect">
            <a:avLst/>
          </a:prstGeom>
          <a:noFill/>
        </p:spPr>
        <p:txBody>
          <a:bodyPr wrap="square" rtlCol="0">
            <a:spAutoFit/>
          </a:bodyPr>
          <a:lstStyle/>
          <a:p>
            <a:pPr algn="ctr"/>
            <a:r>
              <a:rPr lang="en-GB" dirty="0" smtClean="0">
                <a:latin typeface="Arial Black" pitchFamily="34" charset="0"/>
              </a:rPr>
              <a:t>Program and Data</a:t>
            </a:r>
          </a:p>
          <a:p>
            <a:endParaRPr lang="en-GB" sz="1000" dirty="0"/>
          </a:p>
          <a:p>
            <a:pPr marL="179388" marR="0" indent="-179388">
              <a:spcBef>
                <a:spcPts val="0"/>
              </a:spcBef>
              <a:spcAft>
                <a:spcPts val="200"/>
              </a:spcAft>
              <a:buAutoNum type="arabicPeriod"/>
            </a:pPr>
            <a:r>
              <a:rPr lang="en-US" sz="1600" dirty="0" smtClean="0">
                <a:latin typeface="Times New Roman"/>
                <a:ea typeface="Times New Roman"/>
              </a:rPr>
              <a:t>Figure 1.11 provides a table that includes the operations, the variables, and the string of digits to be tested.</a:t>
            </a:r>
          </a:p>
          <a:p>
            <a:pPr marL="179388" marR="0" indent="-179388">
              <a:spcBef>
                <a:spcPts val="0"/>
              </a:spcBef>
              <a:spcAft>
                <a:spcPts val="200"/>
              </a:spcAft>
              <a:buAutoNum type="arabicPeriod"/>
            </a:pPr>
            <a:endParaRPr lang="en-US" sz="1600" dirty="0" smtClean="0">
              <a:latin typeface="Times New Roman"/>
              <a:ea typeface="Times New Roman"/>
            </a:endParaRPr>
          </a:p>
          <a:p>
            <a:pPr marL="179388" marR="0" indent="-179388">
              <a:spcBef>
                <a:spcPts val="0"/>
              </a:spcBef>
              <a:spcAft>
                <a:spcPts val="200"/>
              </a:spcAft>
              <a:buAutoNum type="arabicPeriod"/>
            </a:pPr>
            <a:r>
              <a:rPr lang="en-GB" sz="1600" dirty="0" smtClean="0">
                <a:latin typeface="Times New Roman"/>
                <a:ea typeface="Times New Roman"/>
              </a:rPr>
              <a:t>This table can be modelled by a memory. The line number 0 to 37 corresponds to an address and the contents of that location represent programs or data.</a:t>
            </a:r>
          </a:p>
          <a:p>
            <a:pPr marL="179388" marR="0" indent="-179388">
              <a:spcBef>
                <a:spcPts val="0"/>
              </a:spcBef>
              <a:spcAft>
                <a:spcPts val="200"/>
              </a:spcAft>
              <a:buAutoNum type="arabicPeriod"/>
            </a:pPr>
            <a:endParaRPr lang="en-GB" sz="1600" dirty="0" smtClean="0">
              <a:latin typeface="Times New Roman"/>
              <a:ea typeface="Times New Roman"/>
            </a:endParaRPr>
          </a:p>
          <a:p>
            <a:pPr marL="179388" marR="0" indent="-179388">
              <a:spcBef>
                <a:spcPts val="0"/>
              </a:spcBef>
              <a:spcAft>
                <a:spcPts val="200"/>
              </a:spcAft>
              <a:buAutoNum type="arabicPeriod"/>
            </a:pPr>
            <a:r>
              <a:rPr lang="en-GB" sz="1600" dirty="0" smtClean="0">
                <a:latin typeface="Times New Roman"/>
                <a:ea typeface="Times New Roman"/>
              </a:rPr>
              <a:t>Note that real computer instructions are not exactly like these. But they are very similar.</a:t>
            </a:r>
          </a:p>
          <a:p>
            <a:pPr marL="719138" marR="0" indent="-719138" algn="just">
              <a:spcBef>
                <a:spcPts val="0"/>
              </a:spcBef>
              <a:spcAft>
                <a:spcPts val="200"/>
              </a:spcAft>
              <a:buAutoNum type="arabicPeriod"/>
            </a:pPr>
            <a:endParaRPr lang="en-GB" sz="1400" b="1" dirty="0" smtClean="0">
              <a:latin typeface="Times New Roman"/>
              <a:ea typeface="Times New Roman"/>
            </a:endParaRPr>
          </a:p>
        </p:txBody>
      </p:sp>
    </p:spTree>
    <p:extLst>
      <p:ext uri="{BB962C8B-B14F-4D97-AF65-F5344CB8AC3E}">
        <p14:creationId xmlns:p14="http://schemas.microsoft.com/office/powerpoint/2010/main" val="126545496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rot="5400000">
            <a:off x="7589520" y="1081851"/>
            <a:ext cx="2011680" cy="384048"/>
          </a:xfrm>
          <a:prstGeom prst="rect">
            <a:avLst/>
          </a:prstGeom>
        </p:spPr>
        <p:txBody>
          <a:bodyPr/>
          <a:lstStyle/>
          <a:p>
            <a:endParaRPr lang="en-GB" dirty="0"/>
          </a:p>
        </p:txBody>
      </p:sp>
      <p:sp>
        <p:nvSpPr>
          <p:cNvPr id="3" name="Footer Placeholder 2"/>
          <p:cNvSpPr>
            <a:spLocks noGrp="1"/>
          </p:cNvSpPr>
          <p:nvPr>
            <p:ph type="ftr" sz="quarter" idx="11"/>
          </p:nvPr>
        </p:nvSpPr>
        <p:spPr>
          <a:xfrm>
            <a:off x="1752600" y="6492240"/>
            <a:ext cx="5181600" cy="365760"/>
          </a:xfrm>
        </p:spPr>
        <p:txBody>
          <a:bodyPr/>
          <a:lstStyle/>
          <a:p>
            <a:r>
              <a:rPr lang="en-GB" smtClean="0"/>
              <a:t>© 2014 Cengage Learning Engineering. All Rights Reserved</a:t>
            </a:r>
            <a:endParaRPr lang="en-GB" dirty="0"/>
          </a:p>
        </p:txBody>
      </p:sp>
      <p:sp>
        <p:nvSpPr>
          <p:cNvPr id="4" name="Slide Number Placeholder 3"/>
          <p:cNvSpPr>
            <a:spLocks noGrp="1"/>
          </p:cNvSpPr>
          <p:nvPr>
            <p:ph type="sldNum" sz="quarter" idx="12"/>
          </p:nvPr>
        </p:nvSpPr>
        <p:spPr/>
        <p:txBody>
          <a:bodyPr/>
          <a:lstStyle/>
          <a:p>
            <a:fld id="{5E3100E0-442E-4EFD-B809-F48CE7A4B0A5}" type="slidenum">
              <a:rPr lang="en-GB" smtClean="0"/>
              <a:pPr/>
              <a:t>27</a:t>
            </a:fld>
            <a:endParaRPr lang="en-GB" dirty="0"/>
          </a:p>
        </p:txBody>
      </p:sp>
      <p:sp>
        <p:nvSpPr>
          <p:cNvPr id="5" name="Text Box 63"/>
          <p:cNvSpPr txBox="1">
            <a:spLocks noChangeArrowheads="1"/>
          </p:cNvSpPr>
          <p:nvPr/>
        </p:nvSpPr>
        <p:spPr bwMode="auto">
          <a:xfrm>
            <a:off x="251520" y="528400"/>
            <a:ext cx="7992888" cy="5204856"/>
          </a:xfrm>
          <a:prstGeom prst="rect">
            <a:avLst/>
          </a:prstGeom>
          <a:solidFill>
            <a:schemeClr val="accent1">
              <a:lumMod val="20000"/>
              <a:lumOff val="80000"/>
            </a:schemeClr>
          </a:solidFill>
          <a:ln w="9525">
            <a:solidFill>
              <a:srgbClr val="000000"/>
            </a:solidFill>
            <a:miter lim="800000"/>
            <a:headEnd/>
            <a:tailEnd/>
          </a:ln>
        </p:spPr>
        <p:txBody>
          <a:bodyPr rot="0" vert="horz" wrap="square" lIns="91440" tIns="45720" rIns="91440" bIns="45720" anchor="t" anchorCtr="0" upright="1">
            <a:noAutofit/>
          </a:bodyPr>
          <a:lstStyle/>
          <a:p>
            <a:pPr marL="0" marR="0" algn="ctr">
              <a:spcBef>
                <a:spcPts val="0"/>
              </a:spcBef>
              <a:spcAft>
                <a:spcPts val="0"/>
              </a:spcAft>
            </a:pPr>
            <a:r>
              <a:rPr lang="en-US" sz="1600" b="1" dirty="0" smtClean="0">
                <a:solidFill>
                  <a:schemeClr val="bg1"/>
                </a:solidFill>
                <a:effectLst/>
                <a:latin typeface="Arial"/>
                <a:ea typeface="Times New Roman"/>
              </a:rPr>
              <a:t>Register Transfer Language (RTP)  </a:t>
            </a:r>
            <a:r>
              <a:rPr lang="en-US" sz="1600" b="1" dirty="0">
                <a:solidFill>
                  <a:schemeClr val="bg1"/>
                </a:solidFill>
                <a:effectLst/>
                <a:latin typeface="Arial"/>
                <a:ea typeface="Times New Roman"/>
              </a:rPr>
              <a:t>Notation</a:t>
            </a:r>
            <a:endParaRPr lang="en-US" dirty="0">
              <a:solidFill>
                <a:schemeClr val="bg1"/>
              </a:solidFill>
              <a:effectLst/>
              <a:latin typeface="Times New Roman"/>
              <a:ea typeface="Times New Roman"/>
            </a:endParaRPr>
          </a:p>
          <a:p>
            <a:pPr marL="0" marR="0">
              <a:spcBef>
                <a:spcPts val="0"/>
              </a:spcBef>
              <a:spcAft>
                <a:spcPts val="0"/>
              </a:spcAft>
            </a:pPr>
            <a:r>
              <a:rPr lang="en-US" sz="1600" dirty="0">
                <a:solidFill>
                  <a:schemeClr val="bg1"/>
                </a:solidFill>
                <a:effectLst/>
                <a:latin typeface="Times New Roman"/>
                <a:ea typeface="Times New Roman"/>
              </a:rPr>
              <a:t> </a:t>
            </a:r>
            <a:endParaRPr lang="en-US" dirty="0">
              <a:solidFill>
                <a:schemeClr val="bg1"/>
              </a:solidFill>
              <a:effectLst/>
              <a:latin typeface="Times New Roman"/>
              <a:ea typeface="Times New Roman"/>
            </a:endParaRPr>
          </a:p>
          <a:p>
            <a:r>
              <a:rPr lang="en-US" dirty="0">
                <a:solidFill>
                  <a:schemeClr val="bg1"/>
                </a:solidFill>
                <a:latin typeface="Arial"/>
                <a:ea typeface="Times New Roman"/>
              </a:rPr>
              <a:t>RTL is </a:t>
            </a:r>
            <a:r>
              <a:rPr lang="en-US" dirty="0" smtClean="0">
                <a:solidFill>
                  <a:schemeClr val="bg1"/>
                </a:solidFill>
                <a:latin typeface="Arial"/>
                <a:ea typeface="Times New Roman"/>
              </a:rPr>
              <a:t>a </a:t>
            </a:r>
            <a:r>
              <a:rPr lang="en-US" i="1" dirty="0">
                <a:solidFill>
                  <a:schemeClr val="bg1"/>
                </a:solidFill>
                <a:latin typeface="Arial"/>
                <a:ea typeface="Times New Roman"/>
              </a:rPr>
              <a:t>notation</a:t>
            </a:r>
            <a:r>
              <a:rPr lang="en-US" dirty="0">
                <a:solidFill>
                  <a:schemeClr val="bg1"/>
                </a:solidFill>
                <a:latin typeface="Arial"/>
                <a:ea typeface="Times New Roman"/>
              </a:rPr>
              <a:t> used to define </a:t>
            </a:r>
            <a:r>
              <a:rPr lang="en-US" dirty="0" smtClean="0">
                <a:solidFill>
                  <a:schemeClr val="bg1"/>
                </a:solidFill>
                <a:latin typeface="Arial"/>
                <a:ea typeface="Times New Roman"/>
              </a:rPr>
              <a:t>operations</a:t>
            </a:r>
            <a:r>
              <a:rPr lang="en-US" dirty="0">
                <a:solidFill>
                  <a:schemeClr val="bg1"/>
                </a:solidFill>
                <a:latin typeface="Arial"/>
                <a:ea typeface="Times New Roman"/>
              </a:rPr>
              <a:t>. </a:t>
            </a:r>
            <a:r>
              <a:rPr lang="en-US" dirty="0" smtClean="0">
                <a:solidFill>
                  <a:schemeClr val="bg1"/>
                </a:solidFill>
                <a:effectLst/>
                <a:latin typeface="Arial"/>
                <a:ea typeface="Times New Roman"/>
              </a:rPr>
              <a:t>Square brackets indicate </a:t>
            </a:r>
            <a:r>
              <a:rPr lang="en-US" dirty="0">
                <a:solidFill>
                  <a:schemeClr val="bg1"/>
                </a:solidFill>
                <a:effectLst/>
                <a:latin typeface="Arial"/>
                <a:ea typeface="Times New Roman"/>
              </a:rPr>
              <a:t>the </a:t>
            </a:r>
            <a:r>
              <a:rPr lang="en-US" i="1" dirty="0">
                <a:solidFill>
                  <a:schemeClr val="bg1"/>
                </a:solidFill>
                <a:effectLst/>
                <a:latin typeface="Arial"/>
                <a:ea typeface="Times New Roman"/>
              </a:rPr>
              <a:t>contents</a:t>
            </a:r>
            <a:r>
              <a:rPr lang="en-US" dirty="0">
                <a:solidFill>
                  <a:schemeClr val="bg1"/>
                </a:solidFill>
                <a:effectLst/>
                <a:latin typeface="Arial"/>
                <a:ea typeface="Times New Roman"/>
              </a:rPr>
              <a:t> of a memory location. The expression </a:t>
            </a:r>
            <a:r>
              <a:rPr lang="en-US" b="0" dirty="0" smtClean="0">
                <a:solidFill>
                  <a:schemeClr val="bg1"/>
                </a:solidFill>
                <a:effectLst/>
                <a:latin typeface="Courier New"/>
                <a:ea typeface="Times New Roman"/>
                <a:cs typeface="Times New Roman"/>
              </a:rPr>
              <a:t>[</a:t>
            </a:r>
            <a:r>
              <a:rPr lang="en-US" b="0" dirty="0">
                <a:solidFill>
                  <a:schemeClr val="bg1"/>
                </a:solidFill>
                <a:effectLst/>
                <a:latin typeface="Courier New"/>
                <a:ea typeface="Times New Roman"/>
                <a:cs typeface="Times New Roman"/>
              </a:rPr>
              <a:t>15] = </a:t>
            </a:r>
            <a:r>
              <a:rPr lang="en-US" b="0" dirty="0" err="1">
                <a:solidFill>
                  <a:schemeClr val="bg1"/>
                </a:solidFill>
                <a:effectLst/>
                <a:latin typeface="Courier New"/>
                <a:ea typeface="Times New Roman"/>
                <a:cs typeface="Times New Roman"/>
              </a:rPr>
              <a:t>Max_Run</a:t>
            </a:r>
            <a:r>
              <a:rPr lang="en-US" dirty="0">
                <a:solidFill>
                  <a:schemeClr val="bg1"/>
                </a:solidFill>
                <a:effectLst/>
                <a:latin typeface="Times New Roman"/>
                <a:ea typeface="Times New Roman"/>
              </a:rPr>
              <a:t> </a:t>
            </a:r>
            <a:r>
              <a:rPr lang="en-US" sz="2000" dirty="0">
                <a:solidFill>
                  <a:schemeClr val="bg1"/>
                </a:solidFill>
                <a:latin typeface="Times New Roman"/>
                <a:ea typeface="Times New Roman"/>
              </a:rPr>
              <a:t> </a:t>
            </a:r>
            <a:r>
              <a:rPr lang="en-US" dirty="0" smtClean="0">
                <a:solidFill>
                  <a:schemeClr val="bg1"/>
                </a:solidFill>
                <a:effectLst/>
                <a:latin typeface="Arial"/>
                <a:ea typeface="Times New Roman"/>
              </a:rPr>
              <a:t>means “the </a:t>
            </a:r>
            <a:r>
              <a:rPr lang="en-US" dirty="0">
                <a:solidFill>
                  <a:schemeClr val="bg1"/>
                </a:solidFill>
                <a:effectLst/>
                <a:latin typeface="Arial"/>
                <a:ea typeface="Times New Roman"/>
              </a:rPr>
              <a:t>contents of memory location 15 contains the value of</a:t>
            </a:r>
            <a:r>
              <a:rPr lang="en-US" dirty="0">
                <a:solidFill>
                  <a:schemeClr val="bg1"/>
                </a:solidFill>
                <a:effectLst/>
                <a:latin typeface="Times New Roman"/>
                <a:ea typeface="Times New Roman"/>
              </a:rPr>
              <a:t> </a:t>
            </a:r>
            <a:r>
              <a:rPr lang="en-US" dirty="0" err="1">
                <a:solidFill>
                  <a:schemeClr val="bg1"/>
                </a:solidFill>
                <a:effectLst/>
                <a:latin typeface="Courier New"/>
                <a:ea typeface="Times New Roman"/>
                <a:cs typeface="Times New Roman"/>
              </a:rPr>
              <a:t>Max_Run</a:t>
            </a:r>
            <a:r>
              <a:rPr lang="en-US" dirty="0">
                <a:solidFill>
                  <a:schemeClr val="bg1"/>
                </a:solidFill>
                <a:effectLst/>
                <a:latin typeface="Times New Roman"/>
                <a:ea typeface="Times New Roman"/>
              </a:rPr>
              <a:t>”. </a:t>
            </a:r>
            <a:endParaRPr lang="en-US" sz="2000" dirty="0">
              <a:solidFill>
                <a:schemeClr val="bg1"/>
              </a:solidFill>
              <a:effectLst/>
              <a:latin typeface="Times New Roman"/>
              <a:ea typeface="Times New Roman"/>
            </a:endParaRPr>
          </a:p>
          <a:p>
            <a:pPr marL="0" marR="0">
              <a:spcBef>
                <a:spcPts val="0"/>
              </a:spcBef>
              <a:spcAft>
                <a:spcPts val="0"/>
              </a:spcAft>
            </a:pPr>
            <a:r>
              <a:rPr lang="en-US" dirty="0">
                <a:solidFill>
                  <a:schemeClr val="bg1"/>
                </a:solidFill>
                <a:effectLst/>
                <a:latin typeface="Times New Roman"/>
                <a:ea typeface="Times New Roman"/>
              </a:rPr>
              <a:t> </a:t>
            </a:r>
            <a:endParaRPr lang="en-US" sz="2000" dirty="0">
              <a:solidFill>
                <a:schemeClr val="bg1"/>
              </a:solidFill>
              <a:effectLst/>
              <a:latin typeface="Times New Roman"/>
              <a:ea typeface="Times New Roman"/>
            </a:endParaRPr>
          </a:p>
          <a:p>
            <a:pPr marL="0" marR="0">
              <a:spcBef>
                <a:spcPts val="0"/>
              </a:spcBef>
              <a:spcAft>
                <a:spcPts val="0"/>
              </a:spcAft>
            </a:pPr>
            <a:r>
              <a:rPr lang="en-US" dirty="0">
                <a:solidFill>
                  <a:schemeClr val="bg1"/>
                </a:solidFill>
                <a:effectLst/>
                <a:latin typeface="Arial"/>
                <a:ea typeface="Times New Roman"/>
              </a:rPr>
              <a:t>The backward arrow symbol, </a:t>
            </a:r>
            <a:r>
              <a:rPr lang="en-US" dirty="0">
                <a:solidFill>
                  <a:schemeClr val="bg1"/>
                </a:solidFill>
                <a:effectLst/>
                <a:latin typeface="Arial"/>
                <a:ea typeface="Times New Roman"/>
                <a:cs typeface="Arial"/>
                <a:sym typeface="Symbol"/>
              </a:rPr>
              <a:t></a:t>
            </a:r>
            <a:r>
              <a:rPr lang="en-US" dirty="0">
                <a:solidFill>
                  <a:schemeClr val="bg1"/>
                </a:solidFill>
                <a:effectLst/>
                <a:latin typeface="Arial"/>
                <a:ea typeface="Times New Roman"/>
              </a:rPr>
              <a:t>, indicates a </a:t>
            </a:r>
            <a:r>
              <a:rPr lang="en-US" i="1" dirty="0">
                <a:solidFill>
                  <a:schemeClr val="bg1"/>
                </a:solidFill>
                <a:effectLst/>
                <a:latin typeface="Arial"/>
                <a:ea typeface="Times New Roman"/>
              </a:rPr>
              <a:t>data transfer</a:t>
            </a:r>
            <a:r>
              <a:rPr lang="en-US" dirty="0">
                <a:solidFill>
                  <a:schemeClr val="bg1"/>
                </a:solidFill>
                <a:effectLst/>
                <a:latin typeface="Arial"/>
                <a:ea typeface="Times New Roman"/>
              </a:rPr>
              <a:t>. </a:t>
            </a:r>
            <a:endParaRPr lang="en-US" dirty="0" smtClean="0">
              <a:solidFill>
                <a:schemeClr val="bg1"/>
              </a:solidFill>
              <a:effectLst/>
              <a:latin typeface="Arial"/>
              <a:ea typeface="Times New Roman"/>
            </a:endParaRPr>
          </a:p>
          <a:p>
            <a:pPr marL="0" marR="0">
              <a:spcBef>
                <a:spcPts val="0"/>
              </a:spcBef>
              <a:spcAft>
                <a:spcPts val="0"/>
              </a:spcAft>
            </a:pPr>
            <a:endParaRPr lang="en-US" dirty="0">
              <a:solidFill>
                <a:schemeClr val="bg1"/>
              </a:solidFill>
              <a:latin typeface="Arial"/>
              <a:ea typeface="Times New Roman"/>
            </a:endParaRPr>
          </a:p>
          <a:p>
            <a:pPr marL="0" marR="0">
              <a:spcBef>
                <a:spcPts val="0"/>
              </a:spcBef>
              <a:spcAft>
                <a:spcPts val="0"/>
              </a:spcAft>
            </a:pPr>
            <a:r>
              <a:rPr lang="en-US" dirty="0" smtClean="0">
                <a:solidFill>
                  <a:schemeClr val="bg1"/>
                </a:solidFill>
                <a:effectLst/>
                <a:latin typeface="Arial"/>
                <a:ea typeface="Times New Roman"/>
              </a:rPr>
              <a:t>For </a:t>
            </a:r>
            <a:r>
              <a:rPr lang="en-US" dirty="0">
                <a:solidFill>
                  <a:schemeClr val="bg1"/>
                </a:solidFill>
                <a:effectLst/>
                <a:latin typeface="Arial"/>
                <a:ea typeface="Times New Roman"/>
              </a:rPr>
              <a:t>example, </a:t>
            </a:r>
            <a:r>
              <a:rPr lang="en-US" dirty="0" smtClean="0">
                <a:solidFill>
                  <a:schemeClr val="bg1"/>
                </a:solidFill>
                <a:effectLst/>
                <a:latin typeface="Arial"/>
                <a:ea typeface="Times New Roman"/>
              </a:rPr>
              <a:t>[</a:t>
            </a:r>
            <a:r>
              <a:rPr lang="en-US" dirty="0">
                <a:solidFill>
                  <a:schemeClr val="bg1"/>
                </a:solidFill>
                <a:effectLst/>
                <a:latin typeface="Arial"/>
                <a:ea typeface="Times New Roman"/>
              </a:rPr>
              <a:t>15] </a:t>
            </a:r>
            <a:r>
              <a:rPr lang="en-US" dirty="0">
                <a:solidFill>
                  <a:schemeClr val="bg1"/>
                </a:solidFill>
                <a:effectLst/>
                <a:latin typeface="Arial"/>
                <a:ea typeface="Times New Roman"/>
                <a:cs typeface="Arial"/>
                <a:sym typeface="Symbol"/>
              </a:rPr>
              <a:t></a:t>
            </a:r>
            <a:r>
              <a:rPr lang="en-US" dirty="0">
                <a:solidFill>
                  <a:schemeClr val="bg1"/>
                </a:solidFill>
                <a:effectLst/>
                <a:latin typeface="Arial"/>
                <a:ea typeface="Times New Roman"/>
              </a:rPr>
              <a:t> [15] + 1  </a:t>
            </a:r>
            <a:r>
              <a:rPr lang="en-US" dirty="0" smtClean="0">
                <a:solidFill>
                  <a:schemeClr val="bg1"/>
                </a:solidFill>
                <a:effectLst/>
                <a:latin typeface="Arial"/>
                <a:ea typeface="Times New Roman"/>
              </a:rPr>
              <a:t>is </a:t>
            </a:r>
            <a:r>
              <a:rPr lang="en-US" dirty="0">
                <a:solidFill>
                  <a:schemeClr val="bg1"/>
                </a:solidFill>
                <a:effectLst/>
                <a:latin typeface="Arial"/>
                <a:ea typeface="Times New Roman"/>
              </a:rPr>
              <a:t>interpreted as “the contents of memory location 15 are increased by 1 and the result put </a:t>
            </a:r>
            <a:r>
              <a:rPr lang="en-US" dirty="0" smtClean="0">
                <a:solidFill>
                  <a:schemeClr val="bg1"/>
                </a:solidFill>
                <a:effectLst/>
                <a:latin typeface="Arial"/>
                <a:ea typeface="Times New Roman"/>
              </a:rPr>
              <a:t>in </a:t>
            </a:r>
            <a:r>
              <a:rPr lang="en-US" dirty="0">
                <a:solidFill>
                  <a:schemeClr val="bg1"/>
                </a:solidFill>
                <a:effectLst/>
                <a:latin typeface="Arial"/>
                <a:ea typeface="Times New Roman"/>
              </a:rPr>
              <a:t>memory location 15”. </a:t>
            </a:r>
            <a:r>
              <a:rPr lang="en-US" dirty="0" smtClean="0">
                <a:solidFill>
                  <a:schemeClr val="bg1"/>
                </a:solidFill>
                <a:effectLst/>
                <a:latin typeface="Arial"/>
                <a:ea typeface="Times New Roman"/>
              </a:rPr>
              <a:t>Consider: </a:t>
            </a:r>
            <a:r>
              <a:rPr lang="en-US" dirty="0">
                <a:solidFill>
                  <a:schemeClr val="bg1"/>
                </a:solidFill>
                <a:effectLst/>
                <a:latin typeface="Arial"/>
                <a:ea typeface="Times New Roman"/>
              </a:rPr>
              <a:t> </a:t>
            </a:r>
            <a:endParaRPr lang="en-US" sz="2000" dirty="0">
              <a:solidFill>
                <a:schemeClr val="bg1"/>
              </a:solidFill>
              <a:effectLst/>
              <a:latin typeface="Times New Roman"/>
              <a:ea typeface="Times New Roman"/>
            </a:endParaRPr>
          </a:p>
          <a:p>
            <a:pPr marL="0" marR="0">
              <a:spcBef>
                <a:spcPts val="0"/>
              </a:spcBef>
              <a:spcAft>
                <a:spcPts val="0"/>
              </a:spcAft>
            </a:pPr>
            <a:r>
              <a:rPr lang="en-US" dirty="0">
                <a:solidFill>
                  <a:schemeClr val="bg1"/>
                </a:solidFill>
                <a:effectLst/>
                <a:latin typeface="Arial"/>
                <a:ea typeface="Times New Roman"/>
              </a:rPr>
              <a:t>a.	[20] = 5</a:t>
            </a:r>
            <a:endParaRPr lang="en-US" sz="2000" dirty="0">
              <a:solidFill>
                <a:schemeClr val="bg1"/>
              </a:solidFill>
              <a:effectLst/>
              <a:latin typeface="Times New Roman"/>
              <a:ea typeface="Times New Roman"/>
            </a:endParaRPr>
          </a:p>
          <a:p>
            <a:pPr marL="0" marR="0">
              <a:spcBef>
                <a:spcPts val="0"/>
              </a:spcBef>
              <a:spcAft>
                <a:spcPts val="0"/>
              </a:spcAft>
            </a:pPr>
            <a:r>
              <a:rPr lang="en-US" dirty="0">
                <a:solidFill>
                  <a:schemeClr val="bg1"/>
                </a:solidFill>
                <a:effectLst/>
                <a:latin typeface="Arial"/>
                <a:ea typeface="Times New Roman"/>
              </a:rPr>
              <a:t>b.	[20] </a:t>
            </a:r>
            <a:r>
              <a:rPr lang="en-US" dirty="0">
                <a:solidFill>
                  <a:schemeClr val="bg1"/>
                </a:solidFill>
                <a:effectLst/>
                <a:latin typeface="Arial"/>
                <a:ea typeface="Times New Roman"/>
                <a:cs typeface="Arial"/>
                <a:sym typeface="Symbol"/>
              </a:rPr>
              <a:t></a:t>
            </a:r>
            <a:r>
              <a:rPr lang="en-US" dirty="0">
                <a:solidFill>
                  <a:schemeClr val="bg1"/>
                </a:solidFill>
                <a:effectLst/>
                <a:latin typeface="Arial"/>
                <a:ea typeface="Times New Roman"/>
              </a:rPr>
              <a:t> 6</a:t>
            </a:r>
            <a:endParaRPr lang="en-US" sz="2000" dirty="0">
              <a:solidFill>
                <a:schemeClr val="bg1"/>
              </a:solidFill>
              <a:effectLst/>
              <a:latin typeface="Times New Roman"/>
              <a:ea typeface="Times New Roman"/>
            </a:endParaRPr>
          </a:p>
          <a:p>
            <a:pPr marL="0" marR="0">
              <a:spcBef>
                <a:spcPts val="0"/>
              </a:spcBef>
              <a:spcAft>
                <a:spcPts val="0"/>
              </a:spcAft>
            </a:pPr>
            <a:r>
              <a:rPr lang="en-US" dirty="0">
                <a:solidFill>
                  <a:schemeClr val="bg1"/>
                </a:solidFill>
                <a:effectLst/>
                <a:latin typeface="Arial"/>
                <a:ea typeface="Times New Roman"/>
              </a:rPr>
              <a:t>c.</a:t>
            </a:r>
            <a:r>
              <a:rPr lang="en-US" b="1" dirty="0">
                <a:solidFill>
                  <a:schemeClr val="bg1"/>
                </a:solidFill>
                <a:effectLst/>
                <a:latin typeface="Arial"/>
                <a:ea typeface="Times New Roman"/>
              </a:rPr>
              <a:t>	</a:t>
            </a:r>
            <a:r>
              <a:rPr lang="en-US" dirty="0">
                <a:solidFill>
                  <a:schemeClr val="bg1"/>
                </a:solidFill>
                <a:effectLst/>
                <a:latin typeface="Arial"/>
                <a:ea typeface="Times New Roman"/>
              </a:rPr>
              <a:t>[20] </a:t>
            </a:r>
            <a:r>
              <a:rPr lang="en-US" dirty="0">
                <a:solidFill>
                  <a:schemeClr val="bg1"/>
                </a:solidFill>
                <a:effectLst/>
                <a:latin typeface="Arial"/>
                <a:ea typeface="Times New Roman"/>
                <a:cs typeface="Arial"/>
                <a:sym typeface="Symbol"/>
              </a:rPr>
              <a:t></a:t>
            </a:r>
            <a:r>
              <a:rPr lang="en-US" dirty="0">
                <a:solidFill>
                  <a:schemeClr val="bg1"/>
                </a:solidFill>
                <a:effectLst/>
                <a:latin typeface="Arial"/>
                <a:ea typeface="Times New Roman"/>
              </a:rPr>
              <a:t> [6]</a:t>
            </a:r>
            <a:endParaRPr lang="en-US" sz="2000" dirty="0">
              <a:solidFill>
                <a:schemeClr val="bg1"/>
              </a:solidFill>
              <a:effectLst/>
              <a:latin typeface="Times New Roman"/>
              <a:ea typeface="Times New Roman"/>
            </a:endParaRPr>
          </a:p>
          <a:p>
            <a:pPr marL="0" marR="0">
              <a:spcBef>
                <a:spcPts val="0"/>
              </a:spcBef>
              <a:spcAft>
                <a:spcPts val="0"/>
              </a:spcAft>
            </a:pPr>
            <a:r>
              <a:rPr lang="en-US" dirty="0">
                <a:solidFill>
                  <a:schemeClr val="bg1"/>
                </a:solidFill>
                <a:effectLst/>
                <a:latin typeface="Arial"/>
                <a:ea typeface="Times New Roman"/>
              </a:rPr>
              <a:t> </a:t>
            </a:r>
            <a:endParaRPr lang="en-US" sz="2000" dirty="0">
              <a:solidFill>
                <a:schemeClr val="bg1"/>
              </a:solidFill>
              <a:effectLst/>
              <a:latin typeface="Times New Roman"/>
              <a:ea typeface="Times New Roman"/>
            </a:endParaRPr>
          </a:p>
          <a:p>
            <a:pPr marL="0" marR="0">
              <a:spcBef>
                <a:spcPts val="0"/>
              </a:spcBef>
              <a:spcAft>
                <a:spcPts val="0"/>
              </a:spcAft>
            </a:pPr>
            <a:r>
              <a:rPr lang="en-US" dirty="0" smtClean="0">
                <a:solidFill>
                  <a:schemeClr val="bg1"/>
                </a:solidFill>
                <a:effectLst/>
                <a:latin typeface="Arial"/>
                <a:ea typeface="Times New Roman"/>
              </a:rPr>
              <a:t>(</a:t>
            </a:r>
            <a:r>
              <a:rPr lang="en-US" dirty="0">
                <a:solidFill>
                  <a:schemeClr val="bg1"/>
                </a:solidFill>
                <a:effectLst/>
                <a:latin typeface="Arial"/>
                <a:ea typeface="Times New Roman"/>
              </a:rPr>
              <a:t>a) states that the contents of memory location 20 are equal to the number 5. </a:t>
            </a:r>
            <a:endParaRPr lang="en-US" dirty="0" smtClean="0">
              <a:solidFill>
                <a:schemeClr val="bg1"/>
              </a:solidFill>
              <a:effectLst/>
              <a:latin typeface="Arial"/>
              <a:ea typeface="Times New Roman"/>
            </a:endParaRPr>
          </a:p>
          <a:p>
            <a:pPr marL="0" marR="0">
              <a:spcBef>
                <a:spcPts val="0"/>
              </a:spcBef>
              <a:spcAft>
                <a:spcPts val="0"/>
              </a:spcAft>
            </a:pPr>
            <a:r>
              <a:rPr lang="en-US" dirty="0" smtClean="0">
                <a:solidFill>
                  <a:schemeClr val="bg1"/>
                </a:solidFill>
                <a:effectLst/>
                <a:latin typeface="Arial"/>
                <a:ea typeface="Times New Roman"/>
              </a:rPr>
              <a:t>(</a:t>
            </a:r>
            <a:r>
              <a:rPr lang="en-US" dirty="0">
                <a:solidFill>
                  <a:schemeClr val="bg1"/>
                </a:solidFill>
                <a:effectLst/>
                <a:latin typeface="Arial"/>
                <a:ea typeface="Times New Roman"/>
              </a:rPr>
              <a:t>b) states that the number 6 is put into </a:t>
            </a:r>
            <a:r>
              <a:rPr lang="en-US" dirty="0" smtClean="0">
                <a:solidFill>
                  <a:schemeClr val="bg1"/>
                </a:solidFill>
                <a:effectLst/>
                <a:latin typeface="Arial"/>
                <a:ea typeface="Times New Roman"/>
              </a:rPr>
              <a:t>memory </a:t>
            </a:r>
            <a:r>
              <a:rPr lang="en-US" dirty="0">
                <a:solidFill>
                  <a:schemeClr val="bg1"/>
                </a:solidFill>
                <a:effectLst/>
                <a:latin typeface="Arial"/>
                <a:ea typeface="Times New Roman"/>
              </a:rPr>
              <a:t>location 20. </a:t>
            </a:r>
            <a:endParaRPr lang="en-US" dirty="0" smtClean="0">
              <a:solidFill>
                <a:schemeClr val="bg1"/>
              </a:solidFill>
              <a:effectLst/>
              <a:latin typeface="Arial"/>
              <a:ea typeface="Times New Roman"/>
            </a:endParaRPr>
          </a:p>
          <a:p>
            <a:pPr marL="0" marR="0">
              <a:spcBef>
                <a:spcPts val="0"/>
              </a:spcBef>
              <a:spcAft>
                <a:spcPts val="0"/>
              </a:spcAft>
            </a:pPr>
            <a:r>
              <a:rPr lang="en-US" dirty="0" smtClean="0">
                <a:solidFill>
                  <a:schemeClr val="bg1"/>
                </a:solidFill>
                <a:effectLst/>
                <a:latin typeface="Arial"/>
                <a:ea typeface="Times New Roman"/>
              </a:rPr>
              <a:t>(c</a:t>
            </a:r>
            <a:r>
              <a:rPr lang="en-US" dirty="0">
                <a:solidFill>
                  <a:schemeClr val="bg1"/>
                </a:solidFill>
                <a:effectLst/>
                <a:latin typeface="Arial"/>
                <a:ea typeface="Times New Roman"/>
              </a:rPr>
              <a:t>) indicates that the contents of </a:t>
            </a:r>
            <a:r>
              <a:rPr lang="en-US" dirty="0" smtClean="0">
                <a:solidFill>
                  <a:schemeClr val="bg1"/>
                </a:solidFill>
                <a:effectLst/>
                <a:latin typeface="Arial"/>
                <a:ea typeface="Times New Roman"/>
              </a:rPr>
              <a:t>location </a:t>
            </a:r>
            <a:r>
              <a:rPr lang="en-US" dirty="0">
                <a:solidFill>
                  <a:schemeClr val="bg1"/>
                </a:solidFill>
                <a:effectLst/>
                <a:latin typeface="Arial"/>
                <a:ea typeface="Times New Roman"/>
              </a:rPr>
              <a:t>6 are copied into </a:t>
            </a:r>
            <a:r>
              <a:rPr lang="en-US" dirty="0" smtClean="0">
                <a:solidFill>
                  <a:schemeClr val="bg1"/>
                </a:solidFill>
                <a:effectLst/>
                <a:latin typeface="Arial"/>
                <a:ea typeface="Times New Roman"/>
              </a:rPr>
              <a:t>location </a:t>
            </a:r>
            <a:r>
              <a:rPr lang="en-US" dirty="0">
                <a:solidFill>
                  <a:schemeClr val="bg1"/>
                </a:solidFill>
                <a:effectLst/>
                <a:latin typeface="Arial"/>
                <a:ea typeface="Times New Roman"/>
              </a:rPr>
              <a:t>20. </a:t>
            </a:r>
            <a:endParaRPr lang="en-US" dirty="0" smtClean="0">
              <a:solidFill>
                <a:schemeClr val="bg1"/>
              </a:solidFill>
              <a:effectLst/>
              <a:latin typeface="Arial"/>
              <a:ea typeface="Times New Roman"/>
            </a:endParaRPr>
          </a:p>
          <a:p>
            <a:pPr marL="0" marR="0">
              <a:spcBef>
                <a:spcPts val="0"/>
              </a:spcBef>
              <a:spcAft>
                <a:spcPts val="0"/>
              </a:spcAft>
            </a:pPr>
            <a:endParaRPr lang="en-US" dirty="0" smtClean="0">
              <a:solidFill>
                <a:schemeClr val="bg1"/>
              </a:solidFill>
              <a:effectLst/>
              <a:latin typeface="Arial"/>
              <a:ea typeface="Times New Roman"/>
            </a:endParaRPr>
          </a:p>
        </p:txBody>
      </p:sp>
    </p:spTree>
    <p:extLst>
      <p:ext uri="{BB962C8B-B14F-4D97-AF65-F5344CB8AC3E}">
        <p14:creationId xmlns:p14="http://schemas.microsoft.com/office/powerpoint/2010/main" val="217870120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rot="5400000">
            <a:off x="7589520" y="1081851"/>
            <a:ext cx="2011680" cy="384048"/>
          </a:xfrm>
          <a:prstGeom prst="rect">
            <a:avLst/>
          </a:prstGeom>
        </p:spPr>
        <p:txBody>
          <a:bodyPr/>
          <a:lstStyle/>
          <a:p>
            <a:endParaRPr lang="en-GB" dirty="0"/>
          </a:p>
        </p:txBody>
      </p:sp>
      <p:sp>
        <p:nvSpPr>
          <p:cNvPr id="3" name="Footer Placeholder 2"/>
          <p:cNvSpPr>
            <a:spLocks noGrp="1"/>
          </p:cNvSpPr>
          <p:nvPr>
            <p:ph type="ftr" sz="quarter" idx="11"/>
          </p:nvPr>
        </p:nvSpPr>
        <p:spPr>
          <a:xfrm>
            <a:off x="1752600" y="6492240"/>
            <a:ext cx="5181600" cy="365760"/>
          </a:xfrm>
        </p:spPr>
        <p:txBody>
          <a:bodyPr/>
          <a:lstStyle/>
          <a:p>
            <a:r>
              <a:rPr lang="en-GB" smtClean="0"/>
              <a:t>© 2014 Cengage Learning Engineering. All Rights Reserved</a:t>
            </a:r>
            <a:endParaRPr lang="en-GB" dirty="0"/>
          </a:p>
        </p:txBody>
      </p:sp>
      <p:sp>
        <p:nvSpPr>
          <p:cNvPr id="4" name="Slide Number Placeholder 3"/>
          <p:cNvSpPr>
            <a:spLocks noGrp="1"/>
          </p:cNvSpPr>
          <p:nvPr>
            <p:ph type="sldNum" sz="quarter" idx="12"/>
          </p:nvPr>
        </p:nvSpPr>
        <p:spPr/>
        <p:txBody>
          <a:bodyPr/>
          <a:lstStyle/>
          <a:p>
            <a:fld id="{5E3100E0-442E-4EFD-B809-F48CE7A4B0A5}" type="slidenum">
              <a:rPr lang="en-GB" smtClean="0"/>
              <a:pPr/>
              <a:t>28</a:t>
            </a:fld>
            <a:endParaRPr lang="en-GB" dirty="0"/>
          </a:p>
        </p:txBody>
      </p:sp>
      <p:sp>
        <p:nvSpPr>
          <p:cNvPr id="5" name="Rectangle 4"/>
          <p:cNvSpPr/>
          <p:nvPr/>
        </p:nvSpPr>
        <p:spPr>
          <a:xfrm>
            <a:off x="827584" y="1124744"/>
            <a:ext cx="7488832" cy="3970318"/>
          </a:xfrm>
          <a:prstGeom prst="rect">
            <a:avLst/>
          </a:prstGeom>
        </p:spPr>
        <p:txBody>
          <a:bodyPr wrap="square">
            <a:spAutoFit/>
          </a:bodyPr>
          <a:lstStyle/>
          <a:p>
            <a:pPr algn="ctr"/>
            <a:r>
              <a:rPr lang="en-US" b="1" dirty="0" smtClean="0"/>
              <a:t>The </a:t>
            </a:r>
            <a:r>
              <a:rPr lang="en-US" b="1" dirty="0"/>
              <a:t>Stored Program Concept</a:t>
            </a:r>
            <a:endParaRPr lang="en-US" dirty="0"/>
          </a:p>
          <a:p>
            <a:r>
              <a:rPr lang="en-US" dirty="0"/>
              <a:t> </a:t>
            </a:r>
          </a:p>
          <a:p>
            <a:r>
              <a:rPr lang="en-US" dirty="0" smtClean="0"/>
              <a:t>The </a:t>
            </a:r>
            <a:r>
              <a:rPr lang="en-US" dirty="0"/>
              <a:t>following </a:t>
            </a:r>
            <a:r>
              <a:rPr lang="en-US" dirty="0" err="1"/>
              <a:t>pseudocode</a:t>
            </a:r>
            <a:r>
              <a:rPr lang="en-US" dirty="0"/>
              <a:t> expresses the fundamental action of a stored program machine.</a:t>
            </a:r>
          </a:p>
          <a:p>
            <a:r>
              <a:rPr lang="en-US" dirty="0"/>
              <a:t> </a:t>
            </a:r>
          </a:p>
          <a:p>
            <a:r>
              <a:rPr lang="en-US" dirty="0" err="1"/>
              <a:t>Stored_program_machine</a:t>
            </a:r>
            <a:endParaRPr lang="en-US" dirty="0"/>
          </a:p>
          <a:p>
            <a:r>
              <a:rPr lang="en-US" dirty="0"/>
              <a:t>    Point to the first instruction in memory</a:t>
            </a:r>
          </a:p>
          <a:p>
            <a:r>
              <a:rPr lang="en-US" b="1" dirty="0">
                <a:solidFill>
                  <a:srgbClr val="FF0000"/>
                </a:solidFill>
              </a:rPr>
              <a:t>    REPEAT</a:t>
            </a:r>
          </a:p>
          <a:p>
            <a:r>
              <a:rPr lang="en-US" b="1" dirty="0">
                <a:solidFill>
                  <a:srgbClr val="FF0000"/>
                </a:solidFill>
              </a:rPr>
              <a:t>        Read the instruction at the memory location pointed at</a:t>
            </a:r>
          </a:p>
          <a:p>
            <a:r>
              <a:rPr lang="en-US" b="1" dirty="0">
                <a:solidFill>
                  <a:srgbClr val="FF0000"/>
                </a:solidFill>
              </a:rPr>
              <a:t>        Point to the next instruction</a:t>
            </a:r>
          </a:p>
          <a:p>
            <a:r>
              <a:rPr lang="en-US" b="1" dirty="0">
                <a:solidFill>
                  <a:srgbClr val="FF0000"/>
                </a:solidFill>
              </a:rPr>
              <a:t>        Decode the instruction read from memory</a:t>
            </a:r>
          </a:p>
          <a:p>
            <a:r>
              <a:rPr lang="en-US" b="1" dirty="0">
                <a:solidFill>
                  <a:srgbClr val="FF0000"/>
                </a:solidFill>
              </a:rPr>
              <a:t>        Execute the instruction</a:t>
            </a:r>
          </a:p>
          <a:p>
            <a:r>
              <a:rPr lang="en-US" b="1" dirty="0">
                <a:solidFill>
                  <a:srgbClr val="FF0000"/>
                </a:solidFill>
              </a:rPr>
              <a:t>    FOREVER</a:t>
            </a:r>
          </a:p>
          <a:p>
            <a:r>
              <a:rPr lang="en-US" dirty="0"/>
              <a:t>End</a:t>
            </a:r>
          </a:p>
        </p:txBody>
      </p:sp>
    </p:spTree>
    <p:extLst>
      <p:ext uri="{BB962C8B-B14F-4D97-AF65-F5344CB8AC3E}">
        <p14:creationId xmlns:p14="http://schemas.microsoft.com/office/powerpoint/2010/main" val="274289032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rot="5400000">
            <a:off x="7589520" y="1081851"/>
            <a:ext cx="2011680" cy="384048"/>
          </a:xfrm>
          <a:prstGeom prst="rect">
            <a:avLst/>
          </a:prstGeom>
        </p:spPr>
        <p:txBody>
          <a:bodyPr/>
          <a:lstStyle/>
          <a:p>
            <a:endParaRPr lang="en-GB" dirty="0"/>
          </a:p>
        </p:txBody>
      </p:sp>
      <p:sp>
        <p:nvSpPr>
          <p:cNvPr id="3" name="Footer Placeholder 2"/>
          <p:cNvSpPr>
            <a:spLocks noGrp="1"/>
          </p:cNvSpPr>
          <p:nvPr>
            <p:ph type="ftr" sz="quarter" idx="11"/>
          </p:nvPr>
        </p:nvSpPr>
        <p:spPr>
          <a:xfrm>
            <a:off x="1752600" y="6492240"/>
            <a:ext cx="5181600" cy="365760"/>
          </a:xfrm>
        </p:spPr>
        <p:txBody>
          <a:bodyPr/>
          <a:lstStyle/>
          <a:p>
            <a:r>
              <a:rPr lang="en-GB" smtClean="0"/>
              <a:t>© 2014 Cengage Learning Engineering. All Rights Reserved</a:t>
            </a:r>
            <a:endParaRPr lang="en-GB" dirty="0"/>
          </a:p>
        </p:txBody>
      </p:sp>
      <p:sp>
        <p:nvSpPr>
          <p:cNvPr id="4" name="Slide Number Placeholder 3"/>
          <p:cNvSpPr>
            <a:spLocks noGrp="1"/>
          </p:cNvSpPr>
          <p:nvPr>
            <p:ph type="sldNum" sz="quarter" idx="12"/>
          </p:nvPr>
        </p:nvSpPr>
        <p:spPr/>
        <p:txBody>
          <a:bodyPr/>
          <a:lstStyle/>
          <a:p>
            <a:fld id="{5E3100E0-442E-4EFD-B809-F48CE7A4B0A5}" type="slidenum">
              <a:rPr lang="en-GB" smtClean="0"/>
              <a:pPr/>
              <a:t>29</a:t>
            </a:fld>
            <a:endParaRPr lang="en-GB" dirty="0"/>
          </a:p>
        </p:txBody>
      </p:sp>
      <p:sp>
        <p:nvSpPr>
          <p:cNvPr id="5" name="Rectangle 4"/>
          <p:cNvSpPr/>
          <p:nvPr/>
        </p:nvSpPr>
        <p:spPr>
          <a:xfrm>
            <a:off x="611560" y="1028343"/>
            <a:ext cx="7416824" cy="3693319"/>
          </a:xfrm>
          <a:prstGeom prst="rect">
            <a:avLst/>
          </a:prstGeom>
        </p:spPr>
        <p:txBody>
          <a:bodyPr wrap="square">
            <a:spAutoFit/>
          </a:bodyPr>
          <a:lstStyle/>
          <a:p>
            <a:r>
              <a:rPr lang="en-US" dirty="0"/>
              <a:t>This </a:t>
            </a:r>
            <a:r>
              <a:rPr lang="en-US" dirty="0" err="1"/>
              <a:t>pseudocode</a:t>
            </a:r>
            <a:r>
              <a:rPr lang="en-US" dirty="0"/>
              <a:t> sequence tells us that a </a:t>
            </a:r>
            <a:r>
              <a:rPr lang="en-US" i="1" dirty="0"/>
              <a:t>memory reference</a:t>
            </a:r>
            <a:r>
              <a:rPr lang="en-US" dirty="0"/>
              <a:t> (i.e., a memory read) is required to fetch each instruction from memory. We can expand the action Execute the instruction to give</a:t>
            </a:r>
          </a:p>
          <a:p>
            <a:r>
              <a:rPr lang="en-US" dirty="0"/>
              <a:t> </a:t>
            </a:r>
          </a:p>
          <a:p>
            <a:r>
              <a:rPr lang="en-US" dirty="0"/>
              <a:t>Execute the instruction</a:t>
            </a:r>
          </a:p>
          <a:p>
            <a:r>
              <a:rPr lang="en-US" dirty="0"/>
              <a:t>    IF the instruction requires data </a:t>
            </a:r>
          </a:p>
          <a:p>
            <a:r>
              <a:rPr lang="en-US" dirty="0"/>
              <a:t>        THEN fetch the data from memory</a:t>
            </a:r>
          </a:p>
          <a:p>
            <a:r>
              <a:rPr lang="en-US" dirty="0"/>
              <a:t>    END_IF</a:t>
            </a:r>
          </a:p>
          <a:p>
            <a:r>
              <a:rPr lang="en-US" dirty="0"/>
              <a:t>    Perform the operation defined by the instruction</a:t>
            </a:r>
          </a:p>
          <a:p>
            <a:r>
              <a:rPr lang="en-US" dirty="0"/>
              <a:t>    IF the instruction requires data to be stored in memory</a:t>
            </a:r>
          </a:p>
          <a:p>
            <a:r>
              <a:rPr lang="en-US" dirty="0"/>
              <a:t>        THEN store the data in memory</a:t>
            </a:r>
          </a:p>
          <a:p>
            <a:r>
              <a:rPr lang="en-US" dirty="0"/>
              <a:t>    END_IF</a:t>
            </a:r>
          </a:p>
          <a:p>
            <a:r>
              <a:rPr lang="en-US" dirty="0"/>
              <a:t>End</a:t>
            </a:r>
          </a:p>
        </p:txBody>
      </p:sp>
    </p:spTree>
    <p:extLst>
      <p:ext uri="{BB962C8B-B14F-4D97-AF65-F5344CB8AC3E}">
        <p14:creationId xmlns:p14="http://schemas.microsoft.com/office/powerpoint/2010/main" val="38184854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44" y="1412776"/>
            <a:ext cx="6984776" cy="4981842"/>
          </a:xfrm>
          <a:prstGeom prst="rect">
            <a:avLst/>
          </a:prstGeom>
        </p:spPr>
      </p:pic>
      <p:sp>
        <p:nvSpPr>
          <p:cNvPr id="5" name="Footer Placeholder 4"/>
          <p:cNvSpPr>
            <a:spLocks noGrp="1"/>
          </p:cNvSpPr>
          <p:nvPr>
            <p:ph type="ftr" sz="quarter" idx="11"/>
          </p:nvPr>
        </p:nvSpPr>
        <p:spPr>
          <a:xfrm>
            <a:off x="1752600" y="6492240"/>
            <a:ext cx="5181600" cy="365760"/>
          </a:xfrm>
        </p:spPr>
        <p:txBody>
          <a:bodyPr/>
          <a:lstStyle/>
          <a:p>
            <a:r>
              <a:rPr lang="en-GB" smtClean="0"/>
              <a:t>© 2014 Cengage Learning Engineering. All Rights Reserved</a:t>
            </a:r>
            <a:endParaRPr lang="en-GB"/>
          </a:p>
        </p:txBody>
      </p:sp>
      <p:sp>
        <p:nvSpPr>
          <p:cNvPr id="6" name="Slide Number Placeholder 5"/>
          <p:cNvSpPr>
            <a:spLocks noGrp="1"/>
          </p:cNvSpPr>
          <p:nvPr>
            <p:ph type="sldNum" sz="quarter" idx="12"/>
          </p:nvPr>
        </p:nvSpPr>
        <p:spPr/>
        <p:txBody>
          <a:bodyPr/>
          <a:lstStyle/>
          <a:p>
            <a:fld id="{5E3100E0-442E-4EFD-B809-F48CE7A4B0A5}" type="slidenum">
              <a:rPr lang="en-GB" smtClean="0"/>
              <a:t>3</a:t>
            </a:fld>
            <a:endParaRPr lang="en-GB"/>
          </a:p>
        </p:txBody>
      </p:sp>
      <p:sp>
        <p:nvSpPr>
          <p:cNvPr id="3" name="TextBox 2"/>
          <p:cNvSpPr txBox="1"/>
          <p:nvPr/>
        </p:nvSpPr>
        <p:spPr>
          <a:xfrm>
            <a:off x="323528" y="692696"/>
            <a:ext cx="7560840" cy="369332"/>
          </a:xfrm>
          <a:prstGeom prst="rect">
            <a:avLst/>
          </a:prstGeom>
          <a:noFill/>
        </p:spPr>
        <p:txBody>
          <a:bodyPr wrap="square" rtlCol="0">
            <a:spAutoFit/>
          </a:bodyPr>
          <a:lstStyle/>
          <a:p>
            <a:pPr algn="ctr"/>
            <a:r>
              <a:rPr lang="en-GB" b="1" dirty="0" smtClean="0"/>
              <a:t>Factors affecting a computer’s design</a:t>
            </a:r>
            <a:endParaRPr lang="en-US" b="1" dirty="0"/>
          </a:p>
        </p:txBody>
      </p:sp>
    </p:spTree>
    <p:extLst>
      <p:ext uri="{BB962C8B-B14F-4D97-AF65-F5344CB8AC3E}">
        <p14:creationId xmlns:p14="http://schemas.microsoft.com/office/powerpoint/2010/main" val="284309194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rot="5400000">
            <a:off x="7589520" y="1081851"/>
            <a:ext cx="2011680" cy="384048"/>
          </a:xfrm>
          <a:prstGeom prst="rect">
            <a:avLst/>
          </a:prstGeom>
        </p:spPr>
        <p:txBody>
          <a:bodyPr/>
          <a:lstStyle/>
          <a:p>
            <a:endParaRPr lang="en-GB" dirty="0"/>
          </a:p>
        </p:txBody>
      </p:sp>
      <p:sp>
        <p:nvSpPr>
          <p:cNvPr id="3" name="Footer Placeholder 2"/>
          <p:cNvSpPr>
            <a:spLocks noGrp="1"/>
          </p:cNvSpPr>
          <p:nvPr>
            <p:ph type="ftr" sz="quarter" idx="11"/>
          </p:nvPr>
        </p:nvSpPr>
        <p:spPr>
          <a:xfrm>
            <a:off x="1752600" y="6492240"/>
            <a:ext cx="5181600" cy="365760"/>
          </a:xfrm>
        </p:spPr>
        <p:txBody>
          <a:bodyPr/>
          <a:lstStyle/>
          <a:p>
            <a:r>
              <a:rPr lang="en-GB" smtClean="0"/>
              <a:t>© 2014 Cengage Learning Engineering. All Rights Reserved</a:t>
            </a:r>
            <a:endParaRPr lang="en-GB" dirty="0"/>
          </a:p>
        </p:txBody>
      </p:sp>
      <p:sp>
        <p:nvSpPr>
          <p:cNvPr id="4" name="Slide Number Placeholder 3"/>
          <p:cNvSpPr>
            <a:spLocks noGrp="1"/>
          </p:cNvSpPr>
          <p:nvPr>
            <p:ph type="sldNum" sz="quarter" idx="12"/>
          </p:nvPr>
        </p:nvSpPr>
        <p:spPr/>
        <p:txBody>
          <a:bodyPr/>
          <a:lstStyle/>
          <a:p>
            <a:fld id="{5E3100E0-442E-4EFD-B809-F48CE7A4B0A5}" type="slidenum">
              <a:rPr lang="en-GB" smtClean="0"/>
              <a:pPr/>
              <a:t>30</a:t>
            </a:fld>
            <a:endParaRPr lang="en-GB" dirty="0"/>
          </a:p>
        </p:txBody>
      </p:sp>
      <p:sp>
        <p:nvSpPr>
          <p:cNvPr id="5" name="Rectangle 4"/>
          <p:cNvSpPr/>
          <p:nvPr/>
        </p:nvSpPr>
        <p:spPr>
          <a:xfrm>
            <a:off x="179512" y="876203"/>
            <a:ext cx="8280920" cy="3416320"/>
          </a:xfrm>
          <a:prstGeom prst="rect">
            <a:avLst/>
          </a:prstGeom>
        </p:spPr>
        <p:txBody>
          <a:bodyPr wrap="square">
            <a:spAutoFit/>
          </a:bodyPr>
          <a:lstStyle/>
          <a:p>
            <a:r>
              <a:rPr lang="en-US" dirty="0"/>
              <a:t> </a:t>
            </a:r>
          </a:p>
          <a:p>
            <a:r>
              <a:rPr lang="en-US" dirty="0"/>
              <a:t>We can also express this sequence of actions in C as follows:</a:t>
            </a:r>
          </a:p>
          <a:p>
            <a:r>
              <a:rPr lang="en-US" dirty="0"/>
              <a:t> </a:t>
            </a:r>
          </a:p>
          <a:p>
            <a:pPr>
              <a:tabLst>
                <a:tab pos="265113" algn="l"/>
                <a:tab pos="446088" algn="l"/>
              </a:tabLst>
            </a:pPr>
            <a:r>
              <a:rPr lang="en-US" dirty="0"/>
              <a:t>	</a:t>
            </a:r>
            <a:r>
              <a:rPr lang="en-US" dirty="0" err="1"/>
              <a:t>InstructionPointer</a:t>
            </a:r>
            <a:r>
              <a:rPr lang="en-US" dirty="0"/>
              <a:t> = 0;</a:t>
            </a:r>
          </a:p>
          <a:p>
            <a:pPr>
              <a:tabLst>
                <a:tab pos="265113" algn="l"/>
                <a:tab pos="446088" algn="l"/>
              </a:tabLst>
            </a:pPr>
            <a:r>
              <a:rPr lang="en-US" dirty="0"/>
              <a:t>	do </a:t>
            </a:r>
          </a:p>
          <a:p>
            <a:pPr>
              <a:tabLst>
                <a:tab pos="265113" algn="l"/>
                <a:tab pos="446088" algn="l"/>
                <a:tab pos="4572000" algn="l"/>
              </a:tabLst>
            </a:pPr>
            <a:r>
              <a:rPr lang="en-US" dirty="0"/>
              <a:t>	{	instruction = memory[</a:t>
            </a:r>
            <a:r>
              <a:rPr lang="en-US" dirty="0" err="1"/>
              <a:t>InstructionPointer</a:t>
            </a:r>
            <a:r>
              <a:rPr lang="en-US" dirty="0"/>
              <a:t>]; </a:t>
            </a:r>
            <a:r>
              <a:rPr lang="en-US" dirty="0" smtClean="0"/>
              <a:t>	/* </a:t>
            </a:r>
            <a:r>
              <a:rPr lang="en-US" dirty="0"/>
              <a:t>read the instruction </a:t>
            </a:r>
            <a:r>
              <a:rPr lang="en-US" dirty="0" smtClean="0"/>
              <a:t>      */</a:t>
            </a:r>
            <a:endParaRPr lang="en-US" dirty="0"/>
          </a:p>
          <a:p>
            <a:pPr>
              <a:tabLst>
                <a:tab pos="265113" algn="l"/>
                <a:tab pos="446088" algn="l"/>
                <a:tab pos="4572000" algn="l"/>
              </a:tabLst>
            </a:pPr>
            <a:r>
              <a:rPr lang="en-US" dirty="0"/>
              <a:t>		decode(instruction</a:t>
            </a:r>
            <a:r>
              <a:rPr lang="en-US" dirty="0" smtClean="0"/>
              <a:t>);	/* </a:t>
            </a:r>
            <a:r>
              <a:rPr lang="en-US" dirty="0"/>
              <a:t>decode the </a:t>
            </a:r>
            <a:r>
              <a:rPr lang="en-US" dirty="0" smtClean="0"/>
              <a:t>instruction  */</a:t>
            </a:r>
            <a:endParaRPr lang="en-US" dirty="0"/>
          </a:p>
          <a:p>
            <a:pPr>
              <a:tabLst>
                <a:tab pos="265113" algn="l"/>
                <a:tab pos="446088" algn="l"/>
                <a:tab pos="4572000" algn="l"/>
              </a:tabLst>
            </a:pPr>
            <a:r>
              <a:rPr lang="en-US" dirty="0"/>
              <a:t>		fetch(operands);	/* fetch data required  </a:t>
            </a:r>
            <a:r>
              <a:rPr lang="en-US" dirty="0" smtClean="0"/>
              <a:t>      </a:t>
            </a:r>
            <a:r>
              <a:rPr lang="en-US" dirty="0"/>
              <a:t>*/</a:t>
            </a:r>
          </a:p>
          <a:p>
            <a:pPr>
              <a:tabLst>
                <a:tab pos="265113" algn="l"/>
                <a:tab pos="446088" algn="l"/>
                <a:tab pos="4572000" algn="l"/>
              </a:tabLst>
            </a:pPr>
            <a:r>
              <a:rPr lang="en-US" dirty="0"/>
              <a:t>		execute; 	/* execute the instruction </a:t>
            </a:r>
            <a:r>
              <a:rPr lang="en-US" dirty="0" smtClean="0"/>
              <a:t>*/</a:t>
            </a:r>
            <a:endParaRPr lang="en-US" dirty="0"/>
          </a:p>
          <a:p>
            <a:pPr>
              <a:tabLst>
                <a:tab pos="265113" algn="l"/>
                <a:tab pos="446088" algn="l"/>
                <a:tab pos="4572000" algn="l"/>
              </a:tabLst>
            </a:pPr>
            <a:r>
              <a:rPr lang="en-US" dirty="0"/>
              <a:t>		store(results);	/* store the result               </a:t>
            </a:r>
            <a:r>
              <a:rPr lang="en-US" dirty="0" smtClean="0"/>
              <a:t>*/</a:t>
            </a:r>
            <a:endParaRPr lang="en-US" dirty="0"/>
          </a:p>
          <a:p>
            <a:pPr>
              <a:tabLst>
                <a:tab pos="265113" algn="l"/>
                <a:tab pos="446088" algn="l"/>
                <a:tab pos="4572000" algn="l"/>
              </a:tabLst>
            </a:pPr>
            <a:r>
              <a:rPr lang="en-US" dirty="0"/>
              <a:t>	} while (instruction != stop);</a:t>
            </a:r>
          </a:p>
        </p:txBody>
      </p:sp>
    </p:spTree>
    <p:extLst>
      <p:ext uri="{BB962C8B-B14F-4D97-AF65-F5344CB8AC3E}">
        <p14:creationId xmlns:p14="http://schemas.microsoft.com/office/powerpoint/2010/main" val="240538791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552" y="2385661"/>
            <a:ext cx="6336704" cy="4149636"/>
          </a:xfrm>
          <a:prstGeom prst="rect">
            <a:avLst/>
          </a:prstGeom>
        </p:spPr>
      </p:pic>
      <p:sp>
        <p:nvSpPr>
          <p:cNvPr id="4" name="Date Placeholder 3"/>
          <p:cNvSpPr>
            <a:spLocks noGrp="1"/>
          </p:cNvSpPr>
          <p:nvPr>
            <p:ph type="dt" sz="half" idx="10"/>
          </p:nvPr>
        </p:nvSpPr>
        <p:spPr>
          <a:xfrm rot="5400000">
            <a:off x="7589520" y="1081851"/>
            <a:ext cx="2011680" cy="384048"/>
          </a:xfrm>
          <a:prstGeom prst="rect">
            <a:avLst/>
          </a:prstGeom>
        </p:spPr>
        <p:txBody>
          <a:bodyPr/>
          <a:lstStyle/>
          <a:p>
            <a:endParaRPr lang="en-GB" dirty="0"/>
          </a:p>
        </p:txBody>
      </p:sp>
      <p:sp>
        <p:nvSpPr>
          <p:cNvPr id="5" name="Footer Placeholder 4"/>
          <p:cNvSpPr>
            <a:spLocks noGrp="1"/>
          </p:cNvSpPr>
          <p:nvPr>
            <p:ph type="ftr" sz="quarter" idx="11"/>
          </p:nvPr>
        </p:nvSpPr>
        <p:spPr>
          <a:xfrm>
            <a:off x="1752600" y="6492240"/>
            <a:ext cx="5181600" cy="365760"/>
          </a:xfrm>
        </p:spPr>
        <p:txBody>
          <a:bodyPr/>
          <a:lstStyle/>
          <a:p>
            <a:r>
              <a:rPr lang="en-GB" smtClean="0"/>
              <a:t>© 2014 Cengage Learning Engineering. All Rights Reserved</a:t>
            </a:r>
            <a:endParaRPr lang="en-GB"/>
          </a:p>
        </p:txBody>
      </p:sp>
      <p:sp>
        <p:nvSpPr>
          <p:cNvPr id="6" name="Slide Number Placeholder 5"/>
          <p:cNvSpPr>
            <a:spLocks noGrp="1"/>
          </p:cNvSpPr>
          <p:nvPr>
            <p:ph type="sldNum" sz="quarter" idx="12"/>
          </p:nvPr>
        </p:nvSpPr>
        <p:spPr/>
        <p:txBody>
          <a:bodyPr/>
          <a:lstStyle/>
          <a:p>
            <a:fld id="{5E3100E0-442E-4EFD-B809-F48CE7A4B0A5}" type="slidenum">
              <a:rPr lang="en-GB" smtClean="0"/>
              <a:t>31</a:t>
            </a:fld>
            <a:endParaRPr lang="en-GB"/>
          </a:p>
        </p:txBody>
      </p:sp>
      <p:sp>
        <p:nvSpPr>
          <p:cNvPr id="7" name="TextBox 6"/>
          <p:cNvSpPr txBox="1"/>
          <p:nvPr/>
        </p:nvSpPr>
        <p:spPr>
          <a:xfrm>
            <a:off x="395537" y="764704"/>
            <a:ext cx="7654164" cy="1646605"/>
          </a:xfrm>
          <a:prstGeom prst="rect">
            <a:avLst/>
          </a:prstGeom>
          <a:noFill/>
        </p:spPr>
        <p:txBody>
          <a:bodyPr wrap="square" rtlCol="0">
            <a:spAutoFit/>
          </a:bodyPr>
          <a:lstStyle/>
          <a:p>
            <a:endParaRPr lang="en-GB" sz="1000" dirty="0"/>
          </a:p>
          <a:p>
            <a:pPr marL="263525" marR="0" indent="-263525">
              <a:spcBef>
                <a:spcPts val="0"/>
              </a:spcBef>
              <a:spcAft>
                <a:spcPts val="200"/>
              </a:spcAft>
              <a:buAutoNum type="arabicPeriod"/>
            </a:pPr>
            <a:r>
              <a:rPr lang="en-US" dirty="0" smtClean="0">
                <a:latin typeface="Times New Roman"/>
                <a:ea typeface="Times New Roman"/>
              </a:rPr>
              <a:t>A key component of a computer is the memory that holds the program (instructions) and data.</a:t>
            </a:r>
          </a:p>
          <a:p>
            <a:pPr marL="263525" marR="0" indent="-263525">
              <a:spcBef>
                <a:spcPts val="0"/>
              </a:spcBef>
              <a:spcAft>
                <a:spcPts val="200"/>
              </a:spcAft>
              <a:buAutoNum type="arabicPeriod"/>
            </a:pPr>
            <a:endParaRPr lang="en-US" dirty="0" smtClean="0">
              <a:latin typeface="Times New Roman"/>
              <a:ea typeface="Times New Roman"/>
            </a:endParaRPr>
          </a:p>
          <a:p>
            <a:pPr marL="263525" marR="0" indent="-263525">
              <a:spcBef>
                <a:spcPts val="0"/>
              </a:spcBef>
              <a:spcAft>
                <a:spcPts val="200"/>
              </a:spcAft>
              <a:buAutoNum type="arabicPeriod"/>
            </a:pPr>
            <a:r>
              <a:rPr lang="en-US" dirty="0" smtClean="0">
                <a:latin typeface="Times New Roman"/>
                <a:ea typeface="Times New Roman"/>
              </a:rPr>
              <a:t>Figure 1.12 illustrates the elements of a computer’s immediate access store.</a:t>
            </a:r>
          </a:p>
          <a:p>
            <a:pPr marL="719138" marR="0" indent="-719138" algn="just">
              <a:spcBef>
                <a:spcPts val="0"/>
              </a:spcBef>
              <a:spcAft>
                <a:spcPts val="200"/>
              </a:spcAft>
              <a:buAutoNum type="arabicPeriod"/>
            </a:pPr>
            <a:endParaRPr lang="en-GB" sz="1400" b="1" dirty="0" smtClean="0">
              <a:latin typeface="Times New Roman"/>
              <a:ea typeface="Times New Roman"/>
            </a:endParaRPr>
          </a:p>
        </p:txBody>
      </p:sp>
    </p:spTree>
    <p:extLst>
      <p:ext uri="{BB962C8B-B14F-4D97-AF65-F5344CB8AC3E}">
        <p14:creationId xmlns:p14="http://schemas.microsoft.com/office/powerpoint/2010/main" val="407602997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rot="5400000">
            <a:off x="7589520" y="1081851"/>
            <a:ext cx="2011680" cy="384048"/>
          </a:xfrm>
          <a:prstGeom prst="rect">
            <a:avLst/>
          </a:prstGeom>
        </p:spPr>
        <p:txBody>
          <a:bodyPr/>
          <a:lstStyle/>
          <a:p>
            <a:endParaRPr lang="en-GB" dirty="0"/>
          </a:p>
        </p:txBody>
      </p:sp>
      <p:sp>
        <p:nvSpPr>
          <p:cNvPr id="3" name="Footer Placeholder 2"/>
          <p:cNvSpPr>
            <a:spLocks noGrp="1"/>
          </p:cNvSpPr>
          <p:nvPr>
            <p:ph type="ftr" sz="quarter" idx="11"/>
          </p:nvPr>
        </p:nvSpPr>
        <p:spPr>
          <a:xfrm>
            <a:off x="1752600" y="6492240"/>
            <a:ext cx="5181600" cy="365760"/>
          </a:xfrm>
        </p:spPr>
        <p:txBody>
          <a:bodyPr/>
          <a:lstStyle/>
          <a:p>
            <a:r>
              <a:rPr lang="en-GB" smtClean="0"/>
              <a:t>© 2014 Cengage Learning Engineering. All Rights Reserved</a:t>
            </a:r>
            <a:endParaRPr lang="en-GB" dirty="0"/>
          </a:p>
        </p:txBody>
      </p:sp>
      <p:sp>
        <p:nvSpPr>
          <p:cNvPr id="4" name="Slide Number Placeholder 3"/>
          <p:cNvSpPr>
            <a:spLocks noGrp="1"/>
          </p:cNvSpPr>
          <p:nvPr>
            <p:ph type="sldNum" sz="quarter" idx="12"/>
          </p:nvPr>
        </p:nvSpPr>
        <p:spPr/>
        <p:txBody>
          <a:bodyPr/>
          <a:lstStyle/>
          <a:p>
            <a:fld id="{5E3100E0-442E-4EFD-B809-F48CE7A4B0A5}" type="slidenum">
              <a:rPr lang="en-GB" smtClean="0"/>
              <a:pPr/>
              <a:t>32</a:t>
            </a:fld>
            <a:endParaRPr lang="en-GB" dirty="0"/>
          </a:p>
        </p:txBody>
      </p:sp>
      <p:sp>
        <p:nvSpPr>
          <p:cNvPr id="5" name="Rectangle 4"/>
          <p:cNvSpPr/>
          <p:nvPr/>
        </p:nvSpPr>
        <p:spPr>
          <a:xfrm>
            <a:off x="395536" y="476672"/>
            <a:ext cx="7858647" cy="5970865"/>
          </a:xfrm>
          <a:prstGeom prst="rect">
            <a:avLst/>
          </a:prstGeom>
        </p:spPr>
        <p:txBody>
          <a:bodyPr wrap="square">
            <a:spAutoFit/>
          </a:bodyPr>
          <a:lstStyle/>
          <a:p>
            <a:pPr algn="ctr"/>
            <a:r>
              <a:rPr lang="en-US" sz="2000" b="1" dirty="0" smtClean="0"/>
              <a:t>Address Formats</a:t>
            </a:r>
            <a:endParaRPr lang="en-US" sz="2000" b="1" dirty="0"/>
          </a:p>
          <a:p>
            <a:r>
              <a:rPr lang="en-US" sz="2000" dirty="0"/>
              <a:t> </a:t>
            </a:r>
            <a:endParaRPr lang="en-US" sz="1600" dirty="0"/>
          </a:p>
          <a:p>
            <a:r>
              <a:rPr lang="en-US" dirty="0" smtClean="0"/>
              <a:t>Consider the three-address format: </a:t>
            </a:r>
            <a:r>
              <a:rPr lang="en-US" dirty="0" smtClean="0">
                <a:solidFill>
                  <a:srgbClr val="FF0000"/>
                </a:solidFill>
              </a:rPr>
              <a:t>Operation</a:t>
            </a:r>
            <a:r>
              <a:rPr lang="en-US" dirty="0">
                <a:solidFill>
                  <a:srgbClr val="FF0000"/>
                </a:solidFill>
              </a:rPr>
              <a:t> </a:t>
            </a:r>
            <a:r>
              <a:rPr lang="en-US" b="1" dirty="0" smtClean="0">
                <a:solidFill>
                  <a:srgbClr val="FF0000"/>
                </a:solidFill>
              </a:rPr>
              <a:t>Address1</a:t>
            </a:r>
            <a:r>
              <a:rPr lang="en-US" dirty="0" smtClean="0">
                <a:solidFill>
                  <a:srgbClr val="FF0000"/>
                </a:solidFill>
              </a:rPr>
              <a:t>,Address2,Address3 </a:t>
            </a:r>
            <a:r>
              <a:rPr lang="en-US" dirty="0" smtClean="0"/>
              <a:t>where </a:t>
            </a:r>
            <a:r>
              <a:rPr lang="en-US" dirty="0">
                <a:solidFill>
                  <a:srgbClr val="FF0000"/>
                </a:solidFill>
              </a:rPr>
              <a:t>Operation</a:t>
            </a:r>
            <a:r>
              <a:rPr lang="en-US" dirty="0"/>
              <a:t> specifies the action the </a:t>
            </a:r>
            <a:r>
              <a:rPr lang="en-US" dirty="0" smtClean="0"/>
              <a:t>instruction, </a:t>
            </a:r>
            <a:r>
              <a:rPr lang="en-US" dirty="0"/>
              <a:t>and </a:t>
            </a:r>
            <a:r>
              <a:rPr lang="en-US" dirty="0">
                <a:solidFill>
                  <a:srgbClr val="FF0000"/>
                </a:solidFill>
              </a:rPr>
              <a:t>Address1</a:t>
            </a:r>
            <a:r>
              <a:rPr lang="en-US" dirty="0"/>
              <a:t>, </a:t>
            </a:r>
            <a:r>
              <a:rPr lang="en-US" dirty="0">
                <a:solidFill>
                  <a:srgbClr val="FF0000"/>
                </a:solidFill>
              </a:rPr>
              <a:t>Address2</a:t>
            </a:r>
            <a:r>
              <a:rPr lang="en-US" dirty="0"/>
              <a:t>, and </a:t>
            </a:r>
            <a:r>
              <a:rPr lang="en-US" dirty="0">
                <a:solidFill>
                  <a:srgbClr val="FF0000"/>
                </a:solidFill>
              </a:rPr>
              <a:t>Address3</a:t>
            </a:r>
            <a:r>
              <a:rPr lang="en-US" dirty="0"/>
              <a:t>, are </a:t>
            </a:r>
            <a:r>
              <a:rPr lang="en-US" dirty="0" smtClean="0"/>
              <a:t>locations </a:t>
            </a:r>
            <a:r>
              <a:rPr lang="en-US" dirty="0"/>
              <a:t>of the three operands in memory. </a:t>
            </a:r>
            <a:endParaRPr lang="en-US" dirty="0" smtClean="0"/>
          </a:p>
          <a:p>
            <a:endParaRPr lang="en-US" dirty="0"/>
          </a:p>
          <a:p>
            <a:r>
              <a:rPr lang="en-US" dirty="0" smtClean="0"/>
              <a:t>The </a:t>
            </a:r>
            <a:r>
              <a:rPr lang="en-US" dirty="0"/>
              <a:t>operands are the </a:t>
            </a:r>
            <a:r>
              <a:rPr lang="en-US" i="1" dirty="0"/>
              <a:t>addresses</a:t>
            </a:r>
            <a:r>
              <a:rPr lang="en-US" dirty="0"/>
              <a:t> of data and not the data itself</a:t>
            </a:r>
            <a:r>
              <a:rPr lang="en-US" dirty="0" smtClean="0"/>
              <a:t>.</a:t>
            </a:r>
          </a:p>
          <a:p>
            <a:endParaRPr lang="en-US" dirty="0"/>
          </a:p>
          <a:p>
            <a:r>
              <a:rPr lang="en-US" dirty="0" smtClean="0"/>
              <a:t>We use </a:t>
            </a:r>
            <a:r>
              <a:rPr lang="en-US" dirty="0"/>
              <a:t>bold font to indicate the address that is the </a:t>
            </a:r>
            <a:r>
              <a:rPr lang="en-US" i="1" dirty="0"/>
              <a:t>destination</a:t>
            </a:r>
            <a:r>
              <a:rPr lang="en-US" dirty="0"/>
              <a:t> of </a:t>
            </a:r>
            <a:r>
              <a:rPr lang="en-US" dirty="0" smtClean="0"/>
              <a:t>data. </a:t>
            </a:r>
          </a:p>
          <a:p>
            <a:endParaRPr lang="en-US" dirty="0"/>
          </a:p>
          <a:p>
            <a:r>
              <a:rPr lang="en-US" dirty="0" smtClean="0"/>
              <a:t>ADD </a:t>
            </a:r>
            <a:r>
              <a:rPr lang="en-US" b="1" dirty="0"/>
              <a:t>P</a:t>
            </a:r>
            <a:r>
              <a:rPr lang="en-US" dirty="0"/>
              <a:t>,Q,R, </a:t>
            </a:r>
            <a:r>
              <a:rPr lang="en-US" dirty="0" smtClean="0"/>
              <a:t>is </a:t>
            </a:r>
            <a:r>
              <a:rPr lang="en-US" dirty="0"/>
              <a:t>three-operand instruction where P, Q, and R are the symbolic names of the addresses of three memory locations. </a:t>
            </a:r>
            <a:endParaRPr lang="en-US" dirty="0" smtClean="0"/>
          </a:p>
          <a:p>
            <a:endParaRPr lang="en-US" dirty="0"/>
          </a:p>
          <a:p>
            <a:r>
              <a:rPr lang="en-US" dirty="0"/>
              <a:t>The three-operand </a:t>
            </a:r>
            <a:r>
              <a:rPr lang="en-US" dirty="0" smtClean="0"/>
              <a:t>format </a:t>
            </a:r>
            <a:r>
              <a:rPr lang="en-US" dirty="0"/>
              <a:t>can be expressed in RTL notation as:</a:t>
            </a:r>
          </a:p>
          <a:p>
            <a:r>
              <a:rPr lang="en-US" dirty="0"/>
              <a:t> </a:t>
            </a:r>
          </a:p>
          <a:p>
            <a:r>
              <a:rPr lang="en-US" dirty="0">
                <a:solidFill>
                  <a:srgbClr val="FF0000"/>
                </a:solidFill>
              </a:rPr>
              <a:t>[Address1] </a:t>
            </a:r>
            <a:r>
              <a:rPr lang="en-US" dirty="0">
                <a:solidFill>
                  <a:srgbClr val="FF0000"/>
                </a:solidFill>
                <a:latin typeface="Symbol" pitchFamily="18" charset="2"/>
              </a:rPr>
              <a:t>¬</a:t>
            </a:r>
            <a:r>
              <a:rPr lang="en-US" dirty="0">
                <a:solidFill>
                  <a:srgbClr val="FF0000"/>
                </a:solidFill>
              </a:rPr>
              <a:t> [Address2] Operation [Address3]</a:t>
            </a:r>
          </a:p>
          <a:p>
            <a:r>
              <a:rPr lang="en-US" dirty="0"/>
              <a:t> </a:t>
            </a:r>
          </a:p>
          <a:p>
            <a:r>
              <a:rPr lang="en-US" dirty="0"/>
              <a:t>The contents of the memory locations specified by Address2 and Address3 are operated on by the </a:t>
            </a:r>
            <a:r>
              <a:rPr lang="en-US" dirty="0" smtClean="0"/>
              <a:t>operation (</a:t>
            </a:r>
            <a:r>
              <a:rPr lang="en-US" dirty="0"/>
              <a:t>e.g., add, </a:t>
            </a:r>
            <a:r>
              <a:rPr lang="en-US" dirty="0" smtClean="0"/>
              <a:t>subtract), </a:t>
            </a:r>
            <a:r>
              <a:rPr lang="en-US" dirty="0"/>
              <a:t>and the result </a:t>
            </a:r>
            <a:r>
              <a:rPr lang="en-US" dirty="0" smtClean="0"/>
              <a:t>placed </a:t>
            </a:r>
            <a:r>
              <a:rPr lang="en-US" dirty="0"/>
              <a:t>in the memory location specified by Address1. </a:t>
            </a:r>
            <a:endParaRPr lang="en-US" i="1" dirty="0"/>
          </a:p>
        </p:txBody>
      </p:sp>
    </p:spTree>
    <p:extLst>
      <p:ext uri="{BB962C8B-B14F-4D97-AF65-F5344CB8AC3E}">
        <p14:creationId xmlns:p14="http://schemas.microsoft.com/office/powerpoint/2010/main" val="27654666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576" y="2755573"/>
            <a:ext cx="4896544" cy="3690279"/>
          </a:xfrm>
          <a:prstGeom prst="rect">
            <a:avLst/>
          </a:prstGeom>
        </p:spPr>
      </p:pic>
      <p:sp>
        <p:nvSpPr>
          <p:cNvPr id="3" name="Date Placeholder 2"/>
          <p:cNvSpPr>
            <a:spLocks noGrp="1"/>
          </p:cNvSpPr>
          <p:nvPr>
            <p:ph type="dt" sz="half" idx="10"/>
          </p:nvPr>
        </p:nvSpPr>
        <p:spPr>
          <a:xfrm rot="5400000">
            <a:off x="7589520" y="1081851"/>
            <a:ext cx="2011680" cy="384048"/>
          </a:xfrm>
          <a:prstGeom prst="rect">
            <a:avLst/>
          </a:prstGeom>
        </p:spPr>
        <p:txBody>
          <a:bodyPr/>
          <a:lstStyle/>
          <a:p>
            <a:endParaRPr lang="en-GB" dirty="0"/>
          </a:p>
        </p:txBody>
      </p:sp>
      <p:sp>
        <p:nvSpPr>
          <p:cNvPr id="4" name="Footer Placeholder 3"/>
          <p:cNvSpPr>
            <a:spLocks noGrp="1"/>
          </p:cNvSpPr>
          <p:nvPr>
            <p:ph type="ftr" sz="quarter" idx="11"/>
          </p:nvPr>
        </p:nvSpPr>
        <p:spPr>
          <a:xfrm>
            <a:off x="1752600" y="6492240"/>
            <a:ext cx="5181600" cy="365760"/>
          </a:xfrm>
        </p:spPr>
        <p:txBody>
          <a:bodyPr/>
          <a:lstStyle/>
          <a:p>
            <a:r>
              <a:rPr lang="en-GB" smtClean="0"/>
              <a:t>© 2014 Cengage Learning Engineering. All Rights Reserved</a:t>
            </a:r>
            <a:endParaRPr lang="en-GB"/>
          </a:p>
        </p:txBody>
      </p:sp>
      <p:sp>
        <p:nvSpPr>
          <p:cNvPr id="5" name="Slide Number Placeholder 4"/>
          <p:cNvSpPr>
            <a:spLocks noGrp="1"/>
          </p:cNvSpPr>
          <p:nvPr>
            <p:ph type="sldNum" sz="quarter" idx="12"/>
          </p:nvPr>
        </p:nvSpPr>
        <p:spPr/>
        <p:txBody>
          <a:bodyPr/>
          <a:lstStyle/>
          <a:p>
            <a:fld id="{5E3100E0-442E-4EFD-B809-F48CE7A4B0A5}" type="slidenum">
              <a:rPr lang="en-GB" smtClean="0"/>
              <a:t>33</a:t>
            </a:fld>
            <a:endParaRPr lang="en-GB"/>
          </a:p>
        </p:txBody>
      </p:sp>
      <p:sp>
        <p:nvSpPr>
          <p:cNvPr id="6" name="TextBox 5"/>
          <p:cNvSpPr txBox="1"/>
          <p:nvPr/>
        </p:nvSpPr>
        <p:spPr>
          <a:xfrm>
            <a:off x="323527" y="719555"/>
            <a:ext cx="7920879" cy="2021066"/>
          </a:xfrm>
          <a:prstGeom prst="rect">
            <a:avLst/>
          </a:prstGeom>
          <a:noFill/>
        </p:spPr>
        <p:txBody>
          <a:bodyPr wrap="square" rtlCol="0">
            <a:spAutoFit/>
          </a:bodyPr>
          <a:lstStyle/>
          <a:p>
            <a:pPr marL="355600" marR="0" indent="-355600">
              <a:spcBef>
                <a:spcPts val="0"/>
              </a:spcBef>
              <a:spcAft>
                <a:spcPts val="200"/>
              </a:spcAft>
              <a:buAutoNum type="arabicPeriod"/>
            </a:pPr>
            <a:r>
              <a:rPr lang="en-US" dirty="0" smtClean="0">
                <a:latin typeface="Times New Roman"/>
                <a:ea typeface="Times New Roman"/>
              </a:rPr>
              <a:t>Figure 1.13 illustrates the features of a memory that we will need in the rest of the text.</a:t>
            </a:r>
          </a:p>
          <a:p>
            <a:pPr marL="355600" marR="0" indent="-355600">
              <a:spcBef>
                <a:spcPts val="0"/>
              </a:spcBef>
              <a:spcAft>
                <a:spcPts val="200"/>
              </a:spcAft>
              <a:buAutoNum type="arabicPeriod"/>
            </a:pPr>
            <a:r>
              <a:rPr lang="en-US" dirty="0" smtClean="0">
                <a:latin typeface="Times New Roman"/>
                <a:ea typeface="Times New Roman"/>
              </a:rPr>
              <a:t>Although memory addresses are numeric (in this case we use binary numbers 000 to 111), we normally use symbolic names because they are easier for us to remember. If you write P in a program, that is automatically translated to address 101.</a:t>
            </a:r>
          </a:p>
          <a:p>
            <a:pPr marL="719138" marR="0" indent="-719138" algn="just">
              <a:spcBef>
                <a:spcPts val="0"/>
              </a:spcBef>
              <a:spcAft>
                <a:spcPts val="200"/>
              </a:spcAft>
              <a:buAutoNum type="arabicPeriod"/>
            </a:pPr>
            <a:endParaRPr lang="en-GB" sz="1400" b="1" dirty="0" smtClean="0">
              <a:latin typeface="Times New Roman"/>
              <a:ea typeface="Times New Roman"/>
            </a:endParaRPr>
          </a:p>
        </p:txBody>
      </p:sp>
    </p:spTree>
    <p:extLst>
      <p:ext uri="{BB962C8B-B14F-4D97-AF65-F5344CB8AC3E}">
        <p14:creationId xmlns:p14="http://schemas.microsoft.com/office/powerpoint/2010/main" val="246620194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44" y="2780928"/>
            <a:ext cx="4464496" cy="3760390"/>
          </a:xfrm>
          <a:prstGeom prst="rect">
            <a:avLst/>
          </a:prstGeom>
        </p:spPr>
      </p:pic>
      <p:sp>
        <p:nvSpPr>
          <p:cNvPr id="3" name="Date Placeholder 2"/>
          <p:cNvSpPr>
            <a:spLocks noGrp="1"/>
          </p:cNvSpPr>
          <p:nvPr>
            <p:ph type="dt" sz="half" idx="10"/>
          </p:nvPr>
        </p:nvSpPr>
        <p:spPr>
          <a:xfrm rot="5400000">
            <a:off x="7589520" y="1081851"/>
            <a:ext cx="2011680" cy="384048"/>
          </a:xfrm>
          <a:prstGeom prst="rect">
            <a:avLst/>
          </a:prstGeom>
        </p:spPr>
        <p:txBody>
          <a:bodyPr/>
          <a:lstStyle/>
          <a:p>
            <a:endParaRPr lang="en-GB" dirty="0"/>
          </a:p>
        </p:txBody>
      </p:sp>
      <p:sp>
        <p:nvSpPr>
          <p:cNvPr id="4" name="Footer Placeholder 3"/>
          <p:cNvSpPr>
            <a:spLocks noGrp="1"/>
          </p:cNvSpPr>
          <p:nvPr>
            <p:ph type="ftr" sz="quarter" idx="11"/>
          </p:nvPr>
        </p:nvSpPr>
        <p:spPr>
          <a:xfrm>
            <a:off x="1752600" y="6492240"/>
            <a:ext cx="5181600" cy="365760"/>
          </a:xfrm>
        </p:spPr>
        <p:txBody>
          <a:bodyPr/>
          <a:lstStyle/>
          <a:p>
            <a:r>
              <a:rPr lang="en-GB" smtClean="0"/>
              <a:t>© 2014 Cengage Learning Engineering. All Rights Reserved</a:t>
            </a:r>
            <a:endParaRPr lang="en-GB"/>
          </a:p>
        </p:txBody>
      </p:sp>
      <p:sp>
        <p:nvSpPr>
          <p:cNvPr id="5" name="Slide Number Placeholder 4"/>
          <p:cNvSpPr>
            <a:spLocks noGrp="1"/>
          </p:cNvSpPr>
          <p:nvPr>
            <p:ph type="sldNum" sz="quarter" idx="12"/>
          </p:nvPr>
        </p:nvSpPr>
        <p:spPr/>
        <p:txBody>
          <a:bodyPr/>
          <a:lstStyle/>
          <a:p>
            <a:fld id="{5E3100E0-442E-4EFD-B809-F48CE7A4B0A5}" type="slidenum">
              <a:rPr lang="en-GB" smtClean="0"/>
              <a:t>34</a:t>
            </a:fld>
            <a:endParaRPr lang="en-GB"/>
          </a:p>
        </p:txBody>
      </p:sp>
      <p:sp>
        <p:nvSpPr>
          <p:cNvPr id="6" name="TextBox 5"/>
          <p:cNvSpPr txBox="1"/>
          <p:nvPr/>
        </p:nvSpPr>
        <p:spPr>
          <a:xfrm>
            <a:off x="199358" y="620688"/>
            <a:ext cx="8117058" cy="2046714"/>
          </a:xfrm>
          <a:prstGeom prst="rect">
            <a:avLst/>
          </a:prstGeom>
          <a:noFill/>
        </p:spPr>
        <p:txBody>
          <a:bodyPr wrap="square" rtlCol="0">
            <a:spAutoFit/>
          </a:bodyPr>
          <a:lstStyle/>
          <a:p>
            <a:pPr marL="355600" marR="0" indent="-355600">
              <a:spcBef>
                <a:spcPts val="0"/>
              </a:spcBef>
              <a:spcAft>
                <a:spcPts val="200"/>
              </a:spcAft>
              <a:buAutoNum type="arabicPeriod"/>
            </a:pPr>
            <a:r>
              <a:rPr lang="en-US" dirty="0" smtClean="0">
                <a:latin typeface="Times New Roman"/>
                <a:ea typeface="Times New Roman"/>
              </a:rPr>
              <a:t>Figure 1.14 Applies to a hypothetical computer that has an instruction with three addresses; for example, ADD P,Q,R  which implements P = Q + R. Here P, Q, and R are the symbolic names of there locations in memory.</a:t>
            </a:r>
          </a:p>
          <a:p>
            <a:pPr marL="355600" marR="0" indent="-355600">
              <a:spcBef>
                <a:spcPts val="0"/>
              </a:spcBef>
              <a:spcAft>
                <a:spcPts val="200"/>
              </a:spcAft>
              <a:buAutoNum type="arabicPeriod"/>
            </a:pPr>
            <a:endParaRPr lang="en-US" dirty="0" smtClean="0">
              <a:latin typeface="Times New Roman"/>
              <a:ea typeface="Times New Roman"/>
            </a:endParaRPr>
          </a:p>
          <a:p>
            <a:pPr marL="355600" marR="0" indent="-355600">
              <a:spcBef>
                <a:spcPts val="0"/>
              </a:spcBef>
              <a:spcAft>
                <a:spcPts val="200"/>
              </a:spcAft>
              <a:buAutoNum type="arabicPeriod"/>
            </a:pPr>
            <a:r>
              <a:rPr lang="en-US" dirty="0" smtClean="0">
                <a:latin typeface="Times New Roman"/>
                <a:ea typeface="Times New Roman"/>
              </a:rPr>
              <a:t>The purpose of this figure is to show the flow of information when an instruction is executed and to demonstrate the possible structure of an instruction.</a:t>
            </a:r>
          </a:p>
          <a:p>
            <a:pPr marL="719138" marR="0" indent="-719138" algn="just">
              <a:spcBef>
                <a:spcPts val="0"/>
              </a:spcBef>
              <a:spcAft>
                <a:spcPts val="200"/>
              </a:spcAft>
              <a:buAutoNum type="arabicPeriod"/>
            </a:pPr>
            <a:endParaRPr lang="en-GB" sz="1400" b="1" dirty="0" smtClean="0">
              <a:latin typeface="Times New Roman"/>
              <a:ea typeface="Times New Roman"/>
            </a:endParaRPr>
          </a:p>
        </p:txBody>
      </p:sp>
    </p:spTree>
    <p:extLst>
      <p:ext uri="{BB962C8B-B14F-4D97-AF65-F5344CB8AC3E}">
        <p14:creationId xmlns:p14="http://schemas.microsoft.com/office/powerpoint/2010/main" val="198303306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rot="5400000">
            <a:off x="7589520" y="1081851"/>
            <a:ext cx="2011680" cy="384048"/>
          </a:xfrm>
          <a:prstGeom prst="rect">
            <a:avLst/>
          </a:prstGeom>
        </p:spPr>
        <p:txBody>
          <a:bodyPr/>
          <a:lstStyle/>
          <a:p>
            <a:endParaRPr lang="en-GB" dirty="0"/>
          </a:p>
        </p:txBody>
      </p:sp>
      <p:sp>
        <p:nvSpPr>
          <p:cNvPr id="3" name="Footer Placeholder 2"/>
          <p:cNvSpPr>
            <a:spLocks noGrp="1"/>
          </p:cNvSpPr>
          <p:nvPr>
            <p:ph type="ftr" sz="quarter" idx="11"/>
          </p:nvPr>
        </p:nvSpPr>
        <p:spPr>
          <a:xfrm>
            <a:off x="1752600" y="6492240"/>
            <a:ext cx="5181600" cy="365760"/>
          </a:xfrm>
        </p:spPr>
        <p:txBody>
          <a:bodyPr/>
          <a:lstStyle/>
          <a:p>
            <a:r>
              <a:rPr lang="en-GB" smtClean="0"/>
              <a:t>© 2014 Cengage Learning Engineering. All Rights Reserved</a:t>
            </a:r>
            <a:endParaRPr lang="en-GB" dirty="0"/>
          </a:p>
        </p:txBody>
      </p:sp>
      <p:sp>
        <p:nvSpPr>
          <p:cNvPr id="4" name="Slide Number Placeholder 3"/>
          <p:cNvSpPr>
            <a:spLocks noGrp="1"/>
          </p:cNvSpPr>
          <p:nvPr>
            <p:ph type="sldNum" sz="quarter" idx="12"/>
          </p:nvPr>
        </p:nvSpPr>
        <p:spPr/>
        <p:txBody>
          <a:bodyPr/>
          <a:lstStyle/>
          <a:p>
            <a:fld id="{5E3100E0-442E-4EFD-B809-F48CE7A4B0A5}" type="slidenum">
              <a:rPr lang="en-GB" smtClean="0"/>
              <a:pPr/>
              <a:t>35</a:t>
            </a:fld>
            <a:endParaRPr lang="en-GB" dirty="0"/>
          </a:p>
        </p:txBody>
      </p:sp>
      <p:sp>
        <p:nvSpPr>
          <p:cNvPr id="5" name="Rectangle 4"/>
          <p:cNvSpPr/>
          <p:nvPr/>
        </p:nvSpPr>
        <p:spPr>
          <a:xfrm>
            <a:off x="323528" y="620688"/>
            <a:ext cx="8064896" cy="5570756"/>
          </a:xfrm>
          <a:prstGeom prst="rect">
            <a:avLst/>
          </a:prstGeom>
        </p:spPr>
        <p:txBody>
          <a:bodyPr wrap="square">
            <a:spAutoFit/>
          </a:bodyPr>
          <a:lstStyle/>
          <a:p>
            <a:pPr algn="ctr"/>
            <a:r>
              <a:rPr lang="en-US" b="1" dirty="0"/>
              <a:t>Two Address Instructions</a:t>
            </a:r>
            <a:endParaRPr lang="en-US" dirty="0"/>
          </a:p>
          <a:p>
            <a:r>
              <a:rPr lang="en-US" sz="1600" dirty="0"/>
              <a:t> </a:t>
            </a:r>
          </a:p>
          <a:p>
            <a:r>
              <a:rPr lang="en-US" dirty="0"/>
              <a:t>Some computers implement a two-address instruction format of the form</a:t>
            </a:r>
          </a:p>
          <a:p>
            <a:r>
              <a:rPr lang="en-US" dirty="0"/>
              <a:t> </a:t>
            </a:r>
          </a:p>
          <a:p>
            <a:r>
              <a:rPr lang="en-US" dirty="0">
                <a:solidFill>
                  <a:srgbClr val="FF0000"/>
                </a:solidFill>
              </a:rPr>
              <a:t>Operation </a:t>
            </a:r>
            <a:r>
              <a:rPr lang="en-US" b="1" dirty="0">
                <a:solidFill>
                  <a:srgbClr val="FF0000"/>
                </a:solidFill>
              </a:rPr>
              <a:t>Address1</a:t>
            </a:r>
            <a:r>
              <a:rPr lang="en-US" dirty="0">
                <a:solidFill>
                  <a:srgbClr val="FF0000"/>
                </a:solidFill>
              </a:rPr>
              <a:t>,Address2</a:t>
            </a:r>
            <a:r>
              <a:rPr lang="en-US" dirty="0"/>
              <a:t> </a:t>
            </a:r>
          </a:p>
          <a:p>
            <a:r>
              <a:rPr lang="en-US" dirty="0"/>
              <a:t> </a:t>
            </a:r>
          </a:p>
          <a:p>
            <a:r>
              <a:rPr lang="en-US" dirty="0"/>
              <a:t>where </a:t>
            </a:r>
            <a:r>
              <a:rPr lang="en-US" dirty="0">
                <a:solidFill>
                  <a:srgbClr val="FF0000"/>
                </a:solidFill>
              </a:rPr>
              <a:t>Address2</a:t>
            </a:r>
            <a:r>
              <a:rPr lang="en-US" dirty="0"/>
              <a:t> is a source operand and </a:t>
            </a:r>
            <a:r>
              <a:rPr lang="en-US" dirty="0">
                <a:solidFill>
                  <a:srgbClr val="FF0000"/>
                </a:solidFill>
              </a:rPr>
              <a:t>Address1</a:t>
            </a:r>
            <a:r>
              <a:rPr lang="en-US" dirty="0"/>
              <a:t> is </a:t>
            </a:r>
            <a:r>
              <a:rPr lang="en-US" i="1" dirty="0"/>
              <a:t>both</a:t>
            </a:r>
            <a:r>
              <a:rPr lang="en-US" dirty="0"/>
              <a:t> a source and a destination operand. </a:t>
            </a:r>
            <a:r>
              <a:rPr lang="en-US" dirty="0" smtClean="0"/>
              <a:t>This operand </a:t>
            </a:r>
            <a:r>
              <a:rPr lang="en-US" dirty="0"/>
              <a:t>is </a:t>
            </a:r>
            <a:r>
              <a:rPr lang="en-US" dirty="0" smtClean="0"/>
              <a:t>accessed, </a:t>
            </a:r>
            <a:r>
              <a:rPr lang="en-US" dirty="0"/>
              <a:t>operated on, and the result placed in the same </a:t>
            </a:r>
            <a:r>
              <a:rPr lang="en-US" dirty="0" smtClean="0"/>
              <a:t>location. </a:t>
            </a:r>
            <a:r>
              <a:rPr lang="en-US" dirty="0"/>
              <a:t>The </a:t>
            </a:r>
            <a:r>
              <a:rPr lang="en-US" dirty="0" smtClean="0"/>
              <a:t>definition </a:t>
            </a:r>
            <a:r>
              <a:rPr lang="en-US" dirty="0"/>
              <a:t>of </a:t>
            </a:r>
            <a:r>
              <a:rPr lang="en-US" dirty="0">
                <a:solidFill>
                  <a:srgbClr val="FF0000"/>
                </a:solidFill>
              </a:rPr>
              <a:t>ADD </a:t>
            </a:r>
            <a:r>
              <a:rPr lang="en-US" b="1" dirty="0">
                <a:solidFill>
                  <a:srgbClr val="FF0000"/>
                </a:solidFill>
              </a:rPr>
              <a:t>P</a:t>
            </a:r>
            <a:r>
              <a:rPr lang="en-US" dirty="0">
                <a:solidFill>
                  <a:srgbClr val="FF0000"/>
                </a:solidFill>
              </a:rPr>
              <a:t>,Q</a:t>
            </a:r>
            <a:r>
              <a:rPr lang="en-US" dirty="0"/>
              <a:t>, </a:t>
            </a:r>
            <a:r>
              <a:rPr lang="en-US" dirty="0" smtClean="0"/>
              <a:t>is </a:t>
            </a:r>
            <a:r>
              <a:rPr lang="en-US" dirty="0" smtClean="0">
                <a:solidFill>
                  <a:srgbClr val="FF0000"/>
                </a:solidFill>
              </a:rPr>
              <a:t>[P</a:t>
            </a:r>
            <a:r>
              <a:rPr lang="en-US" dirty="0">
                <a:solidFill>
                  <a:srgbClr val="FF0000"/>
                </a:solidFill>
              </a:rPr>
              <a:t>] </a:t>
            </a:r>
            <a:r>
              <a:rPr lang="en-US" dirty="0">
                <a:solidFill>
                  <a:srgbClr val="FF0000"/>
                </a:solidFill>
                <a:latin typeface="Symbol" pitchFamily="18" charset="2"/>
              </a:rPr>
              <a:t>¬</a:t>
            </a:r>
            <a:r>
              <a:rPr lang="en-US" dirty="0">
                <a:solidFill>
                  <a:srgbClr val="FF0000"/>
                </a:solidFill>
              </a:rPr>
              <a:t> [P] + [Q]</a:t>
            </a:r>
          </a:p>
          <a:p>
            <a:r>
              <a:rPr lang="en-US" dirty="0"/>
              <a:t> </a:t>
            </a:r>
          </a:p>
          <a:p>
            <a:r>
              <a:rPr lang="en-US" dirty="0"/>
              <a:t>A two-address instruction </a:t>
            </a:r>
            <a:r>
              <a:rPr lang="en-US" i="1" dirty="0"/>
              <a:t>destroys</a:t>
            </a:r>
            <a:r>
              <a:rPr lang="en-US" dirty="0"/>
              <a:t> one of the operands; that is, source operand P is replaced (overwritten) by the result. </a:t>
            </a:r>
            <a:endParaRPr lang="en-US" dirty="0" smtClean="0"/>
          </a:p>
          <a:p>
            <a:r>
              <a:rPr lang="en-US" dirty="0"/>
              <a:t> </a:t>
            </a:r>
          </a:p>
          <a:p>
            <a:r>
              <a:rPr lang="en-US" dirty="0" smtClean="0"/>
              <a:t>Practical computers  do </a:t>
            </a:r>
            <a:r>
              <a:rPr lang="en-US" dirty="0"/>
              <a:t>not generally allow you to use two memory addresses in the same instruction. </a:t>
            </a:r>
            <a:r>
              <a:rPr lang="en-US" dirty="0" smtClean="0"/>
              <a:t>Computers </a:t>
            </a:r>
            <a:r>
              <a:rPr lang="en-US" dirty="0"/>
              <a:t>like the </a:t>
            </a:r>
            <a:r>
              <a:rPr lang="en-US" dirty="0" smtClean="0"/>
              <a:t>Core </a:t>
            </a:r>
            <a:r>
              <a:rPr lang="en-US" dirty="0"/>
              <a:t>i7 processors specify one address in memory and a second address which is a register. </a:t>
            </a:r>
            <a:endParaRPr lang="en-US" dirty="0" smtClean="0"/>
          </a:p>
          <a:p>
            <a:endParaRPr lang="en-US" dirty="0"/>
          </a:p>
          <a:p>
            <a:r>
              <a:rPr lang="en-US" dirty="0" smtClean="0"/>
              <a:t>A </a:t>
            </a:r>
            <a:r>
              <a:rPr lang="en-US" dirty="0"/>
              <a:t>register is a single storage element in the computer with a name like r0, r1, r2 … or r31 and is used to hold temporary data during calculations. </a:t>
            </a:r>
            <a:endParaRPr lang="en-US" dirty="0" smtClean="0"/>
          </a:p>
          <a:p>
            <a:endParaRPr lang="en-US" sz="1600" dirty="0"/>
          </a:p>
        </p:txBody>
      </p:sp>
    </p:spTree>
    <p:extLst>
      <p:ext uri="{BB962C8B-B14F-4D97-AF65-F5344CB8AC3E}">
        <p14:creationId xmlns:p14="http://schemas.microsoft.com/office/powerpoint/2010/main" val="159355242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752600" y="6492240"/>
            <a:ext cx="5181600" cy="365760"/>
          </a:xfrm>
        </p:spPr>
        <p:txBody>
          <a:bodyPr/>
          <a:lstStyle/>
          <a:p>
            <a:r>
              <a:rPr lang="en-GB" smtClean="0"/>
              <a:t>© 2014 Cengage Learning Engineering. All Rights Reserved</a:t>
            </a:r>
            <a:endParaRPr lang="en-GB" dirty="0"/>
          </a:p>
        </p:txBody>
      </p:sp>
      <p:sp>
        <p:nvSpPr>
          <p:cNvPr id="4" name="Slide Number Placeholder 3"/>
          <p:cNvSpPr>
            <a:spLocks noGrp="1"/>
          </p:cNvSpPr>
          <p:nvPr>
            <p:ph type="sldNum" sz="quarter" idx="12"/>
          </p:nvPr>
        </p:nvSpPr>
        <p:spPr/>
        <p:txBody>
          <a:bodyPr/>
          <a:lstStyle/>
          <a:p>
            <a:fld id="{5E3100E0-442E-4EFD-B809-F48CE7A4B0A5}" type="slidenum">
              <a:rPr lang="en-GB" smtClean="0"/>
              <a:pPr/>
              <a:t>36</a:t>
            </a:fld>
            <a:endParaRPr lang="en-GB" dirty="0"/>
          </a:p>
        </p:txBody>
      </p:sp>
      <p:sp>
        <p:nvSpPr>
          <p:cNvPr id="5" name="Rectangle 4"/>
          <p:cNvSpPr/>
          <p:nvPr/>
        </p:nvSpPr>
        <p:spPr>
          <a:xfrm>
            <a:off x="179512" y="620688"/>
            <a:ext cx="8208912" cy="5601533"/>
          </a:xfrm>
          <a:prstGeom prst="rect">
            <a:avLst/>
          </a:prstGeom>
        </p:spPr>
        <p:txBody>
          <a:bodyPr wrap="square">
            <a:spAutoFit/>
          </a:bodyPr>
          <a:lstStyle/>
          <a:p>
            <a:pPr algn="ctr"/>
            <a:r>
              <a:rPr lang="en-US" b="1" dirty="0" smtClean="0"/>
              <a:t>One </a:t>
            </a:r>
            <a:r>
              <a:rPr lang="en-US" b="1" dirty="0"/>
              <a:t>Address Instructions</a:t>
            </a:r>
            <a:endParaRPr lang="en-US" dirty="0"/>
          </a:p>
          <a:p>
            <a:r>
              <a:rPr lang="en-US" sz="1600" dirty="0"/>
              <a:t> </a:t>
            </a:r>
          </a:p>
          <a:p>
            <a:r>
              <a:rPr lang="en-US" dirty="0" smtClean="0"/>
              <a:t>Typically</a:t>
            </a:r>
            <a:r>
              <a:rPr lang="en-US" dirty="0"/>
              <a:t>,</a:t>
            </a:r>
            <a:r>
              <a:rPr lang="en-US" dirty="0" smtClean="0"/>
              <a:t> 8-bit first-generation </a:t>
            </a:r>
            <a:r>
              <a:rPr lang="en-US" dirty="0"/>
              <a:t>microprocessors </a:t>
            </a:r>
            <a:r>
              <a:rPr lang="en-US" dirty="0" smtClean="0"/>
              <a:t>implemented a single </a:t>
            </a:r>
            <a:r>
              <a:rPr lang="en-US" dirty="0"/>
              <a:t>address </a:t>
            </a:r>
            <a:r>
              <a:rPr lang="en-US" dirty="0" smtClean="0"/>
              <a:t>instruction of </a:t>
            </a:r>
            <a:r>
              <a:rPr lang="en-US" dirty="0"/>
              <a:t>the </a:t>
            </a:r>
            <a:r>
              <a:rPr lang="en-US" dirty="0" smtClean="0"/>
              <a:t>form </a:t>
            </a:r>
            <a:r>
              <a:rPr lang="en-US" b="1" dirty="0" smtClean="0">
                <a:solidFill>
                  <a:srgbClr val="FF0000"/>
                </a:solidFill>
              </a:rPr>
              <a:t>Operation</a:t>
            </a:r>
            <a:r>
              <a:rPr lang="en-US" b="1" dirty="0">
                <a:solidFill>
                  <a:srgbClr val="FF0000"/>
                </a:solidFill>
              </a:rPr>
              <a:t> address</a:t>
            </a:r>
          </a:p>
          <a:p>
            <a:r>
              <a:rPr lang="en-US" dirty="0"/>
              <a:t> </a:t>
            </a:r>
          </a:p>
          <a:p>
            <a:r>
              <a:rPr lang="en-US" dirty="0" smtClean="0"/>
              <a:t>The </a:t>
            </a:r>
            <a:r>
              <a:rPr lang="en-US" dirty="0"/>
              <a:t>processor has to use a second operand that doesn’t require an explicit address; that is, the second operand comes from a </a:t>
            </a:r>
            <a:r>
              <a:rPr lang="en-US" i="1" dirty="0"/>
              <a:t>register</a:t>
            </a:r>
            <a:r>
              <a:rPr lang="en-US" dirty="0"/>
              <a:t> once called the </a:t>
            </a:r>
            <a:r>
              <a:rPr lang="en-US" i="1" dirty="0"/>
              <a:t>accumulator</a:t>
            </a:r>
            <a:r>
              <a:rPr lang="en-US" dirty="0"/>
              <a:t> within the CPU. </a:t>
            </a:r>
            <a:endParaRPr lang="en-US" dirty="0" smtClean="0"/>
          </a:p>
          <a:p>
            <a:endParaRPr lang="en-US" dirty="0"/>
          </a:p>
          <a:p>
            <a:r>
              <a:rPr lang="en-US" dirty="0" smtClean="0"/>
              <a:t>A </a:t>
            </a:r>
            <a:r>
              <a:rPr lang="en-US" i="1" dirty="0"/>
              <a:t>register</a:t>
            </a:r>
            <a:r>
              <a:rPr lang="en-US" dirty="0"/>
              <a:t> behaves like a memory location except that it is located within the </a:t>
            </a:r>
            <a:r>
              <a:rPr lang="en-US" dirty="0" smtClean="0"/>
              <a:t>CPU. </a:t>
            </a:r>
            <a:r>
              <a:rPr lang="en-US" dirty="0"/>
              <a:t>The term </a:t>
            </a:r>
            <a:r>
              <a:rPr lang="en-US" i="1" dirty="0"/>
              <a:t>accumulator</a:t>
            </a:r>
            <a:r>
              <a:rPr lang="en-US" dirty="0"/>
              <a:t> is </a:t>
            </a:r>
            <a:r>
              <a:rPr lang="en-US" dirty="0" smtClean="0"/>
              <a:t>little used </a:t>
            </a:r>
            <a:r>
              <a:rPr lang="en-US" dirty="0"/>
              <a:t>today because most microprocessors now have several on-chip registers. Figure 1.16 demonstrates the flow of information during the execution of a single-operand instruction. The result remains in a register until another instruction transfers it to memory. Such a computer is hardly elegant as the following sequence that implements P = Q + R </a:t>
            </a:r>
            <a:r>
              <a:rPr lang="en-US" dirty="0" smtClean="0"/>
              <a:t>demonstrates</a:t>
            </a:r>
          </a:p>
          <a:p>
            <a:endParaRPr lang="en-US" dirty="0"/>
          </a:p>
          <a:p>
            <a:pPr>
              <a:tabLst>
                <a:tab pos="358775" algn="l"/>
                <a:tab pos="1438275" algn="l"/>
              </a:tabLst>
            </a:pPr>
            <a:r>
              <a:rPr lang="en-US" dirty="0"/>
              <a:t>	</a:t>
            </a:r>
            <a:r>
              <a:rPr lang="en-US" dirty="0" smtClean="0"/>
              <a:t>LOAD  </a:t>
            </a:r>
            <a:r>
              <a:rPr lang="en-US" dirty="0"/>
              <a:t>Q  </a:t>
            </a:r>
            <a:r>
              <a:rPr lang="en-US" dirty="0" smtClean="0"/>
              <a:t>	; </a:t>
            </a:r>
            <a:r>
              <a:rPr lang="en-US" dirty="0"/>
              <a:t>Read Q  into the </a:t>
            </a:r>
            <a:r>
              <a:rPr lang="en-US" dirty="0" smtClean="0"/>
              <a:t>accumulator</a:t>
            </a:r>
          </a:p>
          <a:p>
            <a:pPr>
              <a:tabLst>
                <a:tab pos="358775" algn="l"/>
                <a:tab pos="1438275" algn="l"/>
              </a:tabLst>
            </a:pPr>
            <a:r>
              <a:rPr lang="en-US" dirty="0"/>
              <a:t>	</a:t>
            </a:r>
            <a:r>
              <a:rPr lang="en-US" dirty="0" smtClean="0"/>
              <a:t>ADD   </a:t>
            </a:r>
            <a:r>
              <a:rPr lang="en-US" dirty="0"/>
              <a:t>R  </a:t>
            </a:r>
            <a:r>
              <a:rPr lang="en-US" dirty="0" smtClean="0"/>
              <a:t>		; </a:t>
            </a:r>
            <a:r>
              <a:rPr lang="en-US" dirty="0"/>
              <a:t>Add R  to the </a:t>
            </a:r>
            <a:r>
              <a:rPr lang="en-US" dirty="0" smtClean="0"/>
              <a:t>accumulator</a:t>
            </a:r>
          </a:p>
          <a:p>
            <a:pPr>
              <a:tabLst>
                <a:tab pos="358775" algn="l"/>
                <a:tab pos="1438275" algn="l"/>
              </a:tabLst>
            </a:pPr>
            <a:r>
              <a:rPr lang="en-US" dirty="0"/>
              <a:t>	</a:t>
            </a:r>
            <a:r>
              <a:rPr lang="en-US" dirty="0" smtClean="0"/>
              <a:t>STORE </a:t>
            </a:r>
            <a:r>
              <a:rPr lang="en-US" dirty="0"/>
              <a:t>P  </a:t>
            </a:r>
            <a:r>
              <a:rPr lang="en-US" dirty="0" smtClean="0"/>
              <a:t>	; </a:t>
            </a:r>
            <a:r>
              <a:rPr lang="en-US" dirty="0"/>
              <a:t>Store the accumulator in P</a:t>
            </a:r>
          </a:p>
        </p:txBody>
      </p:sp>
    </p:spTree>
    <p:extLst>
      <p:ext uri="{BB962C8B-B14F-4D97-AF65-F5344CB8AC3E}">
        <p14:creationId xmlns:p14="http://schemas.microsoft.com/office/powerpoint/2010/main" val="321166204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248" y="1340768"/>
            <a:ext cx="8153554" cy="3326096"/>
          </a:xfrm>
          <a:prstGeom prst="rect">
            <a:avLst/>
          </a:prstGeom>
        </p:spPr>
      </p:pic>
      <p:sp>
        <p:nvSpPr>
          <p:cNvPr id="4" name="Footer Placeholder 3"/>
          <p:cNvSpPr>
            <a:spLocks noGrp="1"/>
          </p:cNvSpPr>
          <p:nvPr>
            <p:ph type="ftr" sz="quarter" idx="11"/>
          </p:nvPr>
        </p:nvSpPr>
        <p:spPr>
          <a:xfrm>
            <a:off x="1752600" y="6492240"/>
            <a:ext cx="5181600" cy="365760"/>
          </a:xfrm>
        </p:spPr>
        <p:txBody>
          <a:bodyPr/>
          <a:lstStyle/>
          <a:p>
            <a:r>
              <a:rPr lang="en-GB" smtClean="0"/>
              <a:t>© 2014 Cengage Learning Engineering. All Rights Reserved</a:t>
            </a:r>
            <a:endParaRPr lang="en-GB"/>
          </a:p>
        </p:txBody>
      </p:sp>
      <p:sp>
        <p:nvSpPr>
          <p:cNvPr id="5" name="Slide Number Placeholder 4"/>
          <p:cNvSpPr>
            <a:spLocks noGrp="1"/>
          </p:cNvSpPr>
          <p:nvPr>
            <p:ph type="sldNum" sz="quarter" idx="12"/>
          </p:nvPr>
        </p:nvSpPr>
        <p:spPr/>
        <p:txBody>
          <a:bodyPr/>
          <a:lstStyle/>
          <a:p>
            <a:fld id="{5E3100E0-442E-4EFD-B809-F48CE7A4B0A5}" type="slidenum">
              <a:rPr lang="en-GB" smtClean="0"/>
              <a:t>37</a:t>
            </a:fld>
            <a:endParaRPr lang="en-GB"/>
          </a:p>
        </p:txBody>
      </p:sp>
    </p:spTree>
    <p:extLst>
      <p:ext uri="{BB962C8B-B14F-4D97-AF65-F5344CB8AC3E}">
        <p14:creationId xmlns:p14="http://schemas.microsoft.com/office/powerpoint/2010/main" val="410995713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7394" y="2991207"/>
            <a:ext cx="6632877" cy="3374622"/>
          </a:xfrm>
          <a:prstGeom prst="rect">
            <a:avLst/>
          </a:prstGeom>
        </p:spPr>
      </p:pic>
      <p:sp>
        <p:nvSpPr>
          <p:cNvPr id="4" name="Footer Placeholder 3"/>
          <p:cNvSpPr>
            <a:spLocks noGrp="1"/>
          </p:cNvSpPr>
          <p:nvPr>
            <p:ph type="ftr" sz="quarter" idx="11"/>
          </p:nvPr>
        </p:nvSpPr>
        <p:spPr>
          <a:xfrm>
            <a:off x="1752600" y="6492240"/>
            <a:ext cx="5181600" cy="365760"/>
          </a:xfrm>
        </p:spPr>
        <p:txBody>
          <a:bodyPr/>
          <a:lstStyle/>
          <a:p>
            <a:r>
              <a:rPr lang="en-GB" smtClean="0"/>
              <a:t>© 2014 Cengage Learning Engineering. All Rights Reserved</a:t>
            </a:r>
            <a:endParaRPr lang="en-GB"/>
          </a:p>
        </p:txBody>
      </p:sp>
      <p:sp>
        <p:nvSpPr>
          <p:cNvPr id="5" name="Slide Number Placeholder 4"/>
          <p:cNvSpPr>
            <a:spLocks noGrp="1"/>
          </p:cNvSpPr>
          <p:nvPr>
            <p:ph type="sldNum" sz="quarter" idx="12"/>
          </p:nvPr>
        </p:nvSpPr>
        <p:spPr/>
        <p:txBody>
          <a:bodyPr/>
          <a:lstStyle/>
          <a:p>
            <a:fld id="{5E3100E0-442E-4EFD-B809-F48CE7A4B0A5}" type="slidenum">
              <a:rPr lang="en-GB" smtClean="0"/>
              <a:t>38</a:t>
            </a:fld>
            <a:endParaRPr lang="en-GB"/>
          </a:p>
        </p:txBody>
      </p:sp>
      <p:sp>
        <p:nvSpPr>
          <p:cNvPr id="6" name="TextBox 5"/>
          <p:cNvSpPr txBox="1"/>
          <p:nvPr/>
        </p:nvSpPr>
        <p:spPr>
          <a:xfrm>
            <a:off x="365344" y="692696"/>
            <a:ext cx="8023079" cy="2477601"/>
          </a:xfrm>
          <a:prstGeom prst="rect">
            <a:avLst/>
          </a:prstGeom>
          <a:noFill/>
        </p:spPr>
        <p:txBody>
          <a:bodyPr wrap="square" rtlCol="0">
            <a:spAutoFit/>
          </a:bodyPr>
          <a:lstStyle/>
          <a:p>
            <a:pPr algn="ctr"/>
            <a:r>
              <a:rPr lang="en-GB" dirty="0" smtClean="0">
                <a:latin typeface="Arial Black" pitchFamily="34" charset="0"/>
              </a:rPr>
              <a:t>Memory Hierarchy</a:t>
            </a:r>
          </a:p>
          <a:p>
            <a:endParaRPr lang="en-GB" sz="1000" dirty="0"/>
          </a:p>
          <a:p>
            <a:pPr marL="355600" marR="0" indent="-355600">
              <a:spcBef>
                <a:spcPts val="0"/>
              </a:spcBef>
              <a:spcAft>
                <a:spcPts val="200"/>
              </a:spcAft>
              <a:buAutoNum type="arabicPeriod"/>
            </a:pPr>
            <a:r>
              <a:rPr lang="en-US" dirty="0" smtClean="0">
                <a:latin typeface="Times New Roman"/>
                <a:ea typeface="Times New Roman"/>
              </a:rPr>
              <a:t>An important characteristic of modern computers is the wide range of technologies used to implement computers.</a:t>
            </a:r>
          </a:p>
          <a:p>
            <a:pPr marL="355600" marR="0" indent="-355600">
              <a:spcBef>
                <a:spcPts val="0"/>
              </a:spcBef>
              <a:spcAft>
                <a:spcPts val="200"/>
              </a:spcAft>
              <a:buAutoNum type="arabicPeriod"/>
            </a:pPr>
            <a:r>
              <a:rPr lang="en-GB" dirty="0" smtClean="0">
                <a:latin typeface="Times New Roman"/>
                <a:ea typeface="Times New Roman"/>
              </a:rPr>
              <a:t>Figure 1.16 illustrates memory hierarchy that covers the memory system of a typical computer. </a:t>
            </a:r>
            <a:endParaRPr lang="en-GB" dirty="0">
              <a:latin typeface="Times New Roman"/>
              <a:ea typeface="Times New Roman"/>
            </a:endParaRPr>
          </a:p>
          <a:p>
            <a:pPr marL="355600" marR="0" indent="-355600">
              <a:spcBef>
                <a:spcPts val="0"/>
              </a:spcBef>
              <a:spcAft>
                <a:spcPts val="200"/>
              </a:spcAft>
              <a:buAutoNum type="arabicPeriod"/>
            </a:pPr>
            <a:r>
              <a:rPr lang="en-GB" dirty="0" smtClean="0">
                <a:latin typeface="Times New Roman"/>
                <a:ea typeface="Times New Roman"/>
              </a:rPr>
              <a:t>At the top are small amounts of on-chip register memory. At the bottom are the large quantities of storage provides by hard disks.</a:t>
            </a:r>
          </a:p>
          <a:p>
            <a:pPr marL="719138" marR="0" indent="-719138" algn="just">
              <a:spcBef>
                <a:spcPts val="0"/>
              </a:spcBef>
              <a:spcAft>
                <a:spcPts val="200"/>
              </a:spcAft>
              <a:buAutoNum type="arabicPeriod"/>
            </a:pPr>
            <a:endParaRPr lang="en-GB" sz="1400" b="1" dirty="0" smtClean="0">
              <a:latin typeface="Times New Roman"/>
              <a:ea typeface="Times New Roman"/>
            </a:endParaRPr>
          </a:p>
        </p:txBody>
      </p:sp>
    </p:spTree>
    <p:extLst>
      <p:ext uri="{BB962C8B-B14F-4D97-AF65-F5344CB8AC3E}">
        <p14:creationId xmlns:p14="http://schemas.microsoft.com/office/powerpoint/2010/main" val="136248703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752600" y="6492240"/>
            <a:ext cx="5181600" cy="365760"/>
          </a:xfrm>
        </p:spPr>
        <p:txBody>
          <a:bodyPr/>
          <a:lstStyle/>
          <a:p>
            <a:r>
              <a:rPr lang="en-GB" smtClean="0"/>
              <a:t>© 2014 Cengage Learning Engineering. All Rights Reserved</a:t>
            </a:r>
            <a:endParaRPr lang="en-GB" dirty="0"/>
          </a:p>
        </p:txBody>
      </p:sp>
      <p:sp>
        <p:nvSpPr>
          <p:cNvPr id="4" name="Slide Number Placeholder 3"/>
          <p:cNvSpPr>
            <a:spLocks noGrp="1"/>
          </p:cNvSpPr>
          <p:nvPr>
            <p:ph type="sldNum" sz="quarter" idx="12"/>
          </p:nvPr>
        </p:nvSpPr>
        <p:spPr/>
        <p:txBody>
          <a:bodyPr/>
          <a:lstStyle/>
          <a:p>
            <a:fld id="{5E3100E0-442E-4EFD-B809-F48CE7A4B0A5}" type="slidenum">
              <a:rPr lang="en-GB" smtClean="0"/>
              <a:pPr/>
              <a:t>39</a:t>
            </a:fld>
            <a:endParaRPr lang="en-GB" dirty="0"/>
          </a:p>
        </p:txBody>
      </p:sp>
      <p:sp>
        <p:nvSpPr>
          <p:cNvPr id="5" name="Rectangle 4"/>
          <p:cNvSpPr/>
          <p:nvPr/>
        </p:nvSpPr>
        <p:spPr>
          <a:xfrm>
            <a:off x="467544" y="332657"/>
            <a:ext cx="7488831" cy="3447098"/>
          </a:xfrm>
          <a:prstGeom prst="rect">
            <a:avLst/>
          </a:prstGeom>
        </p:spPr>
        <p:txBody>
          <a:bodyPr wrap="square">
            <a:spAutoFit/>
          </a:bodyPr>
          <a:lstStyle/>
          <a:p>
            <a:pPr algn="ctr"/>
            <a:r>
              <a:rPr lang="en-US" b="1" dirty="0" smtClean="0"/>
              <a:t>The Bus</a:t>
            </a:r>
            <a:endParaRPr lang="en-US" dirty="0"/>
          </a:p>
          <a:p>
            <a:endParaRPr lang="en-US" sz="1000" dirty="0" smtClean="0"/>
          </a:p>
          <a:p>
            <a:r>
              <a:rPr lang="en-US" sz="1600" dirty="0" smtClean="0"/>
              <a:t>The </a:t>
            </a:r>
            <a:r>
              <a:rPr lang="en-US" sz="1600" b="1" dirty="0"/>
              <a:t>bus</a:t>
            </a:r>
            <a:r>
              <a:rPr lang="en-US" sz="1600" dirty="0"/>
              <a:t> links together two or more functional parts of a computer and allows the exchange of data; for example, the bus between the CPU and its graphics card. </a:t>
            </a:r>
            <a:endParaRPr lang="en-US" sz="1600" dirty="0" smtClean="0"/>
          </a:p>
          <a:p>
            <a:endParaRPr lang="en-US" sz="1000" dirty="0"/>
          </a:p>
          <a:p>
            <a:r>
              <a:rPr lang="en-US" sz="1600" dirty="0" smtClean="0"/>
              <a:t>Buses </a:t>
            </a:r>
            <a:r>
              <a:rPr lang="en-US" sz="1600" dirty="0"/>
              <a:t>also link computers to external peripherals; for example, the USB bus that connects a printer to a computer. </a:t>
            </a:r>
            <a:endParaRPr lang="en-US" sz="1600" dirty="0" smtClean="0"/>
          </a:p>
          <a:p>
            <a:endParaRPr lang="en-US" sz="1000" dirty="0"/>
          </a:p>
          <a:p>
            <a:r>
              <a:rPr lang="en-US" sz="1600" dirty="0" smtClean="0"/>
              <a:t>Figure</a:t>
            </a:r>
            <a:r>
              <a:rPr lang="en-US" sz="1600" dirty="0"/>
              <a:t> </a:t>
            </a:r>
            <a:r>
              <a:rPr lang="en-US" sz="1600" dirty="0" smtClean="0"/>
              <a:t>1.17 </a:t>
            </a:r>
            <a:r>
              <a:rPr lang="en-US" sz="1600" dirty="0"/>
              <a:t>illustrates the structure of a hypothetical system without a bus. Imagine that the blue circles are processing units that have to communicate with each other. </a:t>
            </a:r>
            <a:endParaRPr lang="en-US" sz="1600" dirty="0" smtClean="0"/>
          </a:p>
          <a:p>
            <a:endParaRPr lang="en-US" sz="1000" dirty="0"/>
          </a:p>
          <a:p>
            <a:r>
              <a:rPr lang="en-US" sz="1600" dirty="0" smtClean="0"/>
              <a:t>In </a:t>
            </a:r>
            <a:r>
              <a:rPr lang="en-US" sz="1600" dirty="0"/>
              <a:t>this example some units communicate directly with only one other unit, whereas other units have to communicate with several devices. </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3865424"/>
            <a:ext cx="4943879" cy="2587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42309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752600" y="6492240"/>
            <a:ext cx="5181600" cy="365760"/>
          </a:xfrm>
        </p:spPr>
        <p:txBody>
          <a:bodyPr/>
          <a:lstStyle/>
          <a:p>
            <a:r>
              <a:rPr lang="en-GB" smtClean="0"/>
              <a:t>© 2014 Cengage Learning Engineering. All Rights Reserved</a:t>
            </a:r>
            <a:endParaRPr lang="en-GB" dirty="0"/>
          </a:p>
        </p:txBody>
      </p:sp>
      <p:sp>
        <p:nvSpPr>
          <p:cNvPr id="4" name="Slide Number Placeholder 3"/>
          <p:cNvSpPr>
            <a:spLocks noGrp="1"/>
          </p:cNvSpPr>
          <p:nvPr>
            <p:ph type="sldNum" sz="quarter" idx="12"/>
          </p:nvPr>
        </p:nvSpPr>
        <p:spPr/>
        <p:txBody>
          <a:bodyPr/>
          <a:lstStyle/>
          <a:p>
            <a:fld id="{5E3100E0-442E-4EFD-B809-F48CE7A4B0A5}" type="slidenum">
              <a:rPr lang="en-GB" smtClean="0"/>
              <a:t>4</a:t>
            </a:fld>
            <a:endParaRPr lang="en-GB"/>
          </a:p>
        </p:txBody>
      </p:sp>
      <p:sp>
        <p:nvSpPr>
          <p:cNvPr id="5" name="TextBox 4"/>
          <p:cNvSpPr txBox="1"/>
          <p:nvPr/>
        </p:nvSpPr>
        <p:spPr>
          <a:xfrm>
            <a:off x="395537" y="980728"/>
            <a:ext cx="7654164" cy="4770537"/>
          </a:xfrm>
          <a:prstGeom prst="rect">
            <a:avLst/>
          </a:prstGeom>
          <a:noFill/>
        </p:spPr>
        <p:txBody>
          <a:bodyPr wrap="square" rtlCol="0">
            <a:spAutoFit/>
          </a:bodyPr>
          <a:lstStyle/>
          <a:p>
            <a:pPr algn="ctr"/>
            <a:r>
              <a:rPr lang="en-GB" sz="2800" dirty="0" smtClean="0">
                <a:latin typeface="Arial" pitchFamily="34" charset="0"/>
                <a:cs typeface="Arial" pitchFamily="34" charset="0"/>
              </a:rPr>
              <a:t>Computer Architecture</a:t>
            </a:r>
          </a:p>
          <a:p>
            <a:endParaRPr lang="en-GB" sz="1200" dirty="0"/>
          </a:p>
          <a:p>
            <a:pPr marL="355600" marR="0" indent="-355600">
              <a:spcBef>
                <a:spcPts val="0"/>
              </a:spcBef>
              <a:spcAft>
                <a:spcPts val="200"/>
              </a:spcAft>
            </a:pPr>
            <a:r>
              <a:rPr lang="en-US" sz="2000" dirty="0" smtClean="0">
                <a:latin typeface="Times New Roman"/>
                <a:ea typeface="Times New Roman"/>
              </a:rPr>
              <a:t>1.</a:t>
            </a:r>
            <a:r>
              <a:rPr lang="en-US" sz="2000" i="1" dirty="0">
                <a:latin typeface="Times New Roman"/>
                <a:ea typeface="Times New Roman"/>
              </a:rPr>
              <a:t>	</a:t>
            </a:r>
            <a:r>
              <a:rPr lang="en-US" sz="2000" dirty="0" smtClean="0">
                <a:latin typeface="Times New Roman"/>
                <a:ea typeface="Times New Roman"/>
              </a:rPr>
              <a:t>A computer is characterized by its instruction set architecture, ISA</a:t>
            </a:r>
          </a:p>
          <a:p>
            <a:pPr marL="355600" marR="0" indent="-355600">
              <a:spcBef>
                <a:spcPts val="0"/>
              </a:spcBef>
              <a:spcAft>
                <a:spcPts val="200"/>
              </a:spcAft>
            </a:pPr>
            <a:endParaRPr lang="en-US" sz="2000" dirty="0" smtClean="0">
              <a:latin typeface="Times New Roman"/>
              <a:ea typeface="Times New Roman"/>
            </a:endParaRPr>
          </a:p>
          <a:p>
            <a:pPr marL="355600" marR="0" indent="-355600">
              <a:spcBef>
                <a:spcPts val="0"/>
              </a:spcBef>
              <a:spcAft>
                <a:spcPts val="200"/>
              </a:spcAft>
              <a:buAutoNum type="arabicPeriod" startAt="2"/>
            </a:pPr>
            <a:r>
              <a:rPr lang="en-US" sz="2000" dirty="0" smtClean="0">
                <a:latin typeface="Times New Roman"/>
                <a:ea typeface="Times New Roman"/>
              </a:rPr>
              <a:t>An instruction </a:t>
            </a:r>
            <a:r>
              <a:rPr lang="en-US" sz="2000" dirty="0">
                <a:latin typeface="Times New Roman"/>
                <a:ea typeface="Times New Roman"/>
              </a:rPr>
              <a:t>set </a:t>
            </a:r>
            <a:r>
              <a:rPr lang="en-US" sz="2000" dirty="0" smtClean="0">
                <a:latin typeface="Times New Roman"/>
                <a:ea typeface="Times New Roman"/>
              </a:rPr>
              <a:t>architecture defines the </a:t>
            </a:r>
            <a:r>
              <a:rPr lang="en-US" sz="2000" dirty="0">
                <a:latin typeface="Times New Roman"/>
                <a:ea typeface="Times New Roman"/>
              </a:rPr>
              <a:t>programming model of a </a:t>
            </a:r>
            <a:r>
              <a:rPr lang="en-US" sz="2000" dirty="0" smtClean="0">
                <a:latin typeface="Times New Roman"/>
                <a:ea typeface="Times New Roman"/>
              </a:rPr>
              <a:t>computer</a:t>
            </a:r>
          </a:p>
          <a:p>
            <a:pPr marL="355600" marR="0" indent="-355600">
              <a:spcBef>
                <a:spcPts val="0"/>
              </a:spcBef>
              <a:spcAft>
                <a:spcPts val="200"/>
              </a:spcAft>
            </a:pPr>
            <a:endParaRPr lang="en-US" sz="2000" dirty="0">
              <a:latin typeface="Times New Roman"/>
              <a:ea typeface="Times New Roman"/>
            </a:endParaRPr>
          </a:p>
          <a:p>
            <a:pPr marL="355600" marR="0" indent="-355600">
              <a:spcBef>
                <a:spcPts val="0"/>
              </a:spcBef>
              <a:spcAft>
                <a:spcPts val="200"/>
              </a:spcAft>
            </a:pPr>
            <a:r>
              <a:rPr lang="en-US" sz="2000" dirty="0" smtClean="0">
                <a:latin typeface="Times New Roman"/>
                <a:ea typeface="Times New Roman"/>
              </a:rPr>
              <a:t>3.</a:t>
            </a:r>
            <a:r>
              <a:rPr lang="en-US" sz="2000" dirty="0">
                <a:latin typeface="Times New Roman"/>
                <a:ea typeface="Times New Roman"/>
              </a:rPr>
              <a:t>	</a:t>
            </a:r>
            <a:r>
              <a:rPr lang="en-US" sz="2000" dirty="0" smtClean="0">
                <a:latin typeface="Times New Roman"/>
                <a:ea typeface="Times New Roman"/>
              </a:rPr>
              <a:t>An ISA is an abstract entity because it does not consider the specific design or implementation of a computer</a:t>
            </a:r>
            <a:endParaRPr lang="en-US" sz="2000" dirty="0">
              <a:latin typeface="Times New Roman"/>
              <a:ea typeface="Times New Roman"/>
            </a:endParaRPr>
          </a:p>
          <a:p>
            <a:pPr marL="355600" marR="0" indent="-355600">
              <a:spcBef>
                <a:spcPts val="0"/>
              </a:spcBef>
              <a:spcAft>
                <a:spcPts val="200"/>
              </a:spcAft>
            </a:pPr>
            <a:endParaRPr lang="en-US" sz="2000" dirty="0">
              <a:latin typeface="Times New Roman"/>
              <a:ea typeface="Times New Roman"/>
            </a:endParaRPr>
          </a:p>
          <a:p>
            <a:pPr marL="355600" marR="0" indent="-355600">
              <a:spcBef>
                <a:spcPts val="0"/>
              </a:spcBef>
              <a:spcAft>
                <a:spcPts val="200"/>
              </a:spcAft>
            </a:pPr>
            <a:r>
              <a:rPr lang="en-US" sz="2000" dirty="0" smtClean="0">
                <a:latin typeface="Times New Roman"/>
                <a:ea typeface="Times New Roman"/>
              </a:rPr>
              <a:t>4.</a:t>
            </a:r>
            <a:r>
              <a:rPr lang="en-US" sz="2000" dirty="0">
                <a:latin typeface="Times New Roman"/>
                <a:ea typeface="Times New Roman"/>
              </a:rPr>
              <a:t>	</a:t>
            </a:r>
            <a:r>
              <a:rPr lang="en-US" sz="2000" dirty="0" smtClean="0">
                <a:latin typeface="Times New Roman"/>
                <a:ea typeface="Times New Roman"/>
              </a:rPr>
              <a:t>An ISA is concerned with the computer’s register set, instruction set, and addressing modes</a:t>
            </a:r>
            <a:endParaRPr lang="en-US" sz="2000" dirty="0">
              <a:latin typeface="Times New Roman"/>
              <a:ea typeface="Times New Roman"/>
            </a:endParaRPr>
          </a:p>
          <a:p>
            <a:pPr marL="355600" marR="0" indent="-355600">
              <a:spcBef>
                <a:spcPts val="0"/>
              </a:spcBef>
              <a:spcAft>
                <a:spcPts val="200"/>
              </a:spcAft>
            </a:pPr>
            <a:endParaRPr lang="en-US" sz="2000" dirty="0">
              <a:latin typeface="Times New Roman"/>
              <a:ea typeface="Times New Roman"/>
            </a:endParaRPr>
          </a:p>
          <a:p>
            <a:pPr marL="355600" marR="0" indent="-355600">
              <a:spcBef>
                <a:spcPts val="0"/>
              </a:spcBef>
              <a:spcAft>
                <a:spcPts val="200"/>
              </a:spcAft>
            </a:pPr>
            <a:r>
              <a:rPr lang="en-US" sz="2000" dirty="0" smtClean="0">
                <a:latin typeface="Times New Roman"/>
                <a:ea typeface="Times New Roman"/>
              </a:rPr>
              <a:t>5.</a:t>
            </a:r>
            <a:r>
              <a:rPr lang="en-US" sz="2000" dirty="0">
                <a:latin typeface="Times New Roman"/>
                <a:ea typeface="Times New Roman"/>
              </a:rPr>
              <a:t>	</a:t>
            </a:r>
            <a:r>
              <a:rPr lang="en-US" sz="2000" dirty="0" smtClean="0">
                <a:latin typeface="Times New Roman"/>
                <a:ea typeface="Times New Roman"/>
              </a:rPr>
              <a:t>The computer’s assembly language embodies its ISA</a:t>
            </a:r>
            <a:endParaRPr lang="en-US" sz="2000" dirty="0">
              <a:latin typeface="Times New Roman"/>
              <a:ea typeface="Times New Roman"/>
            </a:endParaRPr>
          </a:p>
          <a:p>
            <a:endParaRPr lang="en-US" sz="900" dirty="0"/>
          </a:p>
        </p:txBody>
      </p:sp>
    </p:spTree>
    <p:extLst>
      <p:ext uri="{BB962C8B-B14F-4D97-AF65-F5344CB8AC3E}">
        <p14:creationId xmlns:p14="http://schemas.microsoft.com/office/powerpoint/2010/main" val="203025837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752600" y="6492240"/>
            <a:ext cx="5181600" cy="365760"/>
          </a:xfrm>
        </p:spPr>
        <p:txBody>
          <a:bodyPr/>
          <a:lstStyle/>
          <a:p>
            <a:r>
              <a:rPr lang="en-GB" smtClean="0"/>
              <a:t>© 2014 Cengage Learning Engineering. All Rights Reserved</a:t>
            </a:r>
            <a:endParaRPr lang="en-GB"/>
          </a:p>
        </p:txBody>
      </p:sp>
      <p:sp>
        <p:nvSpPr>
          <p:cNvPr id="4" name="Slide Number Placeholder 3"/>
          <p:cNvSpPr>
            <a:spLocks noGrp="1"/>
          </p:cNvSpPr>
          <p:nvPr>
            <p:ph type="sldNum" sz="quarter" idx="12"/>
          </p:nvPr>
        </p:nvSpPr>
        <p:spPr/>
        <p:txBody>
          <a:bodyPr/>
          <a:lstStyle/>
          <a:p>
            <a:fld id="{5E3100E0-442E-4EFD-B809-F48CE7A4B0A5}" type="slidenum">
              <a:rPr lang="en-GB" smtClean="0"/>
              <a:t>40</a:t>
            </a:fld>
            <a:endParaRPr lang="en-GB"/>
          </a:p>
        </p:txBody>
      </p:sp>
      <p:pic>
        <p:nvPicPr>
          <p:cNvPr id="1026" name="Picture 2" descr="C:\Users\AlanCore7\Desktop\Swati\Clements 1e JPG_files\ch01\87046-01-018.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864" y="3284984"/>
            <a:ext cx="6941948" cy="2736304"/>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395536" y="620688"/>
            <a:ext cx="7848872" cy="1969770"/>
          </a:xfrm>
          <a:prstGeom prst="rect">
            <a:avLst/>
          </a:prstGeom>
        </p:spPr>
        <p:txBody>
          <a:bodyPr wrap="square">
            <a:spAutoFit/>
          </a:bodyPr>
          <a:lstStyle/>
          <a:p>
            <a:r>
              <a:rPr lang="en-US" sz="1600" dirty="0" smtClean="0"/>
              <a:t>Figure</a:t>
            </a:r>
            <a:r>
              <a:rPr lang="en-US" sz="1600" dirty="0"/>
              <a:t> </a:t>
            </a:r>
            <a:r>
              <a:rPr lang="en-US" sz="1600" dirty="0" smtClean="0"/>
              <a:t>1.18 </a:t>
            </a:r>
            <a:r>
              <a:rPr lang="en-US" sz="1600" dirty="0"/>
              <a:t>illustrates the structure of </a:t>
            </a:r>
            <a:r>
              <a:rPr lang="en-US" sz="1600" dirty="0" smtClean="0"/>
              <a:t>a </a:t>
            </a:r>
            <a:r>
              <a:rPr lang="en-US" sz="1600" dirty="0"/>
              <a:t>system </a:t>
            </a:r>
            <a:r>
              <a:rPr lang="en-US" sz="1600" dirty="0" smtClean="0"/>
              <a:t>with </a:t>
            </a:r>
            <a:r>
              <a:rPr lang="en-US" sz="1600" dirty="0"/>
              <a:t>a bus. </a:t>
            </a:r>
            <a:endParaRPr lang="en-US" sz="1600" dirty="0" smtClean="0"/>
          </a:p>
          <a:p>
            <a:endParaRPr lang="en-US" sz="1000" dirty="0"/>
          </a:p>
          <a:p>
            <a:r>
              <a:rPr lang="en-US" sz="1600" dirty="0" smtClean="0"/>
              <a:t>Functional units may request the bus, use it to communicate with other units and then relinquish the bus.</a:t>
            </a:r>
          </a:p>
          <a:p>
            <a:endParaRPr lang="en-US" sz="1600" dirty="0"/>
          </a:p>
          <a:p>
            <a:r>
              <a:rPr lang="en-US" sz="1600" dirty="0" smtClean="0"/>
              <a:t>Internal buses (within the CPU or on the motherboard) and external buses (USB, FireWire) are vital components of the computer system and contribute to its overall performance. </a:t>
            </a:r>
            <a:endParaRPr lang="en-US" sz="1600" dirty="0"/>
          </a:p>
        </p:txBody>
      </p:sp>
    </p:spTree>
    <p:extLst>
      <p:ext uri="{BB962C8B-B14F-4D97-AF65-F5344CB8AC3E}">
        <p14:creationId xmlns:p14="http://schemas.microsoft.com/office/powerpoint/2010/main" val="41634186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0072" y="3573015"/>
            <a:ext cx="4802048" cy="2920063"/>
          </a:xfrm>
          <a:prstGeom prst="rect">
            <a:avLst/>
          </a:prstGeom>
        </p:spPr>
      </p:pic>
      <p:sp>
        <p:nvSpPr>
          <p:cNvPr id="5" name="Footer Placeholder 4"/>
          <p:cNvSpPr>
            <a:spLocks noGrp="1"/>
          </p:cNvSpPr>
          <p:nvPr>
            <p:ph type="ftr" sz="quarter" idx="11"/>
          </p:nvPr>
        </p:nvSpPr>
        <p:spPr>
          <a:xfrm>
            <a:off x="1752600" y="6492240"/>
            <a:ext cx="5181600" cy="365760"/>
          </a:xfrm>
        </p:spPr>
        <p:txBody>
          <a:bodyPr/>
          <a:lstStyle/>
          <a:p>
            <a:r>
              <a:rPr lang="en-GB" smtClean="0"/>
              <a:t>© 2014 Cengage Learning Engineering. All Rights Reserved</a:t>
            </a:r>
            <a:endParaRPr lang="en-GB"/>
          </a:p>
        </p:txBody>
      </p:sp>
      <p:sp>
        <p:nvSpPr>
          <p:cNvPr id="6" name="Slide Number Placeholder 5"/>
          <p:cNvSpPr>
            <a:spLocks noGrp="1"/>
          </p:cNvSpPr>
          <p:nvPr>
            <p:ph type="sldNum" sz="quarter" idx="12"/>
          </p:nvPr>
        </p:nvSpPr>
        <p:spPr/>
        <p:txBody>
          <a:bodyPr/>
          <a:lstStyle/>
          <a:p>
            <a:fld id="{5E3100E0-442E-4EFD-B809-F48CE7A4B0A5}" type="slidenum">
              <a:rPr lang="en-GB" smtClean="0"/>
              <a:t>41</a:t>
            </a:fld>
            <a:endParaRPr lang="en-GB"/>
          </a:p>
        </p:txBody>
      </p:sp>
      <p:sp>
        <p:nvSpPr>
          <p:cNvPr id="7" name="Rectangle 6"/>
          <p:cNvSpPr/>
          <p:nvPr/>
        </p:nvSpPr>
        <p:spPr>
          <a:xfrm>
            <a:off x="251520" y="548680"/>
            <a:ext cx="7992888" cy="2585323"/>
          </a:xfrm>
          <a:prstGeom prst="rect">
            <a:avLst/>
          </a:prstGeom>
        </p:spPr>
        <p:txBody>
          <a:bodyPr wrap="square">
            <a:spAutoFit/>
          </a:bodyPr>
          <a:lstStyle/>
          <a:p>
            <a:pPr algn="ctr"/>
            <a:r>
              <a:rPr lang="en-US" b="1" dirty="0" smtClean="0"/>
              <a:t>The Bus</a:t>
            </a:r>
            <a:endParaRPr lang="en-US" dirty="0"/>
          </a:p>
          <a:p>
            <a:endParaRPr lang="en-US" sz="1600" dirty="0" smtClean="0"/>
          </a:p>
          <a:p>
            <a:r>
              <a:rPr lang="en-US" sz="1600" dirty="0" smtClean="0"/>
              <a:t>Figure</a:t>
            </a:r>
            <a:r>
              <a:rPr lang="en-US" sz="1600" dirty="0"/>
              <a:t> </a:t>
            </a:r>
            <a:r>
              <a:rPr lang="en-US" sz="1600" dirty="0" smtClean="0"/>
              <a:t>1.19 </a:t>
            </a:r>
            <a:r>
              <a:rPr lang="en-US" sz="1600" dirty="0"/>
              <a:t>illustrates the structure of </a:t>
            </a:r>
            <a:r>
              <a:rPr lang="en-US" sz="1600" dirty="0" smtClean="0"/>
              <a:t>a </a:t>
            </a:r>
            <a:r>
              <a:rPr lang="en-US" sz="1600" dirty="0"/>
              <a:t>system </a:t>
            </a:r>
            <a:r>
              <a:rPr lang="en-US" sz="1600" dirty="0" smtClean="0"/>
              <a:t>with two buses. Such a system might be found in a PC.</a:t>
            </a:r>
            <a:endParaRPr lang="en-US" sz="1600" dirty="0"/>
          </a:p>
          <a:p>
            <a:endParaRPr lang="en-US" sz="1600" dirty="0"/>
          </a:p>
          <a:p>
            <a:r>
              <a:rPr lang="en-GB" sz="1600" dirty="0"/>
              <a:t>Multiple buses permit </a:t>
            </a:r>
            <a:r>
              <a:rPr lang="en-GB" sz="1600" dirty="0" smtClean="0"/>
              <a:t>parallel operation because transactions on each bus can take place simultaneously. </a:t>
            </a:r>
          </a:p>
          <a:p>
            <a:endParaRPr lang="en-GB" sz="1600" dirty="0"/>
          </a:p>
          <a:p>
            <a:r>
              <a:rPr lang="en-GB" sz="1600" dirty="0" smtClean="0"/>
              <a:t>Each bus may be optimized for its specific application (e.g., a high speed bus for graphics and a lower speed bus for peripherals).</a:t>
            </a:r>
            <a:endParaRPr lang="en-US" sz="1600" dirty="0"/>
          </a:p>
        </p:txBody>
      </p:sp>
    </p:spTree>
    <p:extLst>
      <p:ext uri="{BB962C8B-B14F-4D97-AF65-F5344CB8AC3E}">
        <p14:creationId xmlns:p14="http://schemas.microsoft.com/office/powerpoint/2010/main" val="351099591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752600" y="6492240"/>
            <a:ext cx="5181600" cy="365760"/>
          </a:xfrm>
        </p:spPr>
        <p:txBody>
          <a:bodyPr/>
          <a:lstStyle/>
          <a:p>
            <a:r>
              <a:rPr lang="en-GB" smtClean="0"/>
              <a:t>© 2014 Cengage Learning Engineering. All Rights Reserved</a:t>
            </a:r>
            <a:endParaRPr lang="en-GB" dirty="0"/>
          </a:p>
        </p:txBody>
      </p:sp>
      <p:sp>
        <p:nvSpPr>
          <p:cNvPr id="4" name="Slide Number Placeholder 3"/>
          <p:cNvSpPr>
            <a:spLocks noGrp="1"/>
          </p:cNvSpPr>
          <p:nvPr>
            <p:ph type="sldNum" sz="quarter" idx="12"/>
          </p:nvPr>
        </p:nvSpPr>
        <p:spPr/>
        <p:txBody>
          <a:bodyPr/>
          <a:lstStyle/>
          <a:p>
            <a:fld id="{5E3100E0-442E-4EFD-B809-F48CE7A4B0A5}" type="slidenum">
              <a:rPr lang="en-GB" smtClean="0"/>
              <a:pPr/>
              <a:t>42</a:t>
            </a:fld>
            <a:endParaRPr lang="en-GB" dirty="0"/>
          </a:p>
        </p:txBody>
      </p:sp>
      <p:sp>
        <p:nvSpPr>
          <p:cNvPr id="5" name="Text Box 19"/>
          <p:cNvSpPr txBox="1">
            <a:spLocks noChangeArrowheads="1"/>
          </p:cNvSpPr>
          <p:nvPr/>
        </p:nvSpPr>
        <p:spPr bwMode="auto">
          <a:xfrm>
            <a:off x="251520" y="548680"/>
            <a:ext cx="7776863" cy="5544616"/>
          </a:xfrm>
          <a:prstGeom prst="rect">
            <a:avLst/>
          </a:prstGeom>
          <a:solidFill>
            <a:schemeClr val="accent1">
              <a:lumMod val="20000"/>
              <a:lumOff val="80000"/>
            </a:schemeClr>
          </a:solidFill>
          <a:ln w="9525">
            <a:solidFill>
              <a:srgbClr val="000000"/>
            </a:solidFill>
            <a:miter lim="800000"/>
            <a:headEnd/>
            <a:tailEnd/>
          </a:ln>
        </p:spPr>
        <p:txBody>
          <a:bodyPr rot="0" vert="horz" wrap="square" lIns="91440" tIns="45720" rIns="91440" bIns="45720" anchor="t" anchorCtr="0" upright="1">
            <a:noAutofit/>
          </a:bodyPr>
          <a:lstStyle/>
          <a:p>
            <a:pPr marL="0" marR="0" algn="ctr">
              <a:spcBef>
                <a:spcPts val="0"/>
              </a:spcBef>
              <a:spcAft>
                <a:spcPts val="0"/>
              </a:spcAft>
            </a:pPr>
            <a:r>
              <a:rPr lang="en-US" b="1" dirty="0">
                <a:effectLst/>
                <a:latin typeface="Arial"/>
                <a:ea typeface="Times New Roman"/>
              </a:rPr>
              <a:t>Bus Terminology</a:t>
            </a:r>
            <a:endParaRPr lang="en-US" dirty="0">
              <a:effectLst/>
              <a:latin typeface="Times New Roman"/>
              <a:ea typeface="Times New Roman"/>
            </a:endParaRPr>
          </a:p>
          <a:p>
            <a:pPr marL="0" marR="0">
              <a:spcBef>
                <a:spcPts val="0"/>
              </a:spcBef>
              <a:spcAft>
                <a:spcPts val="0"/>
              </a:spcAft>
            </a:pPr>
            <a:r>
              <a:rPr lang="en-US" dirty="0">
                <a:effectLst/>
                <a:latin typeface="Times New Roman"/>
                <a:ea typeface="Times New Roman"/>
              </a:rPr>
              <a:t> </a:t>
            </a:r>
          </a:p>
          <a:p>
            <a:pPr marL="1260475" marR="0" indent="-1260475">
              <a:spcBef>
                <a:spcPts val="0"/>
              </a:spcBef>
              <a:spcAft>
                <a:spcPts val="0"/>
              </a:spcAft>
            </a:pPr>
            <a:r>
              <a:rPr lang="en-US" b="1" dirty="0">
                <a:effectLst/>
                <a:latin typeface="Arial"/>
                <a:ea typeface="Times New Roman"/>
              </a:rPr>
              <a:t>Width</a:t>
            </a:r>
            <a:r>
              <a:rPr lang="en-US" dirty="0">
                <a:effectLst/>
                <a:latin typeface="Arial"/>
                <a:ea typeface="Times New Roman"/>
              </a:rPr>
              <a:t>	The width of a bus is defined as the number of parallel data paths. A 64-bit bus can carry 64-bits (8 bytes) of information at a time. However, the same term can also be used to indicate the total number of wires (connections) that make up a bus. For example, a bus may have 50 information paths of which 32 of them carry data (the rest may be paths for control signals or even power lines).</a:t>
            </a:r>
            <a:endParaRPr lang="en-US" sz="2000" dirty="0">
              <a:effectLst/>
              <a:latin typeface="Times New Roman"/>
              <a:ea typeface="Times New Roman"/>
            </a:endParaRPr>
          </a:p>
          <a:p>
            <a:pPr marL="1260475" marR="0" indent="-1260475">
              <a:spcBef>
                <a:spcPts val="0"/>
              </a:spcBef>
              <a:spcAft>
                <a:spcPts val="0"/>
              </a:spcAft>
            </a:pPr>
            <a:r>
              <a:rPr lang="en-US" dirty="0">
                <a:effectLst/>
                <a:latin typeface="Arial"/>
                <a:ea typeface="Times New Roman"/>
              </a:rPr>
              <a:t> </a:t>
            </a:r>
            <a:endParaRPr lang="en-US" sz="2000" dirty="0">
              <a:effectLst/>
              <a:latin typeface="Times New Roman"/>
              <a:ea typeface="Times New Roman"/>
            </a:endParaRPr>
          </a:p>
          <a:p>
            <a:pPr marL="1260475" marR="0" indent="-1260475">
              <a:spcBef>
                <a:spcPts val="0"/>
              </a:spcBef>
              <a:spcAft>
                <a:spcPts val="0"/>
              </a:spcAft>
            </a:pPr>
            <a:r>
              <a:rPr lang="en-US" b="1" dirty="0">
                <a:effectLst/>
                <a:latin typeface="Arial"/>
                <a:ea typeface="Times New Roman"/>
              </a:rPr>
              <a:t>Bandwidth</a:t>
            </a:r>
            <a:r>
              <a:rPr lang="en-US" dirty="0">
                <a:effectLst/>
                <a:latin typeface="Arial"/>
                <a:ea typeface="Times New Roman"/>
              </a:rPr>
              <a:t>	The bandwidth of a bus is a measure of the rate at which information can be transported across the bus. The bandwidth is expressed in either bytes per second or bits per second. Increasing the width of a bus while keeping the data rate constant increases the bandwidth.</a:t>
            </a:r>
            <a:endParaRPr lang="en-US" sz="2000" dirty="0">
              <a:effectLst/>
              <a:latin typeface="Times New Roman"/>
              <a:ea typeface="Times New Roman"/>
            </a:endParaRPr>
          </a:p>
          <a:p>
            <a:pPr marL="1260475" marR="0" indent="-1260475">
              <a:spcBef>
                <a:spcPts val="0"/>
              </a:spcBef>
              <a:spcAft>
                <a:spcPts val="0"/>
              </a:spcAft>
            </a:pPr>
            <a:r>
              <a:rPr lang="en-US" dirty="0">
                <a:effectLst/>
                <a:latin typeface="Arial"/>
                <a:ea typeface="Times New Roman"/>
              </a:rPr>
              <a:t> </a:t>
            </a:r>
            <a:endParaRPr lang="en-US" sz="2000" dirty="0">
              <a:effectLst/>
              <a:latin typeface="Times New Roman"/>
              <a:ea typeface="Times New Roman"/>
            </a:endParaRPr>
          </a:p>
          <a:p>
            <a:pPr marL="1260475" marR="0" indent="-1260475">
              <a:spcBef>
                <a:spcPts val="0"/>
              </a:spcBef>
              <a:spcAft>
                <a:spcPts val="0"/>
              </a:spcAft>
            </a:pPr>
            <a:r>
              <a:rPr lang="en-US" b="1" dirty="0">
                <a:effectLst/>
                <a:latin typeface="Arial"/>
                <a:ea typeface="Times New Roman"/>
              </a:rPr>
              <a:t>Latency</a:t>
            </a:r>
            <a:r>
              <a:rPr lang="en-US" dirty="0">
                <a:effectLst/>
                <a:latin typeface="Arial"/>
                <a:ea typeface="Times New Roman"/>
              </a:rPr>
              <a:t>	Latency is the waiting period between a data transfer request and the actual data transmission. Typically, a bus’s latency includes the time taken to arbitrate for the bus before transmission can take place.</a:t>
            </a:r>
            <a:endParaRPr lang="en-US" sz="2000" dirty="0">
              <a:effectLst/>
              <a:latin typeface="Times New Roman"/>
              <a:ea typeface="Times New Roman"/>
            </a:endParaRPr>
          </a:p>
          <a:p>
            <a:pPr marL="0" marR="0">
              <a:spcBef>
                <a:spcPts val="0"/>
              </a:spcBef>
              <a:spcAft>
                <a:spcPts val="0"/>
              </a:spcAft>
            </a:pPr>
            <a:r>
              <a:rPr lang="en-US" dirty="0">
                <a:effectLst/>
                <a:latin typeface="Arial"/>
                <a:ea typeface="Times New Roman"/>
              </a:rPr>
              <a:t> </a:t>
            </a:r>
            <a:endParaRPr lang="en-US" dirty="0">
              <a:effectLst/>
              <a:latin typeface="Times New Roman"/>
              <a:ea typeface="Times New Roman"/>
            </a:endParaRPr>
          </a:p>
          <a:p>
            <a:pPr marL="0" marR="0">
              <a:spcBef>
                <a:spcPts val="0"/>
              </a:spcBef>
              <a:spcAft>
                <a:spcPts val="0"/>
              </a:spcAft>
            </a:pPr>
            <a:r>
              <a:rPr lang="en-US" b="1" dirty="0">
                <a:effectLst/>
                <a:latin typeface="Arial"/>
                <a:ea typeface="Times New Roman"/>
              </a:rPr>
              <a:t> </a:t>
            </a:r>
            <a:endParaRPr lang="en-US" dirty="0">
              <a:effectLst/>
              <a:latin typeface="Times New Roman"/>
              <a:ea typeface="Times New Roman"/>
            </a:endParaRPr>
          </a:p>
        </p:txBody>
      </p:sp>
    </p:spTree>
    <p:extLst>
      <p:ext uri="{BB962C8B-B14F-4D97-AF65-F5344CB8AC3E}">
        <p14:creationId xmlns:p14="http://schemas.microsoft.com/office/powerpoint/2010/main" val="24936967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752600" y="6492240"/>
            <a:ext cx="5181600" cy="365760"/>
          </a:xfrm>
        </p:spPr>
        <p:txBody>
          <a:bodyPr/>
          <a:lstStyle/>
          <a:p>
            <a:r>
              <a:rPr lang="en-GB" smtClean="0"/>
              <a:t>© 2014 Cengage Learning Engineering. All Rights Reserved</a:t>
            </a:r>
            <a:endParaRPr lang="en-GB" dirty="0"/>
          </a:p>
        </p:txBody>
      </p:sp>
      <p:sp>
        <p:nvSpPr>
          <p:cNvPr id="4" name="Slide Number Placeholder 3"/>
          <p:cNvSpPr>
            <a:spLocks noGrp="1"/>
          </p:cNvSpPr>
          <p:nvPr>
            <p:ph type="sldNum" sz="quarter" idx="12"/>
          </p:nvPr>
        </p:nvSpPr>
        <p:spPr/>
        <p:txBody>
          <a:bodyPr/>
          <a:lstStyle/>
          <a:p>
            <a:fld id="{5E3100E0-442E-4EFD-B809-F48CE7A4B0A5}" type="slidenum">
              <a:rPr lang="en-GB" smtClean="0"/>
              <a:t>5</a:t>
            </a:fld>
            <a:endParaRPr lang="en-GB"/>
          </a:p>
        </p:txBody>
      </p:sp>
      <p:sp>
        <p:nvSpPr>
          <p:cNvPr id="5" name="TextBox 4"/>
          <p:cNvSpPr txBox="1"/>
          <p:nvPr/>
        </p:nvSpPr>
        <p:spPr>
          <a:xfrm>
            <a:off x="323528" y="620688"/>
            <a:ext cx="7848871" cy="5668218"/>
          </a:xfrm>
          <a:prstGeom prst="rect">
            <a:avLst/>
          </a:prstGeom>
          <a:noFill/>
        </p:spPr>
        <p:txBody>
          <a:bodyPr wrap="square" rtlCol="0">
            <a:spAutoFit/>
          </a:bodyPr>
          <a:lstStyle/>
          <a:p>
            <a:pPr algn="ctr"/>
            <a:r>
              <a:rPr lang="en-GB" sz="2400" dirty="0" smtClean="0">
                <a:latin typeface="Arial Black" pitchFamily="34" charset="0"/>
              </a:rPr>
              <a:t>Computer Organization</a:t>
            </a:r>
          </a:p>
          <a:p>
            <a:endParaRPr lang="en-GB" sz="1100" dirty="0"/>
          </a:p>
          <a:p>
            <a:pPr marL="355600" marR="0" indent="-355600">
              <a:spcBef>
                <a:spcPts val="0"/>
              </a:spcBef>
              <a:spcAft>
                <a:spcPts val="200"/>
              </a:spcAft>
            </a:pPr>
            <a:r>
              <a:rPr lang="en-US" sz="2000" dirty="0" smtClean="0">
                <a:latin typeface="Times New Roman"/>
                <a:ea typeface="Times New Roman"/>
              </a:rPr>
              <a:t>1.</a:t>
            </a:r>
            <a:r>
              <a:rPr lang="en-US" sz="2000" i="1" dirty="0">
                <a:latin typeface="Times New Roman"/>
                <a:ea typeface="Times New Roman"/>
              </a:rPr>
              <a:t>	</a:t>
            </a:r>
            <a:r>
              <a:rPr lang="en-US" sz="2000" dirty="0" smtClean="0">
                <a:latin typeface="Times New Roman"/>
                <a:ea typeface="Times New Roman"/>
              </a:rPr>
              <a:t>Computer organization is concerned with the </a:t>
            </a:r>
            <a:r>
              <a:rPr lang="en-US" sz="2000" dirty="0">
                <a:solidFill>
                  <a:srgbClr val="FF0000"/>
                </a:solidFill>
                <a:latin typeface="Times New Roman"/>
                <a:ea typeface="Times New Roman"/>
              </a:rPr>
              <a:t>implementation</a:t>
            </a:r>
            <a:r>
              <a:rPr lang="en-US" sz="2000" dirty="0" smtClean="0">
                <a:latin typeface="Times New Roman"/>
                <a:ea typeface="Times New Roman"/>
              </a:rPr>
              <a:t> of an ISA</a:t>
            </a:r>
          </a:p>
          <a:p>
            <a:pPr marL="355600" marR="0" indent="-355600">
              <a:spcBef>
                <a:spcPts val="0"/>
              </a:spcBef>
              <a:spcAft>
                <a:spcPts val="200"/>
              </a:spcAft>
            </a:pPr>
            <a:endParaRPr lang="en-US" sz="2000" dirty="0" smtClean="0">
              <a:latin typeface="Times New Roman"/>
              <a:ea typeface="Times New Roman"/>
            </a:endParaRPr>
          </a:p>
          <a:p>
            <a:pPr marL="355600" marR="0" indent="-355600">
              <a:spcBef>
                <a:spcPts val="0"/>
              </a:spcBef>
              <a:spcAft>
                <a:spcPts val="200"/>
              </a:spcAft>
              <a:buAutoNum type="arabicPeriod" startAt="2"/>
            </a:pPr>
            <a:r>
              <a:rPr lang="en-US" sz="2000" dirty="0" smtClean="0">
                <a:latin typeface="Times New Roman"/>
                <a:ea typeface="Times New Roman"/>
              </a:rPr>
              <a:t>Any given ISA can have many different organizations</a:t>
            </a:r>
          </a:p>
          <a:p>
            <a:pPr marL="355600" marR="0" indent="-355600">
              <a:spcBef>
                <a:spcPts val="0"/>
              </a:spcBef>
              <a:spcAft>
                <a:spcPts val="200"/>
              </a:spcAft>
            </a:pPr>
            <a:endParaRPr lang="en-US" sz="2000" dirty="0">
              <a:latin typeface="Times New Roman"/>
              <a:ea typeface="Times New Roman"/>
            </a:endParaRPr>
          </a:p>
          <a:p>
            <a:pPr marL="355600" marR="0" indent="-355600">
              <a:spcBef>
                <a:spcPts val="0"/>
              </a:spcBef>
              <a:spcAft>
                <a:spcPts val="200"/>
              </a:spcAft>
            </a:pPr>
            <a:r>
              <a:rPr lang="en-US" sz="2000" dirty="0" smtClean="0">
                <a:latin typeface="Times New Roman"/>
                <a:ea typeface="Times New Roman"/>
              </a:rPr>
              <a:t>3.</a:t>
            </a:r>
            <a:r>
              <a:rPr lang="en-US" sz="2000" dirty="0">
                <a:latin typeface="Times New Roman"/>
                <a:ea typeface="Times New Roman"/>
              </a:rPr>
              <a:t>	</a:t>
            </a:r>
            <a:r>
              <a:rPr lang="en-US" sz="2000" dirty="0" smtClean="0">
                <a:latin typeface="Times New Roman"/>
                <a:ea typeface="Times New Roman"/>
              </a:rPr>
              <a:t>Computer manufacturers regular modify the architecture of a processor while keeping its ISA essentially constant</a:t>
            </a:r>
            <a:endParaRPr lang="en-US" sz="2000" dirty="0">
              <a:latin typeface="Times New Roman"/>
              <a:ea typeface="Times New Roman"/>
            </a:endParaRPr>
          </a:p>
          <a:p>
            <a:pPr marL="355600" marR="0" indent="-355600">
              <a:spcBef>
                <a:spcPts val="0"/>
              </a:spcBef>
              <a:spcAft>
                <a:spcPts val="200"/>
              </a:spcAft>
            </a:pPr>
            <a:endParaRPr lang="en-US" sz="2000" dirty="0">
              <a:latin typeface="Times New Roman"/>
              <a:ea typeface="Times New Roman"/>
            </a:endParaRPr>
          </a:p>
          <a:p>
            <a:pPr marL="355600" marR="0" indent="-355600">
              <a:spcBef>
                <a:spcPts val="0"/>
              </a:spcBef>
              <a:spcAft>
                <a:spcPts val="200"/>
              </a:spcAft>
            </a:pPr>
            <a:r>
              <a:rPr lang="en-US" sz="2000" dirty="0" smtClean="0">
                <a:latin typeface="Times New Roman"/>
                <a:ea typeface="Times New Roman"/>
              </a:rPr>
              <a:t>4.</a:t>
            </a:r>
            <a:r>
              <a:rPr lang="en-US" sz="2000" dirty="0">
                <a:latin typeface="Times New Roman"/>
                <a:ea typeface="Times New Roman"/>
              </a:rPr>
              <a:t>	</a:t>
            </a:r>
            <a:r>
              <a:rPr lang="en-US" sz="2000" dirty="0" smtClean="0">
                <a:latin typeface="Times New Roman"/>
                <a:ea typeface="Times New Roman"/>
              </a:rPr>
              <a:t>Today, a computer’s organization is often referred to as its microarchitecture</a:t>
            </a:r>
            <a:endParaRPr lang="en-US" sz="2000" dirty="0">
              <a:latin typeface="Times New Roman"/>
              <a:ea typeface="Times New Roman"/>
            </a:endParaRPr>
          </a:p>
          <a:p>
            <a:pPr marL="355600" marR="0" indent="-355600">
              <a:spcBef>
                <a:spcPts val="0"/>
              </a:spcBef>
              <a:spcAft>
                <a:spcPts val="200"/>
              </a:spcAft>
            </a:pPr>
            <a:endParaRPr lang="en-US" sz="2000" dirty="0">
              <a:latin typeface="Times New Roman"/>
              <a:ea typeface="Times New Roman"/>
            </a:endParaRPr>
          </a:p>
          <a:p>
            <a:pPr marL="355600" marR="0" indent="-355600">
              <a:spcBef>
                <a:spcPts val="0"/>
              </a:spcBef>
              <a:spcAft>
                <a:spcPts val="200"/>
              </a:spcAft>
              <a:buAutoNum type="arabicPeriod" startAt="5"/>
            </a:pPr>
            <a:r>
              <a:rPr lang="en-US" sz="2000" dirty="0" smtClean="0">
                <a:latin typeface="Times New Roman"/>
                <a:ea typeface="Times New Roman"/>
              </a:rPr>
              <a:t>In theory, architecture and organization are orthogonal; that is, they are entirely independent</a:t>
            </a:r>
          </a:p>
          <a:p>
            <a:pPr marL="355600" marR="0" indent="-355600">
              <a:spcBef>
                <a:spcPts val="0"/>
              </a:spcBef>
              <a:spcAft>
                <a:spcPts val="200"/>
              </a:spcAft>
              <a:buAutoNum type="arabicPeriod" startAt="5"/>
            </a:pPr>
            <a:endParaRPr lang="en-GB" sz="2000" dirty="0">
              <a:latin typeface="Times New Roman"/>
              <a:ea typeface="Times New Roman"/>
            </a:endParaRPr>
          </a:p>
          <a:p>
            <a:pPr marL="355600" marR="0" indent="-355600">
              <a:spcBef>
                <a:spcPts val="0"/>
              </a:spcBef>
              <a:spcAft>
                <a:spcPts val="200"/>
              </a:spcAft>
              <a:buAutoNum type="arabicPeriod" startAt="5"/>
            </a:pPr>
            <a:r>
              <a:rPr lang="en-GB" sz="2000" dirty="0" smtClean="0">
                <a:latin typeface="Times New Roman"/>
                <a:ea typeface="Times New Roman"/>
              </a:rPr>
              <a:t>You could say that architecture tells you </a:t>
            </a:r>
            <a:r>
              <a:rPr lang="en-GB" sz="2000" dirty="0" smtClean="0">
                <a:solidFill>
                  <a:srgbClr val="FF0000"/>
                </a:solidFill>
                <a:latin typeface="Times New Roman"/>
                <a:ea typeface="Times New Roman"/>
              </a:rPr>
              <a:t>what</a:t>
            </a:r>
            <a:r>
              <a:rPr lang="en-GB" sz="2000" dirty="0" smtClean="0">
                <a:latin typeface="Times New Roman"/>
                <a:ea typeface="Times New Roman"/>
              </a:rPr>
              <a:t> a computer does and organization tells you </a:t>
            </a:r>
            <a:r>
              <a:rPr lang="en-GB" sz="2000" dirty="0" smtClean="0">
                <a:solidFill>
                  <a:srgbClr val="FF0000"/>
                </a:solidFill>
                <a:latin typeface="Times New Roman"/>
                <a:ea typeface="Times New Roman"/>
              </a:rPr>
              <a:t>how</a:t>
            </a:r>
            <a:r>
              <a:rPr lang="en-GB" sz="2000" dirty="0" smtClean="0">
                <a:latin typeface="Times New Roman"/>
                <a:ea typeface="Times New Roman"/>
              </a:rPr>
              <a:t> it does it</a:t>
            </a:r>
            <a:endParaRPr lang="en-US" sz="1600" dirty="0">
              <a:latin typeface="Times New Roman"/>
              <a:ea typeface="Times New Roman"/>
            </a:endParaRPr>
          </a:p>
          <a:p>
            <a:endParaRPr lang="en-US" sz="900" dirty="0"/>
          </a:p>
        </p:txBody>
      </p:sp>
    </p:spTree>
    <p:extLst>
      <p:ext uri="{BB962C8B-B14F-4D97-AF65-F5344CB8AC3E}">
        <p14:creationId xmlns:p14="http://schemas.microsoft.com/office/powerpoint/2010/main" val="28785145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3032" y="3498205"/>
            <a:ext cx="5235836" cy="3024336"/>
          </a:xfrm>
          <a:prstGeom prst="rect">
            <a:avLst/>
          </a:prstGeom>
        </p:spPr>
      </p:pic>
      <p:sp>
        <p:nvSpPr>
          <p:cNvPr id="4" name="Footer Placeholder 3"/>
          <p:cNvSpPr>
            <a:spLocks noGrp="1"/>
          </p:cNvSpPr>
          <p:nvPr>
            <p:ph type="ftr" sz="quarter" idx="11"/>
          </p:nvPr>
        </p:nvSpPr>
        <p:spPr>
          <a:xfrm>
            <a:off x="1752600" y="6492240"/>
            <a:ext cx="5181600" cy="365760"/>
          </a:xfrm>
        </p:spPr>
        <p:txBody>
          <a:bodyPr/>
          <a:lstStyle/>
          <a:p>
            <a:r>
              <a:rPr lang="en-GB" smtClean="0"/>
              <a:t>© 2014 Cengage Learning Engineering. All Rights Reserved</a:t>
            </a:r>
            <a:endParaRPr lang="en-GB"/>
          </a:p>
        </p:txBody>
      </p:sp>
      <p:sp>
        <p:nvSpPr>
          <p:cNvPr id="5" name="Slide Number Placeholder 4"/>
          <p:cNvSpPr>
            <a:spLocks noGrp="1"/>
          </p:cNvSpPr>
          <p:nvPr>
            <p:ph type="sldNum" sz="quarter" idx="12"/>
          </p:nvPr>
        </p:nvSpPr>
        <p:spPr/>
        <p:txBody>
          <a:bodyPr/>
          <a:lstStyle/>
          <a:p>
            <a:fld id="{5E3100E0-442E-4EFD-B809-F48CE7A4B0A5}" type="slidenum">
              <a:rPr lang="en-GB" smtClean="0"/>
              <a:t>6</a:t>
            </a:fld>
            <a:endParaRPr lang="en-GB"/>
          </a:p>
        </p:txBody>
      </p:sp>
      <p:sp>
        <p:nvSpPr>
          <p:cNvPr id="6" name="TextBox 5"/>
          <p:cNvSpPr txBox="1"/>
          <p:nvPr/>
        </p:nvSpPr>
        <p:spPr>
          <a:xfrm>
            <a:off x="323528" y="476672"/>
            <a:ext cx="7870188" cy="2949525"/>
          </a:xfrm>
          <a:prstGeom prst="rect">
            <a:avLst/>
          </a:prstGeom>
          <a:noFill/>
        </p:spPr>
        <p:txBody>
          <a:bodyPr wrap="square" rtlCol="0">
            <a:spAutoFit/>
          </a:bodyPr>
          <a:lstStyle/>
          <a:p>
            <a:pPr algn="ctr"/>
            <a:r>
              <a:rPr lang="en-GB" sz="2400" dirty="0" smtClean="0">
                <a:latin typeface="Arial Black" pitchFamily="34" charset="0"/>
              </a:rPr>
              <a:t>Computer Structure</a:t>
            </a:r>
          </a:p>
          <a:p>
            <a:endParaRPr lang="en-GB" sz="1100" dirty="0"/>
          </a:p>
          <a:p>
            <a:pPr marL="355600" marR="0" indent="-355600">
              <a:spcBef>
                <a:spcPts val="0"/>
              </a:spcBef>
              <a:spcAft>
                <a:spcPts val="200"/>
              </a:spcAft>
              <a:buAutoNum type="arabicPeriod"/>
            </a:pPr>
            <a:r>
              <a:rPr lang="en-US" dirty="0" smtClean="0">
                <a:latin typeface="Times New Roman"/>
                <a:ea typeface="Times New Roman"/>
              </a:rPr>
              <a:t>Figure 1.1 describes the structure of a computer. The term computer describes the entire system. The CPU is the central processing unit that reads instructions and executed them. The CPU is often synonymous with microprocessor.</a:t>
            </a:r>
          </a:p>
          <a:p>
            <a:pPr marL="355600" marR="0" indent="-355600">
              <a:spcBef>
                <a:spcPts val="0"/>
              </a:spcBef>
              <a:spcAft>
                <a:spcPts val="200"/>
              </a:spcAft>
              <a:buAutoNum type="arabicPeriod"/>
            </a:pPr>
            <a:endParaRPr lang="en-US" dirty="0" smtClean="0">
              <a:latin typeface="Times New Roman"/>
              <a:ea typeface="Times New Roman"/>
            </a:endParaRPr>
          </a:p>
          <a:p>
            <a:pPr marL="355600" marR="0" indent="-355600">
              <a:spcBef>
                <a:spcPts val="0"/>
              </a:spcBef>
              <a:spcAft>
                <a:spcPts val="200"/>
              </a:spcAft>
              <a:buAutoNum type="arabicPeriod" startAt="2"/>
            </a:pPr>
            <a:r>
              <a:rPr lang="en-US" dirty="0" smtClean="0">
                <a:latin typeface="Times New Roman"/>
                <a:ea typeface="Times New Roman"/>
              </a:rPr>
              <a:t>Modern microprocessors usually include cache (high-speed) memory on-chip. </a:t>
            </a:r>
          </a:p>
          <a:p>
            <a:pPr marL="355600" marR="0" indent="-355600">
              <a:spcBef>
                <a:spcPts val="0"/>
              </a:spcBef>
              <a:spcAft>
                <a:spcPts val="200"/>
              </a:spcAft>
              <a:buAutoNum type="arabicPeriod" startAt="2"/>
            </a:pPr>
            <a:endParaRPr lang="en-US" dirty="0" smtClean="0">
              <a:latin typeface="Times New Roman"/>
              <a:ea typeface="Times New Roman"/>
            </a:endParaRPr>
          </a:p>
          <a:p>
            <a:pPr marL="355600" marR="0" indent="-355600">
              <a:spcBef>
                <a:spcPts val="0"/>
              </a:spcBef>
              <a:spcAft>
                <a:spcPts val="200"/>
              </a:spcAft>
            </a:pPr>
            <a:r>
              <a:rPr lang="en-US" dirty="0" smtClean="0">
                <a:latin typeface="Times New Roman"/>
                <a:ea typeface="Times New Roman"/>
              </a:rPr>
              <a:t>3.	A key component of computers is the bus (or family of busses) that moves information round the computer between different functional units.</a:t>
            </a:r>
            <a:endParaRPr lang="en-US" sz="1050" dirty="0"/>
          </a:p>
        </p:txBody>
      </p:sp>
    </p:spTree>
    <p:extLst>
      <p:ext uri="{BB962C8B-B14F-4D97-AF65-F5344CB8AC3E}">
        <p14:creationId xmlns:p14="http://schemas.microsoft.com/office/powerpoint/2010/main" val="4249745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528" y="3645023"/>
            <a:ext cx="4896544" cy="2877793"/>
          </a:xfrm>
          <a:prstGeom prst="rect">
            <a:avLst/>
          </a:prstGeom>
        </p:spPr>
      </p:pic>
      <p:sp>
        <p:nvSpPr>
          <p:cNvPr id="4" name="Footer Placeholder 3"/>
          <p:cNvSpPr>
            <a:spLocks noGrp="1"/>
          </p:cNvSpPr>
          <p:nvPr>
            <p:ph type="ftr" sz="quarter" idx="11"/>
          </p:nvPr>
        </p:nvSpPr>
        <p:spPr>
          <a:xfrm>
            <a:off x="1752600" y="6492240"/>
            <a:ext cx="5181600" cy="365760"/>
          </a:xfrm>
        </p:spPr>
        <p:txBody>
          <a:bodyPr/>
          <a:lstStyle/>
          <a:p>
            <a:r>
              <a:rPr lang="en-GB" smtClean="0"/>
              <a:t>© 2014 Cengage Learning Engineering. All Rights Reserved</a:t>
            </a:r>
            <a:endParaRPr lang="en-GB"/>
          </a:p>
        </p:txBody>
      </p:sp>
      <p:sp>
        <p:nvSpPr>
          <p:cNvPr id="5" name="Slide Number Placeholder 4"/>
          <p:cNvSpPr>
            <a:spLocks noGrp="1"/>
          </p:cNvSpPr>
          <p:nvPr>
            <p:ph type="sldNum" sz="quarter" idx="12"/>
          </p:nvPr>
        </p:nvSpPr>
        <p:spPr/>
        <p:txBody>
          <a:bodyPr/>
          <a:lstStyle/>
          <a:p>
            <a:fld id="{5E3100E0-442E-4EFD-B809-F48CE7A4B0A5}" type="slidenum">
              <a:rPr lang="en-GB" smtClean="0"/>
              <a:t>7</a:t>
            </a:fld>
            <a:endParaRPr lang="en-GB"/>
          </a:p>
        </p:txBody>
      </p:sp>
      <p:sp>
        <p:nvSpPr>
          <p:cNvPr id="6" name="TextBox 5"/>
          <p:cNvSpPr txBox="1"/>
          <p:nvPr/>
        </p:nvSpPr>
        <p:spPr>
          <a:xfrm>
            <a:off x="189175" y="476672"/>
            <a:ext cx="8208911" cy="3329116"/>
          </a:xfrm>
          <a:prstGeom prst="rect">
            <a:avLst/>
          </a:prstGeom>
          <a:noFill/>
        </p:spPr>
        <p:txBody>
          <a:bodyPr wrap="square" rtlCol="0">
            <a:spAutoFit/>
          </a:bodyPr>
          <a:lstStyle/>
          <a:p>
            <a:pPr algn="ctr"/>
            <a:r>
              <a:rPr lang="en-GB" sz="2800" dirty="0" smtClean="0">
                <a:latin typeface="Arial" pitchFamily="34" charset="0"/>
                <a:cs typeface="Arial" pitchFamily="34" charset="0"/>
              </a:rPr>
              <a:t>Computer Types</a:t>
            </a:r>
          </a:p>
          <a:p>
            <a:endParaRPr lang="en-GB" sz="1200" dirty="0"/>
          </a:p>
          <a:p>
            <a:pPr marL="355600" marR="0" indent="-355600" algn="just">
              <a:spcBef>
                <a:spcPts val="0"/>
              </a:spcBef>
              <a:spcAft>
                <a:spcPts val="200"/>
              </a:spcAft>
              <a:buAutoNum type="arabicPeriod"/>
            </a:pPr>
            <a:r>
              <a:rPr lang="en-US" dirty="0" smtClean="0">
                <a:latin typeface="Times New Roman"/>
                <a:ea typeface="Times New Roman"/>
              </a:rPr>
              <a:t>Computers are dedicated or general-purpose. A dedicated computer solves only one class of problems (e.g., a computer in a calculator, a cruise speed control, or washing machine).</a:t>
            </a:r>
          </a:p>
          <a:p>
            <a:pPr marL="355600" marR="0" indent="-355600" algn="just">
              <a:spcBef>
                <a:spcPts val="0"/>
              </a:spcBef>
              <a:spcAft>
                <a:spcPts val="200"/>
              </a:spcAft>
              <a:buAutoNum type="arabicPeriod"/>
            </a:pPr>
            <a:r>
              <a:rPr lang="en-GB" dirty="0" smtClean="0">
                <a:latin typeface="Times New Roman"/>
                <a:ea typeface="Times New Roman"/>
              </a:rPr>
              <a:t>A general-purpose computer can be programmed to solve any problem.</a:t>
            </a:r>
          </a:p>
          <a:p>
            <a:pPr marL="355600" indent="-355600" algn="just">
              <a:spcAft>
                <a:spcPts val="200"/>
              </a:spcAft>
              <a:buFontTx/>
              <a:buAutoNum type="arabicPeriod"/>
            </a:pPr>
            <a:r>
              <a:rPr lang="en-US" dirty="0">
                <a:latin typeface="Times New Roman"/>
                <a:ea typeface="Times New Roman"/>
              </a:rPr>
              <a:t>Figure </a:t>
            </a:r>
            <a:r>
              <a:rPr lang="en-US" dirty="0" smtClean="0">
                <a:latin typeface="Times New Roman"/>
                <a:ea typeface="Times New Roman"/>
              </a:rPr>
              <a:t>1.2 </a:t>
            </a:r>
            <a:r>
              <a:rPr lang="en-US" dirty="0">
                <a:latin typeface="Times New Roman"/>
                <a:ea typeface="Times New Roman"/>
              </a:rPr>
              <a:t>describes the structure of a </a:t>
            </a:r>
            <a:r>
              <a:rPr lang="en-US" dirty="0" smtClean="0">
                <a:latin typeface="Times New Roman"/>
                <a:ea typeface="Times New Roman"/>
              </a:rPr>
              <a:t>general-purpose computer.</a:t>
            </a:r>
          </a:p>
          <a:p>
            <a:pPr marL="355600" indent="-355600" algn="just">
              <a:spcAft>
                <a:spcPts val="200"/>
              </a:spcAft>
              <a:buFontTx/>
              <a:buAutoNum type="arabicPeriod"/>
            </a:pPr>
            <a:r>
              <a:rPr lang="en-GB" dirty="0" smtClean="0">
                <a:latin typeface="Times New Roman"/>
                <a:ea typeface="Times New Roman"/>
              </a:rPr>
              <a:t>A key feature of the general-purpose </a:t>
            </a:r>
            <a:r>
              <a:rPr lang="en-GB" dirty="0">
                <a:latin typeface="Times New Roman"/>
                <a:ea typeface="Times New Roman"/>
              </a:rPr>
              <a:t>computer is </a:t>
            </a:r>
            <a:r>
              <a:rPr lang="en-GB" dirty="0" smtClean="0">
                <a:latin typeface="Times New Roman"/>
                <a:ea typeface="Times New Roman"/>
              </a:rPr>
              <a:t>that the program and its data are held in the same memory. </a:t>
            </a:r>
            <a:endParaRPr lang="en-GB" dirty="0">
              <a:latin typeface="Times New Roman"/>
              <a:ea typeface="Times New Roman"/>
            </a:endParaRPr>
          </a:p>
          <a:p>
            <a:pPr marL="355600" indent="-355600" algn="just">
              <a:spcAft>
                <a:spcPts val="200"/>
              </a:spcAft>
              <a:buFontTx/>
              <a:buAutoNum type="arabicPeriod"/>
            </a:pPr>
            <a:r>
              <a:rPr lang="en-GB" dirty="0" smtClean="0">
                <a:latin typeface="Times New Roman"/>
                <a:ea typeface="Times New Roman"/>
              </a:rPr>
              <a:t>Such a computer is called a </a:t>
            </a:r>
            <a:r>
              <a:rPr lang="en-GB" b="1" dirty="0" smtClean="0">
                <a:solidFill>
                  <a:srgbClr val="FF0000"/>
                </a:solidFill>
                <a:latin typeface="Times New Roman"/>
                <a:ea typeface="Times New Roman"/>
              </a:rPr>
              <a:t>von Neumann machine</a:t>
            </a:r>
            <a:r>
              <a:rPr lang="en-US" dirty="0" smtClean="0">
                <a:latin typeface="Times New Roman"/>
                <a:ea typeface="Times New Roman"/>
              </a:rPr>
              <a:t>.</a:t>
            </a:r>
            <a:endParaRPr lang="en-US" dirty="0">
              <a:latin typeface="Times New Roman"/>
              <a:ea typeface="Times New Roman"/>
            </a:endParaRPr>
          </a:p>
          <a:p>
            <a:pPr marL="355600" indent="-355600" algn="just">
              <a:spcAft>
                <a:spcPts val="200"/>
              </a:spcAft>
              <a:buFontTx/>
              <a:buAutoNum type="arabicPeriod"/>
            </a:pPr>
            <a:endParaRPr lang="en-US" b="1" dirty="0">
              <a:solidFill>
                <a:srgbClr val="FF0000"/>
              </a:solidFill>
              <a:latin typeface="Times New Roman"/>
              <a:ea typeface="Times New Roman"/>
            </a:endParaRPr>
          </a:p>
        </p:txBody>
      </p:sp>
    </p:spTree>
    <p:extLst>
      <p:ext uri="{BB962C8B-B14F-4D97-AF65-F5344CB8AC3E}">
        <p14:creationId xmlns:p14="http://schemas.microsoft.com/office/powerpoint/2010/main" val="34981657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752600" y="6492240"/>
            <a:ext cx="5181600" cy="365760"/>
          </a:xfrm>
        </p:spPr>
        <p:txBody>
          <a:bodyPr/>
          <a:lstStyle/>
          <a:p>
            <a:r>
              <a:rPr lang="en-GB" smtClean="0"/>
              <a:t>© 2014 Cengage Learning Engineering. All Rights Reserved</a:t>
            </a:r>
            <a:endParaRPr lang="en-GB" dirty="0"/>
          </a:p>
        </p:txBody>
      </p:sp>
      <p:sp>
        <p:nvSpPr>
          <p:cNvPr id="4" name="Slide Number Placeholder 3"/>
          <p:cNvSpPr>
            <a:spLocks noGrp="1"/>
          </p:cNvSpPr>
          <p:nvPr>
            <p:ph type="sldNum" sz="quarter" idx="12"/>
          </p:nvPr>
        </p:nvSpPr>
        <p:spPr/>
        <p:txBody>
          <a:bodyPr/>
          <a:lstStyle/>
          <a:p>
            <a:fld id="{5E3100E0-442E-4EFD-B809-F48CE7A4B0A5}" type="slidenum">
              <a:rPr lang="en-GB" smtClean="0"/>
              <a:pPr/>
              <a:t>8</a:t>
            </a:fld>
            <a:endParaRPr lang="en-GB" dirty="0"/>
          </a:p>
        </p:txBody>
      </p:sp>
      <p:sp>
        <p:nvSpPr>
          <p:cNvPr id="5" name="Text Box 13"/>
          <p:cNvSpPr txBox="1">
            <a:spLocks noChangeArrowheads="1"/>
          </p:cNvSpPr>
          <p:nvPr/>
        </p:nvSpPr>
        <p:spPr bwMode="auto">
          <a:xfrm>
            <a:off x="611560" y="908720"/>
            <a:ext cx="7560839" cy="4608512"/>
          </a:xfrm>
          <a:prstGeom prst="rect">
            <a:avLst/>
          </a:prstGeom>
          <a:solidFill>
            <a:schemeClr val="accent1">
              <a:lumMod val="20000"/>
              <a:lumOff val="80000"/>
            </a:schemeClr>
          </a:solidFill>
          <a:ln w="9525">
            <a:solidFill>
              <a:srgbClr val="000000"/>
            </a:solidFill>
            <a:miter lim="800000"/>
            <a:headEnd/>
            <a:tailEnd/>
          </a:ln>
        </p:spPr>
        <p:txBody>
          <a:bodyPr rot="0" vert="horz" wrap="square" lIns="91440" tIns="45720" rIns="91440" bIns="45720" anchor="t" anchorCtr="0" upright="1">
            <a:noAutofit/>
          </a:bodyPr>
          <a:lstStyle/>
          <a:p>
            <a:pPr marL="0" marR="0" algn="ctr">
              <a:spcBef>
                <a:spcPts val="0"/>
              </a:spcBef>
              <a:spcAft>
                <a:spcPts val="0"/>
              </a:spcAft>
            </a:pPr>
            <a:r>
              <a:rPr lang="en-US" sz="2800" b="1" dirty="0">
                <a:solidFill>
                  <a:srgbClr val="000000"/>
                </a:solidFill>
                <a:effectLst/>
                <a:latin typeface="Arial"/>
                <a:ea typeface="Times New Roman"/>
              </a:rPr>
              <a:t>The Register</a:t>
            </a:r>
            <a:endParaRPr lang="en-US" sz="2800" dirty="0">
              <a:effectLst/>
              <a:latin typeface="Times New Roman"/>
              <a:ea typeface="Times New Roman"/>
            </a:endParaRPr>
          </a:p>
          <a:p>
            <a:pPr marL="0" marR="0">
              <a:spcBef>
                <a:spcPts val="0"/>
              </a:spcBef>
              <a:spcAft>
                <a:spcPts val="0"/>
              </a:spcAft>
            </a:pPr>
            <a:r>
              <a:rPr lang="en-US" sz="1050" dirty="0">
                <a:solidFill>
                  <a:srgbClr val="000000"/>
                </a:solidFill>
                <a:effectLst/>
                <a:latin typeface="Arial"/>
                <a:ea typeface="Times New Roman"/>
              </a:rPr>
              <a:t> </a:t>
            </a:r>
            <a:endParaRPr lang="en-US" sz="1100" dirty="0">
              <a:effectLst/>
              <a:latin typeface="Times New Roman"/>
              <a:ea typeface="Times New Roman"/>
            </a:endParaRPr>
          </a:p>
          <a:p>
            <a:pPr marL="0" marR="0">
              <a:spcBef>
                <a:spcPts val="0"/>
              </a:spcBef>
              <a:spcAft>
                <a:spcPts val="0"/>
              </a:spcAft>
            </a:pPr>
            <a:r>
              <a:rPr lang="en-US" sz="2400" dirty="0">
                <a:solidFill>
                  <a:srgbClr val="000000"/>
                </a:solidFill>
                <a:effectLst/>
                <a:latin typeface="Arial"/>
                <a:ea typeface="Times New Roman"/>
              </a:rPr>
              <a:t>A register is a memory element that holds a single unit or word of data. A register is specified in terms of the number of bits it holds, which is typically, 8, 16, 32, or 64. Many of the computers we discuss in this text have either 32-bit or 64-bit-wide registers.</a:t>
            </a:r>
            <a:endParaRPr lang="en-US" sz="2400" dirty="0">
              <a:effectLst/>
              <a:latin typeface="Times New Roman"/>
              <a:ea typeface="Times New Roman"/>
            </a:endParaRPr>
          </a:p>
          <a:p>
            <a:pPr marL="0" marR="0">
              <a:spcBef>
                <a:spcPts val="0"/>
              </a:spcBef>
              <a:spcAft>
                <a:spcPts val="0"/>
              </a:spcAft>
              <a:tabLst>
                <a:tab pos="285750" algn="l"/>
              </a:tabLst>
            </a:pPr>
            <a:endParaRPr lang="en-US" sz="2400" dirty="0">
              <a:solidFill>
                <a:srgbClr val="000000"/>
              </a:solidFill>
              <a:latin typeface="Arial"/>
              <a:ea typeface="Times New Roman"/>
            </a:endParaRPr>
          </a:p>
          <a:p>
            <a:pPr marL="0" marR="0">
              <a:spcBef>
                <a:spcPts val="0"/>
              </a:spcBef>
              <a:spcAft>
                <a:spcPts val="0"/>
              </a:spcAft>
              <a:tabLst>
                <a:tab pos="285750" algn="l"/>
              </a:tabLst>
            </a:pPr>
            <a:r>
              <a:rPr lang="en-US" sz="2400" dirty="0" smtClean="0">
                <a:solidFill>
                  <a:srgbClr val="000000"/>
                </a:solidFill>
                <a:effectLst/>
                <a:latin typeface="Arial"/>
                <a:ea typeface="Times New Roman"/>
              </a:rPr>
              <a:t>There </a:t>
            </a:r>
            <a:r>
              <a:rPr lang="en-US" sz="2400" dirty="0">
                <a:solidFill>
                  <a:srgbClr val="000000"/>
                </a:solidFill>
                <a:effectLst/>
                <a:latin typeface="Arial"/>
                <a:ea typeface="Times New Roman"/>
              </a:rPr>
              <a:t>is no fundamental difference between a register and a word in memory. The practical difference is that registers are located within the CPU and can be accessed more rapidly than external memory.</a:t>
            </a:r>
            <a:endParaRPr lang="en-US" sz="2400" dirty="0">
              <a:effectLst/>
              <a:latin typeface="Times New Roman"/>
              <a:ea typeface="Times New Roman"/>
            </a:endParaRPr>
          </a:p>
        </p:txBody>
      </p:sp>
    </p:spTree>
    <p:extLst>
      <p:ext uri="{BB962C8B-B14F-4D97-AF65-F5344CB8AC3E}">
        <p14:creationId xmlns:p14="http://schemas.microsoft.com/office/powerpoint/2010/main" val="22865093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5208" y="2952760"/>
            <a:ext cx="5616624" cy="3511443"/>
          </a:xfrm>
          <a:prstGeom prst="rect">
            <a:avLst/>
          </a:prstGeom>
        </p:spPr>
      </p:pic>
      <p:sp>
        <p:nvSpPr>
          <p:cNvPr id="3" name="Date Placeholder 2"/>
          <p:cNvSpPr>
            <a:spLocks noGrp="1"/>
          </p:cNvSpPr>
          <p:nvPr>
            <p:ph type="dt" sz="half" idx="10"/>
          </p:nvPr>
        </p:nvSpPr>
        <p:spPr>
          <a:xfrm rot="5400000">
            <a:off x="7589520" y="1081851"/>
            <a:ext cx="2011680" cy="384048"/>
          </a:xfrm>
          <a:prstGeom prst="rect">
            <a:avLst/>
          </a:prstGeom>
        </p:spPr>
        <p:txBody>
          <a:bodyPr/>
          <a:lstStyle/>
          <a:p>
            <a:endParaRPr lang="en-GB" dirty="0"/>
          </a:p>
        </p:txBody>
      </p:sp>
      <p:sp>
        <p:nvSpPr>
          <p:cNvPr id="4" name="Footer Placeholder 3"/>
          <p:cNvSpPr>
            <a:spLocks noGrp="1"/>
          </p:cNvSpPr>
          <p:nvPr>
            <p:ph type="ftr" sz="quarter" idx="11"/>
          </p:nvPr>
        </p:nvSpPr>
        <p:spPr>
          <a:xfrm>
            <a:off x="1752600" y="6492240"/>
            <a:ext cx="5181600" cy="365760"/>
          </a:xfrm>
        </p:spPr>
        <p:txBody>
          <a:bodyPr/>
          <a:lstStyle/>
          <a:p>
            <a:r>
              <a:rPr lang="en-GB" smtClean="0"/>
              <a:t>© 2014 Cengage Learning Engineering. All Rights Reserved</a:t>
            </a:r>
            <a:endParaRPr lang="en-GB"/>
          </a:p>
        </p:txBody>
      </p:sp>
      <p:sp>
        <p:nvSpPr>
          <p:cNvPr id="5" name="Slide Number Placeholder 4"/>
          <p:cNvSpPr>
            <a:spLocks noGrp="1"/>
          </p:cNvSpPr>
          <p:nvPr>
            <p:ph type="sldNum" sz="quarter" idx="12"/>
          </p:nvPr>
        </p:nvSpPr>
        <p:spPr/>
        <p:txBody>
          <a:bodyPr/>
          <a:lstStyle/>
          <a:p>
            <a:fld id="{5E3100E0-442E-4EFD-B809-F48CE7A4B0A5}" type="slidenum">
              <a:rPr lang="en-GB" smtClean="0"/>
              <a:t>9</a:t>
            </a:fld>
            <a:endParaRPr lang="en-GB"/>
          </a:p>
        </p:txBody>
      </p:sp>
      <p:sp>
        <p:nvSpPr>
          <p:cNvPr id="6" name="TextBox 5"/>
          <p:cNvSpPr txBox="1"/>
          <p:nvPr/>
        </p:nvSpPr>
        <p:spPr>
          <a:xfrm>
            <a:off x="323528" y="836712"/>
            <a:ext cx="7798180" cy="1990288"/>
          </a:xfrm>
          <a:prstGeom prst="rect">
            <a:avLst/>
          </a:prstGeom>
          <a:noFill/>
        </p:spPr>
        <p:txBody>
          <a:bodyPr wrap="square" rtlCol="0">
            <a:spAutoFit/>
          </a:bodyPr>
          <a:lstStyle/>
          <a:p>
            <a:pPr algn="ctr"/>
            <a:r>
              <a:rPr lang="en-GB" sz="2800" b="1" dirty="0" smtClean="0">
                <a:latin typeface="Arial" pitchFamily="34" charset="0"/>
                <a:cs typeface="Arial" pitchFamily="34" charset="0"/>
              </a:rPr>
              <a:t>Stored Program Computer</a:t>
            </a:r>
          </a:p>
          <a:p>
            <a:endParaRPr lang="en-GB" sz="1200" dirty="0"/>
          </a:p>
          <a:p>
            <a:pPr marL="355600" marR="0" indent="-355600" algn="just">
              <a:spcBef>
                <a:spcPts val="0"/>
              </a:spcBef>
              <a:spcAft>
                <a:spcPts val="200"/>
              </a:spcAft>
              <a:buAutoNum type="arabicPeriod"/>
            </a:pPr>
            <a:r>
              <a:rPr lang="en-US" sz="2000" dirty="0" smtClean="0">
                <a:latin typeface="Times New Roman"/>
                <a:ea typeface="Times New Roman"/>
              </a:rPr>
              <a:t>Figure 1.3 emphasizes the nature of the stored program computer.</a:t>
            </a:r>
          </a:p>
          <a:p>
            <a:pPr marL="355600" marR="0" indent="-355600" algn="just">
              <a:spcBef>
                <a:spcPts val="0"/>
              </a:spcBef>
              <a:spcAft>
                <a:spcPts val="200"/>
              </a:spcAft>
              <a:buAutoNum type="arabicPeriod"/>
            </a:pPr>
            <a:endParaRPr lang="en-US" sz="2000" dirty="0" smtClean="0">
              <a:latin typeface="Times New Roman"/>
              <a:ea typeface="Times New Roman"/>
            </a:endParaRPr>
          </a:p>
          <a:p>
            <a:pPr marL="355600" marR="0" indent="-355600" algn="just">
              <a:spcBef>
                <a:spcPts val="0"/>
              </a:spcBef>
              <a:spcAft>
                <a:spcPts val="200"/>
              </a:spcAft>
              <a:buAutoNum type="arabicPeriod"/>
            </a:pPr>
            <a:r>
              <a:rPr lang="en-GB" sz="2000" dirty="0" smtClean="0">
                <a:latin typeface="Times New Roman"/>
                <a:ea typeface="Times New Roman"/>
              </a:rPr>
              <a:t>A general-purpose computer can be programmed to solve any problem (that is possible of solving).</a:t>
            </a:r>
          </a:p>
        </p:txBody>
      </p:sp>
    </p:spTree>
    <p:extLst>
      <p:ext uri="{BB962C8B-B14F-4D97-AF65-F5344CB8AC3E}">
        <p14:creationId xmlns:p14="http://schemas.microsoft.com/office/powerpoint/2010/main" val="419901492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2505</TotalTime>
  <Words>1988</Words>
  <Application>Microsoft Office PowerPoint</Application>
  <PresentationFormat>On-screen Show (4:3)</PresentationFormat>
  <Paragraphs>412</Paragraphs>
  <Slides>42</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42</vt:i4>
      </vt:variant>
    </vt:vector>
  </HeadingPairs>
  <TitlesOfParts>
    <vt:vector size="50" baseType="lpstr">
      <vt:lpstr>Arial</vt:lpstr>
      <vt:lpstr>Arial Black</vt:lpstr>
      <vt:lpstr>Calibri</vt:lpstr>
      <vt:lpstr>Calibri Light</vt:lpstr>
      <vt:lpstr>Courier New</vt:lpstr>
      <vt:lpstr>Symbol</vt:lpstr>
      <vt:lpstr>Times New Roman</vt:lpstr>
      <vt:lpstr>Office Theme</vt:lpstr>
      <vt:lpstr>Chapter 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Organization</dc:title>
  <dc:creator>AlanCore7</dc:creator>
  <cp:lastModifiedBy>Z i Z o Samir</cp:lastModifiedBy>
  <cp:revision>53</cp:revision>
  <dcterms:created xsi:type="dcterms:W3CDTF">2012-10-07T17:00:33Z</dcterms:created>
  <dcterms:modified xsi:type="dcterms:W3CDTF">2013-10-25T17:59:19Z</dcterms:modified>
</cp:coreProperties>
</file>