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613"/>
  </p:normalViewPr>
  <p:slideViewPr>
    <p:cSldViewPr snapToGrid="0" snapToObjects="1">
      <p:cViewPr varScale="1">
        <p:scale>
          <a:sx n="58" d="100"/>
          <a:sy n="58" d="100"/>
        </p:scale>
        <p:origin x="224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DA9BB-BFC2-2A45-8FB8-3E2340483D1D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2C878-3EC2-204D-907A-C43C7F93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6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95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8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4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ACTG,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3-mer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29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9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31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0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1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1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F0364-1767-804B-8A40-1A4C0EBDB7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91487CA-E2E1-014E-9CED-7A1050C4EAB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7FD7035-2C48-C648-B681-70CC5ED5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Helvetica" charset="0"/>
                <a:ea typeface="Helvetica" charset="0"/>
                <a:cs typeface="Helvetica" charset="0"/>
              </a:rPr>
              <a:t>de </a:t>
            </a:r>
            <a:r>
              <a:rPr lang="en-US" sz="6600" dirty="0" err="1">
                <a:latin typeface="Helvetica" charset="0"/>
                <a:ea typeface="Helvetica" charset="0"/>
                <a:cs typeface="Helvetica" charset="0"/>
              </a:rPr>
              <a:t>Brujin</a:t>
            </a:r>
            <a:r>
              <a:rPr lang="en-US" sz="6600" dirty="0">
                <a:latin typeface="Helvetica" charset="0"/>
                <a:ea typeface="Helvetica" charset="0"/>
                <a:cs typeface="Helvetica" charset="0"/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9245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70480"/>
            <a:ext cx="5451627" cy="388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3 &amp; 4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distinguishes subgraphs belonging to the same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peak and separates them from the other subgraphs.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then uses the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functions to construct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and scaffolds from the decomposed graphs.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8" y="845162"/>
            <a:ext cx="6927007" cy="5177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Results –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Experimental Datasets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was able to beat the single-genome assembler, </a:t>
            </a:r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, as well as the metagenome assemblers, </a:t>
            </a:r>
            <a:r>
              <a:rPr lang="en-US" sz="1600" dirty="0" err="1" smtClean="0">
                <a:latin typeface="Helvetica" charset="0"/>
                <a:ea typeface="Helvetica" charset="0"/>
                <a:cs typeface="Helvetica" charset="0"/>
              </a:rPr>
              <a:t>SOAPdenovo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and Meta-IDBA, in almost all the categories. However, it does seem to require more memory than the other assembly algorithms.</a:t>
            </a:r>
          </a:p>
        </p:txBody>
      </p:sp>
    </p:spTree>
    <p:extLst>
      <p:ext uri="{BB962C8B-B14F-4D97-AF65-F5344CB8AC3E}">
        <p14:creationId xmlns:p14="http://schemas.microsoft.com/office/powerpoint/2010/main" val="524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28" y="725679"/>
            <a:ext cx="3973908" cy="2543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28" y="3589021"/>
            <a:ext cx="3973908" cy="2275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Results – Experimental 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Datasets </a:t>
            </a:r>
            <a:r>
              <a:rPr lang="en-US" sz="410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4100" dirty="0" err="1" smtClean="0">
                <a:latin typeface="Helvetica" charset="0"/>
                <a:ea typeface="Helvetica" charset="0"/>
                <a:cs typeface="Helvetica" charset="0"/>
              </a:rPr>
              <a:t>con’d</a:t>
            </a:r>
            <a:r>
              <a:rPr lang="en-US" sz="41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37" y="3152963"/>
            <a:ext cx="4954587" cy="2711119"/>
          </a:xfrm>
        </p:spPr>
      </p:pic>
    </p:spTree>
    <p:extLst>
      <p:ext uri="{BB962C8B-B14F-4D97-AF65-F5344CB8AC3E}">
        <p14:creationId xmlns:p14="http://schemas.microsoft.com/office/powerpoint/2010/main" val="106449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9" y="640081"/>
            <a:ext cx="3180466" cy="262889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28" y="3589021"/>
            <a:ext cx="3973908" cy="983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Results – Real Datasets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2" y="2238374"/>
            <a:ext cx="4954920" cy="404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was also run on real datasets as a part of the project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MetaHIT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. The results shown on the side are from running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on three different datasets of human gut microbial data.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was able to output better numbers when compared to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numbers.</a:t>
            </a:r>
          </a:p>
        </p:txBody>
      </p:sp>
    </p:spTree>
    <p:extLst>
      <p:ext uri="{BB962C8B-B14F-4D97-AF65-F5344CB8AC3E}">
        <p14:creationId xmlns:p14="http://schemas.microsoft.com/office/powerpoint/2010/main" val="5631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Helvetica" charset="0"/>
                <a:ea typeface="Helvetica" charset="0"/>
                <a:cs typeface="Helvetica" charset="0"/>
              </a:rPr>
              <a:t>Genome assembly for sequencing data with highly uneven depth</a:t>
            </a:r>
            <a:endParaRPr lang="en-US" sz="6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With IDBA-UD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The problem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Single-genome and metagenome assemblers assume that datasets have even depths, which results in the failure to construct correct long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This is caused by: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Incorrect k-</a:t>
            </a:r>
            <a:r>
              <a:rPr lang="en-US" sz="2200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Gaps.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Increased number of branches.</a:t>
            </a:r>
            <a:endParaRPr lang="en-US" sz="20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IDBA-UD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IDBA-UD adopts the idea of variable thresholds of 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-SC and enhances it to become a variable relative threshold, where the threshold is relative to the sequencing depths of the neighboring 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, to tackle the incorrect k-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 problem. For the gaps and the increased number of branches problems, IDBA-UD adopts the k-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mer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 range idea from IDBA to solve these problems.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815686"/>
            <a:ext cx="4019312" cy="5236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IDBA-UD pipeline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Construct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Progressive Depths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Error correction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Local Assembling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Feed a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the results and increase the k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Construct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and scaffolds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387655"/>
            <a:ext cx="6155736" cy="2092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Construct a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from the sequence reads if on the first iteration. Else, construct a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from the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generated from the previous iteration and increase the k value for the k-mer.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3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880814"/>
            <a:ext cx="4019312" cy="170820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3589021"/>
            <a:ext cx="4019312" cy="1316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050" y="365760"/>
            <a:ext cx="5842918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20050" y="1828800"/>
            <a:ext cx="5860811" cy="435133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Progressive relative depth is a function employed by IDBA-UD to filter the number of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generated from every iteration. The algorithm filters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based on their length, and their depth relative to the their neighboring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What is a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Brujin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 de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Brujin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graph is a data structure that can efficiently represent a read sequence in terms of k-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2249152"/>
            <a:ext cx="6155736" cy="2369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Error correction is applied to newly structured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based on alignment between reads and confident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25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28" y="1371439"/>
            <a:ext cx="3973908" cy="1897541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28" y="3589021"/>
            <a:ext cx="3973908" cy="1609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Step 4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261872" y="2238374"/>
            <a:ext cx="4954920" cy="40465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Local assembly is used to construct missing k-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to the gaps in the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Those missing k-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cant be constructed even if they do not appear in any of the reads.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However, not all gaps can be filled by local assembly because of the ambiguity caused by branches.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894" y="2315078"/>
            <a:ext cx="6286571" cy="1210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03" y="641063"/>
            <a:ext cx="3721075" cy="5572924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Results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05894" y="641064"/>
            <a:ext cx="6286571" cy="371462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Error Correction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When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run against reads sampled from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Lactobacillus 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delbrueckii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genome with 1 856 822 errors. IDBA-UD was able to correct 1 627 727 errors 99.95% of which were true positive.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39" y="1936955"/>
            <a:ext cx="6927007" cy="1385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>
                <a:latin typeface="Helvetica" charset="0"/>
                <a:ea typeface="Helvetica" charset="0"/>
                <a:cs typeface="Helvetica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  <a:t>Low depth assembly</a:t>
            </a:r>
            <a:endParaRPr lang="en-US" sz="1600" b="1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genome 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Lactobacillus </a:t>
            </a:r>
            <a:r>
              <a:rPr lang="en-US" sz="1600" i="1" dirty="0" err="1" smtClean="0">
                <a:latin typeface="Helvetica" charset="0"/>
                <a:ea typeface="Helvetica" charset="0"/>
                <a:cs typeface="Helvetica" charset="0"/>
              </a:rPr>
              <a:t>plantarum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 was used to simulate low-depth dataset</a:t>
            </a:r>
          </a:p>
        </p:txBody>
      </p:sp>
    </p:spTree>
    <p:extLst>
      <p:ext uri="{BB962C8B-B14F-4D97-AF65-F5344CB8AC3E}">
        <p14:creationId xmlns:p14="http://schemas.microsoft.com/office/powerpoint/2010/main" val="526747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39" y="2163867"/>
            <a:ext cx="6858000" cy="133730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39" y="3587559"/>
            <a:ext cx="6858000" cy="1337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Results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2" y="2163867"/>
            <a:ext cx="2332166" cy="351565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Single cell </a:t>
            </a:r>
            <a: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  <a:t>assembly</a:t>
            </a:r>
            <a:b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results of the 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Escherichia coli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genome are shown in the first table.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dirty="0">
                <a:latin typeface="Helvetica" charset="0"/>
                <a:ea typeface="Helvetica" charset="0"/>
                <a:cs typeface="Helvetica" charset="0"/>
              </a:rPr>
            </a:br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results of the 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Staphylococcus aureus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genome are shown in the second table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0" y="2163867"/>
            <a:ext cx="6793098" cy="133730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10" y="3587559"/>
            <a:ext cx="6766458" cy="1337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Results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2" y="2163867"/>
            <a:ext cx="2332166" cy="3515655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b="1" dirty="0" err="1" smtClean="0">
                <a:latin typeface="Helvetica" charset="0"/>
                <a:ea typeface="Helvetica" charset="0"/>
                <a:cs typeface="Helvetica" charset="0"/>
              </a:rPr>
              <a:t>Metagenomic</a:t>
            </a:r>
            <a: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  <a:t> assembly</a:t>
            </a:r>
            <a:br>
              <a:rPr lang="en-US" sz="1600" b="1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results of the </a:t>
            </a:r>
            <a:r>
              <a:rPr lang="en-US" sz="1600" i="1" dirty="0" err="1" smtClean="0">
                <a:latin typeface="Helvetica" charset="0"/>
                <a:ea typeface="Helvetica" charset="0"/>
                <a:cs typeface="Helvetica" charset="0"/>
              </a:rPr>
              <a:t>L.plantarum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600" i="1" dirty="0" err="1" smtClean="0">
                <a:latin typeface="Helvetica" charset="0"/>
                <a:ea typeface="Helvetica" charset="0"/>
                <a:cs typeface="Helvetica" charset="0"/>
              </a:rPr>
              <a:t>L.delbrueckii</a:t>
            </a:r>
            <a:r>
              <a:rPr lang="en-US" sz="1600" i="1" dirty="0" smtClean="0">
                <a:latin typeface="Helvetica" charset="0"/>
                <a:ea typeface="Helvetica" charset="0"/>
                <a:cs typeface="Helvetica" charset="0"/>
              </a:rPr>
              <a:t>, and </a:t>
            </a:r>
            <a:r>
              <a:rPr lang="en-US" sz="1600" i="1" dirty="0" err="1">
                <a:latin typeface="Helvetica" charset="0"/>
                <a:ea typeface="Helvetica" charset="0"/>
                <a:cs typeface="Helvetica" charset="0"/>
              </a:rPr>
              <a:t>L.reuteri</a:t>
            </a:r>
            <a:r>
              <a:rPr lang="en-US" sz="1600" i="1" dirty="0">
                <a:latin typeface="Helvetica" charset="0"/>
                <a:ea typeface="Helvetica" charset="0"/>
                <a:cs typeface="Helvetica" charset="0"/>
              </a:rPr>
              <a:t> F275 </a:t>
            </a:r>
            <a:r>
              <a:rPr lang="en-US" sz="1600" i="1" dirty="0" err="1">
                <a:latin typeface="Helvetica" charset="0"/>
                <a:ea typeface="Helvetica" charset="0"/>
                <a:cs typeface="Helvetica" charset="0"/>
              </a:rPr>
              <a:t>Kitasato</a:t>
            </a:r>
            <a:r>
              <a:rPr lang="en-US" sz="1600" i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genomes are shown in the first table.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600" dirty="0">
                <a:latin typeface="Helvetica" charset="0"/>
                <a:ea typeface="Helvetica" charset="0"/>
                <a:cs typeface="Helvetica" charset="0"/>
              </a:rPr>
            </a:br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The results of a human gut microbial metagenome are shown in the second table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Example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Lets take the following sequence into consideration: ATGGAAGTCGATGGA.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009900"/>
            <a:ext cx="8166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Helvetica" charset="0"/>
                <a:ea typeface="Helvetica" charset="0"/>
                <a:cs typeface="Helvetica" charset="0"/>
              </a:rPr>
              <a:t>Metagenome Assembly</a:t>
            </a:r>
            <a:endParaRPr lang="en-US" sz="6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With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The problem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Assemble metagenomes from a mixed sequence of reads of multiple species.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The methods of metagenome assembly are very limited, and single genome assemblers are often used for metagenome assembly. However, single-genome assemblers are not designed to assemble multiple genomes.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MetaValvet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Implements functions from a single-genome assembly algorithm ‘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’ and adds on to its assembly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pipleline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to resolve the metagenome problem.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724369"/>
            <a:ext cx="4019312" cy="5419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pipeline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Construct a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from the input reads.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Detect peaks in the on the k-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frequency distribution.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Decompose de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Bruiin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graph into sub-graphs.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Assemble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contigs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scaffolds.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64418"/>
            <a:ext cx="6155736" cy="313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>
                <a:latin typeface="Helvetica" charset="0"/>
                <a:ea typeface="Helvetica" charset="0"/>
                <a:cs typeface="Helvetica" charset="0"/>
              </a:rPr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uses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functions to hash the mixed sequence reads of the multiple species by k-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length. It then creates a de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graph of the hashed k-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mers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33609"/>
            <a:ext cx="6155736" cy="3401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>
                <a:latin typeface="Helvetica" charset="0"/>
                <a:ea typeface="Helvetica" charset="0"/>
                <a:cs typeface="Helvetica" charset="0"/>
              </a:rPr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calculates the histogram of the k-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mer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frequencies and finds the different peaks on the histogram. Each of the peaks on the histogram corresponds to the genome of one specie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MetaValvet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then approximates the empirical distributions by a mixture of Poisson distributions and assigns each node in the de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Bruijn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graph to one of the Poisson distribution.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</TotalTime>
  <Words>657</Words>
  <Application>Microsoft Macintosh PowerPoint</Application>
  <PresentationFormat>Widescreen</PresentationFormat>
  <Paragraphs>99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Helvetica</vt:lpstr>
      <vt:lpstr>Wingdings 2</vt:lpstr>
      <vt:lpstr>View</vt:lpstr>
      <vt:lpstr>de Brujin graph</vt:lpstr>
      <vt:lpstr>What is a de Brujin graph</vt:lpstr>
      <vt:lpstr>Example</vt:lpstr>
      <vt:lpstr>Metagenome Assembly</vt:lpstr>
      <vt:lpstr>The problem</vt:lpstr>
      <vt:lpstr>MetaValvet</vt:lpstr>
      <vt:lpstr>MetaValvet pipeline</vt:lpstr>
      <vt:lpstr>Step 1</vt:lpstr>
      <vt:lpstr>Step 2</vt:lpstr>
      <vt:lpstr>Step 3 &amp; 4</vt:lpstr>
      <vt:lpstr>Results – Experimental Datasets</vt:lpstr>
      <vt:lpstr>Results – Experimental Datasets (con’d)</vt:lpstr>
      <vt:lpstr>Results – Real Datasets</vt:lpstr>
      <vt:lpstr>Genome assembly for sequencing data with highly uneven depth</vt:lpstr>
      <vt:lpstr>The problem</vt:lpstr>
      <vt:lpstr>IDBA-UD</vt:lpstr>
      <vt:lpstr>IDBA-UD pipeline</vt:lpstr>
      <vt:lpstr>Step 1</vt:lpstr>
      <vt:lpstr>Step 2</vt:lpstr>
      <vt:lpstr>Step 3</vt:lpstr>
      <vt:lpstr>Step 4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Brujin graph</dc:title>
  <dc:creator>Zaid Albirawi</dc:creator>
  <cp:lastModifiedBy>Zaid Albirawi</cp:lastModifiedBy>
  <cp:revision>1</cp:revision>
  <dcterms:created xsi:type="dcterms:W3CDTF">2016-10-26T15:25:39Z</dcterms:created>
  <dcterms:modified xsi:type="dcterms:W3CDTF">2016-10-26T15:27:29Z</dcterms:modified>
</cp:coreProperties>
</file>