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6434"/>
    <p:restoredTop sz="94613"/>
  </p:normalViewPr>
  <p:slideViewPr>
    <p:cSldViewPr snapToGrid="0" snapToObjects="1">
      <p:cViewPr>
        <p:scale>
          <a:sx n="115" d="100"/>
          <a:sy n="115" d="100"/>
        </p:scale>
        <p:origin x="1368" y="280"/>
      </p:cViewPr>
      <p:guideLst/>
    </p:cSldViewPr>
  </p:slideViewPr>
  <p:outlineViewPr>
    <p:cViewPr>
      <p:scale>
        <a:sx n="33" d="100"/>
        <a:sy n="33" d="100"/>
      </p:scale>
      <p:origin x="0" y="-9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13078-F603-6C44-8AC9-6B8705D481A1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F9975-0760-E24E-AD06-1F2E8BDE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A0735-B97B-0B41-A84E-6AEB2920D3E8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F0364-1767-804B-8A40-1A4C0EBD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7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F0364-1767-804B-8A40-1A4C0EBDB7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26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F0364-1767-804B-8A40-1A4C0EBDB7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20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F0364-1767-804B-8A40-1A4C0EBDB7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32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F0364-1767-804B-8A40-1A4C0EBDB7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60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F0364-1767-804B-8A40-1A4C0EBDB7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49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F0364-1767-804B-8A40-1A4C0EBDB7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50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AACT,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ACTG,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3-mer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F0364-1767-804B-8A40-1A4C0EBDB7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08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F0364-1767-804B-8A40-1A4C0EBDB7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58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F0364-1767-804B-8A40-1A4C0EBDB7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87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F0364-1767-804B-8A40-1A4C0EBDB7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5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10/26/16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10/26/16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10/26/16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10/26/16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10/26/16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10/26/16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10/26/16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10/26/16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10/26/16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10/26/16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10/26/16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Helvetica" charset="0"/>
                <a:ea typeface="Helvetica" charset="0"/>
                <a:cs typeface="Helvetica" charset="0"/>
              </a:rPr>
              <a:t>Genome assembly for sequencing data with highly uneven depth</a:t>
            </a:r>
            <a:endParaRPr lang="en-US" sz="6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With IDBA-UD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79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39" y="1936955"/>
            <a:ext cx="6927007" cy="13854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>
            <a:normAutofit/>
          </a:bodyPr>
          <a:lstStyle/>
          <a:p>
            <a:r>
              <a:rPr lang="en-US" sz="3200">
                <a:latin typeface="Helvetica" charset="0"/>
                <a:ea typeface="Helvetica" charset="0"/>
                <a:cs typeface="Helvetica" charset="0"/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8675" y="1936955"/>
            <a:ext cx="3075836" cy="424318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latin typeface="Helvetica" charset="0"/>
                <a:ea typeface="Helvetica" charset="0"/>
                <a:cs typeface="Helvetica" charset="0"/>
              </a:rPr>
              <a:t>Low depth assembly</a:t>
            </a:r>
            <a:endParaRPr lang="en-US" sz="1600" b="1" dirty="0">
              <a:latin typeface="Helvetica" charset="0"/>
              <a:ea typeface="Helvetica" charset="0"/>
              <a:cs typeface="Helvetica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The genome </a:t>
            </a:r>
            <a:r>
              <a:rPr lang="en-US" sz="1600" i="1" dirty="0" smtClean="0">
                <a:latin typeface="Helvetica" charset="0"/>
                <a:ea typeface="Helvetica" charset="0"/>
                <a:cs typeface="Helvetica" charset="0"/>
              </a:rPr>
              <a:t>Lactobacillus </a:t>
            </a:r>
            <a:r>
              <a:rPr lang="en-US" sz="1600" i="1" dirty="0" err="1" smtClean="0">
                <a:latin typeface="Helvetica" charset="0"/>
                <a:ea typeface="Helvetica" charset="0"/>
                <a:cs typeface="Helvetica" charset="0"/>
              </a:rPr>
              <a:t>plantarum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 was used to simulate low-depth dataset</a:t>
            </a:r>
          </a:p>
        </p:txBody>
      </p:sp>
    </p:spTree>
    <p:extLst>
      <p:ext uri="{BB962C8B-B14F-4D97-AF65-F5344CB8AC3E}">
        <p14:creationId xmlns:p14="http://schemas.microsoft.com/office/powerpoint/2010/main" val="2130845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439" y="2163867"/>
            <a:ext cx="6858000" cy="1337308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439" y="3587559"/>
            <a:ext cx="6858000" cy="13373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470535"/>
            <a:ext cx="4954920" cy="160694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Results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61872" y="2163867"/>
            <a:ext cx="2332166" cy="3515655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Single cell </a:t>
            </a:r>
            <a:r>
              <a:rPr lang="en-US" sz="1600" b="1" dirty="0" smtClean="0">
                <a:latin typeface="Helvetica" charset="0"/>
                <a:ea typeface="Helvetica" charset="0"/>
                <a:cs typeface="Helvetica" charset="0"/>
              </a:rPr>
              <a:t>assembly</a:t>
            </a:r>
            <a:br>
              <a:rPr lang="en-US" sz="1600" b="1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16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The results of the </a:t>
            </a:r>
            <a:r>
              <a:rPr lang="en-US" sz="1600" i="1" dirty="0" smtClean="0">
                <a:latin typeface="Helvetica" charset="0"/>
                <a:ea typeface="Helvetica" charset="0"/>
                <a:cs typeface="Helvetica" charset="0"/>
              </a:rPr>
              <a:t>Escherichia coli 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genome are shown in the first table. 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1600" dirty="0">
                <a:latin typeface="Helvetica" charset="0"/>
                <a:ea typeface="Helvetica" charset="0"/>
                <a:cs typeface="Helvetica" charset="0"/>
              </a:rPr>
            </a:br>
            <a:endParaRPr lang="en-US" sz="16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The results of the </a:t>
            </a:r>
            <a:r>
              <a:rPr lang="en-US" sz="1600" i="1" dirty="0" smtClean="0">
                <a:latin typeface="Helvetica" charset="0"/>
                <a:ea typeface="Helvetica" charset="0"/>
                <a:cs typeface="Helvetica" charset="0"/>
              </a:rPr>
              <a:t>Staphylococcus aureus 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genome are shown in the second table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68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90" y="2163867"/>
            <a:ext cx="6793098" cy="1337308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210" y="3587559"/>
            <a:ext cx="6766458" cy="13373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470535"/>
            <a:ext cx="4954920" cy="160694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Results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61872" y="2163867"/>
            <a:ext cx="2332166" cy="3515655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b="1" dirty="0" err="1" smtClean="0">
                <a:latin typeface="Helvetica" charset="0"/>
                <a:ea typeface="Helvetica" charset="0"/>
                <a:cs typeface="Helvetica" charset="0"/>
              </a:rPr>
              <a:t>Metagenomic</a:t>
            </a:r>
            <a:r>
              <a:rPr lang="en-US" sz="1600" b="1" dirty="0" smtClean="0">
                <a:latin typeface="Helvetica" charset="0"/>
                <a:ea typeface="Helvetica" charset="0"/>
                <a:cs typeface="Helvetica" charset="0"/>
              </a:rPr>
              <a:t> assembly</a:t>
            </a:r>
            <a:br>
              <a:rPr lang="en-US" sz="1600" b="1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16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The results of the </a:t>
            </a:r>
            <a:r>
              <a:rPr lang="en-US" sz="1600" i="1" dirty="0" err="1" smtClean="0">
                <a:latin typeface="Helvetica" charset="0"/>
                <a:ea typeface="Helvetica" charset="0"/>
                <a:cs typeface="Helvetica" charset="0"/>
              </a:rPr>
              <a:t>L.plantarum</a:t>
            </a:r>
            <a:r>
              <a:rPr lang="en-US" sz="1600" i="1" dirty="0" smtClean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600" i="1" dirty="0" err="1" smtClean="0">
                <a:latin typeface="Helvetica" charset="0"/>
                <a:ea typeface="Helvetica" charset="0"/>
                <a:cs typeface="Helvetica" charset="0"/>
              </a:rPr>
              <a:t>L.delbrueckii</a:t>
            </a:r>
            <a:r>
              <a:rPr lang="en-US" sz="1600" i="1" dirty="0" smtClean="0">
                <a:latin typeface="Helvetica" charset="0"/>
                <a:ea typeface="Helvetica" charset="0"/>
                <a:cs typeface="Helvetica" charset="0"/>
              </a:rPr>
              <a:t>, and </a:t>
            </a:r>
            <a:r>
              <a:rPr lang="en-US" sz="1600" i="1" dirty="0" err="1">
                <a:latin typeface="Helvetica" charset="0"/>
                <a:ea typeface="Helvetica" charset="0"/>
                <a:cs typeface="Helvetica" charset="0"/>
              </a:rPr>
              <a:t>L.reuteri</a:t>
            </a:r>
            <a:r>
              <a:rPr lang="en-US" sz="1600" i="1" dirty="0">
                <a:latin typeface="Helvetica" charset="0"/>
                <a:ea typeface="Helvetica" charset="0"/>
                <a:cs typeface="Helvetica" charset="0"/>
              </a:rPr>
              <a:t> F275 </a:t>
            </a:r>
            <a:r>
              <a:rPr lang="en-US" sz="1600" i="1" dirty="0" err="1">
                <a:latin typeface="Helvetica" charset="0"/>
                <a:ea typeface="Helvetica" charset="0"/>
                <a:cs typeface="Helvetica" charset="0"/>
              </a:rPr>
              <a:t>Kitasato</a:t>
            </a:r>
            <a:r>
              <a:rPr lang="en-US" sz="1600" i="1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genomes are shown in the first table. 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1600" dirty="0">
                <a:latin typeface="Helvetica" charset="0"/>
                <a:ea typeface="Helvetica" charset="0"/>
                <a:cs typeface="Helvetica" charset="0"/>
              </a:rPr>
            </a:br>
            <a:endParaRPr lang="en-US" sz="16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The results of a human gut microbial metagenome are shown in the second table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85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The problem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Single-genome and metagenome assemblers assume that datasets have even depths, which results in the failure to construct correct long </a:t>
            </a:r>
            <a:r>
              <a:rPr lang="en-US" sz="2400" dirty="0" err="1" smtClean="0">
                <a:latin typeface="Helvetica" charset="0"/>
                <a:ea typeface="Helvetica" charset="0"/>
                <a:cs typeface="Helvetica" charset="0"/>
              </a:rPr>
              <a:t>contigs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This is caused by: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2200" dirty="0" smtClean="0">
                <a:latin typeface="Helvetica" charset="0"/>
                <a:ea typeface="Helvetica" charset="0"/>
                <a:cs typeface="Helvetica" charset="0"/>
              </a:rPr>
              <a:t>Incorrect k-</a:t>
            </a:r>
            <a:r>
              <a:rPr lang="en-US" sz="2200" dirty="0" err="1" smtClean="0">
                <a:latin typeface="Helvetica" charset="0"/>
                <a:ea typeface="Helvetica" charset="0"/>
                <a:cs typeface="Helvetica" charset="0"/>
              </a:rPr>
              <a:t>mers</a:t>
            </a:r>
            <a:r>
              <a:rPr lang="en-US" sz="2200" dirty="0" smtClean="0"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2200" dirty="0" smtClean="0">
                <a:latin typeface="Helvetica" charset="0"/>
                <a:ea typeface="Helvetica" charset="0"/>
                <a:cs typeface="Helvetica" charset="0"/>
              </a:rPr>
              <a:t>Gaps.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2200" dirty="0" smtClean="0">
                <a:latin typeface="Helvetica" charset="0"/>
                <a:ea typeface="Helvetica" charset="0"/>
                <a:cs typeface="Helvetica" charset="0"/>
              </a:rPr>
              <a:t>Increased number of branches.</a:t>
            </a:r>
            <a:endParaRPr lang="en-US" sz="2000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08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IDBA-UD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IDBA-UD adopts the idea of variable thresholds of </a:t>
            </a:r>
            <a:r>
              <a:rPr lang="en-US" sz="2000" dirty="0" err="1" smtClean="0">
                <a:latin typeface="Helvetica" charset="0"/>
                <a:ea typeface="Helvetica" charset="0"/>
                <a:cs typeface="Helvetica" charset="0"/>
              </a:rPr>
              <a:t>Valvet</a:t>
            </a: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-SC and enhances it to become a variable relative threshold, where the threshold is relative to the sequencing depths of the neighboring </a:t>
            </a:r>
            <a:r>
              <a:rPr lang="en-US" sz="2000" dirty="0" err="1" smtClean="0">
                <a:latin typeface="Helvetica" charset="0"/>
                <a:ea typeface="Helvetica" charset="0"/>
                <a:cs typeface="Helvetica" charset="0"/>
              </a:rPr>
              <a:t>contigs</a:t>
            </a: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, to tackle the incorrect k-</a:t>
            </a:r>
            <a:r>
              <a:rPr lang="en-US" sz="2000" dirty="0" err="1" smtClean="0">
                <a:latin typeface="Helvetica" charset="0"/>
                <a:ea typeface="Helvetica" charset="0"/>
                <a:cs typeface="Helvetica" charset="0"/>
              </a:rPr>
              <a:t>mers</a:t>
            </a: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 problem. For the gaps and the increased number of branches problems, IDBA-UD adopts the k-</a:t>
            </a:r>
            <a:r>
              <a:rPr lang="en-US" sz="2000" dirty="0" err="1" smtClean="0">
                <a:latin typeface="Helvetica" charset="0"/>
                <a:ea typeface="Helvetica" charset="0"/>
                <a:cs typeface="Helvetica" charset="0"/>
              </a:rPr>
              <a:t>mer</a:t>
            </a: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 range idea from IDBA to solve these problems.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5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815686"/>
            <a:ext cx="4019312" cy="52368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IDBA-UD pipeline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65290" y="1828800"/>
            <a:ext cx="6015571" cy="435133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Construct de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Bruijn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graph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Progressive Depths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Error correction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Local Assembling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Feed a de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Bruijn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graph the results and increase the k value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Construct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contigs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and scaffolds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93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2387655"/>
            <a:ext cx="6155736" cy="2092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Step 1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Construct a de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Bruijn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graph from the sequence reads if on the first iteration. Else, construct a de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Bruijn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graph from the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contigs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generated from the previous iteration and increase the k value for the k-mer.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99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Content Placeholder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1880814"/>
            <a:ext cx="4019312" cy="1708207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3589021"/>
            <a:ext cx="4019312" cy="13163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050" y="365760"/>
            <a:ext cx="5842918" cy="1325562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Step 2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120050" y="1828800"/>
            <a:ext cx="5860811" cy="435133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Progressive relative depth is a function employed by IDBA-UD to filter the number of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contigs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generated from every iteration. The algorithm filters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contigs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based on their length, and their depth relative to the their neighboring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contigs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.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9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2249152"/>
            <a:ext cx="6155736" cy="23699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Step 3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Error correction is applied to newly structured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contigs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based on alignment between reads and confident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contigs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. 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57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Content Placeholder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828" y="1371439"/>
            <a:ext cx="3973908" cy="1897541"/>
          </a:xfrm>
          <a:prstGeom prst="rect">
            <a:avLst/>
          </a:prstGeom>
        </p:spPr>
      </p:pic>
      <p:pic>
        <p:nvPicPr>
          <p:cNvPr id="11" name="Content Placeholder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828" y="3589021"/>
            <a:ext cx="3973908" cy="1609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470535"/>
            <a:ext cx="4954920" cy="160694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Step 4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1261872" y="2238374"/>
            <a:ext cx="4954920" cy="40465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Local assembly is used to construct missing k-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mers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to the gaps in the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contigs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.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Those missing k-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mers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cant be constructed even if they do not appear in any of the reads.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However, not all gaps can be filled by local assembly because of the ambiguity caused by branches.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0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894" y="2315078"/>
            <a:ext cx="6286571" cy="12101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603" y="641063"/>
            <a:ext cx="3721075" cy="5572924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Results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705894" y="641064"/>
            <a:ext cx="6286571" cy="3714626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Error Correction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When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run against reads sampled from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Lactobacillus </a:t>
            </a:r>
            <a:r>
              <a:rPr lang="en-US" i="1" dirty="0" err="1">
                <a:latin typeface="Helvetica" charset="0"/>
                <a:ea typeface="Helvetica" charset="0"/>
                <a:cs typeface="Helvetica" charset="0"/>
              </a:rPr>
              <a:t>delbrueckii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genome with 1 856 822 errors. IDBA-UD was able to correct 1 627 727 errors 99.95% of which were true positive.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30468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613</TotalTime>
  <Words>337</Words>
  <Application>Microsoft Macintosh PowerPoint</Application>
  <PresentationFormat>Widescreen</PresentationFormat>
  <Paragraphs>57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Century Schoolbook</vt:lpstr>
      <vt:lpstr>Helvetica</vt:lpstr>
      <vt:lpstr>Wingdings 2</vt:lpstr>
      <vt:lpstr>Arial</vt:lpstr>
      <vt:lpstr>View</vt:lpstr>
      <vt:lpstr>Genome assembly for sequencing data with highly uneven depth</vt:lpstr>
      <vt:lpstr>The problem</vt:lpstr>
      <vt:lpstr>IDBA-UD</vt:lpstr>
      <vt:lpstr>IDBA-UD pipeline</vt:lpstr>
      <vt:lpstr>Step 1</vt:lpstr>
      <vt:lpstr>Step 2</vt:lpstr>
      <vt:lpstr>Step 3</vt:lpstr>
      <vt:lpstr>Step 4</vt:lpstr>
      <vt:lpstr>Results</vt:lpstr>
      <vt:lpstr>Results</vt:lpstr>
      <vt:lpstr>Results</vt:lpstr>
      <vt:lpstr>Results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MetaValvet</dc:title>
  <dc:creator>Zaid Albirawi</dc:creator>
  <cp:lastModifiedBy>Zaid Albirawi</cp:lastModifiedBy>
  <cp:revision>42</cp:revision>
  <cp:lastPrinted>2016-10-23T00:00:34Z</cp:lastPrinted>
  <dcterms:created xsi:type="dcterms:W3CDTF">2016-10-22T18:22:35Z</dcterms:created>
  <dcterms:modified xsi:type="dcterms:W3CDTF">2016-10-26T13:55:18Z</dcterms:modified>
</cp:coreProperties>
</file>