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68" r:id="rId4"/>
    <p:sldId id="271" r:id="rId5"/>
    <p:sldId id="258" r:id="rId6"/>
    <p:sldId id="270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7CD0-A96C-407E-8F8D-00CB813D9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60C51-D739-4A52-BE60-D5114493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EC05F-9260-4EF7-ABEE-45F37A2F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BF538-0771-4272-94B0-CD19DB33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E109-C6A0-48BA-8713-735D9EC5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75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4DF8-14C9-44E3-AB9D-D70B8E78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582E0-2ED9-4086-89C5-75883F319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E8A0-2E04-4E53-97A3-647FF374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5CFE0-B2FE-4950-A375-47DE92AE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F6D1-9E3D-47B1-B292-D431A65F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3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7EEF-5616-4B54-8EB5-C78ADCC0A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D36F0-0BED-4F6E-943A-C5462D68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6102-16CD-46E0-BFFE-AFF1AADD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226C0-522B-4E17-8827-EF0796BF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61E16-E9A9-4CF0-B1CF-1B52C977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19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C19-AF7F-486A-B5B9-4F29859C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D709-A3AA-4188-9B79-95F10748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F60B-2F0A-4A4E-B4EE-0CE7A17E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BEB-5968-4B44-ACAD-B4964FF5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6000-57B4-4703-AA8B-D998008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5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550-DE89-43F6-B491-298A4ED5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826A-2400-4EE3-BA7A-F2889DF1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1B2C-CC97-47EA-AE77-A8D17BB5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5C3E-A2C3-4A51-8D2C-87AF8D4C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FA97-F46F-4819-85FB-025B0665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784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5FCD-2ECB-45B3-9F8A-8A45547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46D88-5137-4461-B5A3-F5E32CC20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A38E7-67C6-4A5C-B174-8902DA62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B032F-235B-49E2-AD9B-3A99F851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8363-E69B-43B1-8097-081A22A1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22E8-4A8B-425E-9AA9-E8B8027F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93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E2DC-F339-4BEC-AA77-4B3DBF79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D811-C097-45AD-BEDA-F03784E6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78A1C-617E-4E22-9B6E-43193934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87FA5-41A4-451A-A8B5-6C2B435C4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B6298-B273-456E-B0B2-B42B4F3F2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598B-8040-4C26-8C34-62B476B7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FF0F6-5262-4A04-B9FC-9F9CB99F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D278-4631-40D9-94E2-82D7F71E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56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F323-00D0-4707-AE84-121D752C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C2837-5F3C-476E-9FE3-C3840C91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7765-1886-401A-B333-6A204A40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7DD4E-F5DC-4875-874B-BF278E0C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80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FEC12-684D-40D7-84D3-1FCD76C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10F46-CD50-479F-BF98-90FFD1DA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5D96-8B82-40F9-8180-C571CC58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5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09DF-8502-46A2-91B5-8D8C000D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C848-5644-4957-9BBD-9E67E9A6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2D70-0319-447C-A36B-84D2B484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525EF-A5E6-4B55-B255-BA17F124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C24C-1E34-41CD-BE3D-5370D148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C44D-D7E3-47E4-9851-00739A67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23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37A6-D9FC-45BE-B7D1-F00CADF4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A2CAE-3AF3-42C0-AD8D-B31812085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52BA1-3DDE-4807-9F82-BBB01AEE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46AEA-6266-48C3-9EFC-E9697FF7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70DA7-5970-4847-BFFC-5E1DF63C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8278-EDF3-48CF-B5DE-ECBFBD15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58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F22D5-FE98-4B8F-9655-D1064898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719E2-A320-4D53-B0BF-7CFDCC4F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5216-4115-463E-AE38-A50697A0D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BF29-4C6C-43B7-8615-6C2254C3C240}" type="datetimeFigureOut">
              <a:rPr lang="id-ID" smtClean="0"/>
              <a:t>20/11/2020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5EC6-927C-445B-8937-C8407DD7B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1F78E-25F1-438B-B262-0D028494B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C4D8-8A31-4A9F-AB60-BBB40BB0B42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756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61DF364A-FA6C-4181-9A77-AAE41764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11" r="6911"/>
          <a:stretch>
            <a:fillRect/>
          </a:stretch>
        </p:blipFill>
        <p:spPr>
          <a:xfrm>
            <a:off x="159026" y="683803"/>
            <a:ext cx="11877262" cy="53050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7F3A86-7772-4CF4-8486-78F6FF8CC572}"/>
              </a:ext>
            </a:extLst>
          </p:cNvPr>
          <p:cNvSpPr txBox="1">
            <a:spLocks/>
          </p:cNvSpPr>
          <p:nvPr/>
        </p:nvSpPr>
        <p:spPr>
          <a:xfrm>
            <a:off x="1452519" y="4082364"/>
            <a:ext cx="5196829" cy="11754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CHATBOT SERVICES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+mj-cs"/>
              </a:rPr>
              <a:t>Academy Chatbot Infomedia 2020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3D1C0-6B91-4E3A-841C-90D087AB7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19" y="1145246"/>
            <a:ext cx="5196829" cy="24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FE89F-6D91-4BAE-B99E-5CBE06B63CD6}"/>
              </a:ext>
            </a:extLst>
          </p:cNvPr>
          <p:cNvSpPr txBox="1"/>
          <p:nvPr/>
        </p:nvSpPr>
        <p:spPr>
          <a:xfrm>
            <a:off x="1768696" y="1633458"/>
            <a:ext cx="9402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>
                <a:latin typeface="+mj-lt"/>
              </a:rPr>
              <a:t>Chatbot operational training program to standardize knowledge for all services</a:t>
            </a:r>
          </a:p>
        </p:txBody>
      </p:sp>
      <p:pic>
        <p:nvPicPr>
          <p:cNvPr id="1030" name="Picture 6" descr="training icon png - Training &amp; Development - Training And Development Icon  | #4946931 - Vippng">
            <a:extLst>
              <a:ext uri="{FF2B5EF4-FFF2-40B4-BE49-F238E27FC236}">
                <a16:creationId xmlns:a16="http://schemas.microsoft.com/office/drawing/2014/main" id="{1BC3555B-AEE7-47A4-BBA7-5327EA761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75" r="17402"/>
          <a:stretch/>
        </p:blipFill>
        <p:spPr bwMode="auto">
          <a:xfrm>
            <a:off x="280664" y="854353"/>
            <a:ext cx="1733667" cy="171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A8D88CD-2372-45D4-A079-D208B2D6DEA4}"/>
              </a:ext>
            </a:extLst>
          </p:cNvPr>
          <p:cNvGrpSpPr/>
          <p:nvPr/>
        </p:nvGrpSpPr>
        <p:grpSpPr>
          <a:xfrm>
            <a:off x="435114" y="2892335"/>
            <a:ext cx="11321772" cy="2709589"/>
            <a:chOff x="870228" y="2868780"/>
            <a:chExt cx="10363203" cy="24801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F9AB00B-FD99-4120-8D64-E9105408E8C5}"/>
                </a:ext>
              </a:extLst>
            </p:cNvPr>
            <p:cNvGrpSpPr/>
            <p:nvPr/>
          </p:nvGrpSpPr>
          <p:grpSpPr>
            <a:xfrm>
              <a:off x="870228" y="2870330"/>
              <a:ext cx="2686071" cy="2478629"/>
              <a:chOff x="870228" y="2870330"/>
              <a:chExt cx="2686071" cy="24786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2FE699-6E4F-4298-8084-0A8EC9B72700}"/>
                  </a:ext>
                </a:extLst>
              </p:cNvPr>
              <p:cNvSpPr txBox="1"/>
              <p:nvPr/>
            </p:nvSpPr>
            <p:spPr>
              <a:xfrm>
                <a:off x="870228" y="4701007"/>
                <a:ext cx="2686071" cy="64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How does the chatbot work and is integrated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ABDC35E-1CA7-439F-82FC-50A337025E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3"/>
              <a:stretch/>
            </p:blipFill>
            <p:spPr>
              <a:xfrm>
                <a:off x="1622565" y="3374597"/>
                <a:ext cx="1181399" cy="1181399"/>
              </a:xfrm>
              <a:custGeom>
                <a:avLst/>
                <a:gdLst/>
                <a:ahLst/>
                <a:cxnLst/>
                <a:rect l="l" t="t" r="r" b="b"/>
                <a:pathLst>
                  <a:path w="2849586" h="2849586">
                    <a:moveTo>
                      <a:pt x="1424793" y="0"/>
                    </a:moveTo>
                    <a:cubicBezTo>
                      <a:pt x="2211684" y="0"/>
                      <a:pt x="2849586" y="637902"/>
                      <a:pt x="2849586" y="1424793"/>
                    </a:cubicBezTo>
                    <a:cubicBezTo>
                      <a:pt x="2849586" y="2211684"/>
                      <a:pt x="2211684" y="2849586"/>
                      <a:pt x="1424793" y="2849586"/>
                    </a:cubicBezTo>
                    <a:cubicBezTo>
                      <a:pt x="637902" y="2849586"/>
                      <a:pt x="0" y="2211684"/>
                      <a:pt x="0" y="1424793"/>
                    </a:cubicBezTo>
                    <a:cubicBezTo>
                      <a:pt x="0" y="637902"/>
                      <a:pt x="637902" y="0"/>
                      <a:pt x="1424793" y="0"/>
                    </a:cubicBezTo>
                    <a:close/>
                  </a:path>
                </a:pathLst>
              </a:cu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B12E9-3256-434A-879A-18A1E61C3038}"/>
                  </a:ext>
                </a:extLst>
              </p:cNvPr>
              <p:cNvSpPr txBox="1"/>
              <p:nvPr/>
            </p:nvSpPr>
            <p:spPr>
              <a:xfrm>
                <a:off x="1681991" y="2870330"/>
                <a:ext cx="1062543" cy="36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Session 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A845049-523E-4368-A05C-A150B2396F4A}"/>
                </a:ext>
              </a:extLst>
            </p:cNvPr>
            <p:cNvGrpSpPr/>
            <p:nvPr/>
          </p:nvGrpSpPr>
          <p:grpSpPr>
            <a:xfrm>
              <a:off x="3767307" y="2870330"/>
              <a:ext cx="2156415" cy="2478629"/>
              <a:chOff x="3767307" y="2870330"/>
              <a:chExt cx="2156415" cy="247862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0BFC6E-7349-4B1A-AF12-404F45335F8F}"/>
                  </a:ext>
                </a:extLst>
              </p:cNvPr>
              <p:cNvSpPr txBox="1"/>
              <p:nvPr/>
            </p:nvSpPr>
            <p:spPr>
              <a:xfrm>
                <a:off x="3767307" y="4701007"/>
                <a:ext cx="2156415" cy="64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How to maintenance chatbot</a:t>
                </a:r>
              </a:p>
            </p:txBody>
          </p:sp>
          <p:pic>
            <p:nvPicPr>
              <p:cNvPr id="17" name="Picture 14" descr="Robot, toolkit, toolbag, chat bot, repair, chatbot, wrench icon - Download  on Iconfinder">
                <a:extLst>
                  <a:ext uri="{FF2B5EF4-FFF2-40B4-BE49-F238E27FC236}">
                    <a16:creationId xmlns:a16="http://schemas.microsoft.com/office/drawing/2014/main" id="{AD4BD3A4-9F05-49F3-82E0-D5E19EE25F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233073" y="3374597"/>
                <a:ext cx="1181399" cy="1181399"/>
              </a:xfrm>
              <a:custGeom>
                <a:avLst/>
                <a:gdLst/>
                <a:ahLst/>
                <a:cxnLst/>
                <a:rect l="l" t="t" r="r" b="b"/>
                <a:pathLst>
                  <a:path w="2849586" h="2849586">
                    <a:moveTo>
                      <a:pt x="1424793" y="0"/>
                    </a:moveTo>
                    <a:cubicBezTo>
                      <a:pt x="2211684" y="0"/>
                      <a:pt x="2849586" y="637902"/>
                      <a:pt x="2849586" y="1424793"/>
                    </a:cubicBezTo>
                    <a:cubicBezTo>
                      <a:pt x="2849586" y="2211684"/>
                      <a:pt x="2211684" y="2849586"/>
                      <a:pt x="1424793" y="2849586"/>
                    </a:cubicBezTo>
                    <a:cubicBezTo>
                      <a:pt x="637902" y="2849586"/>
                      <a:pt x="0" y="2211684"/>
                      <a:pt x="0" y="1424793"/>
                    </a:cubicBezTo>
                    <a:cubicBezTo>
                      <a:pt x="0" y="637902"/>
                      <a:pt x="637902" y="0"/>
                      <a:pt x="1424793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F9A90B-6B45-4431-97A0-621339D2ACEA}"/>
                  </a:ext>
                </a:extLst>
              </p:cNvPr>
              <p:cNvSpPr txBox="1"/>
              <p:nvPr/>
            </p:nvSpPr>
            <p:spPr>
              <a:xfrm>
                <a:off x="4314242" y="2870330"/>
                <a:ext cx="1062543" cy="36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Session 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884C84-58B6-4378-BA9B-D79676B393D8}"/>
                </a:ext>
              </a:extLst>
            </p:cNvPr>
            <p:cNvGrpSpPr/>
            <p:nvPr/>
          </p:nvGrpSpPr>
          <p:grpSpPr>
            <a:xfrm>
              <a:off x="6561158" y="2868780"/>
              <a:ext cx="1657549" cy="2480179"/>
              <a:chOff x="6561158" y="2868780"/>
              <a:chExt cx="1657549" cy="248017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015AF6-9FF2-408C-9A9E-B41F8A108503}"/>
                  </a:ext>
                </a:extLst>
              </p:cNvPr>
              <p:cNvSpPr txBox="1"/>
              <p:nvPr/>
            </p:nvSpPr>
            <p:spPr>
              <a:xfrm>
                <a:off x="6561158" y="4701007"/>
                <a:ext cx="1657549" cy="64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How to train the chatbot</a:t>
                </a:r>
              </a:p>
            </p:txBody>
          </p:sp>
          <p:pic>
            <p:nvPicPr>
              <p:cNvPr id="18" name="Picture 12" descr="Icon request: fas fa-chatbot · Issue #15006 · FortAwesome/Font-Awesome ·  GitHub">
                <a:extLst>
                  <a:ext uri="{FF2B5EF4-FFF2-40B4-BE49-F238E27FC236}">
                    <a16:creationId xmlns:a16="http://schemas.microsoft.com/office/drawing/2014/main" id="{B4130244-B079-49BE-A0B0-3636902904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843581" y="3374597"/>
                <a:ext cx="1181399" cy="1181399"/>
              </a:xfrm>
              <a:custGeom>
                <a:avLst/>
                <a:gdLst/>
                <a:ahLst/>
                <a:cxnLst/>
                <a:rect l="l" t="t" r="r" b="b"/>
                <a:pathLst>
                  <a:path w="2849586" h="2849586">
                    <a:moveTo>
                      <a:pt x="1424793" y="0"/>
                    </a:moveTo>
                    <a:cubicBezTo>
                      <a:pt x="2211684" y="0"/>
                      <a:pt x="2849586" y="637902"/>
                      <a:pt x="2849586" y="1424793"/>
                    </a:cubicBezTo>
                    <a:cubicBezTo>
                      <a:pt x="2849586" y="2211684"/>
                      <a:pt x="2211684" y="2849586"/>
                      <a:pt x="1424793" y="2849586"/>
                    </a:cubicBezTo>
                    <a:cubicBezTo>
                      <a:pt x="637902" y="2849586"/>
                      <a:pt x="0" y="2211684"/>
                      <a:pt x="0" y="1424793"/>
                    </a:cubicBezTo>
                    <a:cubicBezTo>
                      <a:pt x="0" y="637902"/>
                      <a:pt x="637902" y="0"/>
                      <a:pt x="1424793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55E29-A62D-421F-B74C-834C705F3E1C}"/>
                  </a:ext>
                </a:extLst>
              </p:cNvPr>
              <p:cNvSpPr txBox="1"/>
              <p:nvPr/>
            </p:nvSpPr>
            <p:spPr>
              <a:xfrm>
                <a:off x="6891132" y="2868780"/>
                <a:ext cx="1062543" cy="36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Session 3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501CEB-5672-455B-8092-F4DD8BC0F0CB}"/>
                </a:ext>
              </a:extLst>
            </p:cNvPr>
            <p:cNvGrpSpPr/>
            <p:nvPr/>
          </p:nvGrpSpPr>
          <p:grpSpPr>
            <a:xfrm>
              <a:off x="8856144" y="2875833"/>
              <a:ext cx="2377287" cy="2473126"/>
              <a:chOff x="8856144" y="2875833"/>
              <a:chExt cx="2377287" cy="247312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5FE2A9-0E0A-44D3-BA8C-91B20049E343}"/>
                  </a:ext>
                </a:extLst>
              </p:cNvPr>
              <p:cNvSpPr txBox="1"/>
              <p:nvPr/>
            </p:nvSpPr>
            <p:spPr>
              <a:xfrm>
                <a:off x="8856144" y="4701007"/>
                <a:ext cx="2377287" cy="647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How to monitor and create chatbot reports</a:t>
                </a:r>
              </a:p>
            </p:txBody>
          </p:sp>
          <p:pic>
            <p:nvPicPr>
              <p:cNvPr id="19" name="Picture 16" descr="Tracking, Analyzing and Acting On Chatbot Activity Leads to Higher  Conversion Rates – InfoTrust">
                <a:extLst>
                  <a:ext uri="{FF2B5EF4-FFF2-40B4-BE49-F238E27FC236}">
                    <a16:creationId xmlns:a16="http://schemas.microsoft.com/office/drawing/2014/main" id="{40E13729-C490-49C2-AD0F-02DF3A6DE0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b="-2"/>
              <a:stretch/>
            </p:blipFill>
            <p:spPr bwMode="auto">
              <a:xfrm>
                <a:off x="9454089" y="3374597"/>
                <a:ext cx="1181399" cy="1181399"/>
              </a:xfrm>
              <a:custGeom>
                <a:avLst/>
                <a:gdLst/>
                <a:ahLst/>
                <a:cxnLst/>
                <a:rect l="l" t="t" r="r" b="b"/>
                <a:pathLst>
                  <a:path w="2849586" h="2849586">
                    <a:moveTo>
                      <a:pt x="1424793" y="0"/>
                    </a:moveTo>
                    <a:cubicBezTo>
                      <a:pt x="2211684" y="0"/>
                      <a:pt x="2849586" y="637902"/>
                      <a:pt x="2849586" y="1424793"/>
                    </a:cubicBezTo>
                    <a:cubicBezTo>
                      <a:pt x="2849586" y="2211684"/>
                      <a:pt x="2211684" y="2849586"/>
                      <a:pt x="1424793" y="2849586"/>
                    </a:cubicBezTo>
                    <a:cubicBezTo>
                      <a:pt x="637902" y="2849586"/>
                      <a:pt x="0" y="2211684"/>
                      <a:pt x="0" y="1424793"/>
                    </a:cubicBezTo>
                    <a:cubicBezTo>
                      <a:pt x="0" y="637902"/>
                      <a:pt x="637902" y="0"/>
                      <a:pt x="1424793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1A3981-EF51-4945-A496-8FDF7AC29F11}"/>
                  </a:ext>
                </a:extLst>
              </p:cNvPr>
              <p:cNvSpPr txBox="1"/>
              <p:nvPr/>
            </p:nvSpPr>
            <p:spPr>
              <a:xfrm>
                <a:off x="9513515" y="2875833"/>
                <a:ext cx="1062543" cy="36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000" b="1">
                    <a:latin typeface="+mj-lt"/>
                  </a:rPr>
                  <a:t>Session 4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B5D7960-33F3-4085-AF84-3397CC176B74}"/>
              </a:ext>
            </a:extLst>
          </p:cNvPr>
          <p:cNvSpPr txBox="1"/>
          <p:nvPr/>
        </p:nvSpPr>
        <p:spPr>
          <a:xfrm>
            <a:off x="1102300" y="164335"/>
            <a:ext cx="8057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>
                <a:latin typeface="+mj-lt"/>
              </a:rPr>
              <a:t>Chatbot Summary Improvement </a:t>
            </a:r>
            <a:r>
              <a:rPr lang="id-ID" sz="2800" b="1">
                <a:solidFill>
                  <a:srgbClr val="0070C0"/>
                </a:solidFill>
                <a:latin typeface="+mj-lt"/>
              </a:rPr>
              <a:t>(Academy Chatbot)</a:t>
            </a:r>
          </a:p>
        </p:txBody>
      </p:sp>
      <p:pic>
        <p:nvPicPr>
          <p:cNvPr id="35" name="Picture 2" descr="Cute chat bot icon | Robot logo, Robot icon, Chatbot design">
            <a:extLst>
              <a:ext uri="{FF2B5EF4-FFF2-40B4-BE49-F238E27FC236}">
                <a16:creationId xmlns:a16="http://schemas.microsoft.com/office/drawing/2014/main" id="{B8028F41-5640-4556-8182-3F804834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" y="0"/>
            <a:ext cx="1137318" cy="8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434EA00-E660-40AB-B06C-59D5D19DC91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3" b="12930"/>
          <a:stretch/>
        </p:blipFill>
        <p:spPr>
          <a:xfrm>
            <a:off x="9454089" y="-2287"/>
            <a:ext cx="2737911" cy="1072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761379-AAA1-4701-A067-63101A46CE81}"/>
              </a:ext>
            </a:extLst>
          </p:cNvPr>
          <p:cNvSpPr txBox="1"/>
          <p:nvPr/>
        </p:nvSpPr>
        <p:spPr>
          <a:xfrm>
            <a:off x="996941" y="5611358"/>
            <a:ext cx="181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>
                <a:solidFill>
                  <a:srgbClr val="002060"/>
                </a:solidFill>
              </a:rPr>
              <a:t>Ghany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3B1E-7F51-4464-8FA9-CD49E1F0D8BE}"/>
              </a:ext>
            </a:extLst>
          </p:cNvPr>
          <p:cNvSpPr txBox="1"/>
          <p:nvPr/>
        </p:nvSpPr>
        <p:spPr>
          <a:xfrm>
            <a:off x="3848916" y="5611358"/>
            <a:ext cx="181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>
                <a:solidFill>
                  <a:srgbClr val="002060"/>
                </a:solidFill>
              </a:rPr>
              <a:t>Yoke, Zeman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3757C-8FB4-4242-9C5E-7755E4A94559}"/>
              </a:ext>
            </a:extLst>
          </p:cNvPr>
          <p:cNvSpPr txBox="1"/>
          <p:nvPr/>
        </p:nvSpPr>
        <p:spPr>
          <a:xfrm>
            <a:off x="6652440" y="5601924"/>
            <a:ext cx="181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>
                <a:solidFill>
                  <a:srgbClr val="002060"/>
                </a:solidFill>
              </a:rPr>
              <a:t>Zeman, Hendri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7981F-993D-40B5-B0A2-210D4B3CB99C}"/>
              </a:ext>
            </a:extLst>
          </p:cNvPr>
          <p:cNvSpPr txBox="1"/>
          <p:nvPr/>
        </p:nvSpPr>
        <p:spPr>
          <a:xfrm>
            <a:off x="9667309" y="5620263"/>
            <a:ext cx="1810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>
                <a:solidFill>
                  <a:srgbClr val="002060"/>
                </a:solidFill>
              </a:rPr>
              <a:t>Silmi, Dian, CX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90367-75C9-4577-96E3-C2122DE6BE36}"/>
              </a:ext>
            </a:extLst>
          </p:cNvPr>
          <p:cNvSpPr txBox="1"/>
          <p:nvPr/>
        </p:nvSpPr>
        <p:spPr>
          <a:xfrm>
            <a:off x="181071" y="6150114"/>
            <a:ext cx="473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/>
              <a:t>2 Days Training Academy ( 8 Hours)</a:t>
            </a:r>
          </a:p>
          <a:p>
            <a:r>
              <a:rPr lang="id-ID" sz="2000" b="1"/>
              <a:t>Date : 25-26 November 2020,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EC1E0-523C-4B12-861C-4F3B003FBC29}"/>
              </a:ext>
            </a:extLst>
          </p:cNvPr>
          <p:cNvSpPr txBox="1"/>
          <p:nvPr/>
        </p:nvSpPr>
        <p:spPr>
          <a:xfrm>
            <a:off x="4109013" y="6448309"/>
            <a:ext cx="337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/>
              <a:t>Audiens : IT &amp; Ops Chatbot</a:t>
            </a:r>
          </a:p>
        </p:txBody>
      </p:sp>
    </p:spTree>
    <p:extLst>
      <p:ext uri="{BB962C8B-B14F-4D97-AF65-F5344CB8AC3E}">
        <p14:creationId xmlns:p14="http://schemas.microsoft.com/office/powerpoint/2010/main" val="213689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D1B2E-7F4C-4FF3-BA19-29BDC302257C}"/>
              </a:ext>
            </a:extLst>
          </p:cNvPr>
          <p:cNvSpPr txBox="1"/>
          <p:nvPr/>
        </p:nvSpPr>
        <p:spPr>
          <a:xfrm>
            <a:off x="534571" y="237467"/>
            <a:ext cx="89365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/>
              <a:t>PESERTA PELATIHAN CHATBOT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F92C-9726-4AB1-895C-5D64E29E3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3" b="12930"/>
          <a:stretch/>
        </p:blipFill>
        <p:spPr>
          <a:xfrm>
            <a:off x="9454089" y="-2287"/>
            <a:ext cx="2737911" cy="1072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A85B2-AA31-42E8-B9F4-F8EAB8E5151C}"/>
              </a:ext>
            </a:extLst>
          </p:cNvPr>
          <p:cNvSpPr txBox="1"/>
          <p:nvPr/>
        </p:nvSpPr>
        <p:spPr>
          <a:xfrm>
            <a:off x="550091" y="789305"/>
            <a:ext cx="45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Pemandu Acara : Lala Mulyana</a:t>
            </a:r>
          </a:p>
          <a:p>
            <a:r>
              <a:rPr lang="id-ID"/>
              <a:t>Audiens : IT &amp; Ops Chatbot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7F7DA-708A-4077-8416-73672FC3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5" y="1486175"/>
            <a:ext cx="11406717" cy="513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B531533-0130-4F14-B017-389EA4A94BD6}"/>
              </a:ext>
            </a:extLst>
          </p:cNvPr>
          <p:cNvGraphicFramePr>
            <a:graphicFrameLocks noGrp="1"/>
          </p:cNvGraphicFramePr>
          <p:nvPr/>
        </p:nvGraphicFramePr>
        <p:xfrm>
          <a:off x="245165" y="1435636"/>
          <a:ext cx="11701670" cy="516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530">
                  <a:extLst>
                    <a:ext uri="{9D8B030D-6E8A-4147-A177-3AD203B41FA5}">
                      <a16:colId xmlns:a16="http://schemas.microsoft.com/office/drawing/2014/main" val="3504334531"/>
                    </a:ext>
                  </a:extLst>
                </a:gridCol>
                <a:gridCol w="2304154">
                  <a:extLst>
                    <a:ext uri="{9D8B030D-6E8A-4147-A177-3AD203B41FA5}">
                      <a16:colId xmlns:a16="http://schemas.microsoft.com/office/drawing/2014/main" val="970169001"/>
                    </a:ext>
                  </a:extLst>
                </a:gridCol>
                <a:gridCol w="1295329">
                  <a:extLst>
                    <a:ext uri="{9D8B030D-6E8A-4147-A177-3AD203B41FA5}">
                      <a16:colId xmlns:a16="http://schemas.microsoft.com/office/drawing/2014/main" val="3478091259"/>
                    </a:ext>
                  </a:extLst>
                </a:gridCol>
                <a:gridCol w="5792612">
                  <a:extLst>
                    <a:ext uri="{9D8B030D-6E8A-4147-A177-3AD203B41FA5}">
                      <a16:colId xmlns:a16="http://schemas.microsoft.com/office/drawing/2014/main" val="4109834486"/>
                    </a:ext>
                  </a:extLst>
                </a:gridCol>
                <a:gridCol w="1421045">
                  <a:extLst>
                    <a:ext uri="{9D8B030D-6E8A-4147-A177-3AD203B41FA5}">
                      <a16:colId xmlns:a16="http://schemas.microsoft.com/office/drawing/2014/main" val="3951489148"/>
                    </a:ext>
                  </a:extLst>
                </a:gridCol>
              </a:tblGrid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TGL &amp; DURASI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JAM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MATERI PEMBAHASAN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/>
                        <a:t>PEMBICARA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0731573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id-ID" sz="1800" b="0"/>
                        <a:t>Rabu, 25/11/2020. Day -1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sz="1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7983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id-ID" sz="1400" b="0"/>
                        <a:t>Opening (10 Menit)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15:00 – 15:10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Opening Academy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Ria Resty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216679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id-ID" sz="1400" b="0"/>
                        <a:t>Sesi 1 (45 Menit)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15:15 - 16:00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does the chatbot work and is integrated (Pemaparan)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Ghanny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369870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id-ID" sz="1400" b="0"/>
                        <a:t>Sesi 2 (1 Jam)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/>
                        <a:t>16:00 - 17:00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maintenance chatbot (Pemaparan &amp; Technical Demo)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Yoke &amp; Zeman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240152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/>
                        <a:t>Sesi 3 (1 Jam)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17:00 - 18:00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Tanya Jawab &amp; Audient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898924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6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id-ID" sz="1800" b="0"/>
                        <a:t>Kamis, 26/11/2020. Day-2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b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d-ID" sz="1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999558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id-ID" sz="1400" b="0"/>
                        <a:t>Sesi 1 (1 jam)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15:00 - 16:00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train the chatbot (Pemaparan &amp; Technical Demo)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Zeman &amp; Hendri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347818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/>
                      <a:r>
                        <a:rPr lang="id-ID" sz="1400" b="0"/>
                        <a:t>Sesi 2 (1 Jam)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/>
                        <a:t>16:00 - 17:00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to monitor and create chatbot reports (Pemaparan)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Silmi , Dian, CX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511231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/>
                        <a:t>Sesi 3 (1 Jam)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17:00 - 17:45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Tanya Jawab &amp; Audient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593597"/>
                  </a:ext>
                </a:extLst>
              </a:tr>
              <a:tr h="469233">
                <a:tc>
                  <a:txBody>
                    <a:bodyPr/>
                    <a:lstStyle/>
                    <a:p>
                      <a:pPr algn="ctr"/>
                      <a:r>
                        <a:rPr lang="id-ID" sz="1400" b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0"/>
                        <a:t>Closing (10 Menit)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17:50 - 18:00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Closing Academy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1400" b="0"/>
                        <a:t>Ria Resty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5168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8D1B2E-7F4C-4FF3-BA19-29BDC302257C}"/>
              </a:ext>
            </a:extLst>
          </p:cNvPr>
          <p:cNvSpPr txBox="1"/>
          <p:nvPr/>
        </p:nvSpPr>
        <p:spPr>
          <a:xfrm>
            <a:off x="534571" y="237467"/>
            <a:ext cx="89365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/>
              <a:t>SUSUNAN ACARA PELATIHAN CHATBOT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F92C-9726-4AB1-895C-5D64E29E3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3" b="12930"/>
          <a:stretch/>
        </p:blipFill>
        <p:spPr>
          <a:xfrm>
            <a:off x="9454089" y="-2287"/>
            <a:ext cx="2737911" cy="1072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7A85B2-AA31-42E8-B9F4-F8EAB8E5151C}"/>
              </a:ext>
            </a:extLst>
          </p:cNvPr>
          <p:cNvSpPr txBox="1"/>
          <p:nvPr/>
        </p:nvSpPr>
        <p:spPr>
          <a:xfrm>
            <a:off x="550091" y="789305"/>
            <a:ext cx="4525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/>
              <a:t>Pemandu Acara : Lala Mulyana</a:t>
            </a:r>
          </a:p>
          <a:p>
            <a:r>
              <a:rPr lang="id-ID"/>
              <a:t>Audiens : IT &amp; Ops Chatbot</a:t>
            </a:r>
          </a:p>
        </p:txBody>
      </p:sp>
    </p:spTree>
    <p:extLst>
      <p:ext uri="{BB962C8B-B14F-4D97-AF65-F5344CB8AC3E}">
        <p14:creationId xmlns:p14="http://schemas.microsoft.com/office/powerpoint/2010/main" val="11373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0E739-DD46-4330-8F98-1AA2CD6C6663}"/>
              </a:ext>
            </a:extLst>
          </p:cNvPr>
          <p:cNvSpPr txBox="1"/>
          <p:nvPr/>
        </p:nvSpPr>
        <p:spPr>
          <a:xfrm>
            <a:off x="1102301" y="164335"/>
            <a:ext cx="5671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>
                <a:latin typeface="+mj-lt"/>
              </a:rPr>
              <a:t>Chatbot Summary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FE89F-6D91-4BAE-B99E-5CBE06B63CD6}"/>
              </a:ext>
            </a:extLst>
          </p:cNvPr>
          <p:cNvSpPr txBox="1"/>
          <p:nvPr/>
        </p:nvSpPr>
        <p:spPr>
          <a:xfrm>
            <a:off x="108385" y="857853"/>
            <a:ext cx="1197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+mj-lt"/>
              </a:rPr>
              <a:t>Standardization of Chatbot Operational Work Program for preventive measures</a:t>
            </a:r>
            <a:endParaRPr lang="id-ID" sz="2400" b="1">
              <a:latin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079D97-E4E1-4CD7-A887-77FBA845A6FC}"/>
              </a:ext>
            </a:extLst>
          </p:cNvPr>
          <p:cNvGraphicFramePr>
            <a:graphicFrameLocks noGrp="1"/>
          </p:cNvGraphicFramePr>
          <p:nvPr/>
        </p:nvGraphicFramePr>
        <p:xfrm>
          <a:off x="108385" y="1357081"/>
          <a:ext cx="11975221" cy="53192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617">
                  <a:extLst>
                    <a:ext uri="{9D8B030D-6E8A-4147-A177-3AD203B41FA5}">
                      <a16:colId xmlns:a16="http://schemas.microsoft.com/office/drawing/2014/main" val="2464472464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563493868"/>
                    </a:ext>
                  </a:extLst>
                </a:gridCol>
                <a:gridCol w="2715737">
                  <a:extLst>
                    <a:ext uri="{9D8B030D-6E8A-4147-A177-3AD203B41FA5}">
                      <a16:colId xmlns:a16="http://schemas.microsoft.com/office/drawing/2014/main" val="91458226"/>
                    </a:ext>
                  </a:extLst>
                </a:gridCol>
                <a:gridCol w="1962280">
                  <a:extLst>
                    <a:ext uri="{9D8B030D-6E8A-4147-A177-3AD203B41FA5}">
                      <a16:colId xmlns:a16="http://schemas.microsoft.com/office/drawing/2014/main" val="2142093381"/>
                    </a:ext>
                  </a:extLst>
                </a:gridCol>
                <a:gridCol w="1137318">
                  <a:extLst>
                    <a:ext uri="{9D8B030D-6E8A-4147-A177-3AD203B41FA5}">
                      <a16:colId xmlns:a16="http://schemas.microsoft.com/office/drawing/2014/main" val="472761221"/>
                    </a:ext>
                  </a:extLst>
                </a:gridCol>
                <a:gridCol w="1767737">
                  <a:extLst>
                    <a:ext uri="{9D8B030D-6E8A-4147-A177-3AD203B41FA5}">
                      <a16:colId xmlns:a16="http://schemas.microsoft.com/office/drawing/2014/main" val="3532227829"/>
                    </a:ext>
                  </a:extLst>
                </a:gridCol>
                <a:gridCol w="1622445">
                  <a:extLst>
                    <a:ext uri="{9D8B030D-6E8A-4147-A177-3AD203B41FA5}">
                      <a16:colId xmlns:a16="http://schemas.microsoft.com/office/drawing/2014/main" val="1637574672"/>
                    </a:ext>
                  </a:extLst>
                </a:gridCol>
              </a:tblGrid>
              <a:tr h="269792"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JOBDESK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KETERANGAN JOBDESK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KELENGKAPAN KERJA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600">
                          <a:latin typeface="+mj-lt"/>
                        </a:rPr>
                        <a:t>REKOMENDASI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918378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Maintenance Bot Berkala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003879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/>
                      <a:endParaRPr lang="id-ID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 Accessibility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Mengecek terkait kemudahan diakses/dicapai oleh pelanggan (24/7)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Data Potensi, SOP Pengecekan &amp; Format Checklist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Pengecekan dilakukan 3x perhari (07.00, 12.00, 17.00)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Bisnis Proses, </a:t>
                      </a:r>
                    </a:p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list channel atau URL, beserta nama akun.</a:t>
                      </a:r>
                      <a:b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Dokument Instruksi kerja (User guide)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570761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/>
                      <a:endParaRPr lang="id-ID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b. Responsibility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Mengecek Kecepatan interaksi (Faster Customer Resolutiion)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SOP pengecekan &amp; Format Checklist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Pengecekan dilakukan 3x perhari (07.00, 12.00, 17.00)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418356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/>
                      <a:endParaRPr lang="id-ID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c. Validitas &amp; Reliabilitas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Mengukur tingkat kesesuaian dalam interaksi bot dengan pelanggan (user)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Flow Menu Chatbot, SOP Pengecekan &amp; Format checklist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d-ID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Pengecekan dilakukan 3x perhari (07.00, 12.00, 17.00)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id-ID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8031375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 Bot</a:t>
                      </a: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0588034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a. Persona Bot / Journey Flow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penyesuaian profile bot dengan wording nya.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Persona Bot, Akses Platform Kata.ai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First Deliver Project &amp;  weekly</a:t>
                      </a:r>
                    </a:p>
                  </a:txBody>
                  <a:tcPr marL="9525" marR="9525" marT="9525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instruksi kerja (user guide)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1695008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b. NLU/NLP 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penyetingan dan penyesuaian keyword dan wording NLU/NLP pada bot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List Keyword &amp; Wording (Dokumen NLU/NLP Bot) , Akses Platform Kata.ai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Dilakukan 2x dalam seminggu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832553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c. Dunno Intent , Text &amp; Interact</a:t>
                      </a: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ion</a:t>
                      </a: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Enhance</a:t>
                      </a: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penyetingan pada dunno intent dan dunno text pada bot dan penambahan interaksi.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List Dunno, Akses Platform Kata.ai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Dilakukan 2x dalam seminggu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1278120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d. Labeling Intent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pelebelan hasil convert intent &amp; penambahan intent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Dokumentasi All Intent &amp; Flow, Akses Platform Kata.ai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Dilakukan 2x dalam seminggu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7831512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Reporting</a:t>
                      </a:r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770307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Performance KPI Bot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penarikaan data performance KPI berdasarkan PKS(OPC)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Akses DB, Data Tools, Dokumentasi KPI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Weekly, Monthly</a:t>
                      </a: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Dokumen instruksi kerja (user guide)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5090092"/>
                  </a:ext>
                </a:extLst>
              </a:tr>
              <a:tr h="37281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Custom KPI Bot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penarikaan data performance berdasarkan KPI yang berdasarkan layanan (Ops)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Akses DB, Data Tools, Dokumentasi KPI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Weekly, Monthly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8817599"/>
                  </a:ext>
                </a:extLst>
              </a:tr>
              <a:tr h="269792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Monitoring Performance</a:t>
                      </a:r>
                    </a:p>
                  </a:txBody>
                  <a:tcPr marL="25717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Melakukan monitoring data  dan membuat summary report untuk ops layanan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Akses DB, Data Tools, Data Performance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Ops Chatbot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Daily, Weekly, Monthly</a:t>
                      </a: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nn-NO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965651"/>
                  </a:ext>
                </a:extLst>
              </a:tr>
            </a:tbl>
          </a:graphicData>
        </a:graphic>
      </p:graphicFrame>
      <p:pic>
        <p:nvPicPr>
          <p:cNvPr id="2050" name="Picture 2" descr="Cute chat bot icon | Robot logo, Robot icon, Chatbot design">
            <a:extLst>
              <a:ext uri="{FF2B5EF4-FFF2-40B4-BE49-F238E27FC236}">
                <a16:creationId xmlns:a16="http://schemas.microsoft.com/office/drawing/2014/main" id="{A187FAD6-310C-493D-8F26-F32C18BD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5" y="0"/>
            <a:ext cx="1137318" cy="8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E39AA4-8D43-4758-A051-950C94DECE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03" b="12930"/>
          <a:stretch/>
        </p:blipFill>
        <p:spPr>
          <a:xfrm>
            <a:off x="9454089" y="-2287"/>
            <a:ext cx="2737911" cy="10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Placeholder 5">
            <a:extLst>
              <a:ext uri="{FF2B5EF4-FFF2-40B4-BE49-F238E27FC236}">
                <a16:creationId xmlns:a16="http://schemas.microsoft.com/office/drawing/2014/main" id="{1377D764-D15D-4C88-B3DF-C0F210D34B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12" r="66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8D9B1-FC52-43F3-B7D0-AD5C521B7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r="2429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1CB0B-F1D9-4C55-92FF-5B05F5DD2D51}"/>
              </a:ext>
            </a:extLst>
          </p:cNvPr>
          <p:cNvSpPr txBox="1">
            <a:spLocks/>
          </p:cNvSpPr>
          <p:nvPr/>
        </p:nvSpPr>
        <p:spPr>
          <a:xfrm>
            <a:off x="4286858" y="2761554"/>
            <a:ext cx="3618284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id-ID" sz="6000" b="1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  <a:endParaRPr kumimoji="0" lang="en-US" sz="60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0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703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BigPooh</dc:creator>
  <cp:lastModifiedBy>BigPooh</cp:lastModifiedBy>
  <cp:revision>11</cp:revision>
  <dcterms:created xsi:type="dcterms:W3CDTF">2020-11-19T06:53:42Z</dcterms:created>
  <dcterms:modified xsi:type="dcterms:W3CDTF">2020-11-20T01:46:41Z</dcterms:modified>
</cp:coreProperties>
</file>