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2"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70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92515A4-84FE-4DD3-91C9-8A7CB69115DC}" type="datetimeFigureOut">
              <a:rPr lang="en-US" smtClean="0"/>
              <a:pPr/>
              <a:t>10/28/2013</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7527AA02-D7AF-4E9E-A7F5-A776C59B6D6C}" type="slidenum">
              <a:rPr lang="en-US" smtClean="0"/>
              <a:pPr/>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2515A4-84FE-4DD3-91C9-8A7CB69115DC}" type="datetimeFigureOut">
              <a:rPr lang="en-US" smtClean="0"/>
              <a:pPr/>
              <a:t>10/28/2013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27AA02-D7AF-4E9E-A7F5-A776C59B6D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2515A4-84FE-4DD3-91C9-8A7CB69115DC}" type="datetimeFigureOut">
              <a:rPr lang="en-US" smtClean="0"/>
              <a:pPr/>
              <a:t>10/28/2013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27AA02-D7AF-4E9E-A7F5-A776C59B6D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2515A4-84FE-4DD3-91C9-8A7CB69115DC}" type="datetimeFigureOut">
              <a:rPr lang="en-US" smtClean="0"/>
              <a:pPr/>
              <a:t>10/28/2013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27AA02-D7AF-4E9E-A7F5-A776C59B6D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92515A4-84FE-4DD3-91C9-8A7CB69115DC}" type="datetimeFigureOut">
              <a:rPr lang="en-US" smtClean="0"/>
              <a:pPr/>
              <a:t>10/28/2013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7527AA02-D7AF-4E9E-A7F5-A776C59B6D6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92515A4-84FE-4DD3-91C9-8A7CB69115DC}" type="datetimeFigureOut">
              <a:rPr lang="en-US" smtClean="0"/>
              <a:pPr/>
              <a:t>10/28/2013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27AA02-D7AF-4E9E-A7F5-A776C59B6D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92515A4-84FE-4DD3-91C9-8A7CB69115DC}" type="datetimeFigureOut">
              <a:rPr lang="en-US" smtClean="0"/>
              <a:pPr/>
              <a:t>10/28/2013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527AA02-D7AF-4E9E-A7F5-A776C59B6D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92515A4-84FE-4DD3-91C9-8A7CB69115DC}" type="datetimeFigureOut">
              <a:rPr lang="en-US" smtClean="0"/>
              <a:pPr/>
              <a:t>10/28/2013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527AA02-D7AF-4E9E-A7F5-A776C59B6D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515A4-84FE-4DD3-91C9-8A7CB69115DC}" type="datetimeFigureOut">
              <a:rPr lang="en-US" smtClean="0"/>
              <a:pPr/>
              <a:t>10/28/2013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527AA02-D7AF-4E9E-A7F5-A776C59B6D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92515A4-84FE-4DD3-91C9-8A7CB69115DC}" type="datetimeFigureOut">
              <a:rPr lang="en-US" smtClean="0"/>
              <a:pPr/>
              <a:t>10/28/2013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27AA02-D7AF-4E9E-A7F5-A776C59B6D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2515A4-84FE-4DD3-91C9-8A7CB69115DC}" type="datetimeFigureOut">
              <a:rPr lang="en-US" smtClean="0"/>
              <a:pPr/>
              <a:t>10/28/2013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27AA02-D7AF-4E9E-A7F5-A776C59B6D6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92515A4-84FE-4DD3-91C9-8A7CB69115DC}" type="datetimeFigureOut">
              <a:rPr lang="en-US" smtClean="0"/>
              <a:pPr/>
              <a:t>10/28/2013</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527AA02-D7AF-4E9E-A7F5-A776C59B6D6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 Lite and Dynamic pathfinding</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Adrian Sotelo</a:t>
            </a:r>
          </a:p>
          <a:p>
            <a:r>
              <a:rPr lang="en-US" dirty="0" smtClean="0"/>
              <a:t>CS582</a:t>
            </a:r>
          </a:p>
          <a:p>
            <a:r>
              <a:rPr lang="en-US" dirty="0" smtClean="0"/>
              <a:t>Spring 2009 Digipen Institute of Technology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Algorithm</a:t>
            </a:r>
            <a:endParaRPr lang="en-US" dirty="0"/>
          </a:p>
        </p:txBody>
      </p:sp>
      <p:sp>
        <p:nvSpPr>
          <p:cNvPr id="6" name="Content Placeholder 5"/>
          <p:cNvSpPr>
            <a:spLocks noGrp="1"/>
          </p:cNvSpPr>
          <p:nvPr>
            <p:ph idx="1"/>
          </p:nvPr>
        </p:nvSpPr>
        <p:spPr/>
        <p:txBody>
          <a:bodyPr>
            <a:normAutofit fontScale="85000" lnSpcReduction="20000"/>
          </a:bodyPr>
          <a:lstStyle/>
          <a:p>
            <a:pPr>
              <a:buNone/>
            </a:pPr>
            <a:r>
              <a:rPr lang="en-US" dirty="0" smtClean="0"/>
              <a:t>Openlist.Clear(); ClosedList.Clear();</a:t>
            </a:r>
          </a:p>
          <a:p>
            <a:pPr>
              <a:buNone/>
            </a:pPr>
            <a:r>
              <a:rPr lang="en-US" dirty="0" smtClean="0"/>
              <a:t>currentNode = nil;</a:t>
            </a:r>
          </a:p>
          <a:p>
            <a:pPr>
              <a:buNone/>
            </a:pPr>
            <a:r>
              <a:rPr lang="en-US" dirty="0" smtClean="0"/>
              <a:t>startNode.g(x) = 0;</a:t>
            </a:r>
          </a:p>
          <a:p>
            <a:pPr>
              <a:buNone/>
            </a:pPr>
            <a:r>
              <a:rPr lang="en-US" dirty="0" smtClean="0"/>
              <a:t>Openlist.Push(startNode);</a:t>
            </a:r>
          </a:p>
          <a:p>
            <a:pPr>
              <a:buNone/>
            </a:pPr>
            <a:r>
              <a:rPr lang="en-US" dirty="0" smtClean="0"/>
              <a:t>While currentNode != goalNode</a:t>
            </a:r>
          </a:p>
          <a:p>
            <a:pPr>
              <a:buNone/>
            </a:pPr>
            <a:r>
              <a:rPr lang="en-US" dirty="0" smtClean="0"/>
              <a:t>	currentNode = OpenList.Pop();</a:t>
            </a:r>
          </a:p>
          <a:p>
            <a:pPr>
              <a:buNone/>
            </a:pPr>
            <a:r>
              <a:rPr lang="en-US" dirty="0" smtClean="0"/>
              <a:t>	for each s in currentNode.Children[]</a:t>
            </a:r>
          </a:p>
          <a:p>
            <a:pPr>
              <a:buNone/>
            </a:pPr>
            <a:r>
              <a:rPr lang="en-US" dirty="0" smtClean="0"/>
              <a:t>		s.g(x) = currentNode.g(x) + c(currentNode, s);</a:t>
            </a:r>
          </a:p>
          <a:p>
            <a:pPr>
              <a:buNone/>
            </a:pPr>
            <a:r>
              <a:rPr lang="en-US" dirty="0" smtClean="0"/>
              <a:t>		OpenList.Push(s);</a:t>
            </a:r>
          </a:p>
          <a:p>
            <a:pPr>
              <a:buNone/>
            </a:pPr>
            <a:r>
              <a:rPr lang="en-US" dirty="0" smtClean="0"/>
              <a:t>	end for each</a:t>
            </a:r>
          </a:p>
          <a:p>
            <a:pPr>
              <a:buNone/>
            </a:pPr>
            <a:r>
              <a:rPr lang="en-US" dirty="0" smtClean="0"/>
              <a:t>	ClosedList.Push(currentNode);</a:t>
            </a:r>
          </a:p>
          <a:p>
            <a:pPr>
              <a:buNone/>
            </a:pPr>
            <a:r>
              <a:rPr lang="en-US" dirty="0" smtClean="0"/>
              <a:t>End while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on to the Juicy stuff</a:t>
            </a:r>
            <a:endParaRPr lang="en-US" dirty="0"/>
          </a:p>
        </p:txBody>
      </p:sp>
      <p:pic>
        <p:nvPicPr>
          <p:cNvPr id="4" name="Content Placeholder 3" descr="slap_juicy_tropical.jpg"/>
          <p:cNvPicPr>
            <a:picLocks noGrp="1" noChangeAspect="1"/>
          </p:cNvPicPr>
          <p:nvPr>
            <p:ph idx="1"/>
          </p:nvPr>
        </p:nvPicPr>
        <p:blipFill>
          <a:blip r:embed="rId2" cstate="print"/>
          <a:stretch>
            <a:fillRect/>
          </a:stretch>
        </p:blipFill>
        <p:spPr>
          <a:xfrm>
            <a:off x="3810000" y="2133600"/>
            <a:ext cx="1500664" cy="35052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Juicy Stuff (cont.)</a:t>
            </a:r>
            <a:endParaRPr lang="en-US" dirty="0"/>
          </a:p>
        </p:txBody>
      </p:sp>
      <p:sp>
        <p:nvSpPr>
          <p:cNvPr id="3" name="Content Placeholder 2"/>
          <p:cNvSpPr>
            <a:spLocks noGrp="1"/>
          </p:cNvSpPr>
          <p:nvPr>
            <p:ph idx="1"/>
          </p:nvPr>
        </p:nvSpPr>
        <p:spPr/>
        <p:txBody>
          <a:bodyPr/>
          <a:lstStyle/>
          <a:p>
            <a:r>
              <a:rPr lang="en-US" dirty="0" smtClean="0"/>
              <a:t>Dynamic Pathfinding searches run the same basic algorithm.</a:t>
            </a:r>
          </a:p>
          <a:p>
            <a:endParaRPr lang="en-US" dirty="0" smtClean="0"/>
          </a:p>
          <a:p>
            <a:r>
              <a:rPr lang="en-US" dirty="0" smtClean="0"/>
              <a:t>However, when the search space is altered and costs are changed they’ll handle these inconsistencies.</a:t>
            </a:r>
          </a:p>
          <a:p>
            <a:endParaRPr lang="en-US" dirty="0" smtClean="0"/>
          </a:p>
          <a:p>
            <a:r>
              <a:rPr lang="en-US" dirty="0" smtClean="0"/>
              <a:t>How does the algorithm detect these inconsistencies?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RHS value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answer lies in the introduction of a new value into the mix</a:t>
            </a:r>
          </a:p>
          <a:p>
            <a:endParaRPr lang="en-US" dirty="0" smtClean="0"/>
          </a:p>
          <a:p>
            <a:r>
              <a:rPr lang="en-US" dirty="0" smtClean="0"/>
              <a:t>This value is known as the Right Hand Side (rhs) value.</a:t>
            </a:r>
          </a:p>
          <a:p>
            <a:endParaRPr lang="en-US" dirty="0" smtClean="0"/>
          </a:p>
          <a:p>
            <a:r>
              <a:rPr lang="en-US" dirty="0" smtClean="0"/>
              <a:t>This value is equal to the cost to the parent of a node plus the cost to travel to that node</a:t>
            </a:r>
          </a:p>
          <a:p>
            <a:endParaRPr lang="en-US" dirty="0" smtClean="0"/>
          </a:p>
          <a:p>
            <a:r>
              <a:rPr lang="en-US" dirty="0" smtClean="0"/>
              <a:t>By comparing this value to the cost to the node we can detect inconsistencies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RHS Value (cont.)</a:t>
            </a:r>
            <a:endParaRPr lang="en-US" dirty="0"/>
          </a:p>
        </p:txBody>
      </p:sp>
      <p:pic>
        <p:nvPicPr>
          <p:cNvPr id="6" name="Content Placeholder 5" descr="LocallyConsistent.png"/>
          <p:cNvPicPr>
            <a:picLocks noGrp="1" noChangeAspect="1"/>
          </p:cNvPicPr>
          <p:nvPr>
            <p:ph sz="half" idx="1"/>
          </p:nvPr>
        </p:nvPicPr>
        <p:blipFill>
          <a:blip r:embed="rId2"/>
          <a:stretch>
            <a:fillRect/>
          </a:stretch>
        </p:blipFill>
        <p:spPr>
          <a:xfrm>
            <a:off x="533400" y="2590800"/>
            <a:ext cx="3886200" cy="1622732"/>
          </a:xfrm>
        </p:spPr>
      </p:pic>
      <p:sp>
        <p:nvSpPr>
          <p:cNvPr id="5" name="Content Placeholder 4"/>
          <p:cNvSpPr>
            <a:spLocks noGrp="1"/>
          </p:cNvSpPr>
          <p:nvPr>
            <p:ph sz="half" idx="2"/>
          </p:nvPr>
        </p:nvSpPr>
        <p:spPr/>
        <p:txBody>
          <a:bodyPr/>
          <a:lstStyle/>
          <a:p>
            <a:r>
              <a:rPr lang="en-US" dirty="0" smtClean="0"/>
              <a:t>g(x) = A+B</a:t>
            </a:r>
          </a:p>
          <a:p>
            <a:r>
              <a:rPr lang="en-US" dirty="0" smtClean="0"/>
              <a:t>rhs(x) = g(x’) + c(x’,x) = A+B</a:t>
            </a:r>
          </a:p>
          <a:p>
            <a:endParaRPr lang="en-US" dirty="0" smtClean="0"/>
          </a:p>
          <a:p>
            <a:r>
              <a:rPr lang="en-US" dirty="0" smtClean="0"/>
              <a:t>Under normal circumstances g(x)==rhs(x)</a:t>
            </a:r>
          </a:p>
          <a:p>
            <a:r>
              <a:rPr lang="en-US" dirty="0" smtClean="0"/>
              <a:t>This is known as locally consistent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RHS Value (cont.)</a:t>
            </a:r>
            <a:endParaRPr lang="en-US" dirty="0"/>
          </a:p>
        </p:txBody>
      </p:sp>
      <p:pic>
        <p:nvPicPr>
          <p:cNvPr id="5" name="Content Placeholder 4" descr="LocallyConsistent.png"/>
          <p:cNvPicPr>
            <a:picLocks noGrp="1" noChangeAspect="1"/>
          </p:cNvPicPr>
          <p:nvPr>
            <p:ph sz="half" idx="1"/>
          </p:nvPr>
        </p:nvPicPr>
        <p:blipFill>
          <a:blip r:embed="rId2"/>
          <a:stretch>
            <a:fillRect/>
          </a:stretch>
        </p:blipFill>
        <p:spPr>
          <a:xfrm>
            <a:off x="609600" y="1600200"/>
            <a:ext cx="3352800" cy="1400005"/>
          </a:xfrm>
        </p:spPr>
      </p:pic>
      <p:sp>
        <p:nvSpPr>
          <p:cNvPr id="4" name="Content Placeholder 3"/>
          <p:cNvSpPr>
            <a:spLocks noGrp="1"/>
          </p:cNvSpPr>
          <p:nvPr>
            <p:ph sz="half" idx="2"/>
          </p:nvPr>
        </p:nvSpPr>
        <p:spPr/>
        <p:txBody>
          <a:bodyPr>
            <a:normAutofit lnSpcReduction="10000"/>
          </a:bodyPr>
          <a:lstStyle/>
          <a:p>
            <a:r>
              <a:rPr lang="en-US" dirty="0" smtClean="0"/>
              <a:t>Cost changed dynamically</a:t>
            </a:r>
          </a:p>
          <a:p>
            <a:endParaRPr lang="en-US" dirty="0" smtClean="0"/>
          </a:p>
          <a:p>
            <a:r>
              <a:rPr lang="en-US" dirty="0" smtClean="0"/>
              <a:t>g(x) = A+B</a:t>
            </a:r>
          </a:p>
          <a:p>
            <a:r>
              <a:rPr lang="en-US" dirty="0" smtClean="0"/>
              <a:t>rhs(x) = g(x’)+c(x’,x) =A+∞ = ∞</a:t>
            </a:r>
          </a:p>
          <a:p>
            <a:endParaRPr lang="en-US" dirty="0" smtClean="0"/>
          </a:p>
          <a:p>
            <a:r>
              <a:rPr lang="en-US" dirty="0" smtClean="0"/>
              <a:t>g(x) != rhs(x)</a:t>
            </a:r>
          </a:p>
          <a:p>
            <a:r>
              <a:rPr lang="en-US" dirty="0" smtClean="0"/>
              <a:t>This is called locally inconsistent</a:t>
            </a:r>
          </a:p>
        </p:txBody>
      </p:sp>
      <p:sp>
        <p:nvSpPr>
          <p:cNvPr id="6" name="Down Arrow 5"/>
          <p:cNvSpPr/>
          <p:nvPr/>
        </p:nvSpPr>
        <p:spPr>
          <a:xfrm>
            <a:off x="1981200" y="3048000"/>
            <a:ext cx="6096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LocallyUnderconsistent.png"/>
          <p:cNvPicPr>
            <a:picLocks noChangeAspect="1"/>
          </p:cNvPicPr>
          <p:nvPr/>
        </p:nvPicPr>
        <p:blipFill>
          <a:blip r:embed="rId3"/>
          <a:stretch>
            <a:fillRect/>
          </a:stretch>
        </p:blipFill>
        <p:spPr>
          <a:xfrm>
            <a:off x="609600" y="4114800"/>
            <a:ext cx="3352800" cy="140504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Inconsistency</a:t>
            </a:r>
            <a:endParaRPr lang="en-US" dirty="0"/>
          </a:p>
        </p:txBody>
      </p:sp>
      <p:sp>
        <p:nvSpPr>
          <p:cNvPr id="6" name="Content Placeholder 5"/>
          <p:cNvSpPr>
            <a:spLocks noGrp="1"/>
          </p:cNvSpPr>
          <p:nvPr>
            <p:ph idx="1"/>
          </p:nvPr>
        </p:nvSpPr>
        <p:spPr/>
        <p:txBody>
          <a:bodyPr/>
          <a:lstStyle/>
          <a:p>
            <a:r>
              <a:rPr lang="en-US" dirty="0" smtClean="0"/>
              <a:t>The idea of inconsistency contains within it a lot of information both explicit and implicit that will be exploited in our search algorithms</a:t>
            </a:r>
          </a:p>
          <a:p>
            <a:endParaRPr lang="en-US" dirty="0" smtClean="0"/>
          </a:p>
          <a:p>
            <a:r>
              <a:rPr lang="en-US" dirty="0" smtClean="0"/>
              <a:t>Explicit data is used by the algorithm to update nodes. The implicit data will be used by the implementer to manage open lists.</a:t>
            </a:r>
          </a:p>
          <a:p>
            <a:endParaRPr lang="en-US" dirty="0" smtClean="0"/>
          </a:p>
          <a:p>
            <a:r>
              <a:rPr lang="en-US" dirty="0" smtClean="0"/>
              <a:t>Inconsistency falls into two categories: </a:t>
            </a:r>
            <a:r>
              <a:rPr lang="en-US" dirty="0" err="1" smtClean="0"/>
              <a:t>Underconsistency</a:t>
            </a:r>
            <a:r>
              <a:rPr lang="en-US" dirty="0" smtClean="0"/>
              <a:t> and </a:t>
            </a:r>
            <a:r>
              <a:rPr lang="en-US" dirty="0" err="1" smtClean="0"/>
              <a:t>Overconsisteny</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Consistent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g(x) &lt; rhs(x) is called </a:t>
            </a:r>
            <a:r>
              <a:rPr lang="en-US" dirty="0" err="1" smtClean="0"/>
              <a:t>underconsistency</a:t>
            </a:r>
            <a:endParaRPr lang="en-US" dirty="0" smtClean="0"/>
          </a:p>
          <a:p>
            <a:endParaRPr lang="en-US" dirty="0" smtClean="0"/>
          </a:p>
          <a:p>
            <a:r>
              <a:rPr lang="en-US" dirty="0" smtClean="0"/>
              <a:t>When a node is found to be </a:t>
            </a:r>
            <a:r>
              <a:rPr lang="en-US" dirty="0" err="1" smtClean="0"/>
              <a:t>underconsistent</a:t>
            </a:r>
            <a:r>
              <a:rPr lang="en-US" dirty="0" smtClean="0"/>
              <a:t> that means that the path to the that node was made to be more expensive.</a:t>
            </a:r>
          </a:p>
          <a:p>
            <a:endParaRPr lang="en-US" dirty="0" smtClean="0"/>
          </a:p>
          <a:p>
            <a:r>
              <a:rPr lang="en-US" dirty="0" smtClean="0"/>
              <a:t>In a video game this would correspond to a wall or an obstruction was created</a:t>
            </a:r>
          </a:p>
          <a:p>
            <a:endParaRPr lang="en-US" dirty="0" smtClean="0"/>
          </a:p>
          <a:p>
            <a:r>
              <a:rPr lang="en-US" dirty="0" smtClean="0"/>
              <a:t>Nodes found to be </a:t>
            </a:r>
            <a:r>
              <a:rPr lang="en-US" dirty="0" err="1" smtClean="0"/>
              <a:t>underconsistent</a:t>
            </a:r>
            <a:r>
              <a:rPr lang="en-US" dirty="0" smtClean="0"/>
              <a:t> will need to be reset and paths completely recalculated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 Consistent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g(x) &gt; rhs(x) is called </a:t>
            </a:r>
            <a:r>
              <a:rPr lang="en-US" dirty="0" err="1" smtClean="0"/>
              <a:t>overconsistency</a:t>
            </a:r>
            <a:endParaRPr lang="en-US" dirty="0" smtClean="0"/>
          </a:p>
          <a:p>
            <a:endParaRPr lang="en-US" dirty="0" smtClean="0"/>
          </a:p>
          <a:p>
            <a:r>
              <a:rPr lang="en-US" dirty="0" smtClean="0"/>
              <a:t>When a path is found to be </a:t>
            </a:r>
            <a:r>
              <a:rPr lang="en-US" dirty="0" err="1" smtClean="0"/>
              <a:t>overconsistent</a:t>
            </a:r>
            <a:r>
              <a:rPr lang="en-US" dirty="0" smtClean="0"/>
              <a:t> that means that the path to that node was made to be less expensive</a:t>
            </a:r>
          </a:p>
          <a:p>
            <a:endParaRPr lang="en-US" dirty="0" smtClean="0"/>
          </a:p>
          <a:p>
            <a:r>
              <a:rPr lang="en-US" dirty="0" smtClean="0"/>
              <a:t>In a video game this would mean that a shortcut was found or that an obstruction was cleared</a:t>
            </a:r>
          </a:p>
          <a:p>
            <a:endParaRPr lang="en-US" dirty="0" smtClean="0"/>
          </a:p>
          <a:p>
            <a:r>
              <a:rPr lang="en-US" dirty="0" smtClean="0"/>
              <a:t>In the following algorithms the idea of </a:t>
            </a:r>
            <a:r>
              <a:rPr lang="en-US" dirty="0" err="1" smtClean="0"/>
              <a:t>overconsistency</a:t>
            </a:r>
            <a:r>
              <a:rPr lang="en-US" dirty="0" smtClean="0"/>
              <a:t> is also used to manage the open list by exploiting the fact that an </a:t>
            </a:r>
            <a:r>
              <a:rPr lang="en-US" dirty="0" err="1" smtClean="0"/>
              <a:t>overconsistant</a:t>
            </a:r>
            <a:r>
              <a:rPr lang="en-US" dirty="0" smtClean="0"/>
              <a:t> node implies that the shortest path has been found to that node.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Lifelong Planning A* (LPA*)</a:t>
            </a:r>
            <a:endParaRPr lang="en-US" dirty="0"/>
          </a:p>
        </p:txBody>
      </p:sp>
      <p:sp>
        <p:nvSpPr>
          <p:cNvPr id="3" name="Content Placeholder 2"/>
          <p:cNvSpPr>
            <a:spLocks noGrp="1"/>
          </p:cNvSpPr>
          <p:nvPr>
            <p:ph idx="1"/>
          </p:nvPr>
        </p:nvSpPr>
        <p:spPr/>
        <p:txBody>
          <a:bodyPr/>
          <a:lstStyle/>
          <a:p>
            <a:r>
              <a:rPr lang="en-US" dirty="0" smtClean="0"/>
              <a:t>This will be the first algorithm we explore as it is the foundation of D* </a:t>
            </a:r>
            <a:r>
              <a:rPr lang="en-US" dirty="0" err="1" smtClean="0"/>
              <a:t>Lite</a:t>
            </a:r>
            <a:endParaRPr lang="en-US" dirty="0" smtClean="0"/>
          </a:p>
          <a:p>
            <a:endParaRPr lang="en-US" dirty="0" smtClean="0"/>
          </a:p>
          <a:p>
            <a:r>
              <a:rPr lang="en-US" dirty="0" smtClean="0"/>
              <a:t>The idea is that given a goal node you can find a path by backtracking to the start node by minimizing the rhs value.</a:t>
            </a:r>
          </a:p>
          <a:p>
            <a:endParaRPr lang="en-US" dirty="0" smtClean="0"/>
          </a:p>
          <a:p>
            <a:r>
              <a:rPr lang="en-US" dirty="0" smtClean="0"/>
              <a:t>Because of this we do not need to manage a Closed List (theoretically)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Pathfinding Algorithms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DFS</a:t>
            </a:r>
          </a:p>
          <a:p>
            <a:r>
              <a:rPr lang="en-US" dirty="0" smtClean="0"/>
              <a:t>BFS</a:t>
            </a:r>
          </a:p>
          <a:p>
            <a:r>
              <a:rPr lang="en-US" dirty="0" smtClean="0"/>
              <a:t>Dykstra’s</a:t>
            </a:r>
          </a:p>
          <a:p>
            <a:r>
              <a:rPr lang="en-US" dirty="0" smtClean="0"/>
              <a:t>A*</a:t>
            </a:r>
          </a:p>
          <a:p>
            <a:endParaRPr lang="en-US" dirty="0" smtClean="0"/>
          </a:p>
          <a:p>
            <a:r>
              <a:rPr lang="en-US" dirty="0" smtClean="0"/>
              <a:t>Dykstra’s and A* will find an optimal path</a:t>
            </a:r>
          </a:p>
          <a:p>
            <a:r>
              <a:rPr lang="en-US" dirty="0" smtClean="0"/>
              <a:t>If structure of the search space changes, the path needs to be recomputed from scratch</a:t>
            </a:r>
          </a:p>
          <a:p>
            <a:r>
              <a:rPr lang="en-US" dirty="0" smtClean="0"/>
              <a:t>In real time applications this can be a problem with having to traverse deformable terrain</a:t>
            </a:r>
          </a:p>
          <a:p>
            <a:r>
              <a:rPr lang="en-US" dirty="0" smtClean="0"/>
              <a:t>Also can be problematic if the structure of the search space is not known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a:t>
            </a:r>
            <a:endParaRPr lang="en-US" dirty="0"/>
          </a:p>
        </p:txBody>
      </p:sp>
      <p:sp>
        <p:nvSpPr>
          <p:cNvPr id="3" name="Content Placeholder 2"/>
          <p:cNvSpPr>
            <a:spLocks noGrp="1"/>
          </p:cNvSpPr>
          <p:nvPr>
            <p:ph idx="1"/>
          </p:nvPr>
        </p:nvSpPr>
        <p:spPr/>
        <p:txBody>
          <a:bodyPr/>
          <a:lstStyle/>
          <a:p>
            <a:endParaRPr lang="en-US" dirty="0" smtClean="0"/>
          </a:p>
          <a:p>
            <a:r>
              <a:rPr lang="en-US" dirty="0" smtClean="0"/>
              <a:t>Graph</a:t>
            </a:r>
          </a:p>
          <a:p>
            <a:endParaRPr lang="en-US" dirty="0" smtClean="0"/>
          </a:p>
          <a:p>
            <a:endParaRPr lang="en-US" dirty="0" smtClean="0"/>
          </a:p>
          <a:p>
            <a:r>
              <a:rPr lang="en-US" dirty="0" smtClean="0"/>
              <a:t>Node</a:t>
            </a:r>
          </a:p>
          <a:p>
            <a:endParaRPr lang="en-US" dirty="0" smtClean="0"/>
          </a:p>
          <a:p>
            <a:endParaRPr lang="en-US" dirty="0" smtClean="0"/>
          </a:p>
          <a:p>
            <a:r>
              <a:rPr lang="en-US" dirty="0" err="1" smtClean="0"/>
              <a:t>OpenList</a:t>
            </a:r>
            <a:endParaRPr lang="en-US" dirty="0"/>
          </a:p>
        </p:txBody>
      </p:sp>
      <p:pic>
        <p:nvPicPr>
          <p:cNvPr id="4" name="Picture 3" descr="Graph.png"/>
          <p:cNvPicPr>
            <a:picLocks noChangeAspect="1"/>
          </p:cNvPicPr>
          <p:nvPr/>
        </p:nvPicPr>
        <p:blipFill>
          <a:blip r:embed="rId2"/>
          <a:stretch>
            <a:fillRect/>
          </a:stretch>
        </p:blipFill>
        <p:spPr>
          <a:xfrm>
            <a:off x="4495800" y="1752600"/>
            <a:ext cx="990600" cy="981166"/>
          </a:xfrm>
          <a:prstGeom prst="rect">
            <a:avLst/>
          </a:prstGeom>
        </p:spPr>
      </p:pic>
      <p:pic>
        <p:nvPicPr>
          <p:cNvPr id="5" name="Picture 4" descr="List.png"/>
          <p:cNvPicPr>
            <a:picLocks noChangeAspect="1"/>
          </p:cNvPicPr>
          <p:nvPr/>
        </p:nvPicPr>
        <p:blipFill>
          <a:blip r:embed="rId3"/>
          <a:stretch>
            <a:fillRect/>
          </a:stretch>
        </p:blipFill>
        <p:spPr>
          <a:xfrm>
            <a:off x="4495801" y="5181600"/>
            <a:ext cx="2895600" cy="565368"/>
          </a:xfrm>
          <a:prstGeom prst="rect">
            <a:avLst/>
          </a:prstGeom>
        </p:spPr>
      </p:pic>
      <p:pic>
        <p:nvPicPr>
          <p:cNvPr id="7" name="Picture 6" descr="LPA Node.png"/>
          <p:cNvPicPr>
            <a:picLocks noChangeAspect="1"/>
          </p:cNvPicPr>
          <p:nvPr/>
        </p:nvPicPr>
        <p:blipFill>
          <a:blip r:embed="rId4"/>
          <a:stretch>
            <a:fillRect/>
          </a:stretch>
        </p:blipFill>
        <p:spPr>
          <a:xfrm>
            <a:off x="3124201" y="3124200"/>
            <a:ext cx="1153990" cy="1143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a:t>
            </a:r>
            <a:endParaRPr lang="en-US" dirty="0"/>
          </a:p>
        </p:txBody>
      </p:sp>
      <p:sp>
        <p:nvSpPr>
          <p:cNvPr id="5" name="Content Placeholder 4"/>
          <p:cNvSpPr>
            <a:spLocks noGrp="1"/>
          </p:cNvSpPr>
          <p:nvPr>
            <p:ph sz="half" idx="2"/>
          </p:nvPr>
        </p:nvSpPr>
        <p:spPr/>
        <p:txBody>
          <a:bodyPr>
            <a:normAutofit fontScale="77500" lnSpcReduction="20000"/>
          </a:bodyPr>
          <a:lstStyle/>
          <a:p>
            <a:r>
              <a:rPr lang="en-US" dirty="0" smtClean="0"/>
              <a:t>g(x) is the cost so far from the start to the node</a:t>
            </a:r>
          </a:p>
          <a:p>
            <a:r>
              <a:rPr lang="en-US" dirty="0" smtClean="0"/>
              <a:t>h(x) is the heuristic estimating the cost from x to the goal</a:t>
            </a:r>
          </a:p>
          <a:p>
            <a:r>
              <a:rPr lang="en-US" dirty="0" smtClean="0"/>
              <a:t>rhs(x) = min(g(x’)+c(x’,x)) where x’ are the parents of x</a:t>
            </a:r>
          </a:p>
          <a:p>
            <a:r>
              <a:rPr lang="en-US" dirty="0" smtClean="0"/>
              <a:t>key(x) is a value used to sort the open list</a:t>
            </a:r>
          </a:p>
          <a:p>
            <a:r>
              <a:rPr lang="en-US" dirty="0" smtClean="0"/>
              <a:t>Children[] is a list of node that can be advanced to from x</a:t>
            </a:r>
          </a:p>
          <a:p>
            <a:r>
              <a:rPr lang="en-US" dirty="0" smtClean="0"/>
              <a:t>Parents[] is a list of nodes from which you can advance to x</a:t>
            </a:r>
          </a:p>
          <a:p>
            <a:pPr>
              <a:buNone/>
            </a:pPr>
            <a:endParaRPr lang="en-US" sz="1400" dirty="0" smtClean="0"/>
          </a:p>
        </p:txBody>
      </p:sp>
      <p:pic>
        <p:nvPicPr>
          <p:cNvPr id="9" name="Content Placeholder 8" descr="LPA Node.png"/>
          <p:cNvPicPr>
            <a:picLocks noGrp="1" noChangeAspect="1"/>
          </p:cNvPicPr>
          <p:nvPr>
            <p:ph sz="half" idx="1"/>
          </p:nvPr>
        </p:nvPicPr>
        <p:blipFill>
          <a:blip r:embed="rId2"/>
          <a:stretch>
            <a:fillRect/>
          </a:stretch>
        </p:blipFill>
        <p:spPr>
          <a:xfrm>
            <a:off x="1295400" y="1905000"/>
            <a:ext cx="2615711" cy="25908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Key</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As mentioned before the key of a node is a value that is going to be used to sort the open list by</a:t>
            </a:r>
          </a:p>
          <a:p>
            <a:endParaRPr lang="en-US" dirty="0" smtClean="0"/>
          </a:p>
          <a:p>
            <a:r>
              <a:rPr lang="en-US" dirty="0" smtClean="0"/>
              <a:t>The key is a </a:t>
            </a:r>
            <a:r>
              <a:rPr lang="en-US" dirty="0" err="1" smtClean="0"/>
              <a:t>touple</a:t>
            </a:r>
            <a:r>
              <a:rPr lang="en-US" dirty="0" smtClean="0"/>
              <a:t> value = [min(g(x),rhs(x)+h(x)); min(g(x),rhs(s)]</a:t>
            </a:r>
          </a:p>
          <a:p>
            <a:endParaRPr lang="en-US" dirty="0" smtClean="0"/>
          </a:p>
          <a:p>
            <a:r>
              <a:rPr lang="en-US" dirty="0" smtClean="0"/>
              <a:t>These Keys are compared lexicographically So u &lt; v if (</a:t>
            </a:r>
            <a:r>
              <a:rPr lang="en-US" dirty="0" err="1" smtClean="0"/>
              <a:t>u.first</a:t>
            </a:r>
            <a:r>
              <a:rPr lang="en-US" dirty="0" smtClean="0"/>
              <a:t> &lt; </a:t>
            </a:r>
            <a:r>
              <a:rPr lang="en-US" dirty="0" err="1" smtClean="0"/>
              <a:t>v.first</a:t>
            </a:r>
            <a:r>
              <a:rPr lang="en-US" dirty="0" smtClean="0"/>
              <a:t> OR </a:t>
            </a:r>
            <a:r>
              <a:rPr lang="en-US" dirty="0" err="1" smtClean="0"/>
              <a:t>u.first</a:t>
            </a:r>
            <a:r>
              <a:rPr lang="en-US" dirty="0" smtClean="0"/>
              <a:t> == </a:t>
            </a:r>
            <a:r>
              <a:rPr lang="en-US" dirty="0" err="1" smtClean="0"/>
              <a:t>v.first</a:t>
            </a:r>
            <a:r>
              <a:rPr lang="en-US" dirty="0" smtClean="0"/>
              <a:t> AND </a:t>
            </a:r>
            <a:r>
              <a:rPr lang="en-US" dirty="0" err="1" smtClean="0"/>
              <a:t>u.second</a:t>
            </a:r>
            <a:r>
              <a:rPr lang="en-US" dirty="0" smtClean="0"/>
              <a:t> &lt; </a:t>
            </a:r>
            <a:r>
              <a:rPr lang="en-US" dirty="0" err="1" smtClean="0"/>
              <a:t>v.second</a:t>
            </a:r>
            <a:r>
              <a:rPr lang="en-US" dirty="0" smtClean="0"/>
              <a:t>)</a:t>
            </a:r>
          </a:p>
          <a:p>
            <a:endParaRPr lang="en-US" dirty="0" smtClean="0"/>
          </a:p>
          <a:p>
            <a:r>
              <a:rPr lang="en-US" dirty="0" smtClean="0"/>
              <a:t>More on this later</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Open List</a:t>
            </a:r>
            <a:endParaRPr lang="en-US" dirty="0"/>
          </a:p>
        </p:txBody>
      </p:sp>
      <p:pic>
        <p:nvPicPr>
          <p:cNvPr id="6" name="Content Placeholder 5" descr="List.png"/>
          <p:cNvPicPr>
            <a:picLocks noGrp="1" noChangeAspect="1"/>
          </p:cNvPicPr>
          <p:nvPr>
            <p:ph sz="half" idx="1"/>
          </p:nvPr>
        </p:nvPicPr>
        <p:blipFill>
          <a:blip r:embed="rId2"/>
          <a:stretch>
            <a:fillRect/>
          </a:stretch>
        </p:blipFill>
        <p:spPr>
          <a:xfrm>
            <a:off x="228600" y="2362200"/>
            <a:ext cx="4014181" cy="990600"/>
          </a:xfrm>
        </p:spPr>
      </p:pic>
      <p:sp>
        <p:nvSpPr>
          <p:cNvPr id="5" name="Content Placeholder 4"/>
          <p:cNvSpPr>
            <a:spLocks noGrp="1"/>
          </p:cNvSpPr>
          <p:nvPr>
            <p:ph sz="half" idx="2"/>
          </p:nvPr>
        </p:nvSpPr>
        <p:spPr/>
        <p:txBody>
          <a:bodyPr/>
          <a:lstStyle/>
          <a:p>
            <a:r>
              <a:rPr lang="en-US" dirty="0" smtClean="0"/>
              <a:t>Priority Queue Sorted by Key Value</a:t>
            </a:r>
          </a:p>
          <a:p>
            <a:endParaRPr lang="en-US" dirty="0" smtClean="0"/>
          </a:p>
          <a:p>
            <a:r>
              <a:rPr lang="en-US" dirty="0" smtClean="0"/>
              <a:t>All nodes in the Open List are locally inconsistent</a:t>
            </a:r>
          </a:p>
          <a:p>
            <a:endParaRPr lang="en-US" dirty="0" smtClean="0"/>
          </a:p>
          <a:p>
            <a:r>
              <a:rPr lang="en-US" dirty="0" smtClean="0"/>
              <a:t>All locally inconsistent nodes are on the open list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Algorithm (general)</a:t>
            </a:r>
            <a:endParaRPr lang="en-US" dirty="0"/>
          </a:p>
        </p:txBody>
      </p:sp>
      <p:sp>
        <p:nvSpPr>
          <p:cNvPr id="6" name="Content Placeholder 5"/>
          <p:cNvSpPr>
            <a:spLocks noGrp="1"/>
          </p:cNvSpPr>
          <p:nvPr>
            <p:ph idx="1"/>
          </p:nvPr>
        </p:nvSpPr>
        <p:spPr/>
        <p:txBody>
          <a:bodyPr>
            <a:normAutofit fontScale="47500" lnSpcReduction="20000"/>
          </a:bodyPr>
          <a:lstStyle/>
          <a:p>
            <a:pPr>
              <a:buNone/>
            </a:pPr>
            <a:r>
              <a:rPr lang="en-US" dirty="0" smtClean="0"/>
              <a:t>For each s in Graph</a:t>
            </a:r>
          </a:p>
          <a:p>
            <a:pPr>
              <a:buNone/>
            </a:pPr>
            <a:r>
              <a:rPr lang="en-US" dirty="0" smtClean="0"/>
              <a:t>	s.g(x) = rhs(x) = ∞; (</a:t>
            </a:r>
            <a:r>
              <a:rPr lang="en-US" i="1" dirty="0" smtClean="0"/>
              <a:t>locally consistent)</a:t>
            </a:r>
          </a:p>
          <a:p>
            <a:pPr>
              <a:buNone/>
            </a:pPr>
            <a:r>
              <a:rPr lang="en-US" dirty="0" smtClean="0"/>
              <a:t>end for each</a:t>
            </a:r>
          </a:p>
          <a:p>
            <a:pPr>
              <a:buNone/>
            </a:pPr>
            <a:r>
              <a:rPr lang="en-US" dirty="0" smtClean="0"/>
              <a:t>startNode.rhs = 0; (</a:t>
            </a:r>
            <a:r>
              <a:rPr lang="en-US" i="1" dirty="0" err="1" smtClean="0"/>
              <a:t>overconsistent</a:t>
            </a:r>
            <a:r>
              <a:rPr lang="en-US" i="1" dirty="0" smtClean="0"/>
              <a:t>)</a:t>
            </a:r>
          </a:p>
          <a:p>
            <a:pPr>
              <a:buNone/>
            </a:pPr>
            <a:r>
              <a:rPr lang="en-US" dirty="0" smtClean="0"/>
              <a:t>Forever</a:t>
            </a:r>
          </a:p>
          <a:p>
            <a:pPr>
              <a:buNone/>
            </a:pPr>
            <a:r>
              <a:rPr lang="en-US" dirty="0" smtClean="0"/>
              <a:t>While(</a:t>
            </a:r>
            <a:r>
              <a:rPr lang="en-US" dirty="0" err="1" smtClean="0"/>
              <a:t>OpenList.Top</a:t>
            </a:r>
            <a:r>
              <a:rPr lang="en-US" dirty="0" smtClean="0"/>
              <a:t>().key&lt;</a:t>
            </a:r>
            <a:r>
              <a:rPr lang="en-US" dirty="0" err="1" smtClean="0"/>
              <a:t>goal.key</a:t>
            </a:r>
            <a:r>
              <a:rPr lang="en-US" dirty="0" smtClean="0"/>
              <a:t> OR</a:t>
            </a:r>
          </a:p>
          <a:p>
            <a:pPr>
              <a:buNone/>
            </a:pPr>
            <a:r>
              <a:rPr lang="en-US" dirty="0" smtClean="0"/>
              <a:t>		   goal is </a:t>
            </a:r>
            <a:r>
              <a:rPr lang="en-US" dirty="0" err="1" smtClean="0"/>
              <a:t>incosistent</a:t>
            </a:r>
            <a:r>
              <a:rPr lang="en-US" dirty="0" smtClean="0"/>
              <a:t>)</a:t>
            </a:r>
          </a:p>
          <a:p>
            <a:pPr>
              <a:buNone/>
            </a:pPr>
            <a:r>
              <a:rPr lang="en-US" dirty="0" smtClean="0"/>
              <a:t>	currentNode=OpenList.Pop();</a:t>
            </a:r>
          </a:p>
          <a:p>
            <a:pPr>
              <a:buNone/>
            </a:pPr>
            <a:r>
              <a:rPr lang="en-US" dirty="0" smtClean="0"/>
              <a:t>	if(currentNode is </a:t>
            </a:r>
            <a:r>
              <a:rPr lang="en-US" dirty="0" err="1" smtClean="0"/>
              <a:t>overconsistent</a:t>
            </a:r>
            <a:r>
              <a:rPr lang="en-US" dirty="0" smtClean="0"/>
              <a:t>)</a:t>
            </a:r>
          </a:p>
          <a:p>
            <a:pPr>
              <a:buNone/>
            </a:pPr>
            <a:r>
              <a:rPr lang="en-US" dirty="0" smtClean="0"/>
              <a:t>		currentNode.g(x) = currentNode.rhs(x); (</a:t>
            </a:r>
            <a:r>
              <a:rPr lang="en-US" i="1" dirty="0" smtClean="0"/>
              <a:t>Consistent)</a:t>
            </a:r>
            <a:endParaRPr lang="en-US" dirty="0" smtClean="0"/>
          </a:p>
          <a:p>
            <a:pPr>
              <a:buNone/>
            </a:pPr>
            <a:r>
              <a:rPr lang="en-US" dirty="0" smtClean="0"/>
              <a:t>	else</a:t>
            </a:r>
          </a:p>
          <a:p>
            <a:pPr>
              <a:buNone/>
            </a:pPr>
            <a:r>
              <a:rPr lang="en-US" dirty="0" smtClean="0"/>
              <a:t>		</a:t>
            </a:r>
            <a:r>
              <a:rPr lang="en-US" dirty="0" err="1" smtClean="0"/>
              <a:t>currentNode.g</a:t>
            </a:r>
            <a:r>
              <a:rPr lang="en-US" dirty="0" smtClean="0"/>
              <a:t>(x)= ∞; (</a:t>
            </a:r>
            <a:r>
              <a:rPr lang="en-US" i="1" dirty="0" err="1" smtClean="0"/>
              <a:t>overconsistent</a:t>
            </a:r>
            <a:r>
              <a:rPr lang="en-US" i="1" dirty="0" smtClean="0"/>
              <a:t> OR consistent</a:t>
            </a:r>
            <a:r>
              <a:rPr lang="en-US" dirty="0" smtClean="0"/>
              <a:t>)</a:t>
            </a:r>
          </a:p>
          <a:p>
            <a:pPr>
              <a:buNone/>
            </a:pPr>
            <a:r>
              <a:rPr lang="en-US" dirty="0" smtClean="0"/>
              <a:t>	end if</a:t>
            </a:r>
          </a:p>
          <a:p>
            <a:pPr>
              <a:buNone/>
            </a:pPr>
            <a:r>
              <a:rPr lang="en-US" dirty="0" smtClean="0"/>
              <a:t>	for each s in </a:t>
            </a:r>
            <a:r>
              <a:rPr lang="en-US" dirty="0" err="1" smtClean="0"/>
              <a:t>currentNode.Children</a:t>
            </a:r>
            <a:r>
              <a:rPr lang="en-US" dirty="0" smtClean="0"/>
              <a:t>[]</a:t>
            </a:r>
          </a:p>
          <a:p>
            <a:pPr>
              <a:buNone/>
            </a:pPr>
            <a:r>
              <a:rPr lang="en-US" dirty="0" smtClean="0"/>
              <a:t>		update s.rhs(x); (</a:t>
            </a:r>
            <a:r>
              <a:rPr lang="en-US" i="1" dirty="0" smtClean="0"/>
              <a:t>consistent </a:t>
            </a:r>
            <a:r>
              <a:rPr lang="en-US" i="1" smtClean="0"/>
              <a:t>OR inconsistent)</a:t>
            </a:r>
            <a:endParaRPr lang="en-US" dirty="0" smtClean="0"/>
          </a:p>
          <a:p>
            <a:pPr>
              <a:buNone/>
            </a:pPr>
            <a:r>
              <a:rPr lang="en-US" dirty="0" smtClean="0"/>
              <a:t>	end for each</a:t>
            </a:r>
          </a:p>
          <a:p>
            <a:pPr>
              <a:buNone/>
            </a:pPr>
            <a:r>
              <a:rPr lang="en-US" dirty="0" smtClean="0"/>
              <a:t>End while</a:t>
            </a:r>
          </a:p>
          <a:p>
            <a:pPr>
              <a:buNone/>
            </a:pPr>
            <a:r>
              <a:rPr lang="en-US" dirty="0" smtClean="0"/>
              <a:t>Wait for changes in Graph</a:t>
            </a:r>
          </a:p>
          <a:p>
            <a:pPr>
              <a:buNone/>
            </a:pPr>
            <a:r>
              <a:rPr lang="en-US" dirty="0" smtClean="0"/>
              <a:t>	For each connection (u, v) with changed cost</a:t>
            </a:r>
          </a:p>
          <a:p>
            <a:pPr>
              <a:buNone/>
            </a:pPr>
            <a:r>
              <a:rPr lang="en-US" dirty="0" smtClean="0"/>
              <a:t>		Update connection(u, v);</a:t>
            </a:r>
          </a:p>
          <a:p>
            <a:pPr>
              <a:buNone/>
            </a:pPr>
            <a:r>
              <a:rPr lang="en-US" dirty="0" smtClean="0"/>
              <a:t>		Make v locally inconsistent;</a:t>
            </a:r>
          </a:p>
          <a:p>
            <a:pPr>
              <a:buNone/>
            </a:pPr>
            <a:r>
              <a:rPr lang="en-US" dirty="0" smtClean="0"/>
              <a:t>	end for each</a:t>
            </a:r>
          </a:p>
          <a:p>
            <a:pPr>
              <a:buNone/>
            </a:pPr>
            <a:r>
              <a:rPr lang="en-US" dirty="0" smtClean="0"/>
              <a:t>End forever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Algorithm (More Specific)</a:t>
            </a:r>
            <a:endParaRPr lang="en-US" dirty="0"/>
          </a:p>
        </p:txBody>
      </p:sp>
      <p:pic>
        <p:nvPicPr>
          <p:cNvPr id="4" name="Content Placeholder 3" descr="LPA Algorithm.png"/>
          <p:cNvPicPr>
            <a:picLocks noGrp="1" noChangeAspect="1"/>
          </p:cNvPicPr>
          <p:nvPr>
            <p:ph idx="1"/>
          </p:nvPr>
        </p:nvPicPr>
        <p:blipFill>
          <a:blip r:embed="rId2"/>
          <a:stretch>
            <a:fillRect/>
          </a:stretch>
        </p:blipFill>
        <p:spPr>
          <a:xfrm>
            <a:off x="2132643" y="1600200"/>
            <a:ext cx="4878713" cy="4708525"/>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to A*</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ComputeShortestPath</a:t>
            </a:r>
            <a:r>
              <a:rPr lang="en-US" dirty="0" smtClean="0"/>
              <a:t>() runs that same as A* when there are no changes to the Graph</a:t>
            </a:r>
          </a:p>
          <a:p>
            <a:endParaRPr lang="en-US" dirty="0" smtClean="0"/>
          </a:p>
          <a:p>
            <a:r>
              <a:rPr lang="en-US" dirty="0" smtClean="0"/>
              <a:t>Only when </a:t>
            </a:r>
            <a:r>
              <a:rPr lang="en-US" dirty="0" err="1" smtClean="0"/>
              <a:t>when</a:t>
            </a:r>
            <a:r>
              <a:rPr lang="en-US" dirty="0" smtClean="0"/>
              <a:t> changes occur do inconsistencies come into play</a:t>
            </a:r>
          </a:p>
          <a:p>
            <a:endParaRPr lang="en-US" dirty="0" smtClean="0"/>
          </a:p>
          <a:p>
            <a:r>
              <a:rPr lang="en-US" dirty="0" smtClean="0"/>
              <a:t>Notice that this algorithm is constantly checking for changes in the graph that means that the </a:t>
            </a:r>
            <a:r>
              <a:rPr lang="en-US" dirty="0" err="1" smtClean="0"/>
              <a:t>OpenList</a:t>
            </a:r>
            <a:r>
              <a:rPr lang="en-US" dirty="0" smtClean="0"/>
              <a:t> is never reset and anytime </a:t>
            </a:r>
            <a:r>
              <a:rPr lang="en-US" dirty="0" err="1" smtClean="0"/>
              <a:t>ComputeShortestPath</a:t>
            </a:r>
            <a:r>
              <a:rPr lang="en-US" dirty="0" smtClean="0"/>
              <a:t>() is called the </a:t>
            </a:r>
            <a:r>
              <a:rPr lang="en-US" dirty="0" err="1" smtClean="0"/>
              <a:t>openlist</a:t>
            </a:r>
            <a:r>
              <a:rPr lang="en-US" dirty="0" smtClean="0"/>
              <a:t> still contains all the previous locally inconsistent nodes as well as the new nodes recently made inconsistent by the changes in the Graph</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pic>
        <p:nvPicPr>
          <p:cNvPr id="4" name="Content Placeholder 3" descr="LPADemoa.png"/>
          <p:cNvPicPr>
            <a:picLocks noGrp="1" noChangeAspect="1"/>
          </p:cNvPicPr>
          <p:nvPr>
            <p:ph idx="1"/>
          </p:nvPr>
        </p:nvPicPr>
        <p:blipFill>
          <a:blip r:embed="rId2"/>
          <a:stretch>
            <a:fillRect/>
          </a:stretch>
        </p:blipFill>
        <p:spPr>
          <a:xfrm>
            <a:off x="1371600" y="2286000"/>
            <a:ext cx="6257925" cy="2943225"/>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Demonstation</a:t>
            </a:r>
            <a:endParaRPr lang="en-US" dirty="0"/>
          </a:p>
        </p:txBody>
      </p:sp>
      <p:pic>
        <p:nvPicPr>
          <p:cNvPr id="4" name="Content Placeholder 3" descr="LPADemob.png"/>
          <p:cNvPicPr>
            <a:picLocks noGrp="1" noChangeAspect="1"/>
          </p:cNvPicPr>
          <p:nvPr>
            <p:ph idx="1"/>
          </p:nvPr>
        </p:nvPicPr>
        <p:blipFill>
          <a:blip r:embed="rId2"/>
          <a:stretch>
            <a:fillRect/>
          </a:stretch>
        </p:blipFill>
        <p:spPr>
          <a:xfrm>
            <a:off x="1247775" y="2501900"/>
            <a:ext cx="6648450" cy="2905125"/>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Deomstration</a:t>
            </a:r>
            <a:endParaRPr lang="en-US" dirty="0"/>
          </a:p>
        </p:txBody>
      </p:sp>
      <p:pic>
        <p:nvPicPr>
          <p:cNvPr id="4" name="Content Placeholder 3" descr="LPADemoc.png"/>
          <p:cNvPicPr>
            <a:picLocks noGrp="1" noChangeAspect="1"/>
          </p:cNvPicPr>
          <p:nvPr>
            <p:ph idx="1"/>
          </p:nvPr>
        </p:nvPicPr>
        <p:blipFill>
          <a:blip r:embed="rId2"/>
          <a:stretch>
            <a:fillRect/>
          </a:stretch>
        </p:blipFill>
        <p:spPr>
          <a:xfrm>
            <a:off x="1352550" y="2497137"/>
            <a:ext cx="6438900" cy="291465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Dynamic Pathfinding</a:t>
            </a:r>
            <a:endParaRPr lang="en-US" dirty="0"/>
          </a:p>
        </p:txBody>
      </p:sp>
      <p:pic>
        <p:nvPicPr>
          <p:cNvPr id="4" name="Content Placeholder 3" descr="Bruce Lee Like Water.png"/>
          <p:cNvPicPr>
            <a:picLocks noGrp="1" noChangeAspect="1"/>
          </p:cNvPicPr>
          <p:nvPr>
            <p:ph idx="1"/>
          </p:nvPr>
        </p:nvPicPr>
        <p:blipFill>
          <a:blip r:embed="rId2"/>
          <a:stretch>
            <a:fillRect/>
          </a:stretch>
        </p:blipFill>
        <p:spPr>
          <a:xfrm>
            <a:off x="1981200" y="1981200"/>
            <a:ext cx="5286375" cy="3952875"/>
          </a:xfrm>
        </p:spPr>
      </p:pic>
      <p:sp>
        <p:nvSpPr>
          <p:cNvPr id="5" name="Rectangle 4"/>
          <p:cNvSpPr/>
          <p:nvPr/>
        </p:nvSpPr>
        <p:spPr>
          <a:xfrm>
            <a:off x="533400" y="5934670"/>
            <a:ext cx="8090676"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Be Water My Friend</a:t>
            </a:r>
            <a:endPar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pic>
        <p:nvPicPr>
          <p:cNvPr id="4" name="Content Placeholder 3" descr="LPADemod.png"/>
          <p:cNvPicPr>
            <a:picLocks noGrp="1" noChangeAspect="1"/>
          </p:cNvPicPr>
          <p:nvPr>
            <p:ph idx="1"/>
          </p:nvPr>
        </p:nvPicPr>
        <p:blipFill>
          <a:blip r:embed="rId2"/>
          <a:stretch>
            <a:fillRect/>
          </a:stretch>
        </p:blipFill>
        <p:spPr>
          <a:xfrm>
            <a:off x="1519237" y="2578100"/>
            <a:ext cx="6105525" cy="2752725"/>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Search Demonstration</a:t>
            </a:r>
            <a:endParaRPr lang="en-US" dirty="0"/>
          </a:p>
        </p:txBody>
      </p:sp>
      <p:pic>
        <p:nvPicPr>
          <p:cNvPr id="4" name="Content Placeholder 3" descr="LPA2Demo.png"/>
          <p:cNvPicPr>
            <a:picLocks noGrp="1" noChangeAspect="1"/>
          </p:cNvPicPr>
          <p:nvPr>
            <p:ph idx="1"/>
          </p:nvPr>
        </p:nvPicPr>
        <p:blipFill>
          <a:blip r:embed="rId2"/>
          <a:stretch>
            <a:fillRect/>
          </a:stretch>
        </p:blipFill>
        <p:spPr>
          <a:xfrm>
            <a:off x="2921982" y="1600200"/>
            <a:ext cx="3300035" cy="4708525"/>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LPA* weaknesses</a:t>
            </a:r>
            <a:endParaRPr lang="en-US" dirty="0"/>
          </a:p>
        </p:txBody>
      </p:sp>
      <p:sp>
        <p:nvSpPr>
          <p:cNvPr id="3" name="Content Placeholder 2"/>
          <p:cNvSpPr>
            <a:spLocks noGrp="1"/>
          </p:cNvSpPr>
          <p:nvPr>
            <p:ph idx="1"/>
          </p:nvPr>
        </p:nvSpPr>
        <p:spPr/>
        <p:txBody>
          <a:bodyPr/>
          <a:lstStyle/>
          <a:p>
            <a:r>
              <a:rPr lang="en-US" dirty="0" smtClean="0"/>
              <a:t>Is only recalculating from a single start, goal pair.</a:t>
            </a:r>
          </a:p>
          <a:p>
            <a:endParaRPr lang="en-US" dirty="0" smtClean="0"/>
          </a:p>
          <a:p>
            <a:r>
              <a:rPr lang="en-US" dirty="0" smtClean="0"/>
              <a:t>What if we have already advanced when the Graph changes?</a:t>
            </a:r>
          </a:p>
          <a:p>
            <a:endParaRPr lang="en-US" dirty="0" smtClean="0"/>
          </a:p>
          <a:p>
            <a:r>
              <a:rPr lang="en-US" dirty="0" smtClean="0"/>
              <a:t>Good for calculating paths at some monitored location, but not good for handling changes while traveling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t>
            </a:r>
            <a:r>
              <a:rPr lang="en-US" dirty="0" err="1" smtClean="0"/>
              <a:t>Lite</a:t>
            </a:r>
            <a:endParaRPr lang="en-US" dirty="0"/>
          </a:p>
        </p:txBody>
      </p:sp>
      <p:sp>
        <p:nvSpPr>
          <p:cNvPr id="3" name="Content Placeholder 2"/>
          <p:cNvSpPr>
            <a:spLocks noGrp="1"/>
          </p:cNvSpPr>
          <p:nvPr>
            <p:ph idx="1"/>
          </p:nvPr>
        </p:nvSpPr>
        <p:spPr/>
        <p:txBody>
          <a:bodyPr/>
          <a:lstStyle/>
          <a:p>
            <a:r>
              <a:rPr lang="en-US" dirty="0" smtClean="0"/>
              <a:t>Built on top of LPA*</a:t>
            </a:r>
          </a:p>
          <a:p>
            <a:endParaRPr lang="en-US" dirty="0" smtClean="0"/>
          </a:p>
          <a:p>
            <a:endParaRPr lang="en-US" dirty="0" smtClean="0"/>
          </a:p>
          <a:p>
            <a:r>
              <a:rPr lang="en-US" dirty="0" smtClean="0"/>
              <a:t>Takes into consideration path already traveled</a:t>
            </a:r>
          </a:p>
          <a:p>
            <a:endParaRPr lang="en-US" dirty="0" smtClean="0"/>
          </a:p>
          <a:p>
            <a:endParaRPr lang="en-US" dirty="0" smtClean="0"/>
          </a:p>
          <a:p>
            <a:r>
              <a:rPr lang="en-US" dirty="0" smtClean="0"/>
              <a:t>How does it do this?</a:t>
            </a:r>
          </a:p>
          <a:p>
            <a:endParaRPr lang="en-US"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t>
            </a:r>
            <a:r>
              <a:rPr lang="en-US" dirty="0" err="1" smtClean="0"/>
              <a:t>Lite</a:t>
            </a:r>
            <a:endParaRPr lang="en-US" dirty="0"/>
          </a:p>
        </p:txBody>
      </p:sp>
      <p:sp>
        <p:nvSpPr>
          <p:cNvPr id="3" name="Content Placeholder 2"/>
          <p:cNvSpPr>
            <a:spLocks noGrp="1"/>
          </p:cNvSpPr>
          <p:nvPr>
            <p:ph idx="1"/>
          </p:nvPr>
        </p:nvSpPr>
        <p:spPr/>
        <p:txBody>
          <a:bodyPr/>
          <a:lstStyle/>
          <a:p>
            <a:r>
              <a:rPr lang="en-US" dirty="0" smtClean="0"/>
              <a:t>Heap reordering</a:t>
            </a:r>
          </a:p>
          <a:p>
            <a:endParaRPr lang="en-US" dirty="0" smtClean="0"/>
          </a:p>
          <a:p>
            <a:r>
              <a:rPr lang="en-US" dirty="0" smtClean="0"/>
              <a:t>D* </a:t>
            </a:r>
            <a:r>
              <a:rPr lang="en-US" dirty="0" err="1" smtClean="0"/>
              <a:t>Lite</a:t>
            </a:r>
            <a:r>
              <a:rPr lang="en-US" dirty="0" smtClean="0"/>
              <a:t> will find the shortest path from the goal node to the start node by minimizing rhs values</a:t>
            </a:r>
          </a:p>
          <a:p>
            <a:endParaRPr lang="en-US" dirty="0" smtClean="0"/>
          </a:p>
          <a:p>
            <a:r>
              <a:rPr lang="en-US" dirty="0" smtClean="0"/>
              <a:t>Key values are updated when a connection changes not only with the new connection data, but with the new amount the agent has traveled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value</a:t>
            </a:r>
            <a:endParaRPr lang="en-US" dirty="0"/>
          </a:p>
        </p:txBody>
      </p:sp>
      <p:sp>
        <p:nvSpPr>
          <p:cNvPr id="3" name="Content Placeholder 2"/>
          <p:cNvSpPr>
            <a:spLocks noGrp="1"/>
          </p:cNvSpPr>
          <p:nvPr>
            <p:ph idx="1"/>
          </p:nvPr>
        </p:nvSpPr>
        <p:spPr/>
        <p:txBody>
          <a:bodyPr/>
          <a:lstStyle/>
          <a:p>
            <a:r>
              <a:rPr lang="en-US" dirty="0" smtClean="0"/>
              <a:t>As an agent advances along the path the start node becomes the current node the agent is on</a:t>
            </a:r>
          </a:p>
          <a:p>
            <a:endParaRPr lang="en-US" dirty="0" smtClean="0"/>
          </a:p>
          <a:p>
            <a:r>
              <a:rPr lang="en-US" dirty="0" smtClean="0"/>
              <a:t>So when connections change and keys need to be calculated we need to update the heuristic from being estimated cost from goal to original start to estimated cost from goal node to new start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value (cont.)</a:t>
            </a:r>
            <a:endParaRPr lang="en-US" dirty="0"/>
          </a:p>
        </p:txBody>
      </p:sp>
      <p:sp>
        <p:nvSpPr>
          <p:cNvPr id="3" name="Content Placeholder 2"/>
          <p:cNvSpPr>
            <a:spLocks noGrp="1"/>
          </p:cNvSpPr>
          <p:nvPr>
            <p:ph idx="1"/>
          </p:nvPr>
        </p:nvSpPr>
        <p:spPr/>
        <p:txBody>
          <a:bodyPr/>
          <a:lstStyle/>
          <a:p>
            <a:r>
              <a:rPr lang="en-US" dirty="0" smtClean="0"/>
              <a:t>Because we’re moving toward the goal the heuristic will be decreasing</a:t>
            </a:r>
          </a:p>
          <a:p>
            <a:endParaRPr lang="en-US" dirty="0" smtClean="0"/>
          </a:p>
          <a:p>
            <a:r>
              <a:rPr lang="en-US" dirty="0" smtClean="0"/>
              <a:t>This decrease can be no more than h(</a:t>
            </a:r>
            <a:r>
              <a:rPr lang="en-US" dirty="0" err="1" smtClean="0"/>
              <a:t>startOrg</a:t>
            </a:r>
            <a:r>
              <a:rPr lang="en-US" dirty="0" smtClean="0"/>
              <a:t>, </a:t>
            </a:r>
            <a:r>
              <a:rPr lang="en-US" dirty="0" err="1" smtClean="0"/>
              <a:t>startNew</a:t>
            </a:r>
            <a:r>
              <a:rPr lang="en-US" dirty="0" smtClean="0"/>
              <a:t>). This is due to the </a:t>
            </a:r>
            <a:r>
              <a:rPr lang="en-US" dirty="0" err="1" smtClean="0"/>
              <a:t>propery</a:t>
            </a:r>
            <a:r>
              <a:rPr lang="en-US" dirty="0" smtClean="0"/>
              <a:t> of the heuristic being derived from a relaxed version of the problem.</a:t>
            </a:r>
          </a:p>
          <a:p>
            <a:endParaRPr lang="en-US" dirty="0" smtClean="0"/>
          </a:p>
          <a:p>
            <a:r>
              <a:rPr lang="en-US" dirty="0" smtClean="0"/>
              <a:t>So subtract that value from all keys?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Value (Cont.*)</a:t>
            </a:r>
            <a:endParaRPr lang="en-US" dirty="0"/>
          </a:p>
        </p:txBody>
      </p:sp>
      <p:sp>
        <p:nvSpPr>
          <p:cNvPr id="3" name="Content Placeholder 2"/>
          <p:cNvSpPr>
            <a:spLocks noGrp="1"/>
          </p:cNvSpPr>
          <p:nvPr>
            <p:ph idx="1"/>
          </p:nvPr>
        </p:nvSpPr>
        <p:spPr/>
        <p:txBody>
          <a:bodyPr/>
          <a:lstStyle/>
          <a:p>
            <a:r>
              <a:rPr lang="en-US" dirty="0" smtClean="0"/>
              <a:t>Because the we’re subtracting the same value from all keys the order in the Priority Queue does not change.</a:t>
            </a:r>
          </a:p>
          <a:p>
            <a:endParaRPr lang="en-US" dirty="0" smtClean="0"/>
          </a:p>
          <a:p>
            <a:r>
              <a:rPr lang="en-US" dirty="0" smtClean="0"/>
              <a:t>So Instead why don’t we add that value to all new calculated keys</a:t>
            </a:r>
          </a:p>
          <a:p>
            <a:endParaRPr lang="en-US" dirty="0" smtClean="0"/>
          </a:p>
          <a:p>
            <a:r>
              <a:rPr lang="en-US" dirty="0" smtClean="0"/>
              <a:t>This way we avoid traversing the Queue </a:t>
            </a:r>
            <a:r>
              <a:rPr lang="en-US" dirty="0" err="1" smtClean="0"/>
              <a:t>everytime</a:t>
            </a:r>
            <a:r>
              <a:rPr lang="en-US" dirty="0" smtClean="0"/>
              <a:t> connections change and heuristics remain admissible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Algorithm</a:t>
            </a:r>
            <a:endParaRPr lang="en-US" dirty="0"/>
          </a:p>
        </p:txBody>
      </p:sp>
      <p:pic>
        <p:nvPicPr>
          <p:cNvPr id="4" name="Content Placeholder 3" descr="DstarLiteAlgorithm.png"/>
          <p:cNvPicPr>
            <a:picLocks noGrp="1" noChangeAspect="1"/>
          </p:cNvPicPr>
          <p:nvPr>
            <p:ph idx="1"/>
          </p:nvPr>
        </p:nvPicPr>
        <p:blipFill>
          <a:blip r:embed="rId2"/>
          <a:stretch>
            <a:fillRect/>
          </a:stretch>
        </p:blipFill>
        <p:spPr>
          <a:xfrm>
            <a:off x="2209800" y="1079482"/>
            <a:ext cx="4419600" cy="5778518"/>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smtClean="0"/>
              <a:t>Enter Dynamic Pathfinding (cont.)</a:t>
            </a:r>
            <a:endParaRPr lang="en-US" dirty="0"/>
          </a:p>
        </p:txBody>
      </p:sp>
      <p:sp>
        <p:nvSpPr>
          <p:cNvPr id="10" name="Content Placeholder 9"/>
          <p:cNvSpPr>
            <a:spLocks noGrp="1"/>
          </p:cNvSpPr>
          <p:nvPr>
            <p:ph idx="1"/>
          </p:nvPr>
        </p:nvSpPr>
        <p:spPr/>
        <p:txBody>
          <a:bodyPr/>
          <a:lstStyle/>
          <a:p>
            <a:r>
              <a:rPr lang="en-US" dirty="0" smtClean="0"/>
              <a:t>Dynamic pathfinding algorithms will hold on to their search data.</a:t>
            </a:r>
          </a:p>
          <a:p>
            <a:endParaRPr lang="en-US" dirty="0" smtClean="0"/>
          </a:p>
          <a:p>
            <a:r>
              <a:rPr lang="en-US" dirty="0" smtClean="0"/>
              <a:t>If connections between nodes are lost or created, data is modified and only effected nodes are recalculated </a:t>
            </a:r>
          </a:p>
          <a:p>
            <a:endParaRPr lang="en-US" dirty="0" smtClean="0"/>
          </a:p>
          <a:p>
            <a:r>
              <a:rPr lang="en-US" dirty="0" smtClean="0"/>
              <a:t>No need to start from scratch</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Refresher</a:t>
            </a:r>
            <a:endParaRPr lang="en-US" dirty="0"/>
          </a:p>
        </p:txBody>
      </p:sp>
      <p:sp>
        <p:nvSpPr>
          <p:cNvPr id="3" name="Content Placeholder 2"/>
          <p:cNvSpPr>
            <a:spLocks noGrp="1"/>
          </p:cNvSpPr>
          <p:nvPr>
            <p:ph idx="1"/>
          </p:nvPr>
        </p:nvSpPr>
        <p:spPr/>
        <p:txBody>
          <a:bodyPr/>
          <a:lstStyle/>
          <a:p>
            <a:pPr algn="ctr">
              <a:buNone/>
            </a:pPr>
            <a:r>
              <a:rPr lang="en-US" dirty="0" smtClean="0"/>
              <a:t>Let’s review quickly how A* works.</a:t>
            </a:r>
            <a:endParaRPr lang="en-US" dirty="0"/>
          </a:p>
        </p:txBody>
      </p:sp>
      <p:pic>
        <p:nvPicPr>
          <p:cNvPr id="5" name="Picture 4" descr="network.png"/>
          <p:cNvPicPr>
            <a:picLocks noChangeAspect="1"/>
          </p:cNvPicPr>
          <p:nvPr/>
        </p:nvPicPr>
        <p:blipFill>
          <a:blip r:embed="rId2"/>
          <a:stretch>
            <a:fillRect/>
          </a:stretch>
        </p:blipFill>
        <p:spPr>
          <a:xfrm>
            <a:off x="2362200" y="3124200"/>
            <a:ext cx="4286250" cy="18764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a:t>
            </a:r>
            <a:endParaRPr lang="en-US" dirty="0"/>
          </a:p>
        </p:txBody>
      </p:sp>
      <p:sp>
        <p:nvSpPr>
          <p:cNvPr id="3" name="Content Placeholder 2"/>
          <p:cNvSpPr>
            <a:spLocks noGrp="1"/>
          </p:cNvSpPr>
          <p:nvPr>
            <p:ph idx="1"/>
          </p:nvPr>
        </p:nvSpPr>
        <p:spPr/>
        <p:txBody>
          <a:bodyPr/>
          <a:lstStyle/>
          <a:p>
            <a:r>
              <a:rPr lang="en-US" dirty="0" smtClean="0"/>
              <a:t>Graph</a:t>
            </a:r>
          </a:p>
          <a:p>
            <a:endParaRPr lang="en-US" dirty="0" smtClean="0"/>
          </a:p>
          <a:p>
            <a:r>
              <a:rPr lang="en-US" dirty="0" smtClean="0"/>
              <a:t>Node</a:t>
            </a:r>
          </a:p>
          <a:p>
            <a:endParaRPr lang="en-US" dirty="0" smtClean="0"/>
          </a:p>
          <a:p>
            <a:r>
              <a:rPr lang="en-US" dirty="0" smtClean="0"/>
              <a:t>Open List</a:t>
            </a:r>
          </a:p>
          <a:p>
            <a:endParaRPr lang="en-US" dirty="0" smtClean="0"/>
          </a:p>
          <a:p>
            <a:r>
              <a:rPr lang="en-US" dirty="0" smtClean="0"/>
              <a:t>Closed List</a:t>
            </a:r>
            <a:endParaRPr lang="en-US" dirty="0"/>
          </a:p>
        </p:txBody>
      </p:sp>
      <p:pic>
        <p:nvPicPr>
          <p:cNvPr id="4" name="Picture 3" descr="Graph.png"/>
          <p:cNvPicPr>
            <a:picLocks noChangeAspect="1"/>
          </p:cNvPicPr>
          <p:nvPr/>
        </p:nvPicPr>
        <p:blipFill>
          <a:blip r:embed="rId2"/>
          <a:stretch>
            <a:fillRect/>
          </a:stretch>
        </p:blipFill>
        <p:spPr>
          <a:xfrm>
            <a:off x="4038600" y="1447800"/>
            <a:ext cx="838200" cy="830216"/>
          </a:xfrm>
          <a:prstGeom prst="rect">
            <a:avLst/>
          </a:prstGeom>
        </p:spPr>
      </p:pic>
      <p:pic>
        <p:nvPicPr>
          <p:cNvPr id="5" name="Picture 4" descr="Node.png"/>
          <p:cNvPicPr>
            <a:picLocks noChangeAspect="1"/>
          </p:cNvPicPr>
          <p:nvPr/>
        </p:nvPicPr>
        <p:blipFill>
          <a:blip r:embed="rId3"/>
          <a:stretch>
            <a:fillRect/>
          </a:stretch>
        </p:blipFill>
        <p:spPr>
          <a:xfrm>
            <a:off x="2667000" y="2438400"/>
            <a:ext cx="838200" cy="830217"/>
          </a:xfrm>
          <a:prstGeom prst="rect">
            <a:avLst/>
          </a:prstGeom>
        </p:spPr>
      </p:pic>
      <p:pic>
        <p:nvPicPr>
          <p:cNvPr id="6" name="Picture 5" descr="List.png"/>
          <p:cNvPicPr>
            <a:picLocks noChangeAspect="1"/>
          </p:cNvPicPr>
          <p:nvPr/>
        </p:nvPicPr>
        <p:blipFill>
          <a:blip r:embed="rId4"/>
          <a:stretch>
            <a:fillRect/>
          </a:stretch>
        </p:blipFill>
        <p:spPr>
          <a:xfrm>
            <a:off x="4495800" y="3733800"/>
            <a:ext cx="2514600" cy="490977"/>
          </a:xfrm>
          <a:prstGeom prst="rect">
            <a:avLst/>
          </a:prstGeom>
        </p:spPr>
      </p:pic>
      <p:pic>
        <p:nvPicPr>
          <p:cNvPr id="7" name="Picture 6" descr="List.png"/>
          <p:cNvPicPr>
            <a:picLocks noChangeAspect="1"/>
          </p:cNvPicPr>
          <p:nvPr/>
        </p:nvPicPr>
        <p:blipFill>
          <a:blip r:embed="rId4"/>
          <a:stretch>
            <a:fillRect/>
          </a:stretch>
        </p:blipFill>
        <p:spPr>
          <a:xfrm>
            <a:off x="4495800" y="4648200"/>
            <a:ext cx="2514600" cy="49097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Node</a:t>
            </a:r>
            <a:endParaRPr lang="en-US" dirty="0"/>
          </a:p>
        </p:txBody>
      </p:sp>
      <p:pic>
        <p:nvPicPr>
          <p:cNvPr id="7" name="Content Placeholder 6" descr="Node.png"/>
          <p:cNvPicPr>
            <a:picLocks noGrp="1" noChangeAspect="1"/>
          </p:cNvPicPr>
          <p:nvPr>
            <p:ph sz="half" idx="1"/>
          </p:nvPr>
        </p:nvPicPr>
        <p:blipFill>
          <a:blip r:embed="rId2"/>
          <a:stretch>
            <a:fillRect/>
          </a:stretch>
        </p:blipFill>
        <p:spPr>
          <a:xfrm>
            <a:off x="1143000" y="1676400"/>
            <a:ext cx="2000250" cy="1981200"/>
          </a:xfrm>
        </p:spPr>
      </p:pic>
      <p:sp>
        <p:nvSpPr>
          <p:cNvPr id="6" name="Content Placeholder 5"/>
          <p:cNvSpPr>
            <a:spLocks noGrp="1"/>
          </p:cNvSpPr>
          <p:nvPr>
            <p:ph sz="half" idx="2"/>
          </p:nvPr>
        </p:nvSpPr>
        <p:spPr/>
        <p:txBody>
          <a:bodyPr>
            <a:normAutofit fontScale="92500" lnSpcReduction="10000"/>
          </a:bodyPr>
          <a:lstStyle/>
          <a:p>
            <a:r>
              <a:rPr lang="en-US" dirty="0" smtClean="0"/>
              <a:t>g(x) is the cost so far from the start node to the current node</a:t>
            </a:r>
          </a:p>
          <a:p>
            <a:endParaRPr lang="en-US" dirty="0" smtClean="0"/>
          </a:p>
          <a:p>
            <a:r>
              <a:rPr lang="en-US" dirty="0" smtClean="0"/>
              <a:t>h(x) is the heuristic being used to estimate distance to the goal</a:t>
            </a:r>
          </a:p>
          <a:p>
            <a:endParaRPr lang="en-US" dirty="0" smtClean="0"/>
          </a:p>
          <a:p>
            <a:r>
              <a:rPr lang="en-US" dirty="0" smtClean="0"/>
              <a:t>Children[] is a list of children nodes or nodes connected to the current node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List</a:t>
            </a:r>
            <a:endParaRPr lang="en-US" dirty="0"/>
          </a:p>
        </p:txBody>
      </p:sp>
      <p:pic>
        <p:nvPicPr>
          <p:cNvPr id="5" name="Content Placeholder 4" descr="List.png"/>
          <p:cNvPicPr>
            <a:picLocks noGrp="1" noChangeAspect="1"/>
          </p:cNvPicPr>
          <p:nvPr>
            <p:ph sz="half" idx="1"/>
          </p:nvPr>
        </p:nvPicPr>
        <p:blipFill>
          <a:blip r:embed="rId2"/>
          <a:stretch>
            <a:fillRect/>
          </a:stretch>
        </p:blipFill>
        <p:spPr>
          <a:xfrm>
            <a:off x="533400" y="2362200"/>
            <a:ext cx="3609975" cy="704850"/>
          </a:xfrm>
        </p:spPr>
      </p:pic>
      <p:sp>
        <p:nvSpPr>
          <p:cNvPr id="4" name="Content Placeholder 3"/>
          <p:cNvSpPr>
            <a:spLocks noGrp="1"/>
          </p:cNvSpPr>
          <p:nvPr>
            <p:ph sz="half" idx="2"/>
          </p:nvPr>
        </p:nvSpPr>
        <p:spPr/>
        <p:txBody>
          <a:bodyPr/>
          <a:lstStyle/>
          <a:p>
            <a:r>
              <a:rPr lang="en-US" dirty="0" smtClean="0"/>
              <a:t>List of nodes that need to be examined</a:t>
            </a:r>
          </a:p>
          <a:p>
            <a:endParaRPr lang="en-US" dirty="0" smtClean="0"/>
          </a:p>
          <a:p>
            <a:r>
              <a:rPr lang="en-US" dirty="0" smtClean="0"/>
              <a:t>Priority Queue sorted by f(x)</a:t>
            </a:r>
          </a:p>
          <a:p>
            <a:endParaRPr lang="en-US" dirty="0" smtClean="0"/>
          </a:p>
          <a:p>
            <a:r>
              <a:rPr lang="en-US" dirty="0" smtClean="0"/>
              <a:t>f(x) = g(x) + h(x)</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List</a:t>
            </a:r>
            <a:endParaRPr lang="en-US" dirty="0"/>
          </a:p>
        </p:txBody>
      </p:sp>
      <p:pic>
        <p:nvPicPr>
          <p:cNvPr id="5" name="Content Placeholder 4" descr="List.png"/>
          <p:cNvPicPr>
            <a:picLocks noGrp="1" noChangeAspect="1"/>
          </p:cNvPicPr>
          <p:nvPr>
            <p:ph sz="half" idx="1"/>
          </p:nvPr>
        </p:nvPicPr>
        <p:blipFill>
          <a:blip r:embed="rId2"/>
          <a:stretch>
            <a:fillRect/>
          </a:stretch>
        </p:blipFill>
        <p:spPr>
          <a:xfrm>
            <a:off x="457200" y="2362200"/>
            <a:ext cx="3609975" cy="704850"/>
          </a:xfrm>
        </p:spPr>
      </p:pic>
      <p:sp>
        <p:nvSpPr>
          <p:cNvPr id="4" name="Content Placeholder 3"/>
          <p:cNvSpPr>
            <a:spLocks noGrp="1"/>
          </p:cNvSpPr>
          <p:nvPr>
            <p:ph sz="half" idx="2"/>
          </p:nvPr>
        </p:nvSpPr>
        <p:spPr/>
        <p:txBody>
          <a:bodyPr>
            <a:normAutofit fontScale="92500"/>
          </a:bodyPr>
          <a:lstStyle/>
          <a:p>
            <a:r>
              <a:rPr lang="en-US" dirty="0" smtClean="0"/>
              <a:t>List of nodes that have already been visited</a:t>
            </a:r>
          </a:p>
          <a:p>
            <a:endParaRPr lang="en-US" dirty="0" smtClean="0"/>
          </a:p>
          <a:p>
            <a:r>
              <a:rPr lang="en-US" dirty="0" smtClean="0"/>
              <a:t>List must also track the source parent of the nodes it contains</a:t>
            </a:r>
          </a:p>
          <a:p>
            <a:endParaRPr lang="en-US" dirty="0" smtClean="0"/>
          </a:p>
          <a:p>
            <a:r>
              <a:rPr lang="en-US" dirty="0" smtClean="0"/>
              <a:t>When the goal node is placed on the closed list the algorithm terminates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292</TotalTime>
  <Words>1284</Words>
  <Application>Microsoft Office PowerPoint</Application>
  <PresentationFormat>On-screen Show (4:3)</PresentationFormat>
  <Paragraphs>224</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Apex</vt:lpstr>
      <vt:lpstr>D* Lite and Dynamic pathfinding</vt:lpstr>
      <vt:lpstr>Traditional Pathfinding Algorithms</vt:lpstr>
      <vt:lpstr>Enter Dynamic Pathfinding</vt:lpstr>
      <vt:lpstr>Enter Dynamic Pathfinding (cont.)</vt:lpstr>
      <vt:lpstr>A* Refresher</vt:lpstr>
      <vt:lpstr>Data Structures</vt:lpstr>
      <vt:lpstr>Node</vt:lpstr>
      <vt:lpstr>Open List</vt:lpstr>
      <vt:lpstr>Closed List</vt:lpstr>
      <vt:lpstr>Algorithm</vt:lpstr>
      <vt:lpstr>Now on to the Juicy stuff</vt:lpstr>
      <vt:lpstr>Juicy Stuff (cont.)</vt:lpstr>
      <vt:lpstr>RHS value</vt:lpstr>
      <vt:lpstr>RHS Value (cont.)</vt:lpstr>
      <vt:lpstr>RHS Value (cont.)</vt:lpstr>
      <vt:lpstr>Inconsistency</vt:lpstr>
      <vt:lpstr>Under Consistent</vt:lpstr>
      <vt:lpstr>Over Consistent</vt:lpstr>
      <vt:lpstr>Lifelong Planning A* (LPA*)</vt:lpstr>
      <vt:lpstr>Data Structures</vt:lpstr>
      <vt:lpstr>Node</vt:lpstr>
      <vt:lpstr>The Key</vt:lpstr>
      <vt:lpstr>The Open List</vt:lpstr>
      <vt:lpstr>The Algorithm (general)</vt:lpstr>
      <vt:lpstr>The Algorithm (More Specific)</vt:lpstr>
      <vt:lpstr>Similar to A*</vt:lpstr>
      <vt:lpstr>Demonstration</vt:lpstr>
      <vt:lpstr>Demonstation</vt:lpstr>
      <vt:lpstr>Deomstration</vt:lpstr>
      <vt:lpstr>Demonstration</vt:lpstr>
      <vt:lpstr>Second Search Demonstration</vt:lpstr>
      <vt:lpstr>LPA* weaknesses</vt:lpstr>
      <vt:lpstr>D* Lite</vt:lpstr>
      <vt:lpstr>D* Lite</vt:lpstr>
      <vt:lpstr>K value</vt:lpstr>
      <vt:lpstr>K value (cont.)</vt:lpstr>
      <vt:lpstr>K Value (Cont.*)</vt:lpstr>
      <vt:lpstr>The Algorithm</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 Lite and Dynamic pathfinding</dc:title>
  <dc:creator>Adrian Sotelo</dc:creator>
  <cp:lastModifiedBy>Edaena</cp:lastModifiedBy>
  <cp:revision>37</cp:revision>
  <dcterms:created xsi:type="dcterms:W3CDTF">2009-03-03T20:15:33Z</dcterms:created>
  <dcterms:modified xsi:type="dcterms:W3CDTF">2013-10-28T16:29:48Z</dcterms:modified>
</cp:coreProperties>
</file>