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handoutMasterIdLst>
    <p:handoutMasterId r:id="rId8"/>
  </p:handoutMasterIdLst>
  <p:sldIdLst>
    <p:sldId id="270" r:id="rId2"/>
    <p:sldId id="271" r:id="rId3"/>
    <p:sldId id="272" r:id="rId4"/>
    <p:sldId id="273" r:id="rId5"/>
    <p:sldId id="263" r:id="rId6"/>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96" d="100"/>
          <a:sy n="96" d="100"/>
        </p:scale>
        <p:origin x="342" y="4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6/1/2020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‹N°›</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6/1/2020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‹N°›</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picture of one of the geographic features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552792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illustrating a season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12989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dirty="0"/>
              <a:t>Insert a picture of an animal and or plant found in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3890140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A181B6-B371-4031-9CBE-ED0985B01CB6}" type="slidenum">
              <a:rPr lang="en-US"/>
              <a:pPr/>
              <a:t>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Add key points in the history of your country to the timeline.</a:t>
            </a:r>
          </a:p>
        </p:txBody>
      </p:sp>
    </p:spTree>
    <p:extLst>
      <p:ext uri="{BB962C8B-B14F-4D97-AF65-F5344CB8AC3E}">
        <p14:creationId xmlns:p14="http://schemas.microsoft.com/office/powerpoint/2010/main" val="222905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smtClean="0"/>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6/1/2020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‹N°›</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smtClean="0"/>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6/1/2020</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6/1/2020</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6/1/2020</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6/1/2020</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smtClean="0"/>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6/1/2020</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‹N°›</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6/1/2020</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‹N°›</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cocl.us/new_york_datase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data.cityofnewyork.us/City-Government/Borough-Boundaries/tqmj-j8z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cl.us/new_york_dataset%22"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33772" y="260648"/>
            <a:ext cx="11593288" cy="691480"/>
          </a:xfrm>
        </p:spPr>
        <p:txBody>
          <a:bodyPr/>
          <a:lstStyle/>
          <a:p>
            <a:pPr algn="ctr"/>
            <a:r>
              <a:rPr lang="en-IN" b="1" dirty="0"/>
              <a:t>Introduction: </a:t>
            </a:r>
            <a:endParaRPr lang="en-IN" dirty="0"/>
          </a:p>
        </p:txBody>
      </p:sp>
      <p:sp>
        <p:nvSpPr>
          <p:cNvPr id="2" name="Content Placeholder 1"/>
          <p:cNvSpPr>
            <a:spLocks noGrp="1"/>
          </p:cNvSpPr>
          <p:nvPr>
            <p:ph idx="1"/>
          </p:nvPr>
        </p:nvSpPr>
        <p:spPr>
          <a:xfrm>
            <a:off x="477788" y="1196752"/>
            <a:ext cx="11305256" cy="4853136"/>
          </a:xfrm>
        </p:spPr>
        <p:txBody>
          <a:bodyPr>
            <a:normAutofit fontScale="70000" lnSpcReduction="20000"/>
          </a:bodyPr>
          <a:lstStyle/>
          <a:p>
            <a:pPr algn="just">
              <a:lnSpc>
                <a:spcPct val="120000"/>
              </a:lnSpc>
            </a:pPr>
            <a:r>
              <a:rPr lang="en-IN" dirty="0"/>
              <a:t>New York City's demographics show that it is a large and ethnically diverse metropolis. It is the largest city in the United States with a long history of international immigration. New York City was home to nearly 8.5 million people in 2014, accounting for over 40% of the population of New York State and a slightly lower percentage of the New York metropolitan area, home to approximately 23.6 million. Over the last decade the city has been growing faster than the region. The New York region continues to be by far the leading metropolitan gateway for legal immigrants admitted into the United States.</a:t>
            </a:r>
          </a:p>
          <a:p>
            <a:pPr algn="just">
              <a:lnSpc>
                <a:spcPct val="120000"/>
              </a:lnSpc>
            </a:pPr>
            <a:r>
              <a:rPr lang="en-IN" dirty="0"/>
              <a:t>New York City has also been a major point of entry for immigrants; the term "melting pot" was coined to describe densely populated immigrant neighbourhoods on the Lower East Side. As many as 800 languages are spoken in New York, making it the most linguistically diverse city in the world. English remains the most widely spoken language, although there are areas in the outer boroughs in which up to 25% of people speak English as an alternate language, and/or have limited or no English language fluency. English is least spoken in neighbourhoods such as Flushing, Sunset Park, and Corona. </a:t>
            </a:r>
          </a:p>
          <a:p>
            <a:pPr algn="just">
              <a:lnSpc>
                <a:spcPct val="120000"/>
              </a:lnSpc>
            </a:pPr>
            <a:r>
              <a:rPr lang="en-IN" dirty="0"/>
              <a:t>With its diverse culture, comes diverse food items. There are many restaurants in New York City, each belonging to different categories like Chinese, Indian, and French etc.</a:t>
            </a:r>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89756" y="260648"/>
            <a:ext cx="11737304" cy="691480"/>
          </a:xfrm>
        </p:spPr>
        <p:txBody>
          <a:bodyPr/>
          <a:lstStyle/>
          <a:p>
            <a:pPr algn="ctr"/>
            <a:r>
              <a:rPr lang="en-IN" b="1" dirty="0"/>
              <a:t>Problem:</a:t>
            </a:r>
            <a:endParaRPr lang="en-IN" dirty="0"/>
          </a:p>
        </p:txBody>
      </p:sp>
      <p:sp>
        <p:nvSpPr>
          <p:cNvPr id="2" name="Content Placeholder 1"/>
          <p:cNvSpPr>
            <a:spLocks noGrp="1"/>
          </p:cNvSpPr>
          <p:nvPr>
            <p:ph sz="half" idx="1"/>
          </p:nvPr>
        </p:nvSpPr>
        <p:spPr>
          <a:xfrm>
            <a:off x="621804" y="1628800"/>
            <a:ext cx="10729192" cy="4343400"/>
          </a:xfrm>
        </p:spPr>
        <p:txBody>
          <a:bodyPr>
            <a:normAutofit/>
          </a:bodyPr>
          <a:lstStyle/>
          <a:p>
            <a:pPr algn="just"/>
            <a:r>
              <a:rPr lang="en-IN" dirty="0"/>
              <a:t>To find the answers to the following questions: </a:t>
            </a:r>
          </a:p>
          <a:p>
            <a:pPr algn="just"/>
            <a:r>
              <a:rPr lang="en-IN" dirty="0"/>
              <a:t>Q1) List and visualize all major parts of New York City that has great Indian restaurants.</a:t>
            </a:r>
          </a:p>
          <a:p>
            <a:pPr algn="just"/>
            <a:r>
              <a:rPr lang="en-IN" dirty="0"/>
              <a:t>Q2) </a:t>
            </a:r>
            <a:r>
              <a:rPr lang="en-IN" dirty="0" smtClean="0"/>
              <a:t>What </a:t>
            </a:r>
            <a:r>
              <a:rPr lang="en-IN" dirty="0"/>
              <a:t>is best location in New York City for Indian Cuisine?</a:t>
            </a:r>
          </a:p>
          <a:p>
            <a:pPr algn="just"/>
            <a:r>
              <a:rPr lang="en-IN" dirty="0"/>
              <a:t>Q3) </a:t>
            </a:r>
            <a:r>
              <a:rPr lang="en-IN" dirty="0" smtClean="0"/>
              <a:t>Which </a:t>
            </a:r>
            <a:r>
              <a:rPr lang="en-IN" dirty="0"/>
              <a:t>areas have potential Indian Restaurant Market?</a:t>
            </a:r>
          </a:p>
          <a:p>
            <a:pPr algn="just"/>
            <a:r>
              <a:rPr lang="en-IN" dirty="0"/>
              <a:t>Q4) </a:t>
            </a:r>
            <a:r>
              <a:rPr lang="en-IN" dirty="0" smtClean="0"/>
              <a:t>Which </a:t>
            </a:r>
            <a:r>
              <a:rPr lang="en-IN" dirty="0"/>
              <a:t>all areas lack Indian Restaurants?</a:t>
            </a:r>
          </a:p>
          <a:p>
            <a:pPr algn="just"/>
            <a:r>
              <a:rPr lang="en-IN" dirty="0"/>
              <a:t>Q5) W</a:t>
            </a:r>
            <a:r>
              <a:rPr lang="en-IN" dirty="0" smtClean="0"/>
              <a:t>hich </a:t>
            </a:r>
            <a:r>
              <a:rPr lang="en-IN" dirty="0"/>
              <a:t>is the best place to stay if you prefer Indian Cuisine?</a:t>
            </a:r>
          </a:p>
        </p:txBody>
      </p:sp>
    </p:spTree>
    <p:extLst>
      <p:ext uri="{BB962C8B-B14F-4D97-AF65-F5344CB8AC3E}">
        <p14:creationId xmlns:p14="http://schemas.microsoft.com/office/powerpoint/2010/main" val="1192260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9756" y="260648"/>
            <a:ext cx="11809312" cy="691480"/>
          </a:xfrm>
        </p:spPr>
        <p:txBody>
          <a:bodyPr/>
          <a:lstStyle/>
          <a:p>
            <a:pPr algn="ctr"/>
            <a:r>
              <a:rPr lang="en-IN" b="1" dirty="0"/>
              <a:t>Data Section:</a:t>
            </a:r>
            <a:endParaRPr lang="en-IN" dirty="0"/>
          </a:p>
        </p:txBody>
      </p:sp>
      <p:sp>
        <p:nvSpPr>
          <p:cNvPr id="3" name="Text Placeholder 2"/>
          <p:cNvSpPr>
            <a:spLocks noGrp="1"/>
          </p:cNvSpPr>
          <p:nvPr>
            <p:ph sz="half" idx="1"/>
          </p:nvPr>
        </p:nvSpPr>
        <p:spPr>
          <a:xfrm>
            <a:off x="172688" y="1196752"/>
            <a:ext cx="11809312" cy="5400600"/>
          </a:xfrm>
        </p:spPr>
        <p:txBody>
          <a:bodyPr>
            <a:normAutofit/>
          </a:bodyPr>
          <a:lstStyle/>
          <a:p>
            <a:pPr marL="45720" indent="0" algn="just">
              <a:buNone/>
            </a:pPr>
            <a:r>
              <a:rPr lang="en-IN" dirty="0"/>
              <a:t>For this project we need the following data</a:t>
            </a:r>
            <a:r>
              <a:rPr lang="en-IN" dirty="0" smtClean="0"/>
              <a:t>:</a:t>
            </a:r>
          </a:p>
          <a:p>
            <a:pPr marL="502920" indent="-457200" algn="just">
              <a:buFont typeface="+mj-lt"/>
              <a:buAutoNum type="arabicPeriod"/>
            </a:pPr>
            <a:r>
              <a:rPr lang="en-IN" sz="2000" dirty="0"/>
              <a:t>New York City data that contains list Boroughs, Neighbourhoods along with their latitude and longitude.</a:t>
            </a:r>
          </a:p>
          <a:p>
            <a:pPr lvl="1" algn="just"/>
            <a:r>
              <a:rPr lang="en-IN" sz="1800" dirty="0"/>
              <a:t>Data source : </a:t>
            </a:r>
            <a:r>
              <a:rPr lang="en-IN" sz="1800" dirty="0">
                <a:hlinkClick r:id="rId3"/>
              </a:rPr>
              <a:t>https://cocl.us/new_york_dataset</a:t>
            </a:r>
            <a:endParaRPr lang="en-IN" sz="1800" dirty="0"/>
          </a:p>
          <a:p>
            <a:pPr lvl="1" algn="just"/>
            <a:r>
              <a:rPr lang="en-IN" sz="1800" dirty="0"/>
              <a:t>Description: This data set contains the required information. And we will use this data set to explore various neighbourhoods of New York </a:t>
            </a:r>
            <a:r>
              <a:rPr lang="en-IN" sz="1800" dirty="0" smtClean="0"/>
              <a:t>City</a:t>
            </a:r>
            <a:r>
              <a:rPr lang="en-IN" dirty="0" smtClean="0"/>
              <a:t>.</a:t>
            </a:r>
          </a:p>
          <a:p>
            <a:pPr marL="502920" indent="-457200" algn="just">
              <a:buFont typeface="+mj-lt"/>
              <a:buAutoNum type="arabicPeriod"/>
            </a:pPr>
            <a:r>
              <a:rPr lang="en-IN" sz="2000" dirty="0"/>
              <a:t>Indian restaurants in each neighbourhood of New York City.</a:t>
            </a:r>
          </a:p>
          <a:p>
            <a:pPr lvl="1" algn="just"/>
            <a:r>
              <a:rPr lang="en-IN" sz="1800" dirty="0"/>
              <a:t>Data source : Foursquare API</a:t>
            </a:r>
          </a:p>
          <a:p>
            <a:pPr lvl="1" algn="just"/>
            <a:r>
              <a:rPr lang="en-IN" sz="1800" dirty="0"/>
              <a:t>Description: By using this API we will get all the venues in each neighbourhood. We can filter these venues to get only Indian restaurants</a:t>
            </a:r>
            <a:r>
              <a:rPr lang="en-IN" sz="1800" dirty="0" smtClean="0"/>
              <a:t>.</a:t>
            </a:r>
          </a:p>
          <a:p>
            <a:pPr marL="502920" indent="-457200" algn="just">
              <a:buFont typeface="+mj-lt"/>
              <a:buAutoNum type="arabicPeriod"/>
            </a:pPr>
            <a:r>
              <a:rPr lang="en-IN" sz="2000" dirty="0"/>
              <a:t>GeoSpace data</a:t>
            </a:r>
          </a:p>
          <a:p>
            <a:pPr lvl="1" algn="just"/>
            <a:r>
              <a:rPr lang="en-IN" sz="1800" dirty="0"/>
              <a:t>Data source : </a:t>
            </a:r>
            <a:r>
              <a:rPr lang="en-IN" sz="1800" u="sng" dirty="0">
                <a:hlinkClick r:id="rId4"/>
              </a:rPr>
              <a:t>https://data.cityofnewyork.us/City-Government/Borough-Boundaries/tqmj-j8zm</a:t>
            </a:r>
            <a:endParaRPr lang="en-IN" sz="1800" dirty="0"/>
          </a:p>
          <a:p>
            <a:pPr lvl="1" algn="just"/>
            <a:r>
              <a:rPr lang="en-IN" sz="1800" dirty="0"/>
              <a:t>Description: By using this geo space data we will get the New York Borough boundaries that will help us visualize choropleth map</a:t>
            </a:r>
            <a:r>
              <a:rPr lang="en-IN" sz="1800" dirty="0" smtClean="0"/>
              <a:t>.</a:t>
            </a:r>
            <a:endParaRPr lang="en-IN" sz="1800" dirty="0"/>
          </a:p>
        </p:txBody>
      </p:sp>
    </p:spTree>
    <p:extLst>
      <p:ext uri="{BB962C8B-B14F-4D97-AF65-F5344CB8AC3E}">
        <p14:creationId xmlns:p14="http://schemas.microsoft.com/office/powerpoint/2010/main" val="883091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9756" y="260648"/>
            <a:ext cx="11809312" cy="691480"/>
          </a:xfrm>
        </p:spPr>
        <p:txBody>
          <a:bodyPr/>
          <a:lstStyle/>
          <a:p>
            <a:pPr algn="ctr"/>
            <a:r>
              <a:rPr lang="en-IN" b="1" dirty="0"/>
              <a:t>Methodology:</a:t>
            </a:r>
            <a:endParaRPr lang="en-IN" dirty="0"/>
          </a:p>
        </p:txBody>
      </p:sp>
      <p:sp>
        <p:nvSpPr>
          <p:cNvPr id="6" name="Content Placeholder 5"/>
          <p:cNvSpPr>
            <a:spLocks noGrp="1"/>
          </p:cNvSpPr>
          <p:nvPr>
            <p:ph sz="half" idx="1"/>
          </p:nvPr>
        </p:nvSpPr>
        <p:spPr>
          <a:xfrm>
            <a:off x="189756" y="1268760"/>
            <a:ext cx="11809312" cy="5400600"/>
          </a:xfrm>
        </p:spPr>
        <p:txBody>
          <a:bodyPr>
            <a:normAutofit fontScale="92500" lnSpcReduction="10000"/>
          </a:bodyPr>
          <a:lstStyle/>
          <a:p>
            <a:pPr marL="502920" lvl="0" indent="-457200" algn="just">
              <a:buFont typeface="+mj-lt"/>
              <a:buAutoNum type="arabicPeriod"/>
            </a:pPr>
            <a:r>
              <a:rPr lang="en-IN" dirty="0"/>
              <a:t>We begin by collecting the New York city data from the following link "</a:t>
            </a:r>
            <a:r>
              <a:rPr lang="en-IN" dirty="0">
                <a:hlinkClick r:id="rId3"/>
              </a:rPr>
              <a:t>https://</a:t>
            </a:r>
            <a:r>
              <a:rPr lang="en-IN" dirty="0" smtClean="0">
                <a:hlinkClick r:id="rId3"/>
              </a:rPr>
              <a:t>cocl.us/</a:t>
            </a:r>
            <a:r>
              <a:rPr lang="en-IN" dirty="0" err="1" smtClean="0">
                <a:hlinkClick r:id="rId3"/>
              </a:rPr>
              <a:t>new_york_dataset</a:t>
            </a:r>
            <a:r>
              <a:rPr lang="en-IN" dirty="0" smtClean="0">
                <a:hlinkClick r:id="rId3"/>
              </a:rPr>
              <a:t>“</a:t>
            </a:r>
            <a:endParaRPr lang="en-IN" dirty="0" smtClean="0"/>
          </a:p>
          <a:p>
            <a:pPr marL="502920" lvl="0" indent="-457200" algn="just">
              <a:buFont typeface="+mj-lt"/>
              <a:buAutoNum type="arabicPeriod"/>
            </a:pPr>
            <a:r>
              <a:rPr lang="en-IN" dirty="0"/>
              <a:t>We will find all venues for each neighbourhood using Foursquare </a:t>
            </a:r>
            <a:r>
              <a:rPr lang="en-IN" dirty="0" smtClean="0"/>
              <a:t>API.</a:t>
            </a:r>
          </a:p>
          <a:p>
            <a:pPr marL="502920" lvl="0" indent="-457200" algn="just">
              <a:buFont typeface="+mj-lt"/>
              <a:buAutoNum type="arabicPeriod"/>
            </a:pPr>
            <a:r>
              <a:rPr lang="en-IN" dirty="0"/>
              <a:t>We will then filter out all venues with Indian restaurant for further analysis</a:t>
            </a:r>
            <a:r>
              <a:rPr lang="en-IN" dirty="0" smtClean="0"/>
              <a:t>.</a:t>
            </a:r>
          </a:p>
          <a:p>
            <a:pPr marL="502920" indent="-457200" algn="just">
              <a:buFont typeface="+mj-lt"/>
              <a:buAutoNum type="arabicPeriod"/>
            </a:pPr>
            <a:r>
              <a:rPr lang="en-IN" dirty="0"/>
              <a:t>Next using Foursquare API, we will find the Ratings, Tips, and Number of Likes for all the Indian Restaurants.</a:t>
            </a:r>
          </a:p>
          <a:p>
            <a:pPr marL="502920" indent="-457200" algn="just">
              <a:buFont typeface="+mj-lt"/>
              <a:buAutoNum type="arabicPeriod"/>
            </a:pPr>
            <a:r>
              <a:rPr lang="en-IN" dirty="0"/>
              <a:t>We will then sort Neighbourhoods and Borough the data keeping Ratings as the constraint.</a:t>
            </a:r>
          </a:p>
          <a:p>
            <a:pPr marL="502920" indent="-457200" algn="just">
              <a:buFont typeface="+mj-lt"/>
              <a:buAutoNum type="arabicPeriod"/>
            </a:pPr>
            <a:r>
              <a:rPr lang="en-IN" dirty="0"/>
              <a:t>Next we will consider all the neighbourhoods with average rating greater or equal 9.0 to visualize on map.</a:t>
            </a:r>
          </a:p>
          <a:p>
            <a:pPr marL="502920" indent="-457200" algn="just">
              <a:buFont typeface="+mj-lt"/>
              <a:buAutoNum type="arabicPeriod"/>
            </a:pPr>
            <a:r>
              <a:rPr lang="en-IN" dirty="0"/>
              <a:t>We will join this dataset to original New York data to get longitude and latitude.</a:t>
            </a:r>
          </a:p>
          <a:p>
            <a:pPr marL="502920" indent="-457200" algn="just">
              <a:buFont typeface="+mj-lt"/>
              <a:buAutoNum type="arabicPeriod"/>
            </a:pPr>
            <a:r>
              <a:rPr lang="en-IN" dirty="0"/>
              <a:t>Finally, we will visualize the Neighbourhoods and Borough based on average            Rating using python’s Folium library</a:t>
            </a:r>
            <a:r>
              <a:rPr lang="en-IN" dirty="0" smtClean="0"/>
              <a:t>.</a:t>
            </a:r>
            <a:endParaRPr lang="en-IN" dirty="0"/>
          </a:p>
        </p:txBody>
      </p:sp>
    </p:spTree>
    <p:extLst>
      <p:ext uri="{BB962C8B-B14F-4D97-AF65-F5344CB8AC3E}">
        <p14:creationId xmlns:p14="http://schemas.microsoft.com/office/powerpoint/2010/main" val="4897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261764" y="332656"/>
            <a:ext cx="11737304" cy="691480"/>
          </a:xfrm>
        </p:spPr>
        <p:txBody>
          <a:bodyPr/>
          <a:lstStyle/>
          <a:p>
            <a:pPr algn="ctr"/>
            <a:r>
              <a:rPr lang="en-IN" b="1" dirty="0"/>
              <a:t>Conclusion:</a:t>
            </a:r>
            <a:endParaRPr lang="en-US" dirty="0"/>
          </a:p>
        </p:txBody>
      </p:sp>
      <p:sp>
        <p:nvSpPr>
          <p:cNvPr id="9" name="Content Placeholder 8"/>
          <p:cNvSpPr>
            <a:spLocks noGrp="1"/>
          </p:cNvSpPr>
          <p:nvPr>
            <p:ph idx="1"/>
          </p:nvPr>
        </p:nvSpPr>
        <p:spPr>
          <a:xfrm>
            <a:off x="261764" y="1196752"/>
            <a:ext cx="11737304" cy="5328592"/>
          </a:xfrm>
        </p:spPr>
        <p:txBody>
          <a:bodyPr>
            <a:normAutofit fontScale="92500" lnSpcReduction="10000"/>
          </a:bodyPr>
          <a:lstStyle/>
          <a:p>
            <a:pPr marL="45720" indent="0">
              <a:buNone/>
            </a:pPr>
            <a:r>
              <a:rPr lang="en-IN" dirty="0"/>
              <a:t>So now we can answer the questions asked above in the Questions section</a:t>
            </a:r>
            <a:r>
              <a:rPr lang="en-IN" dirty="0" smtClean="0"/>
              <a:t>:</a:t>
            </a:r>
            <a:endParaRPr lang="en-US" dirty="0"/>
          </a:p>
          <a:p>
            <a:pPr marL="45720" indent="0">
              <a:buNone/>
            </a:pPr>
            <a:r>
              <a:rPr lang="en-IN" dirty="0"/>
              <a:t>Answers:</a:t>
            </a:r>
          </a:p>
          <a:p>
            <a:pPr marL="502920" indent="-457200">
              <a:buFont typeface="+mj-lt"/>
              <a:buAutoNum type="arabicPeriod"/>
            </a:pPr>
            <a:r>
              <a:rPr lang="en-IN" dirty="0"/>
              <a:t>The following location in New York City has great Indian restaurants</a:t>
            </a:r>
            <a:r>
              <a:rPr lang="en-IN" dirty="0" smtClean="0"/>
              <a:t>.</a:t>
            </a:r>
          </a:p>
          <a:p>
            <a:pPr marL="502920" indent="-457200">
              <a:buFont typeface="+mj-lt"/>
              <a:buAutoNum type="arabicPeriod"/>
            </a:pPr>
            <a:endParaRPr lang="en-IN" dirty="0"/>
          </a:p>
          <a:p>
            <a:pPr marL="502920" indent="-457200">
              <a:buFont typeface="+mj-lt"/>
              <a:buAutoNum type="arabicPeriod"/>
            </a:pPr>
            <a:endParaRPr lang="en-IN" dirty="0" smtClean="0"/>
          </a:p>
          <a:p>
            <a:pPr marL="502920" indent="-457200">
              <a:buFont typeface="+mj-lt"/>
              <a:buAutoNum type="arabicPeriod"/>
            </a:pPr>
            <a:endParaRPr lang="en-IN" dirty="0"/>
          </a:p>
          <a:p>
            <a:pPr marL="502920" indent="-457200">
              <a:buFont typeface="+mj-lt"/>
              <a:buAutoNum type="arabicPeriod"/>
            </a:pPr>
            <a:r>
              <a:rPr lang="en-IN" dirty="0"/>
              <a:t>Astoria (Queens), Blissville (Queens), Civic Center (Manhattan) are some of the best neighbourhoods for Indian cuisine</a:t>
            </a:r>
            <a:r>
              <a:rPr lang="en-IN" dirty="0" smtClean="0"/>
              <a:t>.</a:t>
            </a:r>
          </a:p>
          <a:p>
            <a:pPr marL="502920" indent="-457200">
              <a:buFont typeface="+mj-lt"/>
              <a:buAutoNum type="arabicPeriod"/>
            </a:pPr>
            <a:r>
              <a:rPr lang="en-IN" dirty="0"/>
              <a:t>Manhattan have potential Indian Restaurant Market.</a:t>
            </a:r>
          </a:p>
          <a:p>
            <a:pPr marL="502920" indent="-457200">
              <a:buFont typeface="+mj-lt"/>
              <a:buAutoNum type="arabicPeriod"/>
            </a:pPr>
            <a:r>
              <a:rPr lang="en-IN" dirty="0"/>
              <a:t>Staten Island ranks last in average rating of Indian Restaurants.</a:t>
            </a:r>
          </a:p>
          <a:p>
            <a:pPr marL="502920" indent="-457200">
              <a:buFont typeface="+mj-lt"/>
              <a:buAutoNum type="arabicPeriod"/>
            </a:pPr>
            <a:r>
              <a:rPr lang="en-IN" dirty="0"/>
              <a:t>Manhattan is the best place to stay if you prefer Indian Cuisine</a:t>
            </a:r>
            <a:r>
              <a:rPr lang="en-IN" dirty="0" smtClean="0"/>
              <a:t>.</a:t>
            </a:r>
          </a:p>
          <a:p>
            <a:pPr marL="274320" lvl="1" indent="0">
              <a:buNone/>
            </a:pPr>
            <a:endParaRPr lang="en-IN" dirty="0"/>
          </a:p>
          <a:p>
            <a:pPr marL="45720" indent="0">
              <a:buNone/>
            </a:pPr>
            <a:endParaRPr lang="en-US" dirty="0"/>
          </a:p>
        </p:txBody>
      </p:sp>
      <p:pic>
        <p:nvPicPr>
          <p:cNvPr id="8" name="Picture 7"/>
          <p:cNvPicPr/>
          <p:nvPr/>
        </p:nvPicPr>
        <p:blipFill rotWithShape="1">
          <a:blip r:embed="rId3"/>
          <a:srcRect r="41869"/>
          <a:stretch/>
        </p:blipFill>
        <p:spPr>
          <a:xfrm>
            <a:off x="981844" y="2564904"/>
            <a:ext cx="4968552" cy="1443852"/>
          </a:xfrm>
          <a:prstGeom prst="rect">
            <a:avLst/>
          </a:prstGeom>
        </p:spPr>
      </p:pic>
    </p:spTree>
    <p:extLst>
      <p:ext uri="{BB962C8B-B14F-4D97-AF65-F5344CB8AC3E}">
        <p14:creationId xmlns:p14="http://schemas.microsoft.com/office/powerpoint/2010/main" val="255394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65</TotalTime>
  <Words>753</Words>
  <Application>Microsoft Office PowerPoint</Application>
  <PresentationFormat>Personnalisé</PresentationFormat>
  <Paragraphs>52</Paragraphs>
  <Slides>5</Slides>
  <Notes>5</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5</vt:i4>
      </vt:variant>
    </vt:vector>
  </HeadingPairs>
  <TitlesOfParts>
    <vt:vector size="8" baseType="lpstr">
      <vt:lpstr>Arial</vt:lpstr>
      <vt:lpstr>Century Gothic</vt:lpstr>
      <vt:lpstr>World country report presentation</vt:lpstr>
      <vt:lpstr>Introduction: </vt:lpstr>
      <vt:lpstr>Problem:</vt:lpstr>
      <vt:lpstr>Data Section:</vt:lpstr>
      <vt:lpstr>Methodology: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Neighbourhoods</dc:title>
  <dc:creator>Mohit Tejsinghani</dc:creator>
  <cp:lastModifiedBy>Zoubair ALIMOUCH</cp:lastModifiedBy>
  <cp:revision>5</cp:revision>
  <dcterms:created xsi:type="dcterms:W3CDTF">2020-01-05T08:05:09Z</dcterms:created>
  <dcterms:modified xsi:type="dcterms:W3CDTF">2020-06-01T22:54:56Z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