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f00be0379046aa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f00be0379046aa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f00be0379046aa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8f00be0379046aa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f00be0379046aa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8f00be0379046aa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f00be0379046aa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f00be0379046aa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6eaf79f7ffb578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6eaf79f7ffb578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6eaf79f7ffb578a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6eaf79f7ffb578a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6eaf79f7ffb578a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6eaf79f7ffb578a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" y="2431211"/>
            <a:ext cx="3914318" cy="271228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71450" y="-1912920"/>
            <a:ext cx="8801100" cy="59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r>
              <a:rPr lang="ru"/>
              <a:t> </a:t>
            </a:r>
            <a:br>
              <a:rPr lang="ru"/>
            </a:br>
            <a:br>
              <a:rPr lang="ru"/>
            </a:br>
            <a:r>
              <a:rPr lang="ru"/>
              <a:t> </a:t>
            </a:r>
            <a:br>
              <a:rPr lang="ru"/>
            </a:br>
            <a:r>
              <a:rPr lang="ru"/>
              <a:t> </a:t>
            </a:r>
            <a:br>
              <a:rPr lang="ru"/>
            </a:br>
            <a:r>
              <a:rPr lang="ru"/>
              <a:t> </a:t>
            </a: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r>
              <a:rPr lang="ru"/>
              <a:t>МИНИСТЕРСТВО ОБРАЗОВАНИЯ И НАУКИ РОССИЙСКОЙ ФЕДЕРАЦИИ</a:t>
            </a:r>
            <a:br>
              <a:rPr lang="ru"/>
            </a:br>
            <a:r>
              <a:rPr lang="ru"/>
              <a:t>ГОСУДАРСТВЕННОЕ ОБРАЗОВАТЕЛЬНОЕ УЧРЕЖДЕНИЕ ВЫСШЕГО ПРОФЕССИОНАЛЬНОГО ОБРАЗОВАНИЯ</a:t>
            </a:r>
            <a:br>
              <a:rPr lang="ru"/>
            </a:br>
            <a:r>
              <a:rPr lang="ru"/>
              <a:t>                 «Воронежский Государственный Университет» </a:t>
            </a:r>
            <a:br>
              <a:rPr lang="ru"/>
            </a:br>
            <a:r>
              <a:rPr lang="ru"/>
              <a:t> </a:t>
            </a:r>
            <a:br>
              <a:rPr lang="ru"/>
            </a:br>
            <a:r>
              <a:rPr lang="ru"/>
              <a:t> КУРСОВАЯ РАБОТА</a:t>
            </a:r>
            <a:br>
              <a:rPr lang="ru"/>
            </a:br>
            <a:r>
              <a:rPr lang="ru"/>
              <a:t>Информационные технологии в обработке текстов</a:t>
            </a:r>
            <a:br>
              <a:rPr lang="ru"/>
            </a:br>
            <a:r>
              <a:rPr lang="ru"/>
              <a:t> </a:t>
            </a:r>
            <a:br>
              <a:rPr lang="ru"/>
            </a:br>
            <a:r>
              <a:rPr lang="ru"/>
              <a:t>Студент _________________________________Кадырова Залина Тимуровна </a:t>
            </a:r>
            <a:br>
              <a:rPr lang="ru"/>
            </a:br>
            <a:r>
              <a:rPr lang="ru"/>
              <a:t>Руководитель _______________________________Донина Ольга Валерьевна </a:t>
            </a:r>
            <a:br>
              <a:rPr lang="ru"/>
            </a:br>
            <a:r>
              <a:rPr lang="ru"/>
              <a:t>                       </a:t>
            </a:r>
            <a:br>
              <a:rPr lang="ru"/>
            </a:br>
            <a:r>
              <a:rPr lang="ru"/>
              <a:t> </a:t>
            </a:r>
            <a:br>
              <a:rPr lang="ru"/>
            </a:br>
            <a:r>
              <a:rPr lang="ru"/>
              <a:t>                                                        </a:t>
            </a:r>
            <a:br>
              <a:rPr lang="ru"/>
            </a:br>
            <a:r>
              <a:rPr lang="ru"/>
              <a:t> </a:t>
            </a:r>
            <a:br>
              <a:rPr lang="ru"/>
            </a:br>
            <a:r>
              <a:rPr lang="ru"/>
              <a:t> </a:t>
            </a:r>
            <a:br>
              <a:rPr lang="ru"/>
            </a:br>
            <a:r>
              <a:rPr lang="ru"/>
              <a:t> </a:t>
            </a:r>
            <a:br>
              <a:rPr lang="ru"/>
            </a:br>
            <a:r>
              <a:rPr lang="ru"/>
              <a:t>                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914320" y="3214679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Воронеж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590" y="0"/>
            <a:ext cx="385642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2" y="-1549351"/>
            <a:ext cx="8411700" cy="82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Правила машинописного набора текста.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        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Общие правила машинописного набора:</a:t>
            </a:r>
            <a:br>
              <a:rPr lang="ru" sz="2400"/>
            </a:b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1. Все слова разделяются пробелом, и только одним пробелом.</a:t>
            </a:r>
            <a:br>
              <a:rPr lang="ru" sz="2400"/>
            </a:br>
            <a:r>
              <a:rPr lang="ru" sz="2400"/>
              <a:t>2. Знаки препинания примыкают к предыдущему слову.</a:t>
            </a:r>
            <a:br>
              <a:rPr lang="ru" sz="2400"/>
            </a:br>
            <a:r>
              <a:rPr lang="ru" sz="2400"/>
              <a:t>3. Скобки и кавычки всех видов примыкают к первому и последнему слову заключенного в них текста.</a:t>
            </a:r>
            <a:br>
              <a:rPr lang="ru" sz="2400"/>
            </a:br>
            <a:r>
              <a:rPr lang="ru" sz="2400"/>
              <a:t>4. Текст разрывается только в конце абзаца.</a:t>
            </a:r>
            <a:br>
              <a:rPr lang="ru" sz="2400"/>
            </a:br>
            <a:r>
              <a:rPr lang="ru" sz="2400"/>
              <a:t>5. Большие форматированные пробелы делаются вставкой символа табуляции, а не несколькими пробелами подряд.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995" y="0"/>
            <a:ext cx="387701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0" y="-2851200"/>
            <a:ext cx="8832300" cy="108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Д</a:t>
            </a:r>
            <a:r>
              <a:rPr lang="ru" sz="2600"/>
              <a:t>ля оформления абзаца используют несколько параметров: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1. Выравнивание -правило расположения букв в строке абзаца.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Видов выравнивания четыре: по левому краю, центральное, по правому краю и по ширине полосы набора.</a:t>
            </a:r>
            <a:br>
              <a:rPr lang="ru" sz="2300"/>
            </a:br>
            <a:r>
              <a:rPr lang="ru" sz="2300"/>
              <a:t>2. Отступы от краев полосы набора.</a:t>
            </a:r>
            <a:br>
              <a:rPr lang="ru" sz="2300"/>
            </a:br>
            <a:r>
              <a:rPr lang="ru" sz="2300"/>
              <a:t>3. Абзацный отступ (красная строка) -положение первой строки абзаца.</a:t>
            </a:r>
            <a:br>
              <a:rPr lang="ru" sz="2300"/>
            </a:br>
            <a:r>
              <a:rPr lang="ru" sz="2300"/>
              <a:t>4. Интервалы.</a:t>
            </a:r>
            <a:br>
              <a:rPr lang="ru" sz="2300"/>
            </a:br>
            <a:r>
              <a:rPr lang="ru" sz="2300"/>
              <a:t>5. Буквица-крупная выступающая первая буква абзаца. Часто задается не просто более крупным размером буквы, но и буквой другого рисунка.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010" y="0"/>
            <a:ext cx="424497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type="title"/>
          </p:nvPr>
        </p:nvSpPr>
        <p:spPr>
          <a:xfrm>
            <a:off x="334500" y="-4382375"/>
            <a:ext cx="8475000" cy="143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Два мощных средства автоматизации</a:t>
            </a:r>
            <a:r>
              <a:rPr lang="ru" sz="2700"/>
              <a:t>.</a:t>
            </a:r>
            <a:br>
              <a:rPr lang="ru" sz="2700"/>
            </a:br>
            <a:r>
              <a:rPr lang="ru" sz="2200"/>
              <a:t>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1. Списки. При оформлении текста это набор визуально выделенных элементов перечисления. Элементы выделяют с помощью символа-маркера.. Автоматизация оформления позволяет автоматически маркировать и выделять новые элементы списков.</a:t>
            </a:r>
            <a:br>
              <a:rPr lang="ru" sz="2200"/>
            </a:br>
            <a:r>
              <a:rPr lang="ru" sz="2200"/>
              <a:t>2. Таблицы. Современные текстовые процессоры предусматривают средства для создания двухмерной структуры размещения информации. Применение таких средств позволяет редактировать структуру и содержание таблицы, добавлять строки и столбцы, изменять их линейные размеры.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0" y="444502"/>
            <a:ext cx="8229600" cy="6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/>
              <a:t>Возможности текстовых процессоров.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Функции:</a:t>
            </a:r>
            <a:br>
              <a:rPr lang="ru" sz="2800"/>
            </a:br>
            <a:r>
              <a:rPr lang="ru" sz="2400"/>
              <a:t>- диалоговый просмотр текста;</a:t>
            </a:r>
            <a:br>
              <a:rPr lang="ru" sz="2400"/>
            </a:br>
            <a:r>
              <a:rPr lang="ru" sz="2400"/>
              <a:t>- редактирование строк программы;</a:t>
            </a:r>
            <a:br>
              <a:rPr lang="ru" sz="2400"/>
            </a:br>
            <a:r>
              <a:rPr lang="ru" sz="2400"/>
              <a:t>- </a:t>
            </a:r>
            <a:r>
              <a:rPr lang="ru" sz="2400"/>
              <a:t>копирование </a:t>
            </a:r>
            <a:r>
              <a:rPr lang="ru" sz="2400"/>
              <a:t>и перенос блоков текста из одного места в другое;</a:t>
            </a:r>
            <a:br>
              <a:rPr lang="ru" sz="2400"/>
            </a:br>
            <a:r>
              <a:rPr lang="ru" sz="2400"/>
              <a:t>- копирование одной программы или её части в указанное место другой программы;</a:t>
            </a:r>
            <a:br>
              <a:rPr lang="ru" sz="2400"/>
            </a:br>
            <a:r>
              <a:rPr lang="ru" sz="2400"/>
              <a:t>- контекстный поиск и замену подстрок текста;</a:t>
            </a:r>
            <a:br>
              <a:rPr lang="ru" sz="2400"/>
            </a:br>
            <a:r>
              <a:rPr lang="ru" sz="2400"/>
              <a:t>- автоматический поиск строки, содержащей ошибку;</a:t>
            </a:r>
            <a:br>
              <a:rPr lang="ru" sz="2400"/>
            </a:br>
            <a:r>
              <a:rPr lang="ru" sz="2400"/>
              <a:t>- распечатку программы или её необходимой её части;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759" y="0"/>
            <a:ext cx="421023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>
            <p:ph type="title"/>
          </p:nvPr>
        </p:nvSpPr>
        <p:spPr>
          <a:xfrm>
            <a:off x="-83388" y="-991050"/>
            <a:ext cx="9310800" cy="71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Функции текстовых редакторов: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•запоминать и вставлять символы или фрагменты текста;</a:t>
            </a:r>
            <a:br>
              <a:rPr lang="ru" sz="2800"/>
            </a:br>
            <a:r>
              <a:rPr lang="ru" sz="2800"/>
              <a:t>•использовать большое количество различных шрифтов;</a:t>
            </a:r>
            <a:br>
              <a:rPr lang="ru" sz="2800"/>
            </a:br>
            <a:r>
              <a:rPr lang="ru" sz="2800"/>
              <a:t>• автоматически переносит по слогам слова;</a:t>
            </a:r>
            <a:br>
              <a:rPr lang="ru" sz="2800"/>
            </a:br>
            <a:r>
              <a:rPr lang="ru" sz="2800"/>
              <a:t>•проверять и исправлять орфографические и синтаксические ошибки;</a:t>
            </a:r>
            <a:br>
              <a:rPr lang="ru" sz="2800"/>
            </a:br>
            <a:r>
              <a:rPr lang="ru" sz="2800"/>
              <a:t>•заменять </a:t>
            </a:r>
            <a:r>
              <a:rPr lang="ru" sz="2800"/>
              <a:t>повторяющиеся</a:t>
            </a:r>
            <a:r>
              <a:rPr lang="ru" sz="2800"/>
              <a:t> слова синонимами;</a:t>
            </a:r>
            <a:br>
              <a:rPr lang="ru" sz="2800"/>
            </a:br>
            <a:r>
              <a:rPr lang="ru" sz="2800"/>
              <a:t>•вставлять иллюстрации, включая фотографии;</a:t>
            </a:r>
            <a:br>
              <a:rPr lang="ru" sz="2800"/>
            </a:br>
            <a:r>
              <a:rPr lang="ru" sz="2800"/>
              <a:t>•автоматически заменять символ.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009" y="0"/>
            <a:ext cx="36349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>
            <p:ph type="title"/>
          </p:nvPr>
        </p:nvSpPr>
        <p:spPr>
          <a:xfrm>
            <a:off x="0" y="-2435625"/>
            <a:ext cx="8520600" cy="94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Список использованной литературы:</a:t>
            </a:r>
            <a:br>
              <a:rPr lang="ru" sz="2800"/>
            </a:b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1. Апатова, Н.В. Информационные технологии в школьном образовании,2006.</a:t>
            </a:r>
            <a:br>
              <a:rPr lang="ru" sz="3200"/>
            </a:br>
            <a:r>
              <a:rPr lang="ru" sz="3200"/>
              <a:t>2. Бухаркина, М.Ю. Новые педагогические и информационные технологии в системе образования. учебное пособие, 2002.</a:t>
            </a:r>
            <a:br>
              <a:rPr lang="ru" sz="3200"/>
            </a:br>
            <a:r>
              <a:rPr lang="ru" sz="3200"/>
              <a:t>3. Гейн, А.Г. Информатика учеб. Пособие для 10-11 кл. общеобразоват. учреждений .</a:t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372850"/>
            <a:ext cx="8520600" cy="16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 !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76450"/>
            <a:ext cx="2097876" cy="28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