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5755E3B-3CC0-4C5C-A615-36BE583CA8DA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AFDEB63-8B12-4603-9C80-C64198BB76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5E3B-3CC0-4C5C-A615-36BE583CA8DA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EB63-8B12-4603-9C80-C64198BB76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5E3B-3CC0-4C5C-A615-36BE583CA8DA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EB63-8B12-4603-9C80-C64198BB76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5E3B-3CC0-4C5C-A615-36BE583CA8DA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EB63-8B12-4603-9C80-C64198BB76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5E3B-3CC0-4C5C-A615-36BE583CA8DA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EB63-8B12-4603-9C80-C64198BB76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5E3B-3CC0-4C5C-A615-36BE583CA8DA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EB63-8B12-4603-9C80-C64198BB76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5755E3B-3CC0-4C5C-A615-36BE583CA8DA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AFDEB63-8B12-4603-9C80-C64198BB76C9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5755E3B-3CC0-4C5C-A615-36BE583CA8DA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AFDEB63-8B12-4603-9C80-C64198BB76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5E3B-3CC0-4C5C-A615-36BE583CA8DA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EB63-8B12-4603-9C80-C64198BB76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5E3B-3CC0-4C5C-A615-36BE583CA8DA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EB63-8B12-4603-9C80-C64198BB76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5E3B-3CC0-4C5C-A615-36BE583CA8DA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EB63-8B12-4603-9C80-C64198BB76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5755E3B-3CC0-4C5C-A615-36BE583CA8DA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AFDEB63-8B12-4603-9C80-C64198BB76C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935178"/>
            <a:ext cx="5040560" cy="290498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16632"/>
            <a:ext cx="7990656" cy="3771850"/>
          </a:xfrm>
        </p:spPr>
        <p:txBody>
          <a:bodyPr>
            <a:noAutofit/>
          </a:bodyPr>
          <a:lstStyle/>
          <a:p>
            <a:r>
              <a:rPr lang="ru-RU" sz="1400" b="1" dirty="0" smtClean="0"/>
              <a:t/>
            </a:r>
            <a:br>
              <a:rPr lang="ru-RU" sz="1400" b="1" dirty="0" smtClean="0"/>
            </a:br>
            <a:r>
              <a:rPr lang="ru-RU" sz="1400" b="1" dirty="0"/>
              <a:t/>
            </a:r>
            <a:br>
              <a:rPr lang="ru-RU" sz="1400" b="1" dirty="0"/>
            </a:br>
            <a:r>
              <a:rPr lang="ru-RU" sz="1400" b="1" dirty="0" smtClean="0"/>
              <a:t/>
            </a:r>
            <a:br>
              <a:rPr lang="ru-RU" sz="1400" b="1" dirty="0" smtClean="0"/>
            </a:br>
            <a:r>
              <a:rPr lang="ru-RU" sz="1400" b="1" dirty="0" smtClean="0"/>
              <a:t>МИНИСТЕРСТВО </a:t>
            </a:r>
            <a:r>
              <a:rPr lang="ru-RU" sz="1400" b="1" dirty="0"/>
              <a:t>ОБРАЗОВАНИЯ И НАУКИ РОССИЙСКОЙ ФЕДЕРАЦИИ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b="1" dirty="0"/>
              <a:t>ГОСУДАРСТВЕННОЕ ОБРАЗОВАТЕЛЬНОЕ УЧРЕЖДЕНИЕ ВЫСШЕГО ПРОФЕССИОНАЛЬНОГО ОБРАЗОВАНИЯ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b="1" dirty="0"/>
              <a:t>                  «Воронежский Государственный Университет» 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b="1" dirty="0"/>
              <a:t> 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b="1" dirty="0"/>
              <a:t> </a:t>
            </a:r>
            <a:r>
              <a:rPr lang="ru-RU" sz="1400" dirty="0" smtClean="0"/>
              <a:t>КУРСОВАЯ </a:t>
            </a:r>
            <a:r>
              <a:rPr lang="ru-RU" sz="1400" dirty="0"/>
              <a:t>РАБОТА</a:t>
            </a:r>
            <a:br>
              <a:rPr lang="ru-RU" sz="1400" dirty="0"/>
            </a:br>
            <a:r>
              <a:rPr lang="ru-RU" sz="1400" dirty="0"/>
              <a:t>Информационные технологии в обработке текстов</a:t>
            </a:r>
            <a:br>
              <a:rPr lang="ru-RU" sz="1400" dirty="0"/>
            </a:br>
            <a:r>
              <a:rPr lang="ru-RU" sz="1400" b="1" dirty="0"/>
              <a:t> 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Студент _________________________________Кадырова </a:t>
            </a:r>
            <a:r>
              <a:rPr lang="ru-RU" sz="1400" dirty="0" err="1"/>
              <a:t>Залина</a:t>
            </a:r>
            <a:r>
              <a:rPr lang="ru-RU" sz="1400" dirty="0"/>
              <a:t> Тимуровна </a:t>
            </a:r>
            <a:br>
              <a:rPr lang="ru-RU" sz="1400" dirty="0"/>
            </a:br>
            <a:r>
              <a:rPr lang="ru-RU" sz="1400" dirty="0"/>
              <a:t>Руководитель _______________________________Донина Ольга Валерьевна </a:t>
            </a:r>
            <a:br>
              <a:rPr lang="ru-RU" sz="1400" dirty="0"/>
            </a:br>
            <a:r>
              <a:rPr lang="ru-RU" sz="1400" dirty="0"/>
              <a:t>                        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dirty="0"/>
              <a:t>                                                         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dirty="0"/>
              <a:t>             </a:t>
            </a:r>
            <a:r>
              <a:rPr lang="ru-RU" sz="1400" dirty="0" smtClean="0"/>
              <a:t>                                             Воронеж  </a:t>
            </a:r>
            <a:r>
              <a:rPr lang="ru-RU" sz="1400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30130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612845"/>
            <a:ext cx="8496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Правила </a:t>
            </a:r>
            <a:r>
              <a:rPr lang="ru-RU" b="1" dirty="0"/>
              <a:t>машинописного набора текста</a:t>
            </a:r>
            <a:endParaRPr lang="ru-RU" dirty="0"/>
          </a:p>
          <a:p>
            <a:r>
              <a:rPr lang="ru-RU" dirty="0"/>
              <a:t> </a:t>
            </a:r>
          </a:p>
          <a:p>
            <a:r>
              <a:rPr lang="ru-RU" dirty="0"/>
              <a:t>Для облегчения анализа и последующего преобразования текста при его наборе в самых различных случаях рекомендуется соблюдать общие правила машинописного набора:</a:t>
            </a:r>
          </a:p>
          <a:p>
            <a:r>
              <a:rPr lang="ru-RU" b="1" dirty="0"/>
              <a:t>1</a:t>
            </a:r>
            <a:r>
              <a:rPr lang="ru-RU" dirty="0"/>
              <a:t>. Все слова разделяются пробелом, и только одним пробелом.</a:t>
            </a:r>
          </a:p>
          <a:p>
            <a:r>
              <a:rPr lang="ru-RU" b="1" dirty="0"/>
              <a:t>2. </a:t>
            </a:r>
            <a:r>
              <a:rPr lang="ru-RU" dirty="0"/>
              <a:t>Знаки препинания примыкают к предыдущему слову.</a:t>
            </a:r>
          </a:p>
          <a:p>
            <a:r>
              <a:rPr lang="ru-RU" b="1" dirty="0"/>
              <a:t>3.</a:t>
            </a:r>
            <a:r>
              <a:rPr lang="ru-RU" dirty="0"/>
              <a:t> Скобки и кавычки всех видов примыкают к первому и последнему слову заключенного в них текста.</a:t>
            </a:r>
          </a:p>
          <a:p>
            <a:r>
              <a:rPr lang="ru-RU" b="1" dirty="0"/>
              <a:t>4.</a:t>
            </a:r>
            <a:r>
              <a:rPr lang="ru-RU" dirty="0"/>
              <a:t> Текст разрывается только в конце абзаца.</a:t>
            </a:r>
          </a:p>
          <a:p>
            <a:r>
              <a:rPr lang="ru-RU" b="1" dirty="0"/>
              <a:t>5.</a:t>
            </a:r>
            <a:r>
              <a:rPr lang="ru-RU" dirty="0"/>
              <a:t> Большие форматированные пробелы делаются вставкой символа табуляции, а не несколькими пробелами подряд.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968" y="4029165"/>
            <a:ext cx="4572496" cy="269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2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221088"/>
            <a:ext cx="3143250" cy="238125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23528" y="908720"/>
            <a:ext cx="80648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оформления абзаца используют несколько параметров:</a:t>
            </a:r>
          </a:p>
          <a:p>
            <a:r>
              <a:rPr lang="ru-RU" b="1" i="1" u="sng" dirty="0"/>
              <a:t>1. Выравнивание</a:t>
            </a:r>
            <a:r>
              <a:rPr lang="ru-RU" dirty="0"/>
              <a:t> (выключка) -- </a:t>
            </a:r>
            <a:r>
              <a:rPr lang="ru-RU" i="1" dirty="0"/>
              <a:t>правило расположения букв в строке абзаца</a:t>
            </a:r>
            <a:r>
              <a:rPr lang="ru-RU" dirty="0"/>
              <a:t>. Видов выравнивания четыре: по левому краю, центральное, по правому краю и по ширине полосы набора.</a:t>
            </a:r>
          </a:p>
          <a:p>
            <a:r>
              <a:rPr lang="ru-RU" b="1" i="1" u="sng" dirty="0"/>
              <a:t>2. Отступы</a:t>
            </a:r>
            <a:r>
              <a:rPr lang="ru-RU" dirty="0"/>
              <a:t> от краев полосы набора.</a:t>
            </a:r>
          </a:p>
          <a:p>
            <a:r>
              <a:rPr lang="ru-RU" b="1" i="1" u="sng" dirty="0"/>
              <a:t>3. Абзацный отступ</a:t>
            </a:r>
            <a:r>
              <a:rPr lang="ru-RU" dirty="0"/>
              <a:t> (красная строка) -- </a:t>
            </a:r>
            <a:r>
              <a:rPr lang="ru-RU" i="1" dirty="0"/>
              <a:t>положение первой строки абзаца</a:t>
            </a:r>
            <a:r>
              <a:rPr lang="ru-RU" dirty="0"/>
              <a:t>.</a:t>
            </a:r>
          </a:p>
          <a:p>
            <a:r>
              <a:rPr lang="ru-RU" b="1" i="1" u="sng" dirty="0"/>
              <a:t>4. Интервалы.</a:t>
            </a:r>
            <a:r>
              <a:rPr lang="ru-RU" b="1" dirty="0"/>
              <a:t> </a:t>
            </a:r>
            <a:r>
              <a:rPr lang="ru-RU" dirty="0"/>
              <a:t>Различают межстрочное расстояние</a:t>
            </a:r>
            <a:r>
              <a:rPr lang="ru-RU" b="1" dirty="0"/>
              <a:t> </a:t>
            </a:r>
            <a:r>
              <a:rPr lang="ru-RU" dirty="0"/>
              <a:t>-- задается множителем размера шрифта (одинарный, полуторный, двойной интервал) -- и промежутки до и после абзаца.</a:t>
            </a:r>
          </a:p>
          <a:p>
            <a:r>
              <a:rPr lang="ru-RU" b="1" i="1" u="sng" dirty="0"/>
              <a:t>5. Буквица</a:t>
            </a:r>
            <a:r>
              <a:rPr lang="ru-RU" dirty="0"/>
              <a:t> -- </a:t>
            </a:r>
            <a:r>
              <a:rPr lang="ru-RU" i="1" dirty="0"/>
              <a:t>крупная выступающая первая буква абзаца</a:t>
            </a:r>
            <a:r>
              <a:rPr lang="ru-RU" dirty="0"/>
              <a:t>. Часто задается не просто более крупным размером буквы, но и буквой другого рисунка.</a:t>
            </a:r>
          </a:p>
        </p:txBody>
      </p:sp>
    </p:spTree>
    <p:extLst>
      <p:ext uri="{BB962C8B-B14F-4D97-AF65-F5344CB8AC3E}">
        <p14:creationId xmlns:p14="http://schemas.microsoft.com/office/powerpoint/2010/main" val="1401589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548680"/>
            <a:ext cx="763284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решения некоторых типовых задач оформления текстов существующие текстовые процессоры предусматривают два мощных средства автоматизации.</a:t>
            </a:r>
          </a:p>
          <a:p>
            <a:r>
              <a:rPr lang="ru-RU" b="1" dirty="0"/>
              <a:t>1.</a:t>
            </a:r>
            <a:r>
              <a:rPr lang="ru-RU" dirty="0"/>
              <a:t> </a:t>
            </a:r>
            <a:r>
              <a:rPr lang="ru-RU" b="1" dirty="0"/>
              <a:t>Списки</a:t>
            </a:r>
            <a:r>
              <a:rPr lang="ru-RU" dirty="0"/>
              <a:t>. При оформлении текста это </a:t>
            </a:r>
            <a:r>
              <a:rPr lang="ru-RU" i="1" dirty="0"/>
              <a:t>набор визуально выделенных элементов перечисления</a:t>
            </a:r>
            <a:r>
              <a:rPr lang="ru-RU" dirty="0"/>
              <a:t>. Элементы выделяют с помощью символа-маркера (</a:t>
            </a:r>
            <a:r>
              <a:rPr lang="ru-RU" b="1" dirty="0"/>
              <a:t>маркированные списки</a:t>
            </a:r>
            <a:r>
              <a:rPr lang="ru-RU" dirty="0"/>
              <a:t>) либо номером -- в упорядоченных списках. При оформлении списка чаще всего также предусматривают форматирование абзацев -- так, чтобы они не выступали за маркер. Автоматизация оформления позволяет автоматически маркировать и выделять новые элементы списков.</a:t>
            </a:r>
          </a:p>
          <a:p>
            <a:r>
              <a:rPr lang="ru-RU" b="1" dirty="0"/>
              <a:t>2.</a:t>
            </a:r>
            <a:r>
              <a:rPr lang="ru-RU" dirty="0"/>
              <a:t> </a:t>
            </a:r>
            <a:r>
              <a:rPr lang="ru-RU" b="1" dirty="0"/>
              <a:t>Таблицы</a:t>
            </a:r>
            <a:r>
              <a:rPr lang="ru-RU" dirty="0"/>
              <a:t>. Современные текстовые процессоры предусматривают средства для создания двухмерной структуры размещения информации. Применение таких средств позволяет редактировать структуру и содержание таблицы, добавлять строки и столбцы, изменять их линейные размеры, выделять их с помощью сетки или фона. Фактически каждая ячейка таблицы становится листом в миниатюре.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5349994"/>
            <a:ext cx="2304256" cy="125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6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965608"/>
            <a:ext cx="4680520" cy="275370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23528" y="506895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.5.Возможности текстовых процессоров</a:t>
            </a:r>
            <a:endParaRPr lang="ru-RU" dirty="0"/>
          </a:p>
          <a:p>
            <a:r>
              <a:rPr lang="ru-RU" dirty="0"/>
              <a:t>Редакторы текстов программ рассчитаны на редактирование программ на том или ином языке программирования. Редакторы текста, и рассчитаны на тексты программ, и выполняют следующие функции:</a:t>
            </a:r>
          </a:p>
          <a:p>
            <a:r>
              <a:rPr lang="ru-RU" dirty="0"/>
              <a:t>- диалоговый просмотр текста;</a:t>
            </a:r>
          </a:p>
          <a:p>
            <a:r>
              <a:rPr lang="ru-RU" dirty="0"/>
              <a:t>- редактирование строк программы;</a:t>
            </a:r>
          </a:p>
          <a:p>
            <a:r>
              <a:rPr lang="ru-RU" dirty="0"/>
              <a:t>- копирование и перенос блоков текста из одного места в другое;</a:t>
            </a:r>
          </a:p>
          <a:p>
            <a:r>
              <a:rPr lang="ru-RU" dirty="0"/>
              <a:t>- копирование одной программы или её части в указанное место другой программы;</a:t>
            </a:r>
          </a:p>
          <a:p>
            <a:r>
              <a:rPr lang="ru-RU" dirty="0"/>
              <a:t>- контекстный поиск и замену подстрок текста;</a:t>
            </a:r>
          </a:p>
          <a:p>
            <a:r>
              <a:rPr lang="ru-RU" dirty="0"/>
              <a:t>- автоматический поиск строки, содержащей ошибку;</a:t>
            </a:r>
          </a:p>
          <a:p>
            <a:r>
              <a:rPr lang="ru-RU" dirty="0"/>
              <a:t>- распечатку программы или её необходимой её части;</a:t>
            </a:r>
          </a:p>
        </p:txBody>
      </p:sp>
    </p:spTree>
    <p:extLst>
      <p:ext uri="{BB962C8B-B14F-4D97-AF65-F5344CB8AC3E}">
        <p14:creationId xmlns:p14="http://schemas.microsoft.com/office/powerpoint/2010/main" val="283711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229600" cy="432511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Следовательно, редакторы для обработки документов обеспечивают такие функции, как:</a:t>
            </a:r>
          </a:p>
          <a:p>
            <a:r>
              <a:rPr lang="ru-RU" dirty="0"/>
              <a:t>- возможность использования различных шрифтов символов;</a:t>
            </a:r>
          </a:p>
          <a:p>
            <a:r>
              <a:rPr lang="ru-RU" dirty="0"/>
              <a:t>- задание произвольных межстрочных промежутков;</a:t>
            </a:r>
          </a:p>
          <a:p>
            <a:r>
              <a:rPr lang="ru-RU" dirty="0"/>
              <a:t>- автоматический перенос слов на следующую строку;</a:t>
            </a:r>
          </a:p>
          <a:p>
            <a:r>
              <a:rPr lang="ru-RU" dirty="0"/>
              <a:t>- автоматическую нумерацию страниц;</a:t>
            </a:r>
          </a:p>
          <a:p>
            <a:r>
              <a:rPr lang="ru-RU" dirty="0"/>
              <a:t>- обработку и нумерацию строк;</a:t>
            </a:r>
          </a:p>
          <a:p>
            <a:r>
              <a:rPr lang="ru-RU" dirty="0"/>
              <a:t>- печать верхних и нижних заголовков страниц (колонтитулов);</a:t>
            </a:r>
          </a:p>
          <a:p>
            <a:r>
              <a:rPr lang="ru-RU" dirty="0"/>
              <a:t>- выравнивание краев абзаца;</a:t>
            </a:r>
          </a:p>
          <a:p>
            <a:r>
              <a:rPr lang="ru-RU" dirty="0"/>
              <a:t>- набор текста в несколько столбцов;</a:t>
            </a:r>
          </a:p>
          <a:p>
            <a:r>
              <a:rPr lang="ru-RU" dirty="0"/>
              <a:t>- создание таблиц и построение диаграмм;</a:t>
            </a:r>
          </a:p>
          <a:p>
            <a:r>
              <a:rPr lang="ru-RU" dirty="0"/>
              <a:t>- проверку правописания и подбор символов;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5494036"/>
            <a:ext cx="2122339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76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293096"/>
            <a:ext cx="3143250" cy="238125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325112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Современные текстовые редакторы могут выполнять следующие функции:</a:t>
            </a:r>
          </a:p>
          <a:p>
            <a:r>
              <a:rPr lang="ru-RU" dirty="0"/>
              <a:t>- запоминать и вставлять символы или фрагменты текста;</a:t>
            </a:r>
          </a:p>
          <a:p>
            <a:r>
              <a:rPr lang="ru-RU" dirty="0"/>
              <a:t>- использовать большое количество различных шрифтов</a:t>
            </a:r>
          </a:p>
          <a:p>
            <a:r>
              <a:rPr lang="ru-RU" dirty="0"/>
              <a:t>- автоматически переносит по слогам слова, не умещающиеся в строке;</a:t>
            </a:r>
          </a:p>
          <a:p>
            <a:r>
              <a:rPr lang="ru-RU" dirty="0"/>
              <a:t>- проверять и исправлять орфографические и синтаксические ошибки;</a:t>
            </a:r>
          </a:p>
          <a:p>
            <a:r>
              <a:rPr lang="ru-RU" dirty="0"/>
              <a:t>- заменять повторяющие слова синонимами;</a:t>
            </a:r>
          </a:p>
          <a:p>
            <a:r>
              <a:rPr lang="ru-RU" dirty="0"/>
              <a:t>- вставлять иллюстрации, включая фотографии;</a:t>
            </a:r>
          </a:p>
          <a:p>
            <a:r>
              <a:rPr lang="ru-RU" dirty="0"/>
              <a:t>- автоматически заменять символ, слово или фрагмент во всем тексте;</a:t>
            </a:r>
          </a:p>
          <a:p>
            <a:r>
              <a:rPr lang="ru-RU" dirty="0"/>
              <a:t>- вставлять таблицы и диаграммы;</a:t>
            </a:r>
          </a:p>
          <a:p>
            <a:r>
              <a:rPr lang="ru-RU" dirty="0"/>
              <a:t>- автоматически нумеровать страницы;</a:t>
            </a:r>
          </a:p>
          <a:p>
            <a:r>
              <a:rPr lang="ru-RU" dirty="0"/>
              <a:t>- автоматически создавать сноски, алфавитный указатель и оглавление;</a:t>
            </a:r>
          </a:p>
          <a:p>
            <a:r>
              <a:rPr lang="ru-RU" dirty="0"/>
              <a:t>- форматировать текст в виде газетных колонок;</a:t>
            </a:r>
          </a:p>
          <a:p>
            <a:r>
              <a:rPr lang="ru-RU" dirty="0"/>
              <a:t>- устанавливать размер печатной страницы, полей и отступов и т.д.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93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4325112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 Список использованной литературы</a:t>
            </a:r>
          </a:p>
          <a:p>
            <a:r>
              <a:rPr lang="ru-RU" dirty="0"/>
              <a:t>1. </a:t>
            </a:r>
            <a:r>
              <a:rPr lang="ru-RU" dirty="0" err="1"/>
              <a:t>Апатова</a:t>
            </a:r>
            <a:r>
              <a:rPr lang="ru-RU" dirty="0"/>
              <a:t>, Н.В. Информационные технологии в школьном образовании/ Н.В. </a:t>
            </a:r>
            <a:r>
              <a:rPr lang="ru-RU" dirty="0" err="1"/>
              <a:t>Апатова</a:t>
            </a:r>
            <a:r>
              <a:rPr lang="ru-RU" dirty="0"/>
              <a:t> - М.: Издательский центр «Академия», 2006. - 125 с. </a:t>
            </a:r>
          </a:p>
          <a:p>
            <a:r>
              <a:rPr lang="ru-RU" dirty="0"/>
              <a:t>2. </a:t>
            </a:r>
            <a:r>
              <a:rPr lang="ru-RU" dirty="0" err="1"/>
              <a:t>Бухаркина</a:t>
            </a:r>
            <a:r>
              <a:rPr lang="ru-RU" dirty="0"/>
              <a:t>, М.Ю. Новые педагогические и информационные технологии в системе образования. учебное пособие для студ. </a:t>
            </a:r>
            <a:r>
              <a:rPr lang="ru-RU" dirty="0" err="1"/>
              <a:t>пед</a:t>
            </a:r>
            <a:r>
              <a:rPr lang="ru-RU" dirty="0"/>
              <a:t>. вузов и системы </a:t>
            </a:r>
            <a:r>
              <a:rPr lang="ru-RU" dirty="0" err="1"/>
              <a:t>повыш</a:t>
            </a:r>
            <a:r>
              <a:rPr lang="ru-RU" dirty="0"/>
              <a:t>. </a:t>
            </a:r>
            <a:r>
              <a:rPr lang="ru-RU" dirty="0" err="1"/>
              <a:t>квалиф</a:t>
            </a:r>
            <a:r>
              <a:rPr lang="ru-RU" dirty="0"/>
              <a:t>. </a:t>
            </a:r>
            <a:r>
              <a:rPr lang="ru-RU" dirty="0" err="1"/>
              <a:t>пед</a:t>
            </a:r>
            <a:r>
              <a:rPr lang="ru-RU" dirty="0"/>
              <a:t>. кадров. - М.: Издательский центр «Академия», 2002. - 542 с.</a:t>
            </a:r>
          </a:p>
          <a:p>
            <a:r>
              <a:rPr lang="ru-RU" dirty="0"/>
              <a:t>3. Возможности использования электронных учебников в образовательном процессе.</a:t>
            </a:r>
          </a:p>
          <a:p>
            <a:r>
              <a:rPr lang="ru-RU" dirty="0"/>
              <a:t>4. </a:t>
            </a:r>
            <a:r>
              <a:rPr lang="ru-RU" dirty="0" err="1"/>
              <a:t>Гейн</a:t>
            </a:r>
            <a:r>
              <a:rPr lang="ru-RU" dirty="0"/>
              <a:t>, А.Г. Информатика [Текст]: учеб. Пособие для 10-11 </a:t>
            </a:r>
            <a:r>
              <a:rPr lang="ru-RU" dirty="0" err="1"/>
              <a:t>кл</a:t>
            </a:r>
            <a:r>
              <a:rPr lang="ru-RU" dirty="0"/>
              <a:t>. </a:t>
            </a:r>
            <a:r>
              <a:rPr lang="ru-RU" dirty="0" err="1"/>
              <a:t>общеобразоват</a:t>
            </a:r>
            <a:r>
              <a:rPr lang="ru-RU" dirty="0"/>
              <a:t>. учреждений / А.Г. </a:t>
            </a:r>
            <a:r>
              <a:rPr lang="ru-RU" dirty="0" err="1"/>
              <a:t>Гейн</a:t>
            </a:r>
            <a:r>
              <a:rPr lang="ru-RU" dirty="0"/>
              <a:t>, А.И. Сенокосов, Н.А. Юнерман.-2-е изд. - М.: Просвещение, 2001.-255с.</a:t>
            </a:r>
          </a:p>
          <a:p>
            <a:r>
              <a:rPr lang="ru-RU" dirty="0"/>
              <a:t>5. Захарова, И.Г. Информационные технологии в образовании [Текст]: учеб. пособие для студ. </a:t>
            </a:r>
            <a:r>
              <a:rPr lang="ru-RU" dirty="0" err="1"/>
              <a:t>высш</a:t>
            </a:r>
            <a:r>
              <a:rPr lang="ru-RU" dirty="0"/>
              <a:t>. учеб. заведений / И.Г. Захарова.-2-е изд., стер. - М.: Издательский центр «Академия», 2005.-192с.</a:t>
            </a:r>
          </a:p>
          <a:p>
            <a:r>
              <a:rPr lang="ru-RU" dirty="0"/>
              <a:t>6. Институт информатизации образования Российской академии образования [Электронный ресурс]: толковый словарь терминов понятийного аппарата информатизации образования. - Электрон. дан. (4989 байт).-М.: Государственное научно-техническое учреждение, 2007.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16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60848"/>
            <a:ext cx="8619205" cy="462103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8680" y="620688"/>
            <a:ext cx="8229600" cy="1066800"/>
          </a:xfrm>
        </p:spPr>
        <p:txBody>
          <a:bodyPr/>
          <a:lstStyle/>
          <a:p>
            <a:r>
              <a:rPr lang="ru-RU" dirty="0" smtClean="0"/>
              <a:t>      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6819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47</TotalTime>
  <Words>536</Words>
  <Application>Microsoft Office PowerPoint</Application>
  <PresentationFormat>Экран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Городская</vt:lpstr>
      <vt:lpstr>   МИНИСТЕРСТВО ОБРАЗОВАНИЯ И НАУКИ РОССИЙСКОЙ ФЕДЕРАЦИИ ГОСУДАРСТВЕННОЕ ОБРАЗОВАТЕЛЬНОЕ УЧРЕЖДЕНИЕ ВЫСШЕГО ПРОФЕССИОНАЛЬНОГО ОБРАЗОВАНИЯ                   «Воронежский Государственный Университет»     КУРСОВАЯ РАБОТА Информационные технологии в обработке текстов   Студент _________________________________Кадырова Залина Тимуровна  Руководитель _______________________________Донина Ольга Валерьевна                                                                                                                                                       Воронеж  2018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     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РОССИЙСКОЙ ФЕДЕРАЦИИ ГОСУДАРСТВЕННОЕ ОБРАЗОВАТЕЛЬНОЕ УЧРЕЖДЕНИЕ ВЫСШЕГО ПРОФЕССИОНАЛЬНОГО ОБРАЗОВАНИЯ                   «Воронежский Государственный Университет»     КУРСОВАЯ РАБОТА Информационные технологии в обработке текстов   Студент _________________________________Кадырова Залина Тимуровна  Руководитель _______________________________Донина Ольга Валерьевна                                                                                                                                                       Воронеж  2018</dc:title>
  <dc:creator>user</dc:creator>
  <cp:lastModifiedBy>user</cp:lastModifiedBy>
  <cp:revision>3</cp:revision>
  <dcterms:created xsi:type="dcterms:W3CDTF">2019-01-29T15:19:47Z</dcterms:created>
  <dcterms:modified xsi:type="dcterms:W3CDTF">2019-01-29T16:07:00Z</dcterms:modified>
</cp:coreProperties>
</file>