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960\OneDrive\Zomato_Data_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91960\OneDrive\Zomato_Data_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91960\OneDrive\Zomato_Data_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91960\OneDrive\Zomato_Data_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91960\OneDrive\Zomato_Data_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91960\OneDrive\Zomato_Data_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91960\OneDrive\Zomato_Data_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91960\OneDrive\Zomato_Data_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91960\OneDrive\Zomato_Data_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Subjective!$B$2</c:f>
              <c:strCache>
                <c:ptCount val="1"/>
                <c:pt idx="0">
                  <c:v>No of restaurants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Subjective!$A$3:$A$17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Subjective!$B$3:$B$17</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extLst>
            <c:ext xmlns:c16="http://schemas.microsoft.com/office/drawing/2014/chart" uri="{C3380CC4-5D6E-409C-BE32-E72D297353CC}">
              <c16:uniqueId val="{00000000-8B17-48CA-AB8F-8A00C377753B}"/>
            </c:ext>
          </c:extLst>
        </c:ser>
        <c:dLbls>
          <c:showLegendKey val="0"/>
          <c:showVal val="1"/>
          <c:showCatName val="0"/>
          <c:showSerName val="0"/>
          <c:showPercent val="0"/>
          <c:showBubbleSize val="0"/>
        </c:dLbls>
        <c:gapWidth val="150"/>
        <c:shape val="box"/>
        <c:axId val="459756128"/>
        <c:axId val="459737888"/>
        <c:axId val="0"/>
      </c:bar3DChart>
      <c:catAx>
        <c:axId val="459756128"/>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59737888"/>
        <c:crosses val="autoZero"/>
        <c:auto val="1"/>
        <c:lblAlgn val="ctr"/>
        <c:lblOffset val="100"/>
        <c:noMultiLvlLbl val="0"/>
      </c:catAx>
      <c:valAx>
        <c:axId val="459737888"/>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59756128"/>
        <c:crosses val="autoZero"/>
        <c:crossBetween val="between"/>
        <c:majorUnit val="2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[Zomato_Data_1.xlsx]Restaurant analysis!PivotTable1</c:name>
    <c:fmtId val="-1"/>
  </c:pivotSource>
  <c:chart>
    <c:title>
      <c:tx>
        <c:rich>
          <a:bodyPr rot="0" spcFirstLastPara="1" vertOverflow="ellipsis" vert="horz" wrap="square" anchor="ctr" anchorCtr="1"/>
          <a:lstStyle/>
          <a:p>
            <a:pPr>
              <a:defRPr sz="1800" b="1" i="0" u="none" strike="noStrike" kern="1200" cap="all" spc="50" baseline="0">
                <a:solidFill>
                  <a:schemeClr val="bg2"/>
                </a:solidFill>
                <a:latin typeface="+mn-lt"/>
                <a:ea typeface="+mn-ea"/>
                <a:cs typeface="+mn-cs"/>
              </a:defRPr>
            </a:pPr>
            <a:r>
              <a:rPr lang="en-IN"/>
              <a:t>LESS COMPETITIVE COUNTRIES</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bg2"/>
              </a:solidFill>
              <a:latin typeface="+mn-lt"/>
              <a:ea typeface="+mn-ea"/>
              <a:cs typeface="+mn-cs"/>
            </a:defRPr>
          </a:pPr>
          <a:endParaRPr lang="en-US"/>
        </a:p>
      </c:txPr>
    </c:title>
    <c:autoTitleDeleted val="0"/>
    <c:pivotFmts>
      <c:pivotFmt>
        <c:idx val="0"/>
        <c:spPr>
          <a:gradFill flip="none" rotWithShape="1">
            <a:gsLst>
              <a:gs pos="100000">
                <a:schemeClr val="accent1">
                  <a:alpha val="0"/>
                </a:schemeClr>
              </a:gs>
              <a:gs pos="50000">
                <a:schemeClr val="accent1"/>
              </a:gs>
            </a:gsLst>
            <a:lin ang="10800000" scaled="1"/>
          </a:gradFill>
          <a:ln>
            <a:noFill/>
          </a:ln>
          <a:effectLst/>
          <a:sp3d/>
        </c:spPr>
        <c:marker>
          <c:symbol val="circle"/>
          <c:size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w="9525" cap="flat" cmpd="sng" algn="ctr">
              <a:solidFill>
                <a:schemeClr val="accent1">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100000">
                <a:schemeClr val="accent1">
                  <a:alpha val="0"/>
                </a:schemeClr>
              </a:gs>
              <a:gs pos="50000">
                <a:schemeClr val="accent1"/>
              </a:gs>
            </a:gsLst>
            <a:lin ang="10800000" scaled="1"/>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100000">
                <a:schemeClr val="accent1">
                  <a:alpha val="0"/>
                </a:schemeClr>
              </a:gs>
              <a:gs pos="50000">
                <a:schemeClr val="accent1"/>
              </a:gs>
            </a:gsLst>
            <a:lin ang="10800000" scaled="1"/>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'Restaurant analysis'!$B$2</c:f>
              <c:strCache>
                <c:ptCount val="1"/>
                <c:pt idx="0">
                  <c:v>Total</c:v>
                </c:pt>
              </c:strCache>
            </c:strRef>
          </c:tx>
          <c:spPr>
            <a:gradFill flip="none" rotWithShape="1">
              <a:gsLst>
                <a:gs pos="100000">
                  <a:schemeClr val="accent1">
                    <a:alpha val="0"/>
                  </a:schemeClr>
                </a:gs>
                <a:gs pos="50000">
                  <a:schemeClr val="accent1"/>
                </a:gs>
              </a:gsLst>
              <a:lin ang="10800000" scaled="1"/>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'Restaurant analysis'!$A$3:$A$9</c:f>
              <c:strCache>
                <c:ptCount val="6"/>
                <c:pt idx="0">
                  <c:v>Canada</c:v>
                </c:pt>
                <c:pt idx="1">
                  <c:v>Indonesia</c:v>
                </c:pt>
                <c:pt idx="2">
                  <c:v>Philippines</c:v>
                </c:pt>
                <c:pt idx="3">
                  <c:v>Qatar</c:v>
                </c:pt>
                <c:pt idx="4">
                  <c:v>Singapore</c:v>
                </c:pt>
                <c:pt idx="5">
                  <c:v>Sri Lanka</c:v>
                </c:pt>
              </c:strCache>
            </c:strRef>
          </c:cat>
          <c:val>
            <c:numRef>
              <c:f>'Restaurant analysis'!$B$3:$B$9</c:f>
              <c:numCache>
                <c:formatCode>General</c:formatCode>
                <c:ptCount val="6"/>
                <c:pt idx="0">
                  <c:v>4</c:v>
                </c:pt>
                <c:pt idx="1">
                  <c:v>21</c:v>
                </c:pt>
                <c:pt idx="2">
                  <c:v>22</c:v>
                </c:pt>
                <c:pt idx="3">
                  <c:v>20</c:v>
                </c:pt>
                <c:pt idx="4">
                  <c:v>20</c:v>
                </c:pt>
                <c:pt idx="5">
                  <c:v>20</c:v>
                </c:pt>
              </c:numCache>
            </c:numRef>
          </c:val>
          <c:extLst>
            <c:ext xmlns:c16="http://schemas.microsoft.com/office/drawing/2014/chart" uri="{C3380CC4-5D6E-409C-BE32-E72D297353CC}">
              <c16:uniqueId val="{00000000-DE57-427F-976D-54189179CE91}"/>
            </c:ext>
          </c:extLst>
        </c:ser>
        <c:dLbls>
          <c:showLegendKey val="0"/>
          <c:showVal val="1"/>
          <c:showCatName val="0"/>
          <c:showSerName val="0"/>
          <c:showPercent val="0"/>
          <c:showBubbleSize val="0"/>
        </c:dLbls>
        <c:gapWidth val="150"/>
        <c:gapDepth val="0"/>
        <c:shape val="box"/>
        <c:axId val="572404736"/>
        <c:axId val="572392736"/>
        <c:axId val="0"/>
      </c:bar3DChart>
      <c:catAx>
        <c:axId val="572404736"/>
        <c:scaling>
          <c:orientation val="minMax"/>
        </c:scaling>
        <c:delete val="0"/>
        <c:axPos val="l"/>
        <c:numFmt formatCode="General" sourceLinked="1"/>
        <c:majorTickMark val="none"/>
        <c:minorTickMark val="none"/>
        <c:tickLblPos val="nextTo"/>
        <c:spPr>
          <a:noFill/>
          <a:ln>
            <a:solidFill>
              <a:schemeClr val="bg2"/>
            </a:solidFill>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crossAx val="572392736"/>
        <c:crosses val="autoZero"/>
        <c:auto val="1"/>
        <c:lblAlgn val="ctr"/>
        <c:lblOffset val="100"/>
        <c:noMultiLvlLbl val="0"/>
      </c:catAx>
      <c:valAx>
        <c:axId val="572392736"/>
        <c:scaling>
          <c:orientation val="minMax"/>
        </c:scaling>
        <c:delete val="0"/>
        <c:axPos val="b"/>
        <c:numFmt formatCode="General" sourceLinked="1"/>
        <c:majorTickMark val="none"/>
        <c:minorTickMark val="none"/>
        <c:tickLblPos val="nextTo"/>
        <c:spPr>
          <a:noFill/>
          <a:ln>
            <a:solidFill>
              <a:schemeClr val="bg2"/>
            </a:solidFill>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crossAx val="572404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12700" cap="flat" cmpd="sng" algn="ctr">
      <a:solidFill>
        <a:schemeClr val="dk1"/>
      </a:solidFill>
      <a:prstDash val="solid"/>
      <a:miter lim="800000"/>
    </a:ln>
    <a:effectLst/>
  </c:spPr>
  <c:txPr>
    <a:bodyPr/>
    <a:lstStyle/>
    <a:p>
      <a:pPr>
        <a:defRPr>
          <a:solidFill>
            <a:schemeClr val="bg2"/>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[Zomato_Data_1.xlsx]Restaurant analysis!PivotTable3</c:name>
    <c:fmtId val="77"/>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solidFill>
                  <a:schemeClr val="bg2"/>
                </a:solidFill>
              </a:rPr>
              <a:t>Current</a:t>
            </a:r>
            <a:r>
              <a:rPr lang="en-US" baseline="0">
                <a:solidFill>
                  <a:schemeClr val="bg2"/>
                </a:solidFill>
              </a:rPr>
              <a:t> Quality</a:t>
            </a:r>
            <a:endParaRPr lang="en-US">
              <a:solidFill>
                <a:schemeClr val="bg2"/>
              </a:solidFill>
            </a:endParaRPr>
          </a:p>
        </c:rich>
      </c:tx>
      <c:layout>
        <c:manualLayout>
          <c:xMode val="edge"/>
          <c:yMode val="edge"/>
          <c:x val="0.37559711286089237"/>
          <c:y val="2.7777777777777776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'Restaurant analysis'!$J$2</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solidFill>
                <a:srgbClr val="FF0000"/>
              </a:solidFill>
              <a:ln w="38100">
                <a:solidFill>
                  <a:srgbClr val="FF0000"/>
                </a:solidFill>
              </a:ln>
              <a:effectLst>
                <a:glow rad="228600">
                  <a:schemeClr val="accent5">
                    <a:satMod val="175000"/>
                    <a:alpha val="40000"/>
                  </a:schemeClr>
                </a:glo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'Restaurant analysis'!$I$3:$I$9</c:f>
              <c:strCache>
                <c:ptCount val="6"/>
                <c:pt idx="0">
                  <c:v>Canada</c:v>
                </c:pt>
                <c:pt idx="1">
                  <c:v>Indonesia</c:v>
                </c:pt>
                <c:pt idx="2">
                  <c:v>Philippines</c:v>
                </c:pt>
                <c:pt idx="3">
                  <c:v>Qatar</c:v>
                </c:pt>
                <c:pt idx="4">
                  <c:v>Singapore</c:v>
                </c:pt>
                <c:pt idx="5">
                  <c:v>Sri Lanka</c:v>
                </c:pt>
              </c:strCache>
            </c:strRef>
          </c:cat>
          <c:val>
            <c:numRef>
              <c:f>'Restaurant analysis'!$J$3:$J$9</c:f>
              <c:numCache>
                <c:formatCode>0.0</c:formatCode>
                <c:ptCount val="6"/>
                <c:pt idx="0">
                  <c:v>3.5750000000000002</c:v>
                </c:pt>
                <c:pt idx="1">
                  <c:v>4.2952380952380969</c:v>
                </c:pt>
                <c:pt idx="2">
                  <c:v>4.4681818181818196</c:v>
                </c:pt>
                <c:pt idx="3">
                  <c:v>4.0600000000000005</c:v>
                </c:pt>
                <c:pt idx="4">
                  <c:v>3.5750000000000002</c:v>
                </c:pt>
                <c:pt idx="5">
                  <c:v>3.8699999999999997</c:v>
                </c:pt>
              </c:numCache>
            </c:numRef>
          </c:val>
          <c:smooth val="0"/>
          <c:extLst>
            <c:ext xmlns:c16="http://schemas.microsoft.com/office/drawing/2014/chart" uri="{C3380CC4-5D6E-409C-BE32-E72D297353CC}">
              <c16:uniqueId val="{00000000-DAE0-434F-B477-835EC9112B1A}"/>
            </c:ext>
          </c:extLst>
        </c:ser>
        <c:dLbls>
          <c:dLblPos val="ctr"/>
          <c:showLegendKey val="0"/>
          <c:showVal val="1"/>
          <c:showCatName val="0"/>
          <c:showSerName val="0"/>
          <c:showPercent val="0"/>
          <c:showBubbleSize val="0"/>
        </c:dLbls>
        <c:marker val="1"/>
        <c:smooth val="0"/>
        <c:axId val="1967495392"/>
        <c:axId val="1967497792"/>
      </c:lineChart>
      <c:catAx>
        <c:axId val="196749539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solidFill>
              <a:schemeClr val="bg1"/>
            </a:solidFill>
          </a:ln>
          <a:effectLst>
            <a:outerShdw blurRad="50800" dist="12700" dir="5400000" algn="ctr" rotWithShape="0">
              <a:srgbClr val="000000">
                <a:alpha val="43137"/>
              </a:srgbClr>
            </a:outerShdw>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crossAx val="1967497792"/>
        <c:crosses val="autoZero"/>
        <c:auto val="1"/>
        <c:lblAlgn val="ctr"/>
        <c:lblOffset val="100"/>
        <c:noMultiLvlLbl val="0"/>
      </c:catAx>
      <c:valAx>
        <c:axId val="196749779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 sourceLinked="1"/>
        <c:majorTickMark val="none"/>
        <c:minorTickMark val="none"/>
        <c:tickLblPos val="nextTo"/>
        <c:spPr>
          <a:noFill/>
          <a:ln>
            <a:solidFill>
              <a:schemeClr val="bg2">
                <a:alpha val="70000"/>
              </a:schemeClr>
            </a:solidFill>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crossAx val="1967495392"/>
        <c:crosses val="autoZero"/>
        <c:crossBetween val="between"/>
        <c:majorUnit val="0.5"/>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[Zomato_Data_1.xlsx]Restaurant analysis!PivotTable4</c:name>
    <c:fmtId val="1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400" i="0" dirty="0"/>
              <a:t>Current</a:t>
            </a:r>
            <a:r>
              <a:rPr lang="en-US" sz="2400" i="0" baseline="0" dirty="0"/>
              <a:t> Expenditure</a:t>
            </a:r>
            <a:endParaRPr lang="en-US" sz="2400" i="0"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w="0">
                    <a:solidFill>
                      <a:schemeClr val="bg2"/>
                    </a:solidFill>
                  </a:ln>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
        <c:spPr>
          <a:solidFill>
            <a:srgbClr val="FF7C3B"/>
          </a:solidFill>
          <a:ln>
            <a:noFill/>
          </a:ln>
          <a:effectLst>
            <a:outerShdw blurRad="57150" dist="19050" dir="5400000" algn="ctr" rotWithShape="0">
              <a:srgbClr val="000000">
                <a:alpha val="63000"/>
              </a:srgbClr>
            </a:outerShdw>
          </a:effectLst>
          <a:sp3d/>
        </c:spPr>
        <c:dLbl>
          <c:idx val="0"/>
          <c:layout>
            <c:manualLayout>
              <c:x val="-3.2482939632545935E-2"/>
              <c:y val="3.0366360454943109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ln w="0">
                    <a:solidFill>
                      <a:schemeClr val="bg2"/>
                    </a:solidFill>
                  </a:ln>
                  <a:solidFill>
                    <a:schemeClr val="bg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layout>
                <c:manualLayout>
                  <c:w val="0.11555555555555555"/>
                  <c:h val="0.11560185185185186"/>
                </c:manualLayout>
              </c15:layout>
            </c:ext>
          </c:extLst>
        </c:dLbl>
      </c:pivotFmt>
      <c:pivotFmt>
        <c:idx val="2"/>
        <c:spPr>
          <a:solidFill>
            <a:srgbClr val="FF0000"/>
          </a:solidFill>
          <a:ln>
            <a:noFill/>
          </a:ln>
          <a:effectLst>
            <a:outerShdw blurRad="57150" dist="19050" dir="5400000" algn="ctr" rotWithShape="0">
              <a:srgbClr val="000000">
                <a:alpha val="63000"/>
              </a:srgbClr>
            </a:outerShdw>
          </a:effectLst>
          <a:sp3d/>
        </c:spPr>
        <c:dLbl>
          <c:idx val="0"/>
          <c:layout>
            <c:manualLayout>
              <c:x val="-2.4997812773403325E-3"/>
              <c:y val="6.646981627296587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w="0">
                    <a:solidFill>
                      <a:schemeClr val="bg2"/>
                    </a:solidFill>
                  </a:ln>
                  <a:solidFill>
                    <a:schemeClr val="bg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Lst>
        </c:dLbl>
      </c:pivotFmt>
      <c:pivotFmt>
        <c:idx val="3"/>
        <c:spPr>
          <a:solidFill>
            <a:srgbClr val="FD5C03"/>
          </a:solidFill>
          <a:ln>
            <a:noFill/>
          </a:ln>
          <a:effectLst>
            <a:outerShdw blurRad="57150" dist="19050" dir="5400000" algn="ctr" rotWithShape="0">
              <a:srgbClr val="000000">
                <a:alpha val="63000"/>
              </a:srgbClr>
            </a:outerShdw>
          </a:effectLst>
          <a:sp3d/>
        </c:spPr>
        <c:dLbl>
          <c:idx val="0"/>
          <c:layout>
            <c:manualLayout>
              <c:x val="-1.8702755905511861E-2"/>
              <c:y val="1.647747156605424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w="0">
                    <a:solidFill>
                      <a:schemeClr val="bg2"/>
                    </a:solidFill>
                  </a:ln>
                  <a:solidFill>
                    <a:schemeClr val="bg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Lst>
        </c:dLbl>
      </c:pivotFmt>
      <c:pivotFmt>
        <c:idx val="4"/>
        <c:spPr>
          <a:solidFill>
            <a:srgbClr val="910101"/>
          </a:solidFill>
          <a:ln>
            <a:noFill/>
          </a:ln>
          <a:effectLst>
            <a:outerShdw blurRad="57150" dist="19050" dir="5400000" algn="ctr" rotWithShape="0">
              <a:srgbClr val="000000">
                <a:alpha val="63000"/>
              </a:srgbClr>
            </a:outerShdw>
          </a:effectLst>
          <a:sp3d/>
        </c:spPr>
        <c:dLbl>
          <c:idx val="0"/>
          <c:tx>
            <c:rich>
              <a:bodyPr rot="0" spcFirstLastPara="1" vertOverflow="ellipsis" vert="horz" wrap="square" lIns="38100" tIns="19050" rIns="38100" bIns="19050" anchor="ctr" anchorCtr="1">
                <a:spAutoFit/>
              </a:bodyPr>
              <a:lstStyle/>
              <a:p>
                <a:pPr>
                  <a:defRPr sz="900" b="0" i="0" u="none" strike="noStrike" kern="1200" baseline="0">
                    <a:ln w="0">
                      <a:solidFill>
                        <a:schemeClr val="bg2"/>
                      </a:solidFill>
                    </a:ln>
                    <a:solidFill>
                      <a:schemeClr val="bg1"/>
                    </a:solidFill>
                    <a:latin typeface="+mn-lt"/>
                    <a:ea typeface="+mn-ea"/>
                    <a:cs typeface="+mn-cs"/>
                  </a:defRPr>
                </a:pPr>
                <a:fld id="{D05F135A-28FB-4910-BE02-5DA2E35FDDDA}" type="VALUE">
                  <a:rPr lang="en-US"/>
                  <a:pPr>
                    <a:defRPr sz="900" b="0" i="0" u="none" strike="noStrike" kern="1200" baseline="0">
                      <a:ln w="0">
                        <a:solidFill>
                          <a:schemeClr val="bg2"/>
                        </a:solidFill>
                      </a:ln>
                      <a:solidFill>
                        <a:schemeClr val="bg1"/>
                      </a:solidFill>
                      <a:latin typeface="+mn-lt"/>
                      <a:ea typeface="+mn-ea"/>
                      <a:cs typeface="+mn-cs"/>
                    </a:defRPr>
                  </a:pPr>
                  <a:t>[VALUE]</a:t>
                </a:fld>
                <a:r>
                  <a:rPr lang="en-US" baseline="0"/>
                  <a:t>
</a:t>
                </a:r>
                <a:fld id="{28E66A5B-51E6-4B48-9E13-6C9308DE4423}" type="PERCENTAGE">
                  <a:rPr lang="en-US" baseline="0"/>
                  <a:pPr>
                    <a:defRPr sz="900" b="0" i="0" u="none" strike="noStrike" kern="1200" baseline="0">
                      <a:ln w="0">
                        <a:solidFill>
                          <a:schemeClr val="bg2"/>
                        </a:solidFill>
                      </a:ln>
                      <a:solidFill>
                        <a:schemeClr val="bg1"/>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w="0">
                    <a:solidFill>
                      <a:schemeClr val="bg2"/>
                    </a:solidFill>
                  </a:ln>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5"/>
        <c:spPr>
          <a:solidFill>
            <a:srgbClr val="C00000"/>
          </a:solidFill>
          <a:ln>
            <a:noFill/>
          </a:ln>
          <a:effectLst>
            <a:outerShdw blurRad="57150" dist="19050" dir="5400000" algn="ctr" rotWithShape="0">
              <a:srgbClr val="000000">
                <a:alpha val="63000"/>
              </a:srgbClr>
            </a:outerShdw>
          </a:effectLst>
          <a:sp3d/>
        </c:spPr>
        <c:dLbl>
          <c:idx val="0"/>
          <c:tx>
            <c:rich>
              <a:bodyPr rot="0" spcFirstLastPara="1" vertOverflow="ellipsis" vert="horz" wrap="square" lIns="38100" tIns="19050" rIns="38100" bIns="19050" anchor="ctr" anchorCtr="1">
                <a:spAutoFit/>
              </a:bodyPr>
              <a:lstStyle/>
              <a:p>
                <a:pPr>
                  <a:defRPr sz="900" b="0" i="0" u="none" strike="noStrike" kern="1200" baseline="0">
                    <a:ln w="0">
                      <a:solidFill>
                        <a:schemeClr val="bg2"/>
                      </a:solidFill>
                    </a:ln>
                    <a:solidFill>
                      <a:schemeClr val="bg1"/>
                    </a:solidFill>
                    <a:latin typeface="+mn-lt"/>
                    <a:ea typeface="+mn-ea"/>
                    <a:cs typeface="+mn-cs"/>
                  </a:defRPr>
                </a:pPr>
                <a:fld id="{7C98F851-AD3C-4D0A-96D8-985821FF77B6}" type="VALUE">
                  <a:rPr lang="en-US"/>
                  <a:pPr>
                    <a:defRPr sz="900" b="0" i="0" u="none" strike="noStrike" kern="1200" baseline="0">
                      <a:ln w="0">
                        <a:solidFill>
                          <a:schemeClr val="bg2"/>
                        </a:solidFill>
                      </a:ln>
                      <a:solidFill>
                        <a:schemeClr val="bg1"/>
                      </a:solidFill>
                      <a:latin typeface="+mn-lt"/>
                      <a:ea typeface="+mn-ea"/>
                      <a:cs typeface="+mn-cs"/>
                    </a:defRPr>
                  </a:pPr>
                  <a:t>[VALUE]</a:t>
                </a:fld>
                <a:r>
                  <a:rPr lang="en-US" baseline="0"/>
                  <a:t>
</a:t>
                </a:r>
                <a:fld id="{C4BB0881-1B15-4DE2-8C21-67C61A085B63}" type="PERCENTAGE">
                  <a:rPr lang="en-US" baseline="0"/>
                  <a:pPr>
                    <a:defRPr sz="900" b="0" i="0" u="none" strike="noStrike" kern="1200" baseline="0">
                      <a:ln w="0">
                        <a:solidFill>
                          <a:schemeClr val="bg2"/>
                        </a:solidFill>
                      </a:ln>
                      <a:solidFill>
                        <a:schemeClr val="bg1"/>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w="0">
                    <a:solidFill>
                      <a:schemeClr val="bg2"/>
                    </a:solidFill>
                  </a:ln>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6"/>
        <c:spPr>
          <a:solidFill>
            <a:srgbClr val="E50520"/>
          </a:solidFill>
          <a:ln>
            <a:noFill/>
          </a:ln>
          <a:effectLst>
            <a:outerShdw blurRad="57150" dist="19050" dir="5400000" algn="ctr" rotWithShape="0">
              <a:srgbClr val="000000">
                <a:alpha val="63000"/>
              </a:srgbClr>
            </a:outerShdw>
          </a:effectLst>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w="0">
                    <a:solidFill>
                      <a:schemeClr val="bg2"/>
                    </a:solidFill>
                  </a:ln>
                  <a:solidFill>
                    <a:schemeClr val="bg1"/>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w="0">
                    <a:solidFill>
                      <a:schemeClr val="bg2"/>
                    </a:solidFill>
                  </a:ln>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8"/>
        <c:spPr>
          <a:solidFill>
            <a:srgbClr val="FD5C03"/>
          </a:solidFill>
          <a:ln>
            <a:noFill/>
          </a:ln>
          <a:effectLst>
            <a:outerShdw blurRad="57150" dist="19050" dir="5400000" algn="ctr" rotWithShape="0">
              <a:srgbClr val="000000">
                <a:alpha val="63000"/>
              </a:srgbClr>
            </a:outerShdw>
          </a:effectLst>
          <a:sp3d/>
        </c:spPr>
        <c:dLbl>
          <c:idx val="0"/>
          <c:layout>
            <c:manualLayout>
              <c:x val="-1.8702755905511861E-2"/>
              <c:y val="1.647747156605424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w="0">
                    <a:solidFill>
                      <a:schemeClr val="bg2"/>
                    </a:solidFill>
                  </a:ln>
                  <a:solidFill>
                    <a:schemeClr val="bg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Lst>
        </c:dLbl>
      </c:pivotFmt>
      <c:pivotFmt>
        <c:idx val="9"/>
        <c:spPr>
          <a:solidFill>
            <a:srgbClr val="FF0000"/>
          </a:solidFill>
          <a:ln>
            <a:noFill/>
          </a:ln>
          <a:effectLst>
            <a:outerShdw blurRad="57150" dist="19050" dir="5400000" algn="ctr" rotWithShape="0">
              <a:srgbClr val="000000">
                <a:alpha val="63000"/>
              </a:srgbClr>
            </a:outerShdw>
          </a:effectLst>
          <a:sp3d/>
        </c:spPr>
        <c:dLbl>
          <c:idx val="0"/>
          <c:layout>
            <c:manualLayout>
              <c:x val="-2.4997812773403325E-3"/>
              <c:y val="6.646981627296587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w="0">
                    <a:solidFill>
                      <a:schemeClr val="bg2"/>
                    </a:solidFill>
                  </a:ln>
                  <a:solidFill>
                    <a:schemeClr val="bg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Lst>
        </c:dLbl>
      </c:pivotFmt>
      <c:pivotFmt>
        <c:idx val="10"/>
        <c:spPr>
          <a:solidFill>
            <a:srgbClr val="E50520"/>
          </a:solidFill>
          <a:ln>
            <a:noFill/>
          </a:ln>
          <a:effectLst>
            <a:outerShdw blurRad="57150" dist="19050" dir="5400000" algn="ctr" rotWithShape="0">
              <a:srgbClr val="000000">
                <a:alpha val="63000"/>
              </a:srgbClr>
            </a:outerShdw>
          </a:effectLst>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w="0">
                    <a:solidFill>
                      <a:schemeClr val="bg2"/>
                    </a:solidFill>
                  </a:ln>
                  <a:solidFill>
                    <a:schemeClr val="bg1"/>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11"/>
        <c:spPr>
          <a:solidFill>
            <a:srgbClr val="C00000"/>
          </a:solidFill>
          <a:ln>
            <a:noFill/>
          </a:ln>
          <a:effectLst>
            <a:outerShdw blurRad="57150" dist="19050" dir="5400000" algn="ctr" rotWithShape="0">
              <a:srgbClr val="000000">
                <a:alpha val="63000"/>
              </a:srgbClr>
            </a:outerShdw>
          </a:effectLst>
          <a:sp3d/>
        </c:spPr>
        <c:dLbl>
          <c:idx val="0"/>
          <c:tx>
            <c:rich>
              <a:bodyPr rot="0" spcFirstLastPara="1" vertOverflow="ellipsis" vert="horz" wrap="square" lIns="38100" tIns="19050" rIns="38100" bIns="19050" anchor="ctr" anchorCtr="1">
                <a:spAutoFit/>
              </a:bodyPr>
              <a:lstStyle/>
              <a:p>
                <a:pPr>
                  <a:defRPr sz="900" b="0" i="0" u="none" strike="noStrike" kern="1200" baseline="0">
                    <a:ln w="0">
                      <a:solidFill>
                        <a:schemeClr val="bg2"/>
                      </a:solidFill>
                    </a:ln>
                    <a:solidFill>
                      <a:schemeClr val="bg1"/>
                    </a:solidFill>
                    <a:latin typeface="+mn-lt"/>
                    <a:ea typeface="+mn-ea"/>
                    <a:cs typeface="+mn-cs"/>
                  </a:defRPr>
                </a:pPr>
                <a:fld id="{7C98F851-AD3C-4D0A-96D8-985821FF77B6}" type="VALUE">
                  <a:rPr lang="en-US"/>
                  <a:pPr>
                    <a:defRPr sz="900" b="0" i="0" u="none" strike="noStrike" kern="1200" baseline="0">
                      <a:ln w="0">
                        <a:solidFill>
                          <a:schemeClr val="bg2"/>
                        </a:solidFill>
                      </a:ln>
                      <a:solidFill>
                        <a:schemeClr val="bg1"/>
                      </a:solidFill>
                      <a:latin typeface="+mn-lt"/>
                      <a:ea typeface="+mn-ea"/>
                      <a:cs typeface="+mn-cs"/>
                    </a:defRPr>
                  </a:pPr>
                  <a:t>[VALUE]</a:t>
                </a:fld>
                <a:r>
                  <a:rPr lang="en-US" baseline="0"/>
                  <a:t>
</a:t>
                </a:r>
                <a:fld id="{C4BB0881-1B15-4DE2-8C21-67C61A085B63}" type="PERCENTAGE">
                  <a:rPr lang="en-US" baseline="0"/>
                  <a:pPr>
                    <a:defRPr sz="900" b="0" i="0" u="none" strike="noStrike" kern="1200" baseline="0">
                      <a:ln w="0">
                        <a:solidFill>
                          <a:schemeClr val="bg2"/>
                        </a:solidFill>
                      </a:ln>
                      <a:solidFill>
                        <a:schemeClr val="bg1"/>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w="0">
                    <a:solidFill>
                      <a:schemeClr val="bg2"/>
                    </a:solidFill>
                  </a:ln>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12"/>
        <c:spPr>
          <a:solidFill>
            <a:srgbClr val="910101"/>
          </a:solidFill>
          <a:ln>
            <a:noFill/>
          </a:ln>
          <a:effectLst>
            <a:outerShdw blurRad="57150" dist="19050" dir="5400000" algn="ctr" rotWithShape="0">
              <a:srgbClr val="000000">
                <a:alpha val="63000"/>
              </a:srgbClr>
            </a:outerShdw>
          </a:effectLst>
          <a:sp3d/>
        </c:spPr>
        <c:dLbl>
          <c:idx val="0"/>
          <c:tx>
            <c:rich>
              <a:bodyPr rot="0" spcFirstLastPara="1" vertOverflow="ellipsis" vert="horz" wrap="square" lIns="38100" tIns="19050" rIns="38100" bIns="19050" anchor="ctr" anchorCtr="1">
                <a:spAutoFit/>
              </a:bodyPr>
              <a:lstStyle/>
              <a:p>
                <a:pPr>
                  <a:defRPr sz="900" b="0" i="0" u="none" strike="noStrike" kern="1200" baseline="0">
                    <a:ln w="0">
                      <a:solidFill>
                        <a:schemeClr val="bg2"/>
                      </a:solidFill>
                    </a:ln>
                    <a:solidFill>
                      <a:schemeClr val="bg1"/>
                    </a:solidFill>
                    <a:latin typeface="+mn-lt"/>
                    <a:ea typeface="+mn-ea"/>
                    <a:cs typeface="+mn-cs"/>
                  </a:defRPr>
                </a:pPr>
                <a:fld id="{D05F135A-28FB-4910-BE02-5DA2E35FDDDA}" type="VALUE">
                  <a:rPr lang="en-US"/>
                  <a:pPr>
                    <a:defRPr sz="900" b="0" i="0" u="none" strike="noStrike" kern="1200" baseline="0">
                      <a:ln w="0">
                        <a:solidFill>
                          <a:schemeClr val="bg2"/>
                        </a:solidFill>
                      </a:ln>
                      <a:solidFill>
                        <a:schemeClr val="bg1"/>
                      </a:solidFill>
                      <a:latin typeface="+mn-lt"/>
                      <a:ea typeface="+mn-ea"/>
                      <a:cs typeface="+mn-cs"/>
                    </a:defRPr>
                  </a:pPr>
                  <a:t>[VALUE]</a:t>
                </a:fld>
                <a:r>
                  <a:rPr lang="en-US" baseline="0"/>
                  <a:t>
</a:t>
                </a:r>
                <a:fld id="{28E66A5B-51E6-4B48-9E13-6C9308DE4423}" type="PERCENTAGE">
                  <a:rPr lang="en-US" baseline="0"/>
                  <a:pPr>
                    <a:defRPr sz="900" b="0" i="0" u="none" strike="noStrike" kern="1200" baseline="0">
                      <a:ln w="0">
                        <a:solidFill>
                          <a:schemeClr val="bg2"/>
                        </a:solidFill>
                      </a:ln>
                      <a:solidFill>
                        <a:schemeClr val="bg1"/>
                      </a:solidFill>
                      <a:latin typeface="+mn-lt"/>
                      <a:ea typeface="+mn-ea"/>
                      <a:cs typeface="+mn-cs"/>
                    </a:defRPr>
                  </a:pPr>
                  <a:t>[PERCENTAGE]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w="0">
                    <a:solidFill>
                      <a:schemeClr val="bg2"/>
                    </a:solidFill>
                  </a:ln>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Lst>
        </c:dLbl>
      </c:pivotFmt>
      <c:pivotFmt>
        <c:idx val="13"/>
        <c:spPr>
          <a:solidFill>
            <a:srgbClr val="FF7C3B"/>
          </a:solidFill>
          <a:ln>
            <a:noFill/>
          </a:ln>
          <a:effectLst>
            <a:outerShdw blurRad="57150" dist="19050" dir="5400000" algn="ctr" rotWithShape="0">
              <a:srgbClr val="000000">
                <a:alpha val="63000"/>
              </a:srgbClr>
            </a:outerShdw>
          </a:effectLst>
          <a:sp3d/>
        </c:spPr>
        <c:dLbl>
          <c:idx val="0"/>
          <c:layout>
            <c:manualLayout>
              <c:x val="-3.2482939632545935E-2"/>
              <c:y val="3.0366360454943109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ln w="0">
                    <a:solidFill>
                      <a:schemeClr val="bg2"/>
                    </a:solidFill>
                  </a:ln>
                  <a:solidFill>
                    <a:schemeClr val="bg1"/>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layout>
                <c:manualLayout>
                  <c:w val="0.11555555555555555"/>
                  <c:h val="0.11560185185185186"/>
                </c:manualLayout>
              </c15:layout>
            </c:ext>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bg1"/>
                    </a:solidFill>
                  </a:ln>
                  <a:solidFill>
                    <a:schemeClr val="bg2"/>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extLst>
        </c:dLbl>
      </c:pivotFmt>
      <c:pivotFmt>
        <c:idx val="15"/>
        <c:spPr>
          <a:solidFill>
            <a:srgbClr val="FD5C03"/>
          </a:solidFill>
          <a:ln>
            <a:noFill/>
          </a:ln>
          <a:effectLst>
            <a:outerShdw blurRad="57150" dist="19050" dir="5400000" algn="ctr" rotWithShape="0">
              <a:srgbClr val="000000">
                <a:alpha val="63000"/>
              </a:srgbClr>
            </a:outerShdw>
          </a:effectLst>
          <a:sp3d/>
        </c:spPr>
      </c:pivotFmt>
      <c:pivotFmt>
        <c:idx val="16"/>
        <c:spPr>
          <a:solidFill>
            <a:srgbClr val="FF0000"/>
          </a:solidFill>
          <a:ln>
            <a:noFill/>
          </a:ln>
          <a:effectLst>
            <a:outerShdw blurRad="57150" dist="19050" dir="5400000" algn="ctr" rotWithShape="0">
              <a:srgbClr val="000000">
                <a:alpha val="63000"/>
              </a:srgbClr>
            </a:outerShdw>
          </a:effectLst>
          <a:sp3d/>
        </c:spPr>
      </c:pivotFmt>
      <c:pivotFmt>
        <c:idx val="17"/>
        <c:spPr>
          <a:solidFill>
            <a:srgbClr val="E50520"/>
          </a:solidFill>
          <a:ln>
            <a:noFill/>
          </a:ln>
          <a:effectLst>
            <a:outerShdw blurRad="57150" dist="19050" dir="5400000" algn="ctr" rotWithShape="0">
              <a:srgbClr val="000000">
                <a:alpha val="63000"/>
              </a:srgbClr>
            </a:outerShdw>
          </a:effectLst>
          <a:sp3d/>
        </c:spPr>
      </c:pivotFmt>
      <c:pivotFmt>
        <c:idx val="18"/>
        <c:spPr>
          <a:solidFill>
            <a:srgbClr val="C00000"/>
          </a:solidFill>
          <a:ln>
            <a:noFill/>
          </a:ln>
          <a:effectLst>
            <a:outerShdw blurRad="57150" dist="19050" dir="5400000" algn="ctr" rotWithShape="0">
              <a:srgbClr val="000000">
                <a:alpha val="63000"/>
              </a:srgbClr>
            </a:outerShdw>
          </a:effectLst>
          <a:sp3d/>
        </c:spPr>
      </c:pivotFmt>
      <c:pivotFmt>
        <c:idx val="19"/>
        <c:spPr>
          <a:solidFill>
            <a:srgbClr val="910101"/>
          </a:solidFill>
          <a:ln>
            <a:noFill/>
          </a:ln>
          <a:effectLst>
            <a:outerShdw blurRad="57150" dist="19050" dir="5400000" algn="ctr" rotWithShape="0">
              <a:srgbClr val="000000">
                <a:alpha val="63000"/>
              </a:srgbClr>
            </a:outerShdw>
          </a:effectLst>
          <a:sp3d/>
        </c:spPr>
      </c:pivotFmt>
      <c:pivotFmt>
        <c:idx val="20"/>
        <c:spPr>
          <a:solidFill>
            <a:srgbClr val="FF7C3B"/>
          </a:solidFill>
          <a:ln>
            <a:noFill/>
          </a:ln>
          <a:effectLst>
            <a:outerShdw blurRad="57150" dist="19050" dir="5400000" algn="ctr" rotWithShape="0">
              <a:srgbClr val="000000">
                <a:alpha val="63000"/>
              </a:srgbClr>
            </a:outerShdw>
          </a:effectLst>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bg1"/>
                    </a:solidFill>
                  </a:ln>
                  <a:solidFill>
                    <a:schemeClr val="bg2"/>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extLst>
        </c:dLbl>
      </c:pivotFmt>
      <c:pivotFmt>
        <c:idx val="22"/>
        <c:spPr>
          <a:solidFill>
            <a:srgbClr val="FD5C03"/>
          </a:solidFill>
          <a:ln>
            <a:noFill/>
          </a:ln>
          <a:effectLst>
            <a:outerShdw blurRad="57150" dist="19050" dir="5400000" algn="ctr" rotWithShape="0">
              <a:srgbClr val="000000">
                <a:alpha val="63000"/>
              </a:srgbClr>
            </a:outerShdw>
          </a:effectLst>
          <a:sp3d/>
        </c:spPr>
      </c:pivotFmt>
      <c:pivotFmt>
        <c:idx val="23"/>
        <c:spPr>
          <a:solidFill>
            <a:srgbClr val="FF0000"/>
          </a:solidFill>
          <a:ln>
            <a:noFill/>
          </a:ln>
          <a:effectLst>
            <a:outerShdw blurRad="57150" dist="19050" dir="5400000" algn="ctr" rotWithShape="0">
              <a:srgbClr val="000000">
                <a:alpha val="63000"/>
              </a:srgbClr>
            </a:outerShdw>
          </a:effectLst>
          <a:sp3d/>
        </c:spPr>
      </c:pivotFmt>
      <c:pivotFmt>
        <c:idx val="24"/>
        <c:spPr>
          <a:solidFill>
            <a:srgbClr val="E50520"/>
          </a:solidFill>
          <a:ln>
            <a:noFill/>
          </a:ln>
          <a:effectLst>
            <a:outerShdw blurRad="57150" dist="19050" dir="5400000" algn="ctr" rotWithShape="0">
              <a:srgbClr val="000000">
                <a:alpha val="63000"/>
              </a:srgbClr>
            </a:outerShdw>
          </a:effectLst>
          <a:sp3d/>
        </c:spPr>
      </c:pivotFmt>
      <c:pivotFmt>
        <c:idx val="25"/>
        <c:spPr>
          <a:solidFill>
            <a:srgbClr val="C00000"/>
          </a:solidFill>
          <a:ln>
            <a:noFill/>
          </a:ln>
          <a:effectLst>
            <a:outerShdw blurRad="57150" dist="19050" dir="5400000" algn="ctr" rotWithShape="0">
              <a:srgbClr val="000000">
                <a:alpha val="63000"/>
              </a:srgbClr>
            </a:outerShdw>
          </a:effectLst>
          <a:sp3d/>
        </c:spPr>
      </c:pivotFmt>
      <c:pivotFmt>
        <c:idx val="26"/>
        <c:spPr>
          <a:solidFill>
            <a:srgbClr val="910101"/>
          </a:solidFill>
          <a:ln>
            <a:noFill/>
          </a:ln>
          <a:effectLst>
            <a:outerShdw blurRad="57150" dist="19050" dir="5400000" algn="ctr" rotWithShape="0">
              <a:srgbClr val="000000">
                <a:alpha val="63000"/>
              </a:srgbClr>
            </a:outerShdw>
          </a:effectLst>
          <a:sp3d/>
        </c:spPr>
      </c:pivotFmt>
      <c:pivotFmt>
        <c:idx val="27"/>
        <c:spPr>
          <a:solidFill>
            <a:srgbClr val="FF7C3B"/>
          </a:solidFill>
          <a:ln>
            <a:noFill/>
          </a:ln>
          <a:effectLst>
            <a:outerShdw blurRad="57150" dist="19050" dir="5400000" algn="ctr" rotWithShape="0">
              <a:srgbClr val="000000">
                <a:alpha val="63000"/>
              </a:srgbClr>
            </a:outerShdw>
          </a:effectLst>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bg1"/>
                    </a:solidFill>
                  </a:ln>
                  <a:solidFill>
                    <a:schemeClr val="bg2"/>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extLst>
        </c:dLbl>
      </c:pivotFmt>
      <c:pivotFmt>
        <c:idx val="29"/>
        <c:spPr>
          <a:solidFill>
            <a:srgbClr val="FD5C03"/>
          </a:solidFill>
          <a:ln>
            <a:noFill/>
          </a:ln>
          <a:effectLst>
            <a:outerShdw blurRad="57150" dist="19050" dir="5400000" algn="ctr" rotWithShape="0">
              <a:srgbClr val="000000">
                <a:alpha val="63000"/>
              </a:srgbClr>
            </a:outerShdw>
          </a:effectLst>
          <a:sp3d/>
        </c:spPr>
      </c:pivotFmt>
      <c:pivotFmt>
        <c:idx val="30"/>
        <c:spPr>
          <a:solidFill>
            <a:srgbClr val="FF0000"/>
          </a:solidFill>
          <a:ln>
            <a:noFill/>
          </a:ln>
          <a:effectLst>
            <a:outerShdw blurRad="57150" dist="19050" dir="5400000" algn="ctr" rotWithShape="0">
              <a:srgbClr val="000000">
                <a:alpha val="63000"/>
              </a:srgbClr>
            </a:outerShdw>
          </a:effectLst>
          <a:sp3d/>
        </c:spPr>
      </c:pivotFmt>
      <c:pivotFmt>
        <c:idx val="31"/>
        <c:spPr>
          <a:solidFill>
            <a:srgbClr val="E50520"/>
          </a:solidFill>
          <a:ln>
            <a:noFill/>
          </a:ln>
          <a:effectLst>
            <a:outerShdw blurRad="57150" dist="19050" dir="5400000" algn="ctr" rotWithShape="0">
              <a:srgbClr val="000000">
                <a:alpha val="63000"/>
              </a:srgbClr>
            </a:outerShdw>
          </a:effectLst>
          <a:sp3d/>
        </c:spPr>
      </c:pivotFmt>
      <c:pivotFmt>
        <c:idx val="32"/>
        <c:spPr>
          <a:solidFill>
            <a:srgbClr val="C00000"/>
          </a:solidFill>
          <a:ln>
            <a:noFill/>
          </a:ln>
          <a:effectLst>
            <a:outerShdw blurRad="57150" dist="19050" dir="5400000" algn="ctr" rotWithShape="0">
              <a:srgbClr val="000000">
                <a:alpha val="63000"/>
              </a:srgbClr>
            </a:outerShdw>
          </a:effectLst>
          <a:sp3d/>
        </c:spPr>
      </c:pivotFmt>
      <c:pivotFmt>
        <c:idx val="33"/>
        <c:spPr>
          <a:solidFill>
            <a:srgbClr val="910101"/>
          </a:solidFill>
          <a:ln>
            <a:noFill/>
          </a:ln>
          <a:effectLst>
            <a:outerShdw blurRad="57150" dist="19050" dir="5400000" algn="ctr" rotWithShape="0">
              <a:srgbClr val="000000">
                <a:alpha val="63000"/>
              </a:srgbClr>
            </a:outerShdw>
          </a:effectLst>
          <a:sp3d/>
        </c:spPr>
      </c:pivotFmt>
      <c:pivotFmt>
        <c:idx val="34"/>
        <c:spPr>
          <a:solidFill>
            <a:srgbClr val="FF7C3B"/>
          </a:solidFill>
          <a:ln>
            <a:noFill/>
          </a:ln>
          <a:effectLst>
            <a:outerShdw blurRad="57150" dist="19050" dir="5400000" algn="ctr" rotWithShape="0">
              <a:srgbClr val="000000">
                <a:alpha val="63000"/>
              </a:srgbClr>
            </a:outerShdw>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2561158631738881E-2"/>
          <c:y val="8.4578134455947349E-2"/>
          <c:w val="0.85059139956540597"/>
          <c:h val="0.89356404362153197"/>
        </c:manualLayout>
      </c:layout>
      <c:pie3DChart>
        <c:varyColors val="1"/>
        <c:ser>
          <c:idx val="0"/>
          <c:order val="0"/>
          <c:tx>
            <c:strRef>
              <c:f>'Restaurant analysis'!$N$2</c:f>
              <c:strCache>
                <c:ptCount val="1"/>
                <c:pt idx="0">
                  <c:v>Total</c:v>
                </c:pt>
              </c:strCache>
            </c:strRef>
          </c:tx>
          <c:dPt>
            <c:idx val="0"/>
            <c:bubble3D val="0"/>
            <c:spPr>
              <a:solidFill>
                <a:srgbClr val="FD5C03"/>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6102-450D-8F8F-CE5CEBF5ADFE}"/>
              </c:ext>
            </c:extLst>
          </c:dPt>
          <c:dPt>
            <c:idx val="1"/>
            <c:bubble3D val="0"/>
            <c:spPr>
              <a:solidFill>
                <a:srgbClr val="FF0000"/>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6102-450D-8F8F-CE5CEBF5ADFE}"/>
              </c:ext>
            </c:extLst>
          </c:dPt>
          <c:dPt>
            <c:idx val="2"/>
            <c:bubble3D val="0"/>
            <c:explosion val="19"/>
            <c:spPr>
              <a:solidFill>
                <a:srgbClr val="E50520"/>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6102-450D-8F8F-CE5CEBF5ADFE}"/>
              </c:ext>
            </c:extLst>
          </c:dPt>
          <c:dPt>
            <c:idx val="3"/>
            <c:bubble3D val="0"/>
            <c:spPr>
              <a:solidFill>
                <a:srgbClr val="C00000"/>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6102-450D-8F8F-CE5CEBF5ADFE}"/>
              </c:ext>
            </c:extLst>
          </c:dPt>
          <c:dPt>
            <c:idx val="4"/>
            <c:bubble3D val="0"/>
            <c:spPr>
              <a:solidFill>
                <a:srgbClr val="910101"/>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6102-450D-8F8F-CE5CEBF5ADFE}"/>
              </c:ext>
            </c:extLst>
          </c:dPt>
          <c:dPt>
            <c:idx val="5"/>
            <c:bubble3D val="0"/>
            <c:spPr>
              <a:solidFill>
                <a:srgbClr val="FF7C3B"/>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B-6102-450D-8F8F-CE5CEBF5ADFE}"/>
              </c:ext>
            </c:extLst>
          </c:dPt>
          <c:dLbls>
            <c:dLbl>
              <c:idx val="0"/>
              <c:layout>
                <c:manualLayout>
                  <c:x val="-1.3940262020472723E-2"/>
                  <c:y val="3.4611132414859247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ln>
                        <a:solidFill>
                          <a:schemeClr val="bg1"/>
                        </a:solidFill>
                      </a:ln>
                      <a:solidFill>
                        <a:schemeClr val="bg2"/>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layout>
                    <c:manualLayout>
                      <c:w val="0.11468112721728208"/>
                      <c:h val="0.13765276936540832"/>
                    </c:manualLayout>
                  </c15:layout>
                </c:ext>
                <c:ext xmlns:c16="http://schemas.microsoft.com/office/drawing/2014/chart" uri="{C3380CC4-5D6E-409C-BE32-E72D297353CC}">
                  <c16:uniqueId val="{00000001-6102-450D-8F8F-CE5CEBF5ADFE}"/>
                </c:ext>
              </c:extLst>
            </c:dLbl>
            <c:dLbl>
              <c:idx val="1"/>
              <c:layout>
                <c:manualLayout>
                  <c:x val="-1.0093794760430624E-2"/>
                  <c:y val="3.5855774776613933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ln>
                        <a:solidFill>
                          <a:schemeClr val="bg1"/>
                        </a:solidFill>
                      </a:ln>
                      <a:solidFill>
                        <a:schemeClr val="bg2"/>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layout>
                    <c:manualLayout>
                      <c:w val="0.15178772897388615"/>
                      <c:h val="7.9493938635082376E-2"/>
                    </c:manualLayout>
                  </c15:layout>
                </c:ext>
                <c:ext xmlns:c16="http://schemas.microsoft.com/office/drawing/2014/chart" uri="{C3380CC4-5D6E-409C-BE32-E72D297353CC}">
                  <c16:uniqueId val="{00000003-6102-450D-8F8F-CE5CEBF5ADFE}"/>
                </c:ext>
              </c:extLst>
            </c:dLbl>
            <c:dLbl>
              <c:idx val="5"/>
              <c:layout>
                <c:manualLayout>
                  <c:x val="-3.5723496574580106E-2"/>
                  <c:y val="4.2263610142533728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ln>
                        <a:solidFill>
                          <a:schemeClr val="bg1"/>
                        </a:solidFill>
                      </a:ln>
                      <a:solidFill>
                        <a:schemeClr val="bg2"/>
                      </a:solidFill>
                      <a:latin typeface="+mn-lt"/>
                      <a:ea typeface="+mn-ea"/>
                      <a:cs typeface="+mn-cs"/>
                    </a:defRPr>
                  </a:pPr>
                  <a:endParaRPr lang="en-US"/>
                </a:p>
              </c:txPr>
              <c:showLegendKey val="0"/>
              <c:showVal val="1"/>
              <c:showCatName val="1"/>
              <c:showSerName val="0"/>
              <c:showPercent val="1"/>
              <c:showBubbleSize val="0"/>
              <c:extLst>
                <c:ext xmlns:c15="http://schemas.microsoft.com/office/drawing/2012/chart" uri="{CE6537A1-D6FC-4f65-9D91-7224C49458BB}">
                  <c15:layout>
                    <c:manualLayout>
                      <c:w val="0.11555581691329971"/>
                      <c:h val="0.11010384954578026"/>
                    </c:manualLayout>
                  </c15:layout>
                </c:ext>
                <c:ext xmlns:c16="http://schemas.microsoft.com/office/drawing/2014/chart" uri="{C3380CC4-5D6E-409C-BE32-E72D297353CC}">
                  <c16:uniqueId val="{0000000B-6102-450D-8F8F-CE5CEBF5ADF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bg1"/>
                      </a:solidFill>
                    </a:ln>
                    <a:solidFill>
                      <a:schemeClr val="bg2"/>
                    </a:solidFill>
                    <a:latin typeface="+mn-lt"/>
                    <a:ea typeface="+mn-ea"/>
                    <a:cs typeface="+mn-cs"/>
                  </a:defRPr>
                </a:pPr>
                <a:endParaRPr lang="en-US"/>
              </a:p>
            </c:txPr>
            <c:showLegendKey val="0"/>
            <c:showVal val="1"/>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'Restaurant analysis'!$M$3:$M$9</c:f>
              <c:strCache>
                <c:ptCount val="6"/>
                <c:pt idx="0">
                  <c:v>Canada</c:v>
                </c:pt>
                <c:pt idx="1">
                  <c:v>Indonesia</c:v>
                </c:pt>
                <c:pt idx="2">
                  <c:v>Philippines</c:v>
                </c:pt>
                <c:pt idx="3">
                  <c:v>Qatar</c:v>
                </c:pt>
                <c:pt idx="4">
                  <c:v>Singapore</c:v>
                </c:pt>
                <c:pt idx="5">
                  <c:v>Sri Lanka</c:v>
                </c:pt>
              </c:strCache>
            </c:strRef>
          </c:cat>
          <c:val>
            <c:numRef>
              <c:f>'Restaurant analysis'!$N$3:$N$9</c:f>
              <c:numCache>
                <c:formatCode>"₹"\ #,##0.00</c:formatCode>
                <c:ptCount val="6"/>
                <c:pt idx="0">
                  <c:v>12097.35</c:v>
                </c:pt>
                <c:pt idx="1">
                  <c:v>27056.5</c:v>
                </c:pt>
                <c:pt idx="2">
                  <c:v>215281.5</c:v>
                </c:pt>
                <c:pt idx="3">
                  <c:v>102432.75</c:v>
                </c:pt>
                <c:pt idx="4">
                  <c:v>259884.44999999998</c:v>
                </c:pt>
                <c:pt idx="5">
                  <c:v>13300.000000000002</c:v>
                </c:pt>
              </c:numCache>
            </c:numRef>
          </c:val>
          <c:extLst>
            <c:ext xmlns:c16="http://schemas.microsoft.com/office/drawing/2014/chart" uri="{C3380CC4-5D6E-409C-BE32-E72D297353CC}">
              <c16:uniqueId val="{0000000C-6102-450D-8F8F-CE5CEBF5ADFE}"/>
            </c:ext>
          </c:extLst>
        </c:ser>
        <c:dLbls>
          <c:dLblPos val="inEnd"/>
          <c:showLegendKey val="0"/>
          <c:showVal val="0"/>
          <c:showCatName val="1"/>
          <c:showSerName val="0"/>
          <c:showPercent val="0"/>
          <c:showBubbleSize val="0"/>
          <c:showLeaderLines val="1"/>
        </c:dLbls>
      </c:pie3DChart>
      <c:spPr>
        <a:noFill/>
        <a:ln>
          <a:noFill/>
        </a:ln>
        <a:effectLst/>
      </c:spPr>
    </c:plotArea>
    <c:legend>
      <c:legendPos val="r"/>
      <c:layout>
        <c:manualLayout>
          <c:xMode val="edge"/>
          <c:yMode val="edge"/>
          <c:x val="0.8206374268218446"/>
          <c:y val="0.16514582525738269"/>
          <c:w val="0.16586257211516317"/>
          <c:h val="0.6515885835119020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bg2"/>
                </a:solidFill>
                <a:latin typeface="+mn-lt"/>
                <a:ea typeface="+mn-ea"/>
                <a:cs typeface="+mn-cs"/>
              </a:defRPr>
            </a:pPr>
            <a:r>
              <a:rPr lang="en-US">
                <a:solidFill>
                  <a:schemeClr val="bg2"/>
                </a:solidFill>
              </a:rPr>
              <a:t>Competitive Restaurants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bg2"/>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9444444444444445E-2"/>
          <c:y val="0.16655110819480898"/>
          <c:w val="0.64621697287839019"/>
          <c:h val="0.81030074365704285"/>
        </c:manualLayout>
      </c:layout>
      <c:pie3DChart>
        <c:varyColors val="1"/>
        <c:ser>
          <c:idx val="0"/>
          <c:order val="0"/>
          <c:tx>
            <c:strRef>
              <c:f>'Competitive Restaurants'!$E$2</c:f>
              <c:strCache>
                <c:ptCount val="1"/>
                <c:pt idx="0">
                  <c:v>Average of Rating</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E213-4A9B-9451-989F766B45A9}"/>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E213-4A9B-9451-989F766B45A9}"/>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E213-4A9B-9451-989F766B45A9}"/>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E213-4A9B-9451-989F766B45A9}"/>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E213-4A9B-9451-989F766B45A9}"/>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E213-4A9B-9451-989F766B45A9}"/>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E213-4A9B-9451-989F766B45A9}"/>
              </c:ext>
            </c:extLst>
          </c:dPt>
          <c:dLbls>
            <c:dLbl>
              <c:idx val="3"/>
              <c:layout>
                <c:manualLayout>
                  <c:x val="-1.1111111111111112E-2"/>
                  <c:y val="-0.12895268299795851"/>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213-4A9B-9451-989F766B45A9}"/>
                </c:ext>
              </c:extLst>
            </c:dLbl>
            <c:dLbl>
              <c:idx val="4"/>
              <c:layout>
                <c:manualLayout>
                  <c:x val="3.224365704286964E-2"/>
                  <c:y val="-0.18501676873724118"/>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213-4A9B-9451-989F766B45A9}"/>
                </c:ext>
              </c:extLst>
            </c:dLbl>
            <c:dLbl>
              <c:idx val="6"/>
              <c:layout>
                <c:manualLayout>
                  <c:x val="6.9336832895888018E-2"/>
                  <c:y val="0.11415901137357826"/>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213-4A9B-9451-989F766B45A9}"/>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1"/>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'Competitive Restaurants'!$D$3:$D$9</c:f>
              <c:strCache>
                <c:ptCount val="7"/>
                <c:pt idx="0">
                  <c:v>Lake House Restaurant</c:v>
                </c:pt>
                <c:pt idx="1">
                  <c:v>Ooma</c:v>
                </c:pt>
                <c:pt idx="2">
                  <c:v>Silantro Fil-Mex</c:v>
                </c:pt>
                <c:pt idx="3">
                  <c:v>Spiral - Sofitel Philippine Plaza Manila</c:v>
                </c:pt>
                <c:pt idx="4">
                  <c:v>Mainland China Restaurant</c:v>
                </c:pt>
                <c:pt idx="5">
                  <c:v>Al'frank Cookies</c:v>
                </c:pt>
                <c:pt idx="6">
                  <c:v>Ministry of Crab</c:v>
                </c:pt>
              </c:strCache>
            </c:strRef>
          </c:cat>
          <c:val>
            <c:numRef>
              <c:f>'Competitive Restaurants'!$E$3:$E$9</c:f>
              <c:numCache>
                <c:formatCode>0.0</c:formatCode>
                <c:ptCount val="7"/>
                <c:pt idx="0">
                  <c:v>4.3</c:v>
                </c:pt>
                <c:pt idx="1">
                  <c:v>4.9000000000000004</c:v>
                </c:pt>
                <c:pt idx="2">
                  <c:v>4.8499999999999996</c:v>
                </c:pt>
                <c:pt idx="3">
                  <c:v>4.9000000000000004</c:v>
                </c:pt>
                <c:pt idx="4">
                  <c:v>4.9000000000000004</c:v>
                </c:pt>
                <c:pt idx="5">
                  <c:v>4.2</c:v>
                </c:pt>
                <c:pt idx="6">
                  <c:v>4.9000000000000004</c:v>
                </c:pt>
              </c:numCache>
            </c:numRef>
          </c:val>
          <c:extLst>
            <c:ext xmlns:c16="http://schemas.microsoft.com/office/drawing/2014/chart" uri="{C3380CC4-5D6E-409C-BE32-E72D297353CC}">
              <c16:uniqueId val="{0000000E-E213-4A9B-9451-989F766B45A9}"/>
            </c:ext>
          </c:extLst>
        </c:ser>
        <c:dLbls>
          <c:dLblPos val="bestFit"/>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2">
        <a:lumMod val="50000"/>
        <a:lumOff val="50000"/>
      </a:schemeClr>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TOP</a:t>
            </a:r>
            <a:r>
              <a:rPr lang="en-US" baseline="0"/>
              <a:t> RATED CUISINES</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'CUISINE ANALYSIS'!$E$2</c:f>
              <c:strCache>
                <c:ptCount val="1"/>
                <c:pt idx="0">
                  <c:v>Average of Rating</c:v>
                </c:pt>
              </c:strCache>
            </c:strRef>
          </c:tx>
          <c:spPr>
            <a:solidFill>
              <a:srgbClr val="C00000">
                <a:alpha val="85000"/>
              </a:srgbClr>
            </a:solidFill>
            <a:ln w="9525" cap="flat" cmpd="sng" algn="ctr">
              <a:solidFill>
                <a:srgbClr val="CC041C"/>
              </a:solidFill>
              <a:round/>
            </a:ln>
            <a:effectLst>
              <a:outerShdw blurRad="50800" dist="25400" dir="13500000" algn="br" rotWithShape="0">
                <a:prstClr val="black">
                  <a:alpha val="40000"/>
                </a:prstClr>
              </a:outerShdw>
            </a:effectLst>
            <a:sp3d contourW="9525">
              <a:contourClr>
                <a:srgbClr val="CC041C"/>
              </a:contourClr>
            </a:sp3d>
          </c:spPr>
          <c:invertIfNegative val="0"/>
          <c:dLbls>
            <c:spPr>
              <a:noFill/>
              <a:ln>
                <a:noFill/>
              </a:ln>
              <a:effectLst/>
            </c:spPr>
            <c:txPr>
              <a:bodyPr rot="0" spcFirstLastPara="1" vertOverflow="ellipsis" vert="horz" wrap="square" lIns="38100" tIns="19050" rIns="38100" bIns="19050" anchor="b" anchorCtr="0">
                <a:spAutoFit/>
              </a:bodyPr>
              <a:lstStyle/>
              <a:p>
                <a:pPr>
                  <a:defRPr sz="900" b="0" i="0" u="none" strike="noStrike" kern="1200" baseline="0">
                    <a:ln w="6350">
                      <a:solidFill>
                        <a:schemeClr val="tx1"/>
                      </a:solidFill>
                    </a:ln>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'CUISINE ANALYSIS'!$D$3:$D$11</c:f>
              <c:strCache>
                <c:ptCount val="9"/>
                <c:pt idx="0">
                  <c:v>Italian, Mediterranean, Pizza</c:v>
                </c:pt>
                <c:pt idx="1">
                  <c:v>Sunda, Indonesian</c:v>
                </c:pt>
                <c:pt idx="2">
                  <c:v>Sushi, Japanese</c:v>
                </c:pt>
                <c:pt idx="3">
                  <c:v>European, Asian, Indian</c:v>
                </c:pt>
                <c:pt idx="4">
                  <c:v>Filipino, Mexican</c:v>
                </c:pt>
                <c:pt idx="5">
                  <c:v>Japanese, Sushi</c:v>
                </c:pt>
                <c:pt idx="6">
                  <c:v>Chinese</c:v>
                </c:pt>
                <c:pt idx="7">
                  <c:v>Bakery</c:v>
                </c:pt>
                <c:pt idx="8">
                  <c:v>Seafood</c:v>
                </c:pt>
              </c:strCache>
            </c:strRef>
          </c:cat>
          <c:val>
            <c:numRef>
              <c:f>'CUISINE ANALYSIS'!$E$3:$E$11</c:f>
              <c:numCache>
                <c:formatCode>0.0</c:formatCode>
                <c:ptCount val="9"/>
                <c:pt idx="0">
                  <c:v>4.3</c:v>
                </c:pt>
                <c:pt idx="1">
                  <c:v>4.9000000000000004</c:v>
                </c:pt>
                <c:pt idx="2">
                  <c:v>4.9000000000000004</c:v>
                </c:pt>
                <c:pt idx="3">
                  <c:v>4.9000000000000004</c:v>
                </c:pt>
                <c:pt idx="4">
                  <c:v>4.8499999999999996</c:v>
                </c:pt>
                <c:pt idx="5">
                  <c:v>4.9000000000000004</c:v>
                </c:pt>
                <c:pt idx="6">
                  <c:v>4.9000000000000004</c:v>
                </c:pt>
                <c:pt idx="7">
                  <c:v>4.2</c:v>
                </c:pt>
                <c:pt idx="8">
                  <c:v>4.9000000000000004</c:v>
                </c:pt>
              </c:numCache>
            </c:numRef>
          </c:val>
          <c:extLst>
            <c:ext xmlns:c16="http://schemas.microsoft.com/office/drawing/2014/chart" uri="{C3380CC4-5D6E-409C-BE32-E72D297353CC}">
              <c16:uniqueId val="{00000000-6BD6-471A-B1D1-8AA3373F1568}"/>
            </c:ext>
          </c:extLst>
        </c:ser>
        <c:dLbls>
          <c:showLegendKey val="0"/>
          <c:showVal val="0"/>
          <c:showCatName val="0"/>
          <c:showSerName val="0"/>
          <c:showPercent val="0"/>
          <c:showBubbleSize val="0"/>
        </c:dLbls>
        <c:gapWidth val="65"/>
        <c:shape val="box"/>
        <c:axId val="1962381888"/>
        <c:axId val="1962388608"/>
        <c:axId val="0"/>
      </c:bar3DChart>
      <c:catAx>
        <c:axId val="1962381888"/>
        <c:scaling>
          <c:orientation val="minMax"/>
        </c:scaling>
        <c:delete val="0"/>
        <c:axPos val="l"/>
        <c:numFmt formatCode="General" sourceLinked="1"/>
        <c:majorTickMark val="none"/>
        <c:minorTickMark val="none"/>
        <c:tickLblPos val="nextTo"/>
        <c:spPr>
          <a:noFill/>
          <a:ln w="19050" cap="flat" cmpd="sng" algn="ctr">
            <a:noFill/>
            <a:round/>
          </a:ln>
          <a:effectLst/>
        </c:spPr>
        <c:txPr>
          <a:bodyPr rot="-60000000" spcFirstLastPara="1" vertOverflow="ellipsis" vert="horz" wrap="square" anchor="ctr" anchorCtr="1"/>
          <a:lstStyle/>
          <a:p>
            <a:pPr>
              <a:defRPr sz="900" b="0" i="0" u="none" strike="noStrike" kern="1200" cap="all" baseline="0">
                <a:ln w="6350">
                  <a:solidFill>
                    <a:schemeClr val="tx1"/>
                  </a:solidFill>
                </a:ln>
                <a:solidFill>
                  <a:schemeClr val="dk1">
                    <a:lumMod val="75000"/>
                    <a:lumOff val="25000"/>
                  </a:schemeClr>
                </a:solidFill>
                <a:latin typeface="+mn-lt"/>
                <a:ea typeface="+mn-ea"/>
                <a:cs typeface="+mn-cs"/>
              </a:defRPr>
            </a:pPr>
            <a:endParaRPr lang="en-US"/>
          </a:p>
        </c:txPr>
        <c:crossAx val="1962388608"/>
        <c:crosses val="autoZero"/>
        <c:auto val="1"/>
        <c:lblAlgn val="ctr"/>
        <c:lblOffset val="100"/>
        <c:noMultiLvlLbl val="0"/>
      </c:catAx>
      <c:valAx>
        <c:axId val="1962388608"/>
        <c:scaling>
          <c:orientation val="minMax"/>
        </c:scaling>
        <c:delete val="0"/>
        <c:axPos val="b"/>
        <c:majorGridlines>
          <c:spPr>
            <a:ln w="9525" cap="flat" cmpd="sng" algn="ctr">
              <a:solidFill>
                <a:schemeClr val="bg1">
                  <a:lumMod val="6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w="6350">
                  <a:solidFill>
                    <a:schemeClr val="tx1"/>
                  </a:solidFill>
                </a:ln>
                <a:solidFill>
                  <a:schemeClr val="dk1">
                    <a:lumMod val="75000"/>
                    <a:lumOff val="25000"/>
                  </a:schemeClr>
                </a:solidFill>
                <a:latin typeface="+mn-lt"/>
                <a:ea typeface="+mn-ea"/>
                <a:cs typeface="+mn-cs"/>
              </a:defRPr>
            </a:pPr>
            <a:endParaRPr lang="en-US"/>
          </a:p>
        </c:txPr>
        <c:crossAx val="1962381888"/>
        <c:crosses val="autoZero"/>
        <c:crossBetween val="between"/>
      </c:valAx>
      <c:spPr>
        <a:noFill/>
        <a:ln>
          <a:noFill/>
        </a:ln>
        <a:effectLst>
          <a:glow rad="228600">
            <a:schemeClr val="accent4">
              <a:satMod val="175000"/>
              <a:alpha val="40000"/>
            </a:schemeClr>
          </a:glo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Table Booking</a:t>
            </a:r>
            <a:r>
              <a:rPr lang="en-US" baseline="0"/>
              <a:t> &amp; Online Delivery</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'Table booking &amp; Online delivery'!$B$1</c:f>
              <c:strCache>
                <c:ptCount val="1"/>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B299-4C1E-A1E6-6AD0F00900A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'Table booking &amp; Online delivery'!$A$2:$A$7</c:f>
              <c:strCache>
                <c:ptCount val="6"/>
                <c:pt idx="0">
                  <c:v>Has Table Booking</c:v>
                </c:pt>
                <c:pt idx="1">
                  <c:v>No</c:v>
                </c:pt>
                <c:pt idx="2">
                  <c:v>Yes</c:v>
                </c:pt>
                <c:pt idx="3">
                  <c:v>Has Online Delivery</c:v>
                </c:pt>
                <c:pt idx="4">
                  <c:v>No</c:v>
                </c:pt>
                <c:pt idx="5">
                  <c:v>Yes</c:v>
                </c:pt>
              </c:strCache>
            </c:strRef>
          </c:cat>
          <c:val>
            <c:numRef>
              <c:f>'Table booking &amp; Online delivery'!$B$2:$B$7</c:f>
              <c:numCache>
                <c:formatCode>0.0</c:formatCode>
                <c:ptCount val="6"/>
                <c:pt idx="0" formatCode="General">
                  <c:v>0</c:v>
                </c:pt>
                <c:pt idx="1">
                  <c:v>2.8096866436315997</c:v>
                </c:pt>
                <c:pt idx="2">
                  <c:v>3.4825561312607936</c:v>
                </c:pt>
                <c:pt idx="4">
                  <c:v>2.7543098591549313</c:v>
                </c:pt>
                <c:pt idx="5">
                  <c:v>3.2880048959608312</c:v>
                </c:pt>
              </c:numCache>
            </c:numRef>
          </c:val>
          <c:extLst>
            <c:ext xmlns:c16="http://schemas.microsoft.com/office/drawing/2014/chart" uri="{C3380CC4-5D6E-409C-BE32-E72D297353CC}">
              <c16:uniqueId val="{00000001-B299-4C1E-A1E6-6AD0F00900A9}"/>
            </c:ext>
          </c:extLst>
        </c:ser>
        <c:dLbls>
          <c:dLblPos val="outEnd"/>
          <c:showLegendKey val="0"/>
          <c:showVal val="1"/>
          <c:showCatName val="0"/>
          <c:showSerName val="0"/>
          <c:showPercent val="0"/>
          <c:showBubbleSize val="0"/>
        </c:dLbls>
        <c:gapWidth val="115"/>
        <c:overlap val="-20"/>
        <c:axId val="1954740640"/>
        <c:axId val="1954739200"/>
      </c:barChart>
      <c:catAx>
        <c:axId val="195474064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54739200"/>
        <c:crosses val="autoZero"/>
        <c:auto val="1"/>
        <c:lblAlgn val="ctr"/>
        <c:lblOffset val="100"/>
        <c:noMultiLvlLbl val="0"/>
      </c:catAx>
      <c:valAx>
        <c:axId val="1954739200"/>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Average</a:t>
                </a:r>
                <a:r>
                  <a:rPr lang="en-US" baseline="0"/>
                  <a:t> Rating</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54740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Subjective!$B$2</c:f>
              <c:strCache>
                <c:ptCount val="1"/>
                <c:pt idx="0">
                  <c:v>No of restaurants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Subjective!$A$3:$A$17</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Subjective!$B$3:$B$17</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extLst>
            <c:ext xmlns:c16="http://schemas.microsoft.com/office/drawing/2014/chart" uri="{C3380CC4-5D6E-409C-BE32-E72D297353CC}">
              <c16:uniqueId val="{00000000-1F10-4FA8-A816-F6EC15FF3E14}"/>
            </c:ext>
          </c:extLst>
        </c:ser>
        <c:dLbls>
          <c:showLegendKey val="0"/>
          <c:showVal val="1"/>
          <c:showCatName val="0"/>
          <c:showSerName val="0"/>
          <c:showPercent val="0"/>
          <c:showBubbleSize val="0"/>
        </c:dLbls>
        <c:gapWidth val="150"/>
        <c:shape val="box"/>
        <c:axId val="459756128"/>
        <c:axId val="459737888"/>
        <c:axId val="0"/>
      </c:bar3DChart>
      <c:catAx>
        <c:axId val="459756128"/>
        <c:scaling>
          <c:orientation val="minMax"/>
        </c:scaling>
        <c:delete val="0"/>
        <c:axPos val="b"/>
        <c:numFmt formatCode="General" sourceLinked="1"/>
        <c:majorTickMark val="none"/>
        <c:minorTickMark val="none"/>
        <c:tickLblPos val="nextTo"/>
        <c:spPr>
          <a:noFill/>
          <a:ln>
            <a:noFill/>
          </a:ln>
          <a:effectLst/>
        </c:spPr>
        <c:txPr>
          <a:bodyPr rot="-5400000" spcFirstLastPara="1" vertOverflow="ellipsis"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59737888"/>
        <c:crosses val="autoZero"/>
        <c:auto val="1"/>
        <c:lblAlgn val="ctr"/>
        <c:lblOffset val="100"/>
        <c:noMultiLvlLbl val="0"/>
      </c:catAx>
      <c:valAx>
        <c:axId val="459737888"/>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59756128"/>
        <c:crosses val="autoZero"/>
        <c:crossBetween val="between"/>
        <c:majorUnit val="2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Table Booking</a:t>
            </a:r>
            <a:r>
              <a:rPr lang="en-US" baseline="0"/>
              <a:t> &amp; Online Delivery</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'Table booking &amp; Online delivery'!$B$1</c:f>
              <c:strCache>
                <c:ptCount val="1"/>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793A-4607-9D02-F7BB0F78822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'Table booking &amp; Online delivery'!$A$2:$A$7</c:f>
              <c:strCache>
                <c:ptCount val="6"/>
                <c:pt idx="0">
                  <c:v>Has Table Booking</c:v>
                </c:pt>
                <c:pt idx="1">
                  <c:v>No</c:v>
                </c:pt>
                <c:pt idx="2">
                  <c:v>Yes</c:v>
                </c:pt>
                <c:pt idx="3">
                  <c:v>Has Online Delivery</c:v>
                </c:pt>
                <c:pt idx="4">
                  <c:v>No</c:v>
                </c:pt>
                <c:pt idx="5">
                  <c:v>Yes</c:v>
                </c:pt>
              </c:strCache>
            </c:strRef>
          </c:cat>
          <c:val>
            <c:numRef>
              <c:f>'Table booking &amp; Online delivery'!$B$2:$B$7</c:f>
              <c:numCache>
                <c:formatCode>0.0</c:formatCode>
                <c:ptCount val="6"/>
                <c:pt idx="0" formatCode="General">
                  <c:v>0</c:v>
                </c:pt>
                <c:pt idx="1">
                  <c:v>2.8096866436315997</c:v>
                </c:pt>
                <c:pt idx="2">
                  <c:v>3.4825561312607936</c:v>
                </c:pt>
                <c:pt idx="4">
                  <c:v>2.7543098591549313</c:v>
                </c:pt>
                <c:pt idx="5">
                  <c:v>3.2880048959608312</c:v>
                </c:pt>
              </c:numCache>
            </c:numRef>
          </c:val>
          <c:extLst>
            <c:ext xmlns:c16="http://schemas.microsoft.com/office/drawing/2014/chart" uri="{C3380CC4-5D6E-409C-BE32-E72D297353CC}">
              <c16:uniqueId val="{00000001-793A-4607-9D02-F7BB0F78822C}"/>
            </c:ext>
          </c:extLst>
        </c:ser>
        <c:dLbls>
          <c:dLblPos val="outEnd"/>
          <c:showLegendKey val="0"/>
          <c:showVal val="1"/>
          <c:showCatName val="0"/>
          <c:showSerName val="0"/>
          <c:showPercent val="0"/>
          <c:showBubbleSize val="0"/>
        </c:dLbls>
        <c:gapWidth val="115"/>
        <c:overlap val="-20"/>
        <c:axId val="1954740640"/>
        <c:axId val="1954739200"/>
      </c:barChart>
      <c:catAx>
        <c:axId val="195474064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54739200"/>
        <c:crosses val="autoZero"/>
        <c:auto val="1"/>
        <c:lblAlgn val="ctr"/>
        <c:lblOffset val="100"/>
        <c:noMultiLvlLbl val="0"/>
      </c:catAx>
      <c:valAx>
        <c:axId val="1954739200"/>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Average</a:t>
                </a:r>
                <a:r>
                  <a:rPr lang="en-US" baseline="0"/>
                  <a:t> Rating</a:t>
                </a: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54740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4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gradFill>
    </cs:spPr>
  </cs:dataPoint>
  <cs:dataPoint3D>
    <cs:lnRef idx="0"/>
    <cs:fillRef idx="0">
      <cs:styleClr val="auto"/>
    </cs:fillRef>
    <cs:effectRef idx="0"/>
    <cs:fontRef idx="minor">
      <a:schemeClr val="tx1"/>
    </cs:fontRef>
    <cs:spPr>
      <a:gradFill flip="none" rotWithShape="1">
        <a:gsLst>
          <a:gs pos="100000">
            <a:schemeClr val="phClr">
              <a:alpha val="0"/>
            </a:schemeClr>
          </a:gs>
          <a:gs pos="50000">
            <a:schemeClr val="phClr"/>
          </a:gs>
        </a:gsLst>
        <a:lin ang="10800000" scaled="1"/>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0A3B-C73D-E83C-C5BE-FC07C7581C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2E33EB-769B-73D4-2531-4D231606B4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236C26-F0F1-99DF-6BF8-FAA93030E30C}"/>
              </a:ext>
            </a:extLst>
          </p:cNvPr>
          <p:cNvSpPr>
            <a:spLocks noGrp="1"/>
          </p:cNvSpPr>
          <p:nvPr>
            <p:ph type="dt" sz="half" idx="10"/>
          </p:nvPr>
        </p:nvSpPr>
        <p:spPr/>
        <p:txBody>
          <a:bodyPr/>
          <a:lstStyle/>
          <a:p>
            <a:fld id="{751C2FF1-8B0C-43D4-B710-FBA9FAB8E79A}" type="datetimeFigureOut">
              <a:rPr lang="en-IN" smtClean="0"/>
              <a:t>16-04-2024</a:t>
            </a:fld>
            <a:endParaRPr lang="en-IN"/>
          </a:p>
        </p:txBody>
      </p:sp>
      <p:sp>
        <p:nvSpPr>
          <p:cNvPr id="5" name="Footer Placeholder 4">
            <a:extLst>
              <a:ext uri="{FF2B5EF4-FFF2-40B4-BE49-F238E27FC236}">
                <a16:creationId xmlns:a16="http://schemas.microsoft.com/office/drawing/2014/main" id="{2A32934D-7938-1DFF-BE33-A83B02A9B3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608CD-BEF3-750A-8C1A-22054CFC8FDF}"/>
              </a:ext>
            </a:extLst>
          </p:cNvPr>
          <p:cNvSpPr>
            <a:spLocks noGrp="1"/>
          </p:cNvSpPr>
          <p:nvPr>
            <p:ph type="sldNum" sz="quarter" idx="12"/>
          </p:nvPr>
        </p:nvSpPr>
        <p:spPr/>
        <p:txBody>
          <a:bodyPr/>
          <a:lstStyle/>
          <a:p>
            <a:fld id="{A752CF24-0C6D-4C77-990B-635D59372BD9}" type="slidenum">
              <a:rPr lang="en-IN" smtClean="0"/>
              <a:t>‹#›</a:t>
            </a:fld>
            <a:endParaRPr lang="en-IN"/>
          </a:p>
        </p:txBody>
      </p:sp>
    </p:spTree>
    <p:extLst>
      <p:ext uri="{BB962C8B-B14F-4D97-AF65-F5344CB8AC3E}">
        <p14:creationId xmlns:p14="http://schemas.microsoft.com/office/powerpoint/2010/main" val="2433869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8020-841F-6529-99D1-E0F760FCD2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9F58C3-BBFF-30C0-665D-2B74C921A3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B9BF2F-6B5E-5675-441D-EEF5174996ED}"/>
              </a:ext>
            </a:extLst>
          </p:cNvPr>
          <p:cNvSpPr>
            <a:spLocks noGrp="1"/>
          </p:cNvSpPr>
          <p:nvPr>
            <p:ph type="dt" sz="half" idx="10"/>
          </p:nvPr>
        </p:nvSpPr>
        <p:spPr/>
        <p:txBody>
          <a:bodyPr/>
          <a:lstStyle/>
          <a:p>
            <a:fld id="{751C2FF1-8B0C-43D4-B710-FBA9FAB8E79A}" type="datetimeFigureOut">
              <a:rPr lang="en-IN" smtClean="0"/>
              <a:t>16-04-2024</a:t>
            </a:fld>
            <a:endParaRPr lang="en-IN"/>
          </a:p>
        </p:txBody>
      </p:sp>
      <p:sp>
        <p:nvSpPr>
          <p:cNvPr id="5" name="Footer Placeholder 4">
            <a:extLst>
              <a:ext uri="{FF2B5EF4-FFF2-40B4-BE49-F238E27FC236}">
                <a16:creationId xmlns:a16="http://schemas.microsoft.com/office/drawing/2014/main" id="{E199E92E-254B-D31C-3FBB-6C721ADA80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A4BFB9-A101-79B1-C70E-4620293A368B}"/>
              </a:ext>
            </a:extLst>
          </p:cNvPr>
          <p:cNvSpPr>
            <a:spLocks noGrp="1"/>
          </p:cNvSpPr>
          <p:nvPr>
            <p:ph type="sldNum" sz="quarter" idx="12"/>
          </p:nvPr>
        </p:nvSpPr>
        <p:spPr/>
        <p:txBody>
          <a:bodyPr/>
          <a:lstStyle/>
          <a:p>
            <a:fld id="{A752CF24-0C6D-4C77-990B-635D59372BD9}" type="slidenum">
              <a:rPr lang="en-IN" smtClean="0"/>
              <a:t>‹#›</a:t>
            </a:fld>
            <a:endParaRPr lang="en-IN"/>
          </a:p>
        </p:txBody>
      </p:sp>
    </p:spTree>
    <p:extLst>
      <p:ext uri="{BB962C8B-B14F-4D97-AF65-F5344CB8AC3E}">
        <p14:creationId xmlns:p14="http://schemas.microsoft.com/office/powerpoint/2010/main" val="2822892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A4CC63-F0F2-8F99-BF77-EAE00B3342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702DEB-8D5A-90EF-52B3-F172DF77F8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1E4F5A-0100-677C-A4E4-C8C69D22C7D1}"/>
              </a:ext>
            </a:extLst>
          </p:cNvPr>
          <p:cNvSpPr>
            <a:spLocks noGrp="1"/>
          </p:cNvSpPr>
          <p:nvPr>
            <p:ph type="dt" sz="half" idx="10"/>
          </p:nvPr>
        </p:nvSpPr>
        <p:spPr/>
        <p:txBody>
          <a:bodyPr/>
          <a:lstStyle/>
          <a:p>
            <a:fld id="{751C2FF1-8B0C-43D4-B710-FBA9FAB8E79A}" type="datetimeFigureOut">
              <a:rPr lang="en-IN" smtClean="0"/>
              <a:t>16-04-2024</a:t>
            </a:fld>
            <a:endParaRPr lang="en-IN"/>
          </a:p>
        </p:txBody>
      </p:sp>
      <p:sp>
        <p:nvSpPr>
          <p:cNvPr id="5" name="Footer Placeholder 4">
            <a:extLst>
              <a:ext uri="{FF2B5EF4-FFF2-40B4-BE49-F238E27FC236}">
                <a16:creationId xmlns:a16="http://schemas.microsoft.com/office/drawing/2014/main" id="{844A7E89-B0DB-2D3F-2EFE-0462936B98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DDA217-9F61-69BB-C562-1D44D30AE12F}"/>
              </a:ext>
            </a:extLst>
          </p:cNvPr>
          <p:cNvSpPr>
            <a:spLocks noGrp="1"/>
          </p:cNvSpPr>
          <p:nvPr>
            <p:ph type="sldNum" sz="quarter" idx="12"/>
          </p:nvPr>
        </p:nvSpPr>
        <p:spPr/>
        <p:txBody>
          <a:bodyPr/>
          <a:lstStyle/>
          <a:p>
            <a:fld id="{A752CF24-0C6D-4C77-990B-635D59372BD9}" type="slidenum">
              <a:rPr lang="en-IN" smtClean="0"/>
              <a:t>‹#›</a:t>
            </a:fld>
            <a:endParaRPr lang="en-IN"/>
          </a:p>
        </p:txBody>
      </p:sp>
    </p:spTree>
    <p:extLst>
      <p:ext uri="{BB962C8B-B14F-4D97-AF65-F5344CB8AC3E}">
        <p14:creationId xmlns:p14="http://schemas.microsoft.com/office/powerpoint/2010/main" val="143243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61A7B-F05E-C037-4EAA-CA01EC52C2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B42B1B-1479-1096-D057-352ADF1690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99526-D7CA-CB46-7BBC-DAB215586646}"/>
              </a:ext>
            </a:extLst>
          </p:cNvPr>
          <p:cNvSpPr>
            <a:spLocks noGrp="1"/>
          </p:cNvSpPr>
          <p:nvPr>
            <p:ph type="dt" sz="half" idx="10"/>
          </p:nvPr>
        </p:nvSpPr>
        <p:spPr/>
        <p:txBody>
          <a:bodyPr/>
          <a:lstStyle/>
          <a:p>
            <a:fld id="{751C2FF1-8B0C-43D4-B710-FBA9FAB8E79A}" type="datetimeFigureOut">
              <a:rPr lang="en-IN" smtClean="0"/>
              <a:t>16-04-2024</a:t>
            </a:fld>
            <a:endParaRPr lang="en-IN"/>
          </a:p>
        </p:txBody>
      </p:sp>
      <p:sp>
        <p:nvSpPr>
          <p:cNvPr id="5" name="Footer Placeholder 4">
            <a:extLst>
              <a:ext uri="{FF2B5EF4-FFF2-40B4-BE49-F238E27FC236}">
                <a16:creationId xmlns:a16="http://schemas.microsoft.com/office/drawing/2014/main" id="{AE5B3EEC-2980-9EA3-9061-AD124C101C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D590B1-8338-B0C3-4D19-5DCE434B1EBF}"/>
              </a:ext>
            </a:extLst>
          </p:cNvPr>
          <p:cNvSpPr>
            <a:spLocks noGrp="1"/>
          </p:cNvSpPr>
          <p:nvPr>
            <p:ph type="sldNum" sz="quarter" idx="12"/>
          </p:nvPr>
        </p:nvSpPr>
        <p:spPr/>
        <p:txBody>
          <a:bodyPr/>
          <a:lstStyle/>
          <a:p>
            <a:fld id="{A752CF24-0C6D-4C77-990B-635D59372BD9}" type="slidenum">
              <a:rPr lang="en-IN" smtClean="0"/>
              <a:t>‹#›</a:t>
            </a:fld>
            <a:endParaRPr lang="en-IN"/>
          </a:p>
        </p:txBody>
      </p:sp>
    </p:spTree>
    <p:extLst>
      <p:ext uri="{BB962C8B-B14F-4D97-AF65-F5344CB8AC3E}">
        <p14:creationId xmlns:p14="http://schemas.microsoft.com/office/powerpoint/2010/main" val="3839925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F407-B52E-4054-415A-B776160FD7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EE207A-0289-49D1-9E82-C0B1AE92D2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A7F29F-3E29-C6CE-9994-AFCCBFA6647C}"/>
              </a:ext>
            </a:extLst>
          </p:cNvPr>
          <p:cNvSpPr>
            <a:spLocks noGrp="1"/>
          </p:cNvSpPr>
          <p:nvPr>
            <p:ph type="dt" sz="half" idx="10"/>
          </p:nvPr>
        </p:nvSpPr>
        <p:spPr/>
        <p:txBody>
          <a:bodyPr/>
          <a:lstStyle/>
          <a:p>
            <a:fld id="{751C2FF1-8B0C-43D4-B710-FBA9FAB8E79A}" type="datetimeFigureOut">
              <a:rPr lang="en-IN" smtClean="0"/>
              <a:t>16-04-2024</a:t>
            </a:fld>
            <a:endParaRPr lang="en-IN"/>
          </a:p>
        </p:txBody>
      </p:sp>
      <p:sp>
        <p:nvSpPr>
          <p:cNvPr id="5" name="Footer Placeholder 4">
            <a:extLst>
              <a:ext uri="{FF2B5EF4-FFF2-40B4-BE49-F238E27FC236}">
                <a16:creationId xmlns:a16="http://schemas.microsoft.com/office/drawing/2014/main" id="{2B306705-507A-BA1B-AA3D-FF857464B0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6BCA0C-F9C9-DF04-C1BE-4EC90A89DE64}"/>
              </a:ext>
            </a:extLst>
          </p:cNvPr>
          <p:cNvSpPr>
            <a:spLocks noGrp="1"/>
          </p:cNvSpPr>
          <p:nvPr>
            <p:ph type="sldNum" sz="quarter" idx="12"/>
          </p:nvPr>
        </p:nvSpPr>
        <p:spPr/>
        <p:txBody>
          <a:bodyPr/>
          <a:lstStyle/>
          <a:p>
            <a:fld id="{A752CF24-0C6D-4C77-990B-635D59372BD9}" type="slidenum">
              <a:rPr lang="en-IN" smtClean="0"/>
              <a:t>‹#›</a:t>
            </a:fld>
            <a:endParaRPr lang="en-IN"/>
          </a:p>
        </p:txBody>
      </p:sp>
    </p:spTree>
    <p:extLst>
      <p:ext uri="{BB962C8B-B14F-4D97-AF65-F5344CB8AC3E}">
        <p14:creationId xmlns:p14="http://schemas.microsoft.com/office/powerpoint/2010/main" val="3778056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B51A-0CDD-0BDA-F8AB-7A8B650F08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D443A8-7762-55F4-C40D-975DADD4B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BFE7C7-01F9-F115-2C2C-0DDEB6E532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7ADF48-5056-CF74-7A7E-364DB00DD0D0}"/>
              </a:ext>
            </a:extLst>
          </p:cNvPr>
          <p:cNvSpPr>
            <a:spLocks noGrp="1"/>
          </p:cNvSpPr>
          <p:nvPr>
            <p:ph type="dt" sz="half" idx="10"/>
          </p:nvPr>
        </p:nvSpPr>
        <p:spPr/>
        <p:txBody>
          <a:bodyPr/>
          <a:lstStyle/>
          <a:p>
            <a:fld id="{751C2FF1-8B0C-43D4-B710-FBA9FAB8E79A}" type="datetimeFigureOut">
              <a:rPr lang="en-IN" smtClean="0"/>
              <a:t>16-04-2024</a:t>
            </a:fld>
            <a:endParaRPr lang="en-IN"/>
          </a:p>
        </p:txBody>
      </p:sp>
      <p:sp>
        <p:nvSpPr>
          <p:cNvPr id="6" name="Footer Placeholder 5">
            <a:extLst>
              <a:ext uri="{FF2B5EF4-FFF2-40B4-BE49-F238E27FC236}">
                <a16:creationId xmlns:a16="http://schemas.microsoft.com/office/drawing/2014/main" id="{04129536-E219-B9ED-EC8C-572E89049D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71C9A2-3F99-D04C-E6A2-84C7D49FDB6C}"/>
              </a:ext>
            </a:extLst>
          </p:cNvPr>
          <p:cNvSpPr>
            <a:spLocks noGrp="1"/>
          </p:cNvSpPr>
          <p:nvPr>
            <p:ph type="sldNum" sz="quarter" idx="12"/>
          </p:nvPr>
        </p:nvSpPr>
        <p:spPr/>
        <p:txBody>
          <a:bodyPr/>
          <a:lstStyle/>
          <a:p>
            <a:fld id="{A752CF24-0C6D-4C77-990B-635D59372BD9}" type="slidenum">
              <a:rPr lang="en-IN" smtClean="0"/>
              <a:t>‹#›</a:t>
            </a:fld>
            <a:endParaRPr lang="en-IN"/>
          </a:p>
        </p:txBody>
      </p:sp>
    </p:spTree>
    <p:extLst>
      <p:ext uri="{BB962C8B-B14F-4D97-AF65-F5344CB8AC3E}">
        <p14:creationId xmlns:p14="http://schemas.microsoft.com/office/powerpoint/2010/main" val="3320005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A4B0-0435-FE5F-DDF1-AD435C0126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EC8D9A-D0FC-AE1E-0626-D1B22E02EA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B2DCFD-4D7B-1146-20E8-BC681FF3BD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DF6412-9E82-52D0-02D5-429CADAC43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4742A1-AB72-0925-4080-25B84E98F6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E13E20-A29F-E1EC-B85B-03DF65C391CA}"/>
              </a:ext>
            </a:extLst>
          </p:cNvPr>
          <p:cNvSpPr>
            <a:spLocks noGrp="1"/>
          </p:cNvSpPr>
          <p:nvPr>
            <p:ph type="dt" sz="half" idx="10"/>
          </p:nvPr>
        </p:nvSpPr>
        <p:spPr/>
        <p:txBody>
          <a:bodyPr/>
          <a:lstStyle/>
          <a:p>
            <a:fld id="{751C2FF1-8B0C-43D4-B710-FBA9FAB8E79A}" type="datetimeFigureOut">
              <a:rPr lang="en-IN" smtClean="0"/>
              <a:t>16-04-2024</a:t>
            </a:fld>
            <a:endParaRPr lang="en-IN"/>
          </a:p>
        </p:txBody>
      </p:sp>
      <p:sp>
        <p:nvSpPr>
          <p:cNvPr id="8" name="Footer Placeholder 7">
            <a:extLst>
              <a:ext uri="{FF2B5EF4-FFF2-40B4-BE49-F238E27FC236}">
                <a16:creationId xmlns:a16="http://schemas.microsoft.com/office/drawing/2014/main" id="{B07D1601-EF16-7115-88BD-950FC7E080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759655-9153-A872-CC8B-CC74C42084B9}"/>
              </a:ext>
            </a:extLst>
          </p:cNvPr>
          <p:cNvSpPr>
            <a:spLocks noGrp="1"/>
          </p:cNvSpPr>
          <p:nvPr>
            <p:ph type="sldNum" sz="quarter" idx="12"/>
          </p:nvPr>
        </p:nvSpPr>
        <p:spPr/>
        <p:txBody>
          <a:bodyPr/>
          <a:lstStyle/>
          <a:p>
            <a:fld id="{A752CF24-0C6D-4C77-990B-635D59372BD9}" type="slidenum">
              <a:rPr lang="en-IN" smtClean="0"/>
              <a:t>‹#›</a:t>
            </a:fld>
            <a:endParaRPr lang="en-IN"/>
          </a:p>
        </p:txBody>
      </p:sp>
    </p:spTree>
    <p:extLst>
      <p:ext uri="{BB962C8B-B14F-4D97-AF65-F5344CB8AC3E}">
        <p14:creationId xmlns:p14="http://schemas.microsoft.com/office/powerpoint/2010/main" val="1027609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F80AB-85C6-B754-F149-C0773729EE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9F0FA0-1F97-1D76-6191-AE540627C982}"/>
              </a:ext>
            </a:extLst>
          </p:cNvPr>
          <p:cNvSpPr>
            <a:spLocks noGrp="1"/>
          </p:cNvSpPr>
          <p:nvPr>
            <p:ph type="dt" sz="half" idx="10"/>
          </p:nvPr>
        </p:nvSpPr>
        <p:spPr/>
        <p:txBody>
          <a:bodyPr/>
          <a:lstStyle/>
          <a:p>
            <a:fld id="{751C2FF1-8B0C-43D4-B710-FBA9FAB8E79A}" type="datetimeFigureOut">
              <a:rPr lang="en-IN" smtClean="0"/>
              <a:t>16-04-2024</a:t>
            </a:fld>
            <a:endParaRPr lang="en-IN"/>
          </a:p>
        </p:txBody>
      </p:sp>
      <p:sp>
        <p:nvSpPr>
          <p:cNvPr id="4" name="Footer Placeholder 3">
            <a:extLst>
              <a:ext uri="{FF2B5EF4-FFF2-40B4-BE49-F238E27FC236}">
                <a16:creationId xmlns:a16="http://schemas.microsoft.com/office/drawing/2014/main" id="{F94D5D1A-C366-5E3E-175F-93D73707B1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C27F06-D1EF-BF28-C43F-84B044EAA999}"/>
              </a:ext>
            </a:extLst>
          </p:cNvPr>
          <p:cNvSpPr>
            <a:spLocks noGrp="1"/>
          </p:cNvSpPr>
          <p:nvPr>
            <p:ph type="sldNum" sz="quarter" idx="12"/>
          </p:nvPr>
        </p:nvSpPr>
        <p:spPr/>
        <p:txBody>
          <a:bodyPr/>
          <a:lstStyle/>
          <a:p>
            <a:fld id="{A752CF24-0C6D-4C77-990B-635D59372BD9}" type="slidenum">
              <a:rPr lang="en-IN" smtClean="0"/>
              <a:t>‹#›</a:t>
            </a:fld>
            <a:endParaRPr lang="en-IN"/>
          </a:p>
        </p:txBody>
      </p:sp>
    </p:spTree>
    <p:extLst>
      <p:ext uri="{BB962C8B-B14F-4D97-AF65-F5344CB8AC3E}">
        <p14:creationId xmlns:p14="http://schemas.microsoft.com/office/powerpoint/2010/main" val="241033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79FB83-E0CC-0DBE-26D3-F1CB73CDD328}"/>
              </a:ext>
            </a:extLst>
          </p:cNvPr>
          <p:cNvSpPr>
            <a:spLocks noGrp="1"/>
          </p:cNvSpPr>
          <p:nvPr>
            <p:ph type="dt" sz="half" idx="10"/>
          </p:nvPr>
        </p:nvSpPr>
        <p:spPr/>
        <p:txBody>
          <a:bodyPr/>
          <a:lstStyle/>
          <a:p>
            <a:fld id="{751C2FF1-8B0C-43D4-B710-FBA9FAB8E79A}" type="datetimeFigureOut">
              <a:rPr lang="en-IN" smtClean="0"/>
              <a:t>16-04-2024</a:t>
            </a:fld>
            <a:endParaRPr lang="en-IN"/>
          </a:p>
        </p:txBody>
      </p:sp>
      <p:sp>
        <p:nvSpPr>
          <p:cNvPr id="3" name="Footer Placeholder 2">
            <a:extLst>
              <a:ext uri="{FF2B5EF4-FFF2-40B4-BE49-F238E27FC236}">
                <a16:creationId xmlns:a16="http://schemas.microsoft.com/office/drawing/2014/main" id="{30183DCD-F48F-44A5-A845-FA0A83C510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21E886-8D29-093E-4D9E-C4160497AF37}"/>
              </a:ext>
            </a:extLst>
          </p:cNvPr>
          <p:cNvSpPr>
            <a:spLocks noGrp="1"/>
          </p:cNvSpPr>
          <p:nvPr>
            <p:ph type="sldNum" sz="quarter" idx="12"/>
          </p:nvPr>
        </p:nvSpPr>
        <p:spPr/>
        <p:txBody>
          <a:bodyPr/>
          <a:lstStyle/>
          <a:p>
            <a:fld id="{A752CF24-0C6D-4C77-990B-635D59372BD9}" type="slidenum">
              <a:rPr lang="en-IN" smtClean="0"/>
              <a:t>‹#›</a:t>
            </a:fld>
            <a:endParaRPr lang="en-IN"/>
          </a:p>
        </p:txBody>
      </p:sp>
    </p:spTree>
    <p:extLst>
      <p:ext uri="{BB962C8B-B14F-4D97-AF65-F5344CB8AC3E}">
        <p14:creationId xmlns:p14="http://schemas.microsoft.com/office/powerpoint/2010/main" val="297496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5AF1-EBFC-7A33-2300-32081EEC58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3D1676-40AE-6341-135F-A23B5CCBFA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5E7888-1611-4E3A-8B39-EA13CAD44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A99C6-81EF-451C-8E95-339F07D4255E}"/>
              </a:ext>
            </a:extLst>
          </p:cNvPr>
          <p:cNvSpPr>
            <a:spLocks noGrp="1"/>
          </p:cNvSpPr>
          <p:nvPr>
            <p:ph type="dt" sz="half" idx="10"/>
          </p:nvPr>
        </p:nvSpPr>
        <p:spPr/>
        <p:txBody>
          <a:bodyPr/>
          <a:lstStyle/>
          <a:p>
            <a:fld id="{751C2FF1-8B0C-43D4-B710-FBA9FAB8E79A}" type="datetimeFigureOut">
              <a:rPr lang="en-IN" smtClean="0"/>
              <a:t>16-04-2024</a:t>
            </a:fld>
            <a:endParaRPr lang="en-IN"/>
          </a:p>
        </p:txBody>
      </p:sp>
      <p:sp>
        <p:nvSpPr>
          <p:cNvPr id="6" name="Footer Placeholder 5">
            <a:extLst>
              <a:ext uri="{FF2B5EF4-FFF2-40B4-BE49-F238E27FC236}">
                <a16:creationId xmlns:a16="http://schemas.microsoft.com/office/drawing/2014/main" id="{2B349487-321C-41B8-8D81-F9CD20798D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3CC0BB-DB2D-286D-E47A-81CFB8429A2B}"/>
              </a:ext>
            </a:extLst>
          </p:cNvPr>
          <p:cNvSpPr>
            <a:spLocks noGrp="1"/>
          </p:cNvSpPr>
          <p:nvPr>
            <p:ph type="sldNum" sz="quarter" idx="12"/>
          </p:nvPr>
        </p:nvSpPr>
        <p:spPr/>
        <p:txBody>
          <a:bodyPr/>
          <a:lstStyle/>
          <a:p>
            <a:fld id="{A752CF24-0C6D-4C77-990B-635D59372BD9}" type="slidenum">
              <a:rPr lang="en-IN" smtClean="0"/>
              <a:t>‹#›</a:t>
            </a:fld>
            <a:endParaRPr lang="en-IN"/>
          </a:p>
        </p:txBody>
      </p:sp>
    </p:spTree>
    <p:extLst>
      <p:ext uri="{BB962C8B-B14F-4D97-AF65-F5344CB8AC3E}">
        <p14:creationId xmlns:p14="http://schemas.microsoft.com/office/powerpoint/2010/main" val="42145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818A-21EA-5B53-C096-361AF621A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18C119-412B-C532-1439-427C9205F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CDFA0B-5904-D740-EFEA-1AF282CA1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9A1A2-F142-7355-B105-3594C89EE524}"/>
              </a:ext>
            </a:extLst>
          </p:cNvPr>
          <p:cNvSpPr>
            <a:spLocks noGrp="1"/>
          </p:cNvSpPr>
          <p:nvPr>
            <p:ph type="dt" sz="half" idx="10"/>
          </p:nvPr>
        </p:nvSpPr>
        <p:spPr/>
        <p:txBody>
          <a:bodyPr/>
          <a:lstStyle/>
          <a:p>
            <a:fld id="{751C2FF1-8B0C-43D4-B710-FBA9FAB8E79A}" type="datetimeFigureOut">
              <a:rPr lang="en-IN" smtClean="0"/>
              <a:t>16-04-2024</a:t>
            </a:fld>
            <a:endParaRPr lang="en-IN"/>
          </a:p>
        </p:txBody>
      </p:sp>
      <p:sp>
        <p:nvSpPr>
          <p:cNvPr id="6" name="Footer Placeholder 5">
            <a:extLst>
              <a:ext uri="{FF2B5EF4-FFF2-40B4-BE49-F238E27FC236}">
                <a16:creationId xmlns:a16="http://schemas.microsoft.com/office/drawing/2014/main" id="{83C4C6A9-C276-196E-565F-0475F56B2E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B52BFB-1708-251C-8348-EA37B0AAC174}"/>
              </a:ext>
            </a:extLst>
          </p:cNvPr>
          <p:cNvSpPr>
            <a:spLocks noGrp="1"/>
          </p:cNvSpPr>
          <p:nvPr>
            <p:ph type="sldNum" sz="quarter" idx="12"/>
          </p:nvPr>
        </p:nvSpPr>
        <p:spPr/>
        <p:txBody>
          <a:bodyPr/>
          <a:lstStyle/>
          <a:p>
            <a:fld id="{A752CF24-0C6D-4C77-990B-635D59372BD9}" type="slidenum">
              <a:rPr lang="en-IN" smtClean="0"/>
              <a:t>‹#›</a:t>
            </a:fld>
            <a:endParaRPr lang="en-IN"/>
          </a:p>
        </p:txBody>
      </p:sp>
    </p:spTree>
    <p:extLst>
      <p:ext uri="{BB962C8B-B14F-4D97-AF65-F5344CB8AC3E}">
        <p14:creationId xmlns:p14="http://schemas.microsoft.com/office/powerpoint/2010/main" val="398669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732A8A-6C5C-8959-F6E8-09ADA80D1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F08879-D054-1BC3-4632-2410D39EF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AA876B-31D3-3CB3-2C55-E7B6E70F66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C2FF1-8B0C-43D4-B710-FBA9FAB8E79A}" type="datetimeFigureOut">
              <a:rPr lang="en-IN" smtClean="0"/>
              <a:t>16-04-2024</a:t>
            </a:fld>
            <a:endParaRPr lang="en-IN"/>
          </a:p>
        </p:txBody>
      </p:sp>
      <p:sp>
        <p:nvSpPr>
          <p:cNvPr id="5" name="Footer Placeholder 4">
            <a:extLst>
              <a:ext uri="{FF2B5EF4-FFF2-40B4-BE49-F238E27FC236}">
                <a16:creationId xmlns:a16="http://schemas.microsoft.com/office/drawing/2014/main" id="{BD2DF85A-7B37-06C3-5ABE-E53EA85D6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CEE146-5783-6C43-6132-4D4FF1A87D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2CF24-0C6D-4C77-990B-635D59372BD9}" type="slidenum">
              <a:rPr lang="en-IN" smtClean="0"/>
              <a:t>‹#›</a:t>
            </a:fld>
            <a:endParaRPr lang="en-IN"/>
          </a:p>
        </p:txBody>
      </p:sp>
    </p:spTree>
    <p:extLst>
      <p:ext uri="{BB962C8B-B14F-4D97-AF65-F5344CB8AC3E}">
        <p14:creationId xmlns:p14="http://schemas.microsoft.com/office/powerpoint/2010/main" val="1885304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715E49-06C6-CA1F-AB99-136ACC2E8698}"/>
              </a:ext>
            </a:extLst>
          </p:cNvPr>
          <p:cNvSpPr>
            <a:spLocks noGrp="1"/>
          </p:cNvSpPr>
          <p:nvPr>
            <p:ph type="title"/>
          </p:nvPr>
        </p:nvSpPr>
        <p:spPr>
          <a:xfrm>
            <a:off x="635000" y="2502058"/>
            <a:ext cx="6268720" cy="1325563"/>
          </a:xfrm>
        </p:spPr>
        <p:txBody>
          <a:bodyPr>
            <a:normAutofit fontScale="90000"/>
          </a:bodyPr>
          <a:lstStyle/>
          <a:p>
            <a:pPr algn="ctr"/>
            <a:r>
              <a:rPr lang="en-US" sz="6000" b="1" i="1" spc="300" dirty="0">
                <a:solidFill>
                  <a:srgbClr val="C00000"/>
                </a:solidFill>
                <a:effectLst>
                  <a:outerShdw blurRad="38100" dist="38100" dir="2700000" algn="tl">
                    <a:srgbClr val="000000">
                      <a:alpha val="43137"/>
                    </a:srgbClr>
                  </a:outerShdw>
                </a:effectLst>
              </a:rPr>
              <a:t>Zomato Restaurant Analysis </a:t>
            </a:r>
            <a:endParaRPr lang="en-IN" sz="6000" b="1" i="1" spc="300" dirty="0">
              <a:solidFill>
                <a:srgbClr val="C00000"/>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C176881B-4D62-0B11-2C5A-FC420AAA3727}"/>
              </a:ext>
            </a:extLst>
          </p:cNvPr>
          <p:cNvSpPr txBox="1"/>
          <p:nvPr/>
        </p:nvSpPr>
        <p:spPr>
          <a:xfrm>
            <a:off x="1534160" y="4836160"/>
            <a:ext cx="4470400" cy="800219"/>
          </a:xfrm>
          <a:prstGeom prst="rect">
            <a:avLst/>
          </a:prstGeom>
          <a:noFill/>
        </p:spPr>
        <p:txBody>
          <a:bodyPr wrap="square" rtlCol="0">
            <a:spAutoFit/>
          </a:bodyPr>
          <a:lstStyle/>
          <a:p>
            <a:r>
              <a:rPr lang="en-US" sz="2800" dirty="0"/>
              <a:t>Ms. Achal Zalke</a:t>
            </a:r>
          </a:p>
          <a:p>
            <a:r>
              <a:rPr lang="en-IN" dirty="0"/>
              <a:t>16/04/2024</a:t>
            </a:r>
          </a:p>
        </p:txBody>
      </p:sp>
      <p:pic>
        <p:nvPicPr>
          <p:cNvPr id="1032" name="Picture 8">
            <a:extLst>
              <a:ext uri="{FF2B5EF4-FFF2-40B4-BE49-F238E27FC236}">
                <a16:creationId xmlns:a16="http://schemas.microsoft.com/office/drawing/2014/main" id="{94800E49-056A-8A43-66C7-455E42544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2320" y="0"/>
            <a:ext cx="505968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16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B0C3BCB-0E18-96AD-1024-6EA12290532B}"/>
              </a:ext>
            </a:extLst>
          </p:cNvPr>
          <p:cNvGraphicFramePr>
            <a:graphicFrameLocks/>
          </p:cNvGraphicFramePr>
          <p:nvPr>
            <p:extLst>
              <p:ext uri="{D42A27DB-BD31-4B8C-83A1-F6EECF244321}">
                <p14:modId xmlns:p14="http://schemas.microsoft.com/office/powerpoint/2010/main" val="3989534274"/>
              </p:ext>
            </p:extLst>
          </p:nvPr>
        </p:nvGraphicFramePr>
        <p:xfrm>
          <a:off x="144175" y="231210"/>
          <a:ext cx="5824825" cy="431538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5ED33BF-2B24-AACE-4CDA-27CBD688F95D}"/>
              </a:ext>
            </a:extLst>
          </p:cNvPr>
          <p:cNvSpPr txBox="1"/>
          <p:nvPr/>
        </p:nvSpPr>
        <p:spPr>
          <a:xfrm>
            <a:off x="622300" y="5321300"/>
            <a:ext cx="51181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current quality regarding ratings for the restaurants that are opened in the suggested countries is moderate not that good .</a:t>
            </a:r>
            <a:endParaRPr lang="en-IN" dirty="0"/>
          </a:p>
        </p:txBody>
      </p:sp>
      <p:graphicFrame>
        <p:nvGraphicFramePr>
          <p:cNvPr id="4" name="Chart 3">
            <a:extLst>
              <a:ext uri="{FF2B5EF4-FFF2-40B4-BE49-F238E27FC236}">
                <a16:creationId xmlns:a16="http://schemas.microsoft.com/office/drawing/2014/main" id="{B6E16F31-C3A9-4D24-8D6A-A708A94B324D}"/>
              </a:ext>
            </a:extLst>
          </p:cNvPr>
          <p:cNvGraphicFramePr>
            <a:graphicFrameLocks/>
          </p:cNvGraphicFramePr>
          <p:nvPr>
            <p:extLst>
              <p:ext uri="{D42A27DB-BD31-4B8C-83A1-F6EECF244321}">
                <p14:modId xmlns:p14="http://schemas.microsoft.com/office/powerpoint/2010/main" val="2357027851"/>
              </p:ext>
            </p:extLst>
          </p:nvPr>
        </p:nvGraphicFramePr>
        <p:xfrm>
          <a:off x="6096000" y="231210"/>
          <a:ext cx="5951825" cy="414898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083F7427-189D-AF3E-C6EB-4CC0FC308468}"/>
              </a:ext>
            </a:extLst>
          </p:cNvPr>
          <p:cNvSpPr txBox="1"/>
          <p:nvPr/>
        </p:nvSpPr>
        <p:spPr>
          <a:xfrm>
            <a:off x="6817662" y="4770966"/>
            <a:ext cx="45085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So in Singapore expenditure is 2,59,884 rupees.</a:t>
            </a:r>
          </a:p>
          <a:p>
            <a:pPr marL="285750" indent="-285750">
              <a:buFont typeface="Arial" panose="020B0604020202020204" pitchFamily="34" charset="0"/>
              <a:buChar char="•"/>
            </a:pPr>
            <a:r>
              <a:rPr lang="en-US" dirty="0"/>
              <a:t>In Qatar is 1,02,432,in Philippines</a:t>
            </a:r>
            <a:r>
              <a:rPr lang="en-IN" dirty="0"/>
              <a:t> is2,15,285.</a:t>
            </a:r>
          </a:p>
          <a:p>
            <a:pPr marL="285750" indent="-285750">
              <a:buFont typeface="Arial" panose="020B0604020202020204" pitchFamily="34" charset="0"/>
              <a:buChar char="•"/>
            </a:pPr>
            <a:r>
              <a:rPr lang="en-IN" dirty="0"/>
              <a:t>In Indonesia it is 27,056, in Sri Lanka is13,300  and in Canada is12,097</a:t>
            </a:r>
            <a:endParaRPr lang="en-US" dirty="0"/>
          </a:p>
        </p:txBody>
      </p:sp>
    </p:spTree>
    <p:extLst>
      <p:ext uri="{BB962C8B-B14F-4D97-AF65-F5344CB8AC3E}">
        <p14:creationId xmlns:p14="http://schemas.microsoft.com/office/powerpoint/2010/main" val="127590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664A5CB-7080-3DE9-800E-E0481ABEC2DE}"/>
              </a:ext>
            </a:extLst>
          </p:cNvPr>
          <p:cNvGraphicFramePr>
            <a:graphicFrameLocks/>
          </p:cNvGraphicFramePr>
          <p:nvPr>
            <p:extLst>
              <p:ext uri="{D42A27DB-BD31-4B8C-83A1-F6EECF244321}">
                <p14:modId xmlns:p14="http://schemas.microsoft.com/office/powerpoint/2010/main" val="4091849752"/>
              </p:ext>
            </p:extLst>
          </p:nvPr>
        </p:nvGraphicFramePr>
        <p:xfrm>
          <a:off x="233464" y="233464"/>
          <a:ext cx="5077838" cy="387160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75D313D-157C-7B58-3776-59E2DD3BCAF3}"/>
              </a:ext>
            </a:extLst>
          </p:cNvPr>
          <p:cNvSpPr txBox="1"/>
          <p:nvPr/>
        </p:nvSpPr>
        <p:spPr>
          <a:xfrm>
            <a:off x="589280" y="4643012"/>
            <a:ext cx="456184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dirty="0"/>
              <a:t>According to the analysis, the restaurants mentioned above in the chart are the biggest competition for us as they are rated 4-5.</a:t>
            </a:r>
          </a:p>
          <a:p>
            <a:pPr marL="285750" indent="-285750">
              <a:buFont typeface="Arial" panose="020B0604020202020204" pitchFamily="34" charset="0"/>
              <a:buChar char="•"/>
            </a:pPr>
            <a:r>
              <a:rPr lang="en-US" dirty="0"/>
              <a:t>Because their rating is good and they can become competition for new restaurants.</a:t>
            </a:r>
          </a:p>
          <a:p>
            <a:pPr marL="285750" indent="-285750">
              <a:buFont typeface="Arial" panose="020B0604020202020204" pitchFamily="34" charset="0"/>
              <a:buChar char="•"/>
            </a:pPr>
            <a:endParaRPr lang="en-IN" dirty="0"/>
          </a:p>
        </p:txBody>
      </p:sp>
      <p:graphicFrame>
        <p:nvGraphicFramePr>
          <p:cNvPr id="4" name="Table 3">
            <a:extLst>
              <a:ext uri="{FF2B5EF4-FFF2-40B4-BE49-F238E27FC236}">
                <a16:creationId xmlns:a16="http://schemas.microsoft.com/office/drawing/2014/main" id="{77145BF2-610F-5ED7-8B09-70C52B00E6FE}"/>
              </a:ext>
            </a:extLst>
          </p:cNvPr>
          <p:cNvGraphicFramePr>
            <a:graphicFrameLocks noGrp="1"/>
          </p:cNvGraphicFramePr>
          <p:nvPr>
            <p:extLst>
              <p:ext uri="{D42A27DB-BD31-4B8C-83A1-F6EECF244321}">
                <p14:modId xmlns:p14="http://schemas.microsoft.com/office/powerpoint/2010/main" val="2680109146"/>
              </p:ext>
            </p:extLst>
          </p:nvPr>
        </p:nvGraphicFramePr>
        <p:xfrm>
          <a:off x="5742940" y="457200"/>
          <a:ext cx="5562600" cy="3535684"/>
        </p:xfrm>
        <a:graphic>
          <a:graphicData uri="http://schemas.openxmlformats.org/drawingml/2006/table">
            <a:tbl>
              <a:tblPr>
                <a:tableStyleId>{5C22544A-7EE6-4342-B048-85BDC9FD1C3A}</a:tableStyleId>
              </a:tblPr>
              <a:tblGrid>
                <a:gridCol w="1280030">
                  <a:extLst>
                    <a:ext uri="{9D8B030D-6E8A-4147-A177-3AD203B41FA5}">
                      <a16:colId xmlns:a16="http://schemas.microsoft.com/office/drawing/2014/main" val="4169182953"/>
                    </a:ext>
                  </a:extLst>
                </a:gridCol>
                <a:gridCol w="884959">
                  <a:extLst>
                    <a:ext uri="{9D8B030D-6E8A-4147-A177-3AD203B41FA5}">
                      <a16:colId xmlns:a16="http://schemas.microsoft.com/office/drawing/2014/main" val="2336292333"/>
                    </a:ext>
                  </a:extLst>
                </a:gridCol>
                <a:gridCol w="521494">
                  <a:extLst>
                    <a:ext uri="{9D8B030D-6E8A-4147-A177-3AD203B41FA5}">
                      <a16:colId xmlns:a16="http://schemas.microsoft.com/office/drawing/2014/main" val="815282940"/>
                    </a:ext>
                  </a:extLst>
                </a:gridCol>
                <a:gridCol w="869156">
                  <a:extLst>
                    <a:ext uri="{9D8B030D-6E8A-4147-A177-3AD203B41FA5}">
                      <a16:colId xmlns:a16="http://schemas.microsoft.com/office/drawing/2014/main" val="2217849229"/>
                    </a:ext>
                  </a:extLst>
                </a:gridCol>
                <a:gridCol w="489888">
                  <a:extLst>
                    <a:ext uri="{9D8B030D-6E8A-4147-A177-3AD203B41FA5}">
                      <a16:colId xmlns:a16="http://schemas.microsoft.com/office/drawing/2014/main" val="2632695209"/>
                    </a:ext>
                  </a:extLst>
                </a:gridCol>
                <a:gridCol w="790142">
                  <a:extLst>
                    <a:ext uri="{9D8B030D-6E8A-4147-A177-3AD203B41FA5}">
                      <a16:colId xmlns:a16="http://schemas.microsoft.com/office/drawing/2014/main" val="3990230728"/>
                    </a:ext>
                  </a:extLst>
                </a:gridCol>
                <a:gridCol w="726931">
                  <a:extLst>
                    <a:ext uri="{9D8B030D-6E8A-4147-A177-3AD203B41FA5}">
                      <a16:colId xmlns:a16="http://schemas.microsoft.com/office/drawing/2014/main" val="1796625623"/>
                    </a:ext>
                  </a:extLst>
                </a:gridCol>
              </a:tblGrid>
              <a:tr h="538081">
                <a:tc rowSpan="2" gridSpan="3">
                  <a:txBody>
                    <a:bodyPr/>
                    <a:lstStyle/>
                    <a:p>
                      <a:pPr algn="ctr" fontAlgn="ctr"/>
                      <a:r>
                        <a:rPr lang="en-IN" sz="1400" u="none" strike="noStrike">
                          <a:effectLst/>
                        </a:rPr>
                        <a:t>LESS RATED RESTAURANTS</a:t>
                      </a:r>
                      <a:endParaRPr lang="en-IN" sz="1400" b="1" i="0" u="none" strike="noStrike">
                        <a:solidFill>
                          <a:srgbClr val="000000"/>
                        </a:solidFill>
                        <a:effectLst/>
                        <a:latin typeface="Calibri" panose="020F0502020204030204" pitchFamily="34" charset="0"/>
                      </a:endParaRPr>
                    </a:p>
                  </a:txBody>
                  <a:tcPr marL="6350" marR="6350" marT="6350" marB="0" anchor="ctr"/>
                </a:tc>
                <a:tc rowSpan="2" hMerge="1">
                  <a:txBody>
                    <a:bodyPr/>
                    <a:lstStyle/>
                    <a:p>
                      <a:endParaRPr lang="en-IN"/>
                    </a:p>
                  </a:txBody>
                  <a:tcPr/>
                </a:tc>
                <a:tc rowSpan="2"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68881200"/>
                  </a:ext>
                </a:extLst>
              </a:tr>
              <a:tr h="283716">
                <a:tc gridSpan="3" vMerge="1">
                  <a:txBody>
                    <a:bodyPr/>
                    <a:lstStyle/>
                    <a:p>
                      <a:endParaRPr lang="en-IN"/>
                    </a:p>
                  </a:txBody>
                  <a:tcPr/>
                </a:tc>
                <a:tc hMerge="1" vMerge="1">
                  <a:txBody>
                    <a:bodyPr/>
                    <a:lstStyle/>
                    <a:p>
                      <a:endParaRPr lang="en-IN"/>
                    </a:p>
                  </a:txBody>
                  <a:tcPr/>
                </a:tc>
                <a:tc hMerge="1" v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96424585"/>
                  </a:ext>
                </a:extLst>
              </a:tr>
              <a:tr h="283716">
                <a:tc>
                  <a:txBody>
                    <a:bodyPr/>
                    <a:lstStyle/>
                    <a:p>
                      <a:pPr algn="l" fontAlgn="b"/>
                      <a:r>
                        <a:rPr lang="en-IN" sz="1100" u="none" strike="noStrike">
                          <a:effectLst/>
                        </a:rPr>
                        <a:t>Average of Rating</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28948656"/>
                  </a:ext>
                </a:extLst>
              </a:tr>
              <a:tr h="526341">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Canada</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Indonesia</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Philippines</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Qatar</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Singapore</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Sri Lanka</a:t>
                      </a:r>
                      <a:endParaRPr lang="en-IN"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54305630"/>
                  </a:ext>
                </a:extLst>
              </a:tr>
              <a:tr h="283716">
                <a:tc>
                  <a:txBody>
                    <a:bodyPr/>
                    <a:lstStyle/>
                    <a:p>
                      <a:pPr algn="l" fontAlgn="b"/>
                      <a:r>
                        <a:rPr lang="en-IN" sz="1100" u="none" strike="noStrike">
                          <a:effectLst/>
                        </a:rPr>
                        <a:t>Consort Restaurant</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34461180"/>
                  </a:ext>
                </a:extLst>
              </a:tr>
              <a:tr h="526341">
                <a:tc>
                  <a:txBody>
                    <a:bodyPr/>
                    <a:lstStyle/>
                    <a:p>
                      <a:pPr algn="l" fontAlgn="b"/>
                      <a:r>
                        <a:rPr lang="en-IN" sz="1100" u="none" strike="noStrike">
                          <a:effectLst/>
                        </a:rPr>
                        <a:t>Elite Indian Restaurant</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17388691"/>
                  </a:ext>
                </a:extLst>
              </a:tr>
              <a:tr h="526341">
                <a:tc>
                  <a:txBody>
                    <a:bodyPr/>
                    <a:lstStyle/>
                    <a:p>
                      <a:pPr algn="l" fontAlgn="b"/>
                      <a:r>
                        <a:rPr lang="en-IN" sz="1100" u="none" strike="noStrike">
                          <a:effectLst/>
                        </a:rPr>
                        <a:t>Makansutra Gluttons Bay</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4572022"/>
                  </a:ext>
                </a:extLst>
              </a:tr>
              <a:tr h="283716">
                <a:tc>
                  <a:txBody>
                    <a:bodyPr/>
                    <a:lstStyle/>
                    <a:p>
                      <a:pPr algn="l" fontAlgn="b"/>
                      <a:r>
                        <a:rPr lang="en-IN" sz="1100" u="none" strike="noStrike">
                          <a:effectLst/>
                        </a:rPr>
                        <a:t>Queen's Cafe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3003796"/>
                  </a:ext>
                </a:extLst>
              </a:tr>
              <a:tr h="283716">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 </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3</a:t>
                      </a:r>
                      <a:endParaRPr lang="en-IN" sz="1100" b="1"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2.45</a:t>
                      </a:r>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05511351"/>
                  </a:ext>
                </a:extLst>
              </a:tr>
            </a:tbl>
          </a:graphicData>
        </a:graphic>
      </p:graphicFrame>
      <p:sp>
        <p:nvSpPr>
          <p:cNvPr id="5" name="TextBox 4">
            <a:extLst>
              <a:ext uri="{FF2B5EF4-FFF2-40B4-BE49-F238E27FC236}">
                <a16:creationId xmlns:a16="http://schemas.microsoft.com/office/drawing/2014/main" id="{9A58D16B-EE69-443D-C578-BA109075049B}"/>
              </a:ext>
            </a:extLst>
          </p:cNvPr>
          <p:cNvSpPr txBox="1"/>
          <p:nvPr/>
        </p:nvSpPr>
        <p:spPr>
          <a:xfrm>
            <a:off x="6350000" y="4866640"/>
            <a:ext cx="456184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 above tables show the restaurants which are rated less between 1-3.</a:t>
            </a:r>
            <a:endParaRPr lang="en-IN" dirty="0"/>
          </a:p>
        </p:txBody>
      </p:sp>
    </p:spTree>
    <p:extLst>
      <p:ext uri="{BB962C8B-B14F-4D97-AF65-F5344CB8AC3E}">
        <p14:creationId xmlns:p14="http://schemas.microsoft.com/office/powerpoint/2010/main" val="2831432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29B073B-FC43-5EB1-8871-99CCAE34F0C7}"/>
              </a:ext>
            </a:extLst>
          </p:cNvPr>
          <p:cNvGraphicFramePr>
            <a:graphicFrameLocks/>
          </p:cNvGraphicFramePr>
          <p:nvPr>
            <p:extLst>
              <p:ext uri="{D42A27DB-BD31-4B8C-83A1-F6EECF244321}">
                <p14:modId xmlns:p14="http://schemas.microsoft.com/office/powerpoint/2010/main" val="2603427877"/>
              </p:ext>
            </p:extLst>
          </p:nvPr>
        </p:nvGraphicFramePr>
        <p:xfrm>
          <a:off x="298484" y="285644"/>
          <a:ext cx="5513036" cy="354467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C1A651F1-6618-A2FE-4194-DB9E17423F71}"/>
              </a:ext>
            </a:extLst>
          </p:cNvPr>
          <p:cNvSpPr txBox="1"/>
          <p:nvPr/>
        </p:nvSpPr>
        <p:spPr>
          <a:xfrm>
            <a:off x="896001" y="3995678"/>
            <a:ext cx="4636120"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dirty="0"/>
              <a:t>The cuisines shown in the above chart are rated most in the countries which are suggested through analysis.</a:t>
            </a:r>
          </a:p>
          <a:p>
            <a:pPr marL="285750" indent="-285750">
              <a:buFont typeface="Arial" panose="020B0604020202020204" pitchFamily="34" charset="0"/>
              <a:buChar char="•"/>
            </a:pPr>
            <a:r>
              <a:rPr lang="en-US" dirty="0"/>
              <a:t>Yes, the choice of cuisines affects the customer’s ratings because they will rate the restaurants that involve the cuisine they like.</a:t>
            </a:r>
          </a:p>
          <a:p>
            <a:pPr marL="285750" indent="-285750">
              <a:buFont typeface="Arial" panose="020B0604020202020204" pitchFamily="34" charset="0"/>
              <a:buChar char="•"/>
            </a:pPr>
            <a:r>
              <a:rPr lang="en-US" dirty="0"/>
              <a:t>So we should focus on the cuisines which are mentioned above.</a:t>
            </a:r>
          </a:p>
          <a:p>
            <a:pPr marL="285750" indent="-285750">
              <a:buFont typeface="Arial" panose="020B0604020202020204" pitchFamily="34" charset="0"/>
              <a:buChar char="•"/>
            </a:pPr>
            <a:endParaRPr lang="en-IN" dirty="0"/>
          </a:p>
        </p:txBody>
      </p:sp>
      <p:graphicFrame>
        <p:nvGraphicFramePr>
          <p:cNvPr id="4" name="Chart 3">
            <a:extLst>
              <a:ext uri="{FF2B5EF4-FFF2-40B4-BE49-F238E27FC236}">
                <a16:creationId xmlns:a16="http://schemas.microsoft.com/office/drawing/2014/main" id="{6A0BCC38-AEAB-DEEA-F1E0-BF91FB595B36}"/>
              </a:ext>
            </a:extLst>
          </p:cNvPr>
          <p:cNvGraphicFramePr>
            <a:graphicFrameLocks/>
          </p:cNvGraphicFramePr>
          <p:nvPr>
            <p:extLst>
              <p:ext uri="{D42A27DB-BD31-4B8C-83A1-F6EECF244321}">
                <p14:modId xmlns:p14="http://schemas.microsoft.com/office/powerpoint/2010/main" val="18834687"/>
              </p:ext>
            </p:extLst>
          </p:nvPr>
        </p:nvGraphicFramePr>
        <p:xfrm>
          <a:off x="6268720" y="285644"/>
          <a:ext cx="5720080" cy="354467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827BC73A-C87C-9A9F-DF8B-88ED687A74E9}"/>
              </a:ext>
            </a:extLst>
          </p:cNvPr>
          <p:cNvSpPr txBox="1"/>
          <p:nvPr/>
        </p:nvSpPr>
        <p:spPr>
          <a:xfrm>
            <a:off x="6659880" y="4185920"/>
            <a:ext cx="4937760"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en-US" dirty="0"/>
              <a:t>According to our current data, we should go for online delivery and table booking.</a:t>
            </a:r>
          </a:p>
          <a:p>
            <a:pPr marL="285750" indent="-285750">
              <a:buFont typeface="Arial" panose="020B0604020202020204" pitchFamily="34" charset="0"/>
              <a:buChar char="•"/>
            </a:pPr>
            <a:r>
              <a:rPr lang="en-US" dirty="0"/>
              <a:t> It will affect our rating because where there is online delivery and table booking rating is high as compared to where there is no online delivery and table booking.</a:t>
            </a:r>
          </a:p>
          <a:p>
            <a:pPr marL="285750" indent="-285750">
              <a:buFont typeface="Arial" panose="020B0604020202020204" pitchFamily="34" charset="0"/>
              <a:buChar char="•"/>
            </a:pPr>
            <a:r>
              <a:rPr lang="en-US" dirty="0"/>
              <a:t>It will help us to increase our rating.</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10066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81DFE9-5F0E-4D79-1E6D-74C6140285C6}"/>
              </a:ext>
            </a:extLst>
          </p:cNvPr>
          <p:cNvSpPr txBox="1"/>
          <p:nvPr/>
        </p:nvSpPr>
        <p:spPr>
          <a:xfrm>
            <a:off x="690880" y="257294"/>
            <a:ext cx="10810240" cy="523220"/>
          </a:xfrm>
          <a:prstGeom prst="rect">
            <a:avLst/>
          </a:prstGeom>
          <a:noFill/>
        </p:spPr>
        <p:txBody>
          <a:bodyPr wrap="square">
            <a:spAutoFit/>
          </a:bodyPr>
          <a:lstStyle/>
          <a:p>
            <a:pPr algn="ctr"/>
            <a:r>
              <a:rPr lang="en-IN" sz="2800" b="1" i="0" u="none" strike="noStrike" dirty="0">
                <a:effectLst/>
                <a:latin typeface="Arial Rounded MT Bold" panose="020F0704030504030204" pitchFamily="34" charset="0"/>
              </a:rPr>
              <a:t>Strategic Recommendations</a:t>
            </a:r>
            <a:endParaRPr lang="en-IN" sz="2800" dirty="0">
              <a:latin typeface="Arial Rounded MT Bold" panose="020F0704030504030204" pitchFamily="34" charset="0"/>
            </a:endParaRPr>
          </a:p>
        </p:txBody>
      </p:sp>
      <p:graphicFrame>
        <p:nvGraphicFramePr>
          <p:cNvPr id="4" name="Chart 3">
            <a:extLst>
              <a:ext uri="{FF2B5EF4-FFF2-40B4-BE49-F238E27FC236}">
                <a16:creationId xmlns:a16="http://schemas.microsoft.com/office/drawing/2014/main" id="{089D3299-01E5-C5FA-547D-7BE4F0478474}"/>
              </a:ext>
            </a:extLst>
          </p:cNvPr>
          <p:cNvGraphicFramePr>
            <a:graphicFrameLocks/>
          </p:cNvGraphicFramePr>
          <p:nvPr>
            <p:extLst>
              <p:ext uri="{D42A27DB-BD31-4B8C-83A1-F6EECF244321}">
                <p14:modId xmlns:p14="http://schemas.microsoft.com/office/powerpoint/2010/main" val="877356680"/>
              </p:ext>
            </p:extLst>
          </p:nvPr>
        </p:nvGraphicFramePr>
        <p:xfrm>
          <a:off x="762000" y="873761"/>
          <a:ext cx="5334000" cy="344424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3A5F7AC-B47E-18F0-300A-12E40F2C45EE}"/>
              </a:ext>
            </a:extLst>
          </p:cNvPr>
          <p:cNvSpPr txBox="1"/>
          <p:nvPr/>
        </p:nvSpPr>
        <p:spPr>
          <a:xfrm>
            <a:off x="843280" y="4713531"/>
            <a:ext cx="4775200"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t>Total number of restaurants is 9551</a:t>
            </a:r>
            <a:r>
              <a:rPr lang="en-IN" dirty="0"/>
              <a:t> across each country.</a:t>
            </a:r>
          </a:p>
          <a:p>
            <a:pPr marL="285750" indent="-285750">
              <a:buFont typeface="Arial" panose="020B0604020202020204" pitchFamily="34" charset="0"/>
              <a:buChar char="•"/>
            </a:pPr>
            <a:r>
              <a:rPr lang="en-IN" dirty="0"/>
              <a:t>So we should consider the countries where number of restaurants is less.</a:t>
            </a:r>
          </a:p>
          <a:p>
            <a:pPr marL="285750" indent="-285750">
              <a:buFont typeface="Arial" panose="020B0604020202020204" pitchFamily="34" charset="0"/>
              <a:buChar char="•"/>
            </a:pPr>
            <a:r>
              <a:rPr lang="en-IN" dirty="0"/>
              <a:t>Because competition will be less and it will help us to grow our business.</a:t>
            </a:r>
            <a:endParaRPr lang="en-US" dirty="0"/>
          </a:p>
        </p:txBody>
      </p:sp>
      <p:graphicFrame>
        <p:nvGraphicFramePr>
          <p:cNvPr id="6" name="Table 5">
            <a:extLst>
              <a:ext uri="{FF2B5EF4-FFF2-40B4-BE49-F238E27FC236}">
                <a16:creationId xmlns:a16="http://schemas.microsoft.com/office/drawing/2014/main" id="{E55E9F79-98B2-EA5A-6A7A-45412CA6CBE1}"/>
              </a:ext>
            </a:extLst>
          </p:cNvPr>
          <p:cNvGraphicFramePr>
            <a:graphicFrameLocks noGrp="1"/>
          </p:cNvGraphicFramePr>
          <p:nvPr>
            <p:extLst>
              <p:ext uri="{D42A27DB-BD31-4B8C-83A1-F6EECF244321}">
                <p14:modId xmlns:p14="http://schemas.microsoft.com/office/powerpoint/2010/main" val="1866887109"/>
              </p:ext>
            </p:extLst>
          </p:nvPr>
        </p:nvGraphicFramePr>
        <p:xfrm>
          <a:off x="6654800" y="873761"/>
          <a:ext cx="5241293" cy="3444240"/>
        </p:xfrm>
        <a:graphic>
          <a:graphicData uri="http://schemas.openxmlformats.org/drawingml/2006/table">
            <a:tbl>
              <a:tblPr>
                <a:tableStyleId>{5C22544A-7EE6-4342-B048-85BDC9FD1C3A}</a:tableStyleId>
              </a:tblPr>
              <a:tblGrid>
                <a:gridCol w="1834453">
                  <a:extLst>
                    <a:ext uri="{9D8B030D-6E8A-4147-A177-3AD203B41FA5}">
                      <a16:colId xmlns:a16="http://schemas.microsoft.com/office/drawing/2014/main" val="3535473104"/>
                    </a:ext>
                  </a:extLst>
                </a:gridCol>
                <a:gridCol w="3406840">
                  <a:extLst>
                    <a:ext uri="{9D8B030D-6E8A-4147-A177-3AD203B41FA5}">
                      <a16:colId xmlns:a16="http://schemas.microsoft.com/office/drawing/2014/main" val="1034598586"/>
                    </a:ext>
                  </a:extLst>
                </a:gridCol>
              </a:tblGrid>
              <a:tr h="811018">
                <a:tc gridSpan="2">
                  <a:txBody>
                    <a:bodyPr/>
                    <a:lstStyle/>
                    <a:p>
                      <a:pPr algn="ctr" fontAlgn="ctr"/>
                      <a:r>
                        <a:rPr lang="en-IN" sz="1400" u="none" strike="noStrike" dirty="0">
                          <a:effectLst/>
                        </a:rPr>
                        <a:t>LESS COMPETITIVE COUNTRIES</a:t>
                      </a:r>
                      <a:endParaRPr lang="en-IN" sz="1400" b="1" i="0"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en-IN"/>
                    </a:p>
                  </a:txBody>
                  <a:tcPr/>
                </a:tc>
                <a:extLst>
                  <a:ext uri="{0D108BD9-81ED-4DB2-BD59-A6C34878D82A}">
                    <a16:rowId xmlns:a16="http://schemas.microsoft.com/office/drawing/2014/main" val="3000847199"/>
                  </a:ext>
                </a:extLst>
              </a:tr>
              <a:tr h="500923">
                <a:tc>
                  <a:txBody>
                    <a:bodyPr/>
                    <a:lstStyle/>
                    <a:p>
                      <a:pPr algn="ctr" fontAlgn="ctr"/>
                      <a:r>
                        <a:rPr lang="en-IN" sz="1100" u="none" strike="noStrike">
                          <a:effectLst/>
                        </a:rPr>
                        <a:t>Countries</a:t>
                      </a:r>
                      <a:endParaRPr lang="en-IN" sz="1100" b="1"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100" u="none" strike="noStrike">
                          <a:effectLst/>
                        </a:rPr>
                        <a:t>No of Restaurants</a:t>
                      </a:r>
                      <a:endParaRPr lang="en-IN" sz="11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30529854"/>
                  </a:ext>
                </a:extLst>
              </a:tr>
              <a:tr h="345875">
                <a:tc>
                  <a:txBody>
                    <a:bodyPr/>
                    <a:lstStyle/>
                    <a:p>
                      <a:pPr algn="l" fontAlgn="b"/>
                      <a:r>
                        <a:rPr lang="en-IN" sz="1100" u="none" strike="noStrike">
                          <a:effectLst/>
                        </a:rPr>
                        <a:t>Canada</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86630024"/>
                  </a:ext>
                </a:extLst>
              </a:tr>
              <a:tr h="402924">
                <a:tc>
                  <a:txBody>
                    <a:bodyPr/>
                    <a:lstStyle/>
                    <a:p>
                      <a:pPr algn="l" fontAlgn="b"/>
                      <a:r>
                        <a:rPr lang="en-IN" sz="1100" u="none" strike="noStrike">
                          <a:effectLst/>
                        </a:rPr>
                        <a:t>Indonesia</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99438058"/>
                  </a:ext>
                </a:extLst>
              </a:tr>
              <a:tr h="345875">
                <a:tc>
                  <a:txBody>
                    <a:bodyPr/>
                    <a:lstStyle/>
                    <a:p>
                      <a:pPr algn="l" fontAlgn="b"/>
                      <a:r>
                        <a:rPr lang="en-IN" sz="1100" u="none" strike="noStrike">
                          <a:effectLst/>
                        </a:rPr>
                        <a:t>Philippines</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44753073"/>
                  </a:ext>
                </a:extLst>
              </a:tr>
              <a:tr h="345875">
                <a:tc>
                  <a:txBody>
                    <a:bodyPr/>
                    <a:lstStyle/>
                    <a:p>
                      <a:pPr algn="l" fontAlgn="b"/>
                      <a:r>
                        <a:rPr lang="en-IN" sz="1100" u="none" strike="noStrike">
                          <a:effectLst/>
                        </a:rPr>
                        <a:t>Qatar</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84839763"/>
                  </a:ext>
                </a:extLst>
              </a:tr>
              <a:tr h="345875">
                <a:tc>
                  <a:txBody>
                    <a:bodyPr/>
                    <a:lstStyle/>
                    <a:p>
                      <a:pPr algn="l" fontAlgn="b"/>
                      <a:r>
                        <a:rPr lang="en-IN" sz="1100" u="none" strike="noStrike">
                          <a:effectLst/>
                        </a:rPr>
                        <a:t>Singapore</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73115614"/>
                  </a:ext>
                </a:extLst>
              </a:tr>
              <a:tr h="345875">
                <a:tc>
                  <a:txBody>
                    <a:bodyPr/>
                    <a:lstStyle/>
                    <a:p>
                      <a:pPr algn="l" fontAlgn="b"/>
                      <a:r>
                        <a:rPr lang="en-IN" sz="1100" u="none" strike="noStrike">
                          <a:effectLst/>
                        </a:rPr>
                        <a:t>Sri Lanka</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20</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64799821"/>
                  </a:ext>
                </a:extLst>
              </a:tr>
            </a:tbl>
          </a:graphicData>
        </a:graphic>
      </p:graphicFrame>
      <p:sp>
        <p:nvSpPr>
          <p:cNvPr id="7" name="TextBox 6">
            <a:extLst>
              <a:ext uri="{FF2B5EF4-FFF2-40B4-BE49-F238E27FC236}">
                <a16:creationId xmlns:a16="http://schemas.microsoft.com/office/drawing/2014/main" id="{1F40F229-5CF7-6670-F290-45A16AEE398A}"/>
              </a:ext>
            </a:extLst>
          </p:cNvPr>
          <p:cNvSpPr txBox="1"/>
          <p:nvPr/>
        </p:nvSpPr>
        <p:spPr>
          <a:xfrm>
            <a:off x="6736079" y="4765039"/>
            <a:ext cx="5078733"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dirty="0"/>
              <a:t>Canada, Indonesia, Philippines, Qatar, Singapore, and Sri Lanka are the countries where we should open new restaurants.</a:t>
            </a:r>
          </a:p>
          <a:p>
            <a:pPr marL="285750" indent="-285750">
              <a:buFont typeface="Arial" panose="020B0604020202020204" pitchFamily="34" charset="0"/>
              <a:buChar char="•"/>
            </a:pPr>
            <a:r>
              <a:rPr lang="en-US" dirty="0"/>
              <a:t>Because the number of restaurants is less as compared to other countries so competition will be less which help to increase business.   </a:t>
            </a:r>
            <a:endParaRPr lang="en-IN" dirty="0"/>
          </a:p>
        </p:txBody>
      </p:sp>
    </p:spTree>
    <p:extLst>
      <p:ext uri="{BB962C8B-B14F-4D97-AF65-F5344CB8AC3E}">
        <p14:creationId xmlns:p14="http://schemas.microsoft.com/office/powerpoint/2010/main" val="1008808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E5E45AA-F49B-7850-D8D2-7D56F59CD0DD}"/>
              </a:ext>
            </a:extLst>
          </p:cNvPr>
          <p:cNvGraphicFramePr>
            <a:graphicFrameLocks noGrp="1"/>
          </p:cNvGraphicFramePr>
          <p:nvPr>
            <p:extLst>
              <p:ext uri="{D42A27DB-BD31-4B8C-83A1-F6EECF244321}">
                <p14:modId xmlns:p14="http://schemas.microsoft.com/office/powerpoint/2010/main" val="3804776793"/>
              </p:ext>
            </p:extLst>
          </p:nvPr>
        </p:nvGraphicFramePr>
        <p:xfrm>
          <a:off x="497840" y="568960"/>
          <a:ext cx="4662170" cy="3556003"/>
        </p:xfrm>
        <a:graphic>
          <a:graphicData uri="http://schemas.openxmlformats.org/drawingml/2006/table">
            <a:tbl>
              <a:tblPr>
                <a:tableStyleId>{5C22544A-7EE6-4342-B048-85BDC9FD1C3A}</a:tableStyleId>
              </a:tblPr>
              <a:tblGrid>
                <a:gridCol w="2889907">
                  <a:extLst>
                    <a:ext uri="{9D8B030D-6E8A-4147-A177-3AD203B41FA5}">
                      <a16:colId xmlns:a16="http://schemas.microsoft.com/office/drawing/2014/main" val="1837292787"/>
                    </a:ext>
                  </a:extLst>
                </a:gridCol>
                <a:gridCol w="1772263">
                  <a:extLst>
                    <a:ext uri="{9D8B030D-6E8A-4147-A177-3AD203B41FA5}">
                      <a16:colId xmlns:a16="http://schemas.microsoft.com/office/drawing/2014/main" val="2495937071"/>
                    </a:ext>
                  </a:extLst>
                </a:gridCol>
              </a:tblGrid>
              <a:tr h="617993">
                <a:tc gridSpan="2">
                  <a:txBody>
                    <a:bodyPr/>
                    <a:lstStyle/>
                    <a:p>
                      <a:pPr algn="ctr" fontAlgn="ctr"/>
                      <a:r>
                        <a:rPr lang="en-IN" sz="1600" u="none" strike="noStrike">
                          <a:effectLst/>
                        </a:rPr>
                        <a:t>TOP CUISINES</a:t>
                      </a:r>
                      <a:endParaRPr lang="en-IN" sz="1600" b="1" i="0" u="none" strike="noStrike">
                        <a:solidFill>
                          <a:srgbClr val="000000"/>
                        </a:solidFill>
                        <a:effectLst/>
                        <a:latin typeface="Calibri" panose="020F0502020204030204" pitchFamily="34" charset="0"/>
                      </a:endParaRPr>
                    </a:p>
                  </a:txBody>
                  <a:tcPr marL="6350" marR="6350" marT="6350" marB="0" anchor="ctr"/>
                </a:tc>
                <a:tc hMerge="1">
                  <a:txBody>
                    <a:bodyPr/>
                    <a:lstStyle/>
                    <a:p>
                      <a:endParaRPr lang="en-IN"/>
                    </a:p>
                  </a:txBody>
                  <a:tcPr/>
                </a:tc>
                <a:extLst>
                  <a:ext uri="{0D108BD9-81ED-4DB2-BD59-A6C34878D82A}">
                    <a16:rowId xmlns:a16="http://schemas.microsoft.com/office/drawing/2014/main" val="531656350"/>
                  </a:ext>
                </a:extLst>
              </a:tr>
              <a:tr h="293801">
                <a:tc>
                  <a:txBody>
                    <a:bodyPr/>
                    <a:lstStyle/>
                    <a:p>
                      <a:pPr algn="l" fontAlgn="b"/>
                      <a:r>
                        <a:rPr lang="en-IN" sz="1100" u="none" strike="noStrike">
                          <a:effectLst/>
                        </a:rPr>
                        <a:t>CUISINES</a:t>
                      </a:r>
                      <a:endParaRPr lang="en-IN"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IN" sz="1100" u="none" strike="noStrike">
                          <a:effectLst/>
                        </a:rPr>
                        <a:t>Average of Rating</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48605946"/>
                  </a:ext>
                </a:extLst>
              </a:tr>
              <a:tr h="293801">
                <a:tc>
                  <a:txBody>
                    <a:bodyPr/>
                    <a:lstStyle/>
                    <a:p>
                      <a:pPr algn="l" fontAlgn="b"/>
                      <a:r>
                        <a:rPr lang="en-IN" sz="1100" u="none" strike="noStrike">
                          <a:effectLst/>
                        </a:rPr>
                        <a:t>Italian, Mediterranean, Pizza</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70049949"/>
                  </a:ext>
                </a:extLst>
              </a:tr>
              <a:tr h="293801">
                <a:tc>
                  <a:txBody>
                    <a:bodyPr/>
                    <a:lstStyle/>
                    <a:p>
                      <a:pPr algn="l" fontAlgn="b"/>
                      <a:r>
                        <a:rPr lang="en-IN" sz="1100" u="none" strike="noStrike">
                          <a:effectLst/>
                        </a:rPr>
                        <a:t>Sunda, Indonesian</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4.9</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59194207"/>
                  </a:ext>
                </a:extLst>
              </a:tr>
              <a:tr h="293801">
                <a:tc>
                  <a:txBody>
                    <a:bodyPr/>
                    <a:lstStyle/>
                    <a:p>
                      <a:pPr algn="l" fontAlgn="b"/>
                      <a:r>
                        <a:rPr lang="en-IN" sz="1100" u="none" strike="noStrike">
                          <a:effectLst/>
                        </a:rPr>
                        <a:t>Sushi, Japanese</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4.9</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89546437"/>
                  </a:ext>
                </a:extLst>
              </a:tr>
              <a:tr h="293801">
                <a:tc>
                  <a:txBody>
                    <a:bodyPr/>
                    <a:lstStyle/>
                    <a:p>
                      <a:pPr algn="l" fontAlgn="b"/>
                      <a:r>
                        <a:rPr lang="en-IN" sz="1100" u="none" strike="noStrike">
                          <a:effectLst/>
                        </a:rPr>
                        <a:t>European, Asian, Indian</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4.9</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67028804"/>
                  </a:ext>
                </a:extLst>
              </a:tr>
              <a:tr h="293801">
                <a:tc>
                  <a:txBody>
                    <a:bodyPr/>
                    <a:lstStyle/>
                    <a:p>
                      <a:pPr algn="l" fontAlgn="b"/>
                      <a:r>
                        <a:rPr lang="en-IN" sz="1100" u="none" strike="noStrike">
                          <a:effectLst/>
                        </a:rPr>
                        <a:t>Filipino, Mexican</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4.9</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29085897"/>
                  </a:ext>
                </a:extLst>
              </a:tr>
              <a:tr h="293801">
                <a:tc>
                  <a:txBody>
                    <a:bodyPr/>
                    <a:lstStyle/>
                    <a:p>
                      <a:pPr algn="l" fontAlgn="b"/>
                      <a:r>
                        <a:rPr lang="en-IN" sz="1100" u="none" strike="noStrike">
                          <a:effectLst/>
                        </a:rPr>
                        <a:t>Japanese, Sushi</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4.9</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6466286"/>
                  </a:ext>
                </a:extLst>
              </a:tr>
              <a:tr h="293801">
                <a:tc>
                  <a:txBody>
                    <a:bodyPr/>
                    <a:lstStyle/>
                    <a:p>
                      <a:pPr algn="l" fontAlgn="b"/>
                      <a:r>
                        <a:rPr lang="en-IN" sz="1100" u="none" strike="noStrike">
                          <a:effectLst/>
                        </a:rPr>
                        <a:t>Chinese</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4.9</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7514170"/>
                  </a:ext>
                </a:extLst>
              </a:tr>
              <a:tr h="293801">
                <a:tc>
                  <a:txBody>
                    <a:bodyPr/>
                    <a:lstStyle/>
                    <a:p>
                      <a:pPr algn="l" fontAlgn="b"/>
                      <a:r>
                        <a:rPr lang="en-IN" sz="1100" u="none" strike="noStrike">
                          <a:effectLst/>
                        </a:rPr>
                        <a:t>Bakery</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a:effectLst/>
                        </a:rPr>
                        <a:t>4.2</a:t>
                      </a:r>
                      <a:endParaRPr lang="en-IN"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03105130"/>
                  </a:ext>
                </a:extLst>
              </a:tr>
              <a:tr h="293801">
                <a:tc>
                  <a:txBody>
                    <a:bodyPr/>
                    <a:lstStyle/>
                    <a:p>
                      <a:pPr algn="l" fontAlgn="b"/>
                      <a:r>
                        <a:rPr lang="en-IN" sz="1100" u="none" strike="noStrike">
                          <a:effectLst/>
                        </a:rPr>
                        <a:t>Seafood</a:t>
                      </a:r>
                      <a:endParaRPr lang="en-IN" sz="1100" b="0" i="0" u="none" strike="noStrike">
                        <a:solidFill>
                          <a:srgbClr val="000000"/>
                        </a:solidFill>
                        <a:effectLst/>
                        <a:latin typeface="Calibri" panose="020F0502020204030204" pitchFamily="34" charset="0"/>
                      </a:endParaRPr>
                    </a:p>
                  </a:txBody>
                  <a:tcPr marL="95250" marR="6350" marT="6350" marB="0" anchor="b"/>
                </a:tc>
                <a:tc>
                  <a:txBody>
                    <a:bodyPr/>
                    <a:lstStyle/>
                    <a:p>
                      <a:pPr algn="r" fontAlgn="b"/>
                      <a:r>
                        <a:rPr lang="en-IN" sz="1100" u="none" strike="noStrike" dirty="0">
                          <a:effectLst/>
                        </a:rPr>
                        <a:t>4.9</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8514581"/>
                  </a:ext>
                </a:extLst>
              </a:tr>
            </a:tbl>
          </a:graphicData>
        </a:graphic>
      </p:graphicFrame>
      <p:sp>
        <p:nvSpPr>
          <p:cNvPr id="3" name="TextBox 2">
            <a:extLst>
              <a:ext uri="{FF2B5EF4-FFF2-40B4-BE49-F238E27FC236}">
                <a16:creationId xmlns:a16="http://schemas.microsoft.com/office/drawing/2014/main" id="{F77D2A97-D80A-558B-E8D2-14006AEF0356}"/>
              </a:ext>
            </a:extLst>
          </p:cNvPr>
          <p:cNvSpPr txBox="1"/>
          <p:nvPr/>
        </p:nvSpPr>
        <p:spPr>
          <a:xfrm>
            <a:off x="497840" y="4348480"/>
            <a:ext cx="4582160"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dirty="0"/>
              <a:t>The cuisines which are rated the most are given in the table.</a:t>
            </a:r>
          </a:p>
          <a:p>
            <a:pPr marL="285750" indent="-285750">
              <a:buFont typeface="Arial" panose="020B0604020202020204" pitchFamily="34" charset="0"/>
              <a:buChar char="•"/>
            </a:pPr>
            <a:r>
              <a:rPr lang="en-US" dirty="0"/>
              <a:t>We should focus on these cuisines because all are rated above 4.</a:t>
            </a:r>
          </a:p>
          <a:p>
            <a:pPr marL="285750" indent="-285750">
              <a:buFont typeface="Arial" panose="020B0604020202020204" pitchFamily="34" charset="0"/>
              <a:buChar char="•"/>
            </a:pPr>
            <a:r>
              <a:rPr lang="en-US" dirty="0"/>
              <a:t>Because this will help us to increase our rating.  </a:t>
            </a:r>
            <a:endParaRPr lang="en-IN" dirty="0"/>
          </a:p>
        </p:txBody>
      </p:sp>
      <p:graphicFrame>
        <p:nvGraphicFramePr>
          <p:cNvPr id="4" name="Chart 3">
            <a:extLst>
              <a:ext uri="{FF2B5EF4-FFF2-40B4-BE49-F238E27FC236}">
                <a16:creationId xmlns:a16="http://schemas.microsoft.com/office/drawing/2014/main" id="{6A0BCC38-AEAB-DEEA-F1E0-BF91FB595B36}"/>
              </a:ext>
            </a:extLst>
          </p:cNvPr>
          <p:cNvGraphicFramePr>
            <a:graphicFrameLocks/>
          </p:cNvGraphicFramePr>
          <p:nvPr>
            <p:extLst>
              <p:ext uri="{D42A27DB-BD31-4B8C-83A1-F6EECF244321}">
                <p14:modId xmlns:p14="http://schemas.microsoft.com/office/powerpoint/2010/main" val="2974417221"/>
              </p:ext>
            </p:extLst>
          </p:nvPr>
        </p:nvGraphicFramePr>
        <p:xfrm>
          <a:off x="5728652" y="568960"/>
          <a:ext cx="6046788" cy="348392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9E19877-D170-9413-0A73-6F056CE773F6}"/>
              </a:ext>
            </a:extLst>
          </p:cNvPr>
          <p:cNvSpPr txBox="1"/>
          <p:nvPr/>
        </p:nvSpPr>
        <p:spPr>
          <a:xfrm>
            <a:off x="6268720" y="4538117"/>
            <a:ext cx="5191760"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dirty="0"/>
              <a:t>The new restaurants which we are going to open must have online delivery and table booking.</a:t>
            </a:r>
          </a:p>
          <a:p>
            <a:pPr marL="285750" indent="-285750">
              <a:buFont typeface="Arial" panose="020B0604020202020204" pitchFamily="34" charset="0"/>
              <a:buChar char="•"/>
            </a:pPr>
            <a:r>
              <a:rPr lang="en-US" dirty="0"/>
              <a:t>According to analysis as we can see in the chart the restaurants that have online delivery and table booking have more ratings as compared to those that don’t.</a:t>
            </a:r>
            <a:endParaRPr lang="en-IN" dirty="0"/>
          </a:p>
        </p:txBody>
      </p:sp>
    </p:spTree>
    <p:extLst>
      <p:ext uri="{BB962C8B-B14F-4D97-AF65-F5344CB8AC3E}">
        <p14:creationId xmlns:p14="http://schemas.microsoft.com/office/powerpoint/2010/main" val="3141108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E057C5-83A7-0CF6-2878-1FD0BC1AF40F}"/>
              </a:ext>
            </a:extLst>
          </p:cNvPr>
          <p:cNvSpPr txBox="1"/>
          <p:nvPr/>
        </p:nvSpPr>
        <p:spPr>
          <a:xfrm>
            <a:off x="3789680" y="0"/>
            <a:ext cx="4876800" cy="769441"/>
          </a:xfrm>
          <a:prstGeom prst="rect">
            <a:avLst/>
          </a:prstGeom>
          <a:noFill/>
        </p:spPr>
        <p:txBody>
          <a:bodyPr wrap="square" rtlCol="0">
            <a:spAutoFit/>
          </a:bodyPr>
          <a:lstStyle/>
          <a:p>
            <a:pPr algn="ctr"/>
            <a:r>
              <a:rPr lang="en-US" sz="4400" b="1" dirty="0">
                <a:latin typeface="Arial Rounded MT Bold" panose="020F0704030504030204" pitchFamily="34" charset="0"/>
              </a:rPr>
              <a:t>DASHBOARD</a:t>
            </a:r>
            <a:endParaRPr lang="en-IN" sz="4400" b="1" dirty="0">
              <a:latin typeface="Arial Rounded MT Bold" panose="020F0704030504030204" pitchFamily="34" charset="0"/>
            </a:endParaRPr>
          </a:p>
        </p:txBody>
      </p:sp>
      <p:pic>
        <p:nvPicPr>
          <p:cNvPr id="5" name="Picture 4">
            <a:extLst>
              <a:ext uri="{FF2B5EF4-FFF2-40B4-BE49-F238E27FC236}">
                <a16:creationId xmlns:a16="http://schemas.microsoft.com/office/drawing/2014/main" id="{7FA86203-491C-26DD-71D7-7168E0A1D5F3}"/>
              </a:ext>
            </a:extLst>
          </p:cNvPr>
          <p:cNvPicPr>
            <a:picLocks noChangeAspect="1"/>
          </p:cNvPicPr>
          <p:nvPr/>
        </p:nvPicPr>
        <p:blipFill rotWithShape="1">
          <a:blip r:embed="rId2"/>
          <a:srcRect t="14696" r="14166" b="11898"/>
          <a:stretch/>
        </p:blipFill>
        <p:spPr>
          <a:xfrm>
            <a:off x="1" y="769441"/>
            <a:ext cx="12169200" cy="6230799"/>
          </a:xfrm>
          <a:prstGeom prst="rect">
            <a:avLst/>
          </a:prstGeom>
        </p:spPr>
      </p:pic>
    </p:spTree>
    <p:extLst>
      <p:ext uri="{BB962C8B-B14F-4D97-AF65-F5344CB8AC3E}">
        <p14:creationId xmlns:p14="http://schemas.microsoft.com/office/powerpoint/2010/main" val="1306871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F5B199-1FBB-54E9-594B-923FEFD26E22}"/>
              </a:ext>
            </a:extLst>
          </p:cNvPr>
          <p:cNvSpPr txBox="1"/>
          <p:nvPr/>
        </p:nvSpPr>
        <p:spPr>
          <a:xfrm>
            <a:off x="772160" y="853440"/>
            <a:ext cx="3718560" cy="5355312"/>
          </a:xfrm>
          <a:prstGeom prst="rect">
            <a:avLst/>
          </a:prstGeom>
          <a:noFill/>
          <a:ln>
            <a:solidFill>
              <a:srgbClr val="FF0000"/>
            </a:solidFill>
          </a:ln>
        </p:spPr>
        <p:txBody>
          <a:bodyPr wrap="square" rtlCol="0">
            <a:spAutoFit/>
          </a:bodyPr>
          <a:lstStyle/>
          <a:p>
            <a:pPr marL="285750" indent="-285750">
              <a:buFont typeface="Arial" panose="020B0604020202020204" pitchFamily="34" charset="0"/>
              <a:buChar char="•"/>
            </a:pPr>
            <a:r>
              <a:rPr lang="en-US" dirty="0"/>
              <a:t>Through the dashboard we can identify the countries where we can open new restaurants.</a:t>
            </a:r>
          </a:p>
          <a:p>
            <a:pPr marL="285750" indent="-285750">
              <a:buFont typeface="Arial" panose="020B0604020202020204" pitchFamily="34" charset="0"/>
              <a:buChar char="•"/>
            </a:pPr>
            <a:r>
              <a:rPr lang="en-US" dirty="0"/>
              <a:t>Able to identify the cities where no. of restaurants are less so we can open there.</a:t>
            </a:r>
          </a:p>
          <a:p>
            <a:pPr marL="285750" indent="-285750">
              <a:buFont typeface="Arial" panose="020B0604020202020204" pitchFamily="34" charset="0"/>
              <a:buChar char="•"/>
            </a:pPr>
            <a:r>
              <a:rPr lang="en-US" dirty="0"/>
              <a:t>We can know the current quality of food which will help us.</a:t>
            </a:r>
          </a:p>
          <a:p>
            <a:pPr marL="285750" indent="-285750">
              <a:buFont typeface="Arial" panose="020B0604020202020204" pitchFamily="34" charset="0"/>
              <a:buChar char="•"/>
            </a:pPr>
            <a:r>
              <a:rPr lang="en-US" dirty="0"/>
              <a:t>Able to know the current expenditure which will help us to keep our financial expenditure in control.</a:t>
            </a:r>
          </a:p>
          <a:p>
            <a:pPr marL="285750" indent="-285750">
              <a:buFont typeface="Arial" panose="020B0604020202020204" pitchFamily="34" charset="0"/>
              <a:buChar char="•"/>
            </a:pPr>
            <a:r>
              <a:rPr lang="en-US" dirty="0"/>
              <a:t> Help us to understand that we should have table booking and online delivery which can increase our rating.</a:t>
            </a:r>
          </a:p>
          <a:p>
            <a:pPr marL="285750" indent="-285750">
              <a:buFont typeface="Arial" panose="020B0604020202020204" pitchFamily="34" charset="0"/>
              <a:buChar char="•"/>
            </a:pPr>
            <a:r>
              <a:rPr lang="en-US" dirty="0"/>
              <a:t>We have also used countries and year slicer to make the dashboard more interactive.</a:t>
            </a:r>
          </a:p>
        </p:txBody>
      </p:sp>
      <p:pic>
        <p:nvPicPr>
          <p:cNvPr id="11266" name="Picture 2" descr="What you need to know about the Canadian trademark filed by Zomato USA -  iPleaders">
            <a:extLst>
              <a:ext uri="{FF2B5EF4-FFF2-40B4-BE49-F238E27FC236}">
                <a16:creationId xmlns:a16="http://schemas.microsoft.com/office/drawing/2014/main" id="{E3809709-B851-41FC-5EA5-A82B9C71B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2640" y="95250"/>
            <a:ext cx="7437120" cy="6309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639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onclusion png icons in Packs SVG download | Free Icons and PNG Backgrounds">
            <a:extLst>
              <a:ext uri="{FF2B5EF4-FFF2-40B4-BE49-F238E27FC236}">
                <a16:creationId xmlns:a16="http://schemas.microsoft.com/office/drawing/2014/main" id="{4AE3B15A-943D-2963-3D89-77BD6A9024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1690" y="0"/>
            <a:ext cx="6290310" cy="50322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6094F9E-9C67-F92B-48E2-44DCBB06C181}"/>
              </a:ext>
            </a:extLst>
          </p:cNvPr>
          <p:cNvSpPr txBox="1"/>
          <p:nvPr/>
        </p:nvSpPr>
        <p:spPr>
          <a:xfrm>
            <a:off x="508000" y="650240"/>
            <a:ext cx="4795520" cy="313932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lt1"/>
          </a:lnRef>
          <a:fillRef idx="1">
            <a:schemeClr val="dk1"/>
          </a:fillRef>
          <a:effectRef idx="1">
            <a:schemeClr val="dk1"/>
          </a:effectRef>
          <a:fontRef idx="minor">
            <a:schemeClr val="lt1"/>
          </a:fontRef>
        </p:style>
        <p:txBody>
          <a:bodyPr wrap="square" rtlCol="0">
            <a:spAutoFit/>
          </a:bodyPr>
          <a:lstStyle/>
          <a:p>
            <a:pPr marL="285750" indent="-285750">
              <a:buFont typeface="Arial" panose="020B0604020202020204" pitchFamily="34" charset="0"/>
              <a:buChar char="•"/>
            </a:pPr>
            <a:r>
              <a:rPr lang="en-US" dirty="0"/>
              <a:t>We should open our restaurants in countries that have less number of restaurants.</a:t>
            </a:r>
          </a:p>
          <a:p>
            <a:pPr marL="285750" indent="-285750">
              <a:buFont typeface="Arial" panose="020B0604020202020204" pitchFamily="34" charset="0"/>
              <a:buChar char="•"/>
            </a:pPr>
            <a:r>
              <a:rPr lang="en-US" dirty="0"/>
              <a:t>We should open restaurants where the number of restaurants is less and the rating is also less.</a:t>
            </a:r>
          </a:p>
          <a:p>
            <a:pPr marL="285750" indent="-285750">
              <a:buFont typeface="Arial" panose="020B0604020202020204" pitchFamily="34" charset="0"/>
              <a:buChar char="•"/>
            </a:pPr>
            <a:r>
              <a:rPr lang="en-IN" dirty="0"/>
              <a:t>We should keep our expenditure less to keep our to keep track of our financial expenditure.</a:t>
            </a:r>
          </a:p>
          <a:p>
            <a:pPr marL="285750" indent="-285750">
              <a:buFont typeface="Arial" panose="020B0604020202020204" pitchFamily="34" charset="0"/>
              <a:buChar char="•"/>
            </a:pPr>
            <a:r>
              <a:rPr lang="en-IN" dirty="0"/>
              <a:t>Restaurants must include top-rated cuisines.</a:t>
            </a:r>
          </a:p>
          <a:p>
            <a:pPr marL="285750" indent="-285750">
              <a:buFont typeface="Arial" panose="020B0604020202020204" pitchFamily="34" charset="0"/>
              <a:buChar char="•"/>
            </a:pPr>
            <a:r>
              <a:rPr lang="en-IN" dirty="0"/>
              <a:t>Restaurants must-have table booking and online delivery which help increase the rating.</a:t>
            </a:r>
          </a:p>
          <a:p>
            <a:pPr marL="285750" indent="-285750">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id="{9B35B238-AB13-54CF-DD98-D2CFAF753E80}"/>
              </a:ext>
            </a:extLst>
          </p:cNvPr>
          <p:cNvSpPr txBox="1"/>
          <p:nvPr/>
        </p:nvSpPr>
        <p:spPr>
          <a:xfrm>
            <a:off x="711200" y="4084320"/>
            <a:ext cx="4236720" cy="203132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t> Our comprehensive analysis of Zomato's data paves the way for strategic initiatives that can drive further growth. enhance restaurants and customer satisfaction, and streamline </a:t>
            </a:r>
            <a:r>
              <a:rPr lang="en-US"/>
              <a:t>operations. </a:t>
            </a:r>
            <a:r>
              <a:rPr lang="en-US" dirty="0"/>
              <a:t>These insights help to make our place top at the business market</a:t>
            </a:r>
            <a:endParaRPr lang="en-IN" dirty="0"/>
          </a:p>
        </p:txBody>
      </p:sp>
    </p:spTree>
    <p:extLst>
      <p:ext uri="{BB962C8B-B14F-4D97-AF65-F5344CB8AC3E}">
        <p14:creationId xmlns:p14="http://schemas.microsoft.com/office/powerpoint/2010/main" val="1373869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Mix Icon for Reference, Page and Document Stock Vector - Illustration of  symbol, sign: 184952824">
            <a:extLst>
              <a:ext uri="{FF2B5EF4-FFF2-40B4-BE49-F238E27FC236}">
                <a16:creationId xmlns:a16="http://schemas.microsoft.com/office/drawing/2014/main" id="{7E998B56-8660-295C-4F75-7B40D60EA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960" y="0"/>
            <a:ext cx="657352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C2647A-DBBD-034D-94AC-BECA52FC51B4}"/>
              </a:ext>
            </a:extLst>
          </p:cNvPr>
          <p:cNvSpPr txBox="1"/>
          <p:nvPr/>
        </p:nvSpPr>
        <p:spPr>
          <a:xfrm>
            <a:off x="1117600" y="762000"/>
            <a:ext cx="4490720" cy="923330"/>
          </a:xfrm>
          <a:prstGeom prst="rect">
            <a:avLst/>
          </a:prstGeom>
          <a:noFill/>
        </p:spPr>
        <p:txBody>
          <a:bodyPr wrap="square" rtlCol="0">
            <a:spAutoFit/>
          </a:bodyPr>
          <a:lstStyle/>
          <a:p>
            <a:pPr algn="ctr"/>
            <a:r>
              <a:rPr lang="en-US" sz="5400" dirty="0">
                <a:latin typeface="Arial Rounded MT Bold" panose="020F0704030504030204" pitchFamily="34" charset="0"/>
              </a:rPr>
              <a:t>References</a:t>
            </a:r>
            <a:endParaRPr lang="en-IN" sz="5400" dirty="0">
              <a:latin typeface="Arial Rounded MT Bold" panose="020F0704030504030204" pitchFamily="34" charset="0"/>
            </a:endParaRPr>
          </a:p>
        </p:txBody>
      </p:sp>
      <p:sp>
        <p:nvSpPr>
          <p:cNvPr id="4" name="TextBox 3">
            <a:extLst>
              <a:ext uri="{FF2B5EF4-FFF2-40B4-BE49-F238E27FC236}">
                <a16:creationId xmlns:a16="http://schemas.microsoft.com/office/drawing/2014/main" id="{30E681EA-129A-C327-D8D3-D373E0D7300A}"/>
              </a:ext>
            </a:extLst>
          </p:cNvPr>
          <p:cNvSpPr txBox="1"/>
          <p:nvPr/>
        </p:nvSpPr>
        <p:spPr>
          <a:xfrm>
            <a:off x="1117600" y="3220720"/>
            <a:ext cx="40640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dirty="0"/>
              <a:t>From Wikipedia</a:t>
            </a:r>
          </a:p>
          <a:p>
            <a:pPr marL="285750" indent="-285750">
              <a:buFont typeface="Arial" panose="020B0604020202020204" pitchFamily="34" charset="0"/>
              <a:buChar char="•"/>
            </a:pPr>
            <a:r>
              <a:rPr lang="en-US" dirty="0"/>
              <a:t>From Analytics Vidhya</a:t>
            </a:r>
          </a:p>
          <a:p>
            <a:pPr marL="285750" indent="-285750">
              <a:buFont typeface="Arial" panose="020B0604020202020204" pitchFamily="34" charset="0"/>
              <a:buChar char="•"/>
            </a:pPr>
            <a:r>
              <a:rPr lang="en-US" dirty="0"/>
              <a:t>From ResearchGate</a:t>
            </a:r>
            <a:endParaRPr lang="en-IN" dirty="0"/>
          </a:p>
        </p:txBody>
      </p:sp>
    </p:spTree>
    <p:extLst>
      <p:ext uri="{BB962C8B-B14F-4D97-AF65-F5344CB8AC3E}">
        <p14:creationId xmlns:p14="http://schemas.microsoft.com/office/powerpoint/2010/main" val="2938319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Thank You Red Images – Browse 40,944 Stock Photos, Vectors ...">
            <a:extLst>
              <a:ext uri="{FF2B5EF4-FFF2-40B4-BE49-F238E27FC236}">
                <a16:creationId xmlns:a16="http://schemas.microsoft.com/office/drawing/2014/main" id="{34238D36-4D7B-61D3-4BEF-A8CD51FFE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8480"/>
            <a:ext cx="12171680" cy="608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88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8613D-46D2-8847-1AFF-D4206A8C73B2}"/>
              </a:ext>
            </a:extLst>
          </p:cNvPr>
          <p:cNvSpPr>
            <a:spLocks noGrp="1"/>
          </p:cNvSpPr>
          <p:nvPr>
            <p:ph type="title"/>
          </p:nvPr>
        </p:nvSpPr>
        <p:spPr>
          <a:xfrm>
            <a:off x="4257040" y="233046"/>
            <a:ext cx="3462020" cy="965835"/>
          </a:xfrm>
        </p:spPr>
        <p:txBody>
          <a:bodyPr>
            <a:normAutofit/>
          </a:bodyPr>
          <a:lstStyle/>
          <a:p>
            <a:r>
              <a:rPr lang="en-US" sz="4000" b="1" dirty="0">
                <a:latin typeface="Arial Rounded MT Bold" panose="020F0704030504030204" pitchFamily="34" charset="0"/>
              </a:rPr>
              <a:t>Introduction</a:t>
            </a:r>
            <a:r>
              <a:rPr lang="en-US" sz="3600" b="1" dirty="0">
                <a:latin typeface="Arial Rounded MT Bold" panose="020F0704030504030204" pitchFamily="34" charset="0"/>
              </a:rPr>
              <a:t> </a:t>
            </a:r>
            <a:endParaRPr lang="en-IN" sz="3600"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906AD875-ADE7-8F5D-B363-43F3E8B3FEB5}"/>
              </a:ext>
            </a:extLst>
          </p:cNvPr>
          <p:cNvSpPr>
            <a:spLocks noGrp="1"/>
          </p:cNvSpPr>
          <p:nvPr>
            <p:ph idx="1"/>
          </p:nvPr>
        </p:nvSpPr>
        <p:spPr>
          <a:xfrm>
            <a:off x="614680" y="4013200"/>
            <a:ext cx="4668520" cy="2611754"/>
          </a:xfrm>
          <a:ln>
            <a:solidFill>
              <a:srgbClr val="C00000"/>
            </a:solidFill>
          </a:ln>
        </p:spPr>
        <p:txBody>
          <a:bodyPr>
            <a:normAutofit/>
          </a:bodyPr>
          <a:lstStyle/>
          <a:p>
            <a:pPr marL="0" indent="0" algn="just">
              <a:buNone/>
            </a:pPr>
            <a:r>
              <a:rPr lang="en-US" sz="1800" b="0" i="0" dirty="0">
                <a:solidFill>
                  <a:srgbClr val="0D0D0D"/>
                </a:solidFill>
                <a:effectLst/>
                <a:latin typeface="Söhne"/>
              </a:rPr>
              <a:t>Zomato was established in July 2008 by </a:t>
            </a:r>
            <a:r>
              <a:rPr lang="en-US" sz="1800" b="0" i="0" dirty="0" err="1">
                <a:solidFill>
                  <a:srgbClr val="0D0D0D"/>
                </a:solidFill>
                <a:effectLst/>
                <a:latin typeface="Söhne"/>
              </a:rPr>
              <a:t>Deepinder</a:t>
            </a:r>
            <a:r>
              <a:rPr lang="en-US" sz="1800" b="0" i="0" dirty="0">
                <a:solidFill>
                  <a:srgbClr val="0D0D0D"/>
                </a:solidFill>
                <a:effectLst/>
                <a:latin typeface="Söhne"/>
              </a:rPr>
              <a:t> Goyal and Pankaj </a:t>
            </a:r>
            <a:r>
              <a:rPr lang="en-US" sz="1800" b="0" i="0" dirty="0" err="1">
                <a:solidFill>
                  <a:srgbClr val="0D0D0D"/>
                </a:solidFill>
                <a:effectLst/>
                <a:latin typeface="Söhne"/>
              </a:rPr>
              <a:t>Chaddah</a:t>
            </a:r>
            <a:r>
              <a:rPr lang="en-US" sz="1800" b="0" i="0" dirty="0">
                <a:solidFill>
                  <a:srgbClr val="0D0D0D"/>
                </a:solidFill>
                <a:effectLst/>
                <a:latin typeface="Söhne"/>
              </a:rPr>
              <a:t>. The name "Zomato" is derived from the word "tomato." The founders wanted a name that was catchy and easy to remember, and they felt that incorporating a familiar word like "tomato" into the name would make it more memorable. They eventually settled on "Zomato" because it sounded quirky and fun, while also being unique.</a:t>
            </a:r>
          </a:p>
        </p:txBody>
      </p:sp>
      <p:sp>
        <p:nvSpPr>
          <p:cNvPr id="4" name="TextBox 3">
            <a:extLst>
              <a:ext uri="{FF2B5EF4-FFF2-40B4-BE49-F238E27FC236}">
                <a16:creationId xmlns:a16="http://schemas.microsoft.com/office/drawing/2014/main" id="{A8FCDC53-470F-8C94-0994-7FCBA16AD64F}"/>
              </a:ext>
            </a:extLst>
          </p:cNvPr>
          <p:cNvSpPr txBox="1"/>
          <p:nvPr/>
        </p:nvSpPr>
        <p:spPr>
          <a:xfrm>
            <a:off x="1023525" y="1065430"/>
            <a:ext cx="3830320" cy="830997"/>
          </a:xfrm>
          <a:prstGeom prst="rect">
            <a:avLst/>
          </a:prstGeom>
          <a:noFill/>
        </p:spPr>
        <p:txBody>
          <a:bodyPr wrap="square" rtlCol="0">
            <a:spAutoFit/>
          </a:bodyPr>
          <a:lstStyle/>
          <a:p>
            <a:r>
              <a:rPr lang="en-US" sz="4800" dirty="0">
                <a:ln w="0"/>
                <a:solidFill>
                  <a:srgbClr val="FF0000"/>
                </a:solidFill>
                <a:effectLst>
                  <a:outerShdw blurRad="38100" dist="38100" dir="2700000" algn="tl">
                    <a:srgbClr val="000000">
                      <a:alpha val="43137"/>
                    </a:srgbClr>
                  </a:outerShdw>
                </a:effectLst>
              </a:rPr>
              <a:t>About Zomato</a:t>
            </a:r>
            <a:endParaRPr lang="en-IN" sz="4800" dirty="0">
              <a:ln w="0"/>
              <a:solidFill>
                <a:srgbClr val="FF0000"/>
              </a:solidFill>
              <a:effectLst>
                <a:outerShdw blurRad="38100" dist="38100" dir="2700000" algn="tl">
                  <a:srgbClr val="000000">
                    <a:alpha val="43137"/>
                  </a:srgbClr>
                </a:outerShdw>
              </a:effectLst>
            </a:endParaRPr>
          </a:p>
        </p:txBody>
      </p:sp>
      <p:pic>
        <p:nvPicPr>
          <p:cNvPr id="12" name="Picture 11">
            <a:extLst>
              <a:ext uri="{FF2B5EF4-FFF2-40B4-BE49-F238E27FC236}">
                <a16:creationId xmlns:a16="http://schemas.microsoft.com/office/drawing/2014/main" id="{18F921AC-2988-413B-6B42-C0ED0CA28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80" y="2052955"/>
            <a:ext cx="4648011" cy="1647190"/>
          </a:xfrm>
          <a:prstGeom prst="rect">
            <a:avLst/>
          </a:prstGeom>
        </p:spPr>
      </p:pic>
      <p:sp>
        <p:nvSpPr>
          <p:cNvPr id="13" name="TextBox 12">
            <a:extLst>
              <a:ext uri="{FF2B5EF4-FFF2-40B4-BE49-F238E27FC236}">
                <a16:creationId xmlns:a16="http://schemas.microsoft.com/office/drawing/2014/main" id="{2AD95BE4-56E1-BCE6-09A7-8D1E84C164A7}"/>
              </a:ext>
            </a:extLst>
          </p:cNvPr>
          <p:cNvSpPr txBox="1"/>
          <p:nvPr/>
        </p:nvSpPr>
        <p:spPr>
          <a:xfrm>
            <a:off x="6451600" y="1065429"/>
            <a:ext cx="4968240" cy="830997"/>
          </a:xfrm>
          <a:prstGeom prst="rect">
            <a:avLst/>
          </a:prstGeom>
          <a:noFill/>
        </p:spPr>
        <p:txBody>
          <a:bodyPr wrap="square" rtlCol="0">
            <a:spAutoFit/>
          </a:bodyPr>
          <a:lstStyle/>
          <a:p>
            <a:r>
              <a:rPr lang="en-US" sz="4800" dirty="0">
                <a:ln w="0"/>
                <a:solidFill>
                  <a:srgbClr val="FF0000"/>
                </a:solidFill>
                <a:effectLst>
                  <a:outerShdw blurRad="38100" dist="38100" dir="2700000" algn="tl">
                    <a:srgbClr val="000000">
                      <a:alpha val="43137"/>
                    </a:srgbClr>
                  </a:outerShdw>
                </a:effectLst>
              </a:rPr>
              <a:t>How Zomato works </a:t>
            </a:r>
            <a:endParaRPr lang="en-IN" sz="4800" dirty="0">
              <a:ln w="0"/>
              <a:solidFill>
                <a:srgbClr val="FF0000"/>
              </a:solidFill>
              <a:effectLst>
                <a:outerShdw blurRad="38100" dist="38100" dir="2700000" algn="tl">
                  <a:srgbClr val="000000">
                    <a:alpha val="43137"/>
                  </a:srgbClr>
                </a:outerShdw>
              </a:effectLst>
            </a:endParaRPr>
          </a:p>
        </p:txBody>
      </p:sp>
      <p:pic>
        <p:nvPicPr>
          <p:cNvPr id="15" name="Picture 14">
            <a:extLst>
              <a:ext uri="{FF2B5EF4-FFF2-40B4-BE49-F238E27FC236}">
                <a16:creationId xmlns:a16="http://schemas.microsoft.com/office/drawing/2014/main" id="{29EE3406-5060-C7D4-4208-10F7BC215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549" y="2052956"/>
            <a:ext cx="4648011" cy="1647190"/>
          </a:xfrm>
          <a:prstGeom prst="rect">
            <a:avLst/>
          </a:prstGeom>
        </p:spPr>
      </p:pic>
      <p:sp>
        <p:nvSpPr>
          <p:cNvPr id="16" name="TextBox 15">
            <a:extLst>
              <a:ext uri="{FF2B5EF4-FFF2-40B4-BE49-F238E27FC236}">
                <a16:creationId xmlns:a16="http://schemas.microsoft.com/office/drawing/2014/main" id="{3388406E-D29D-E23D-60C9-EBE6F5549118}"/>
              </a:ext>
            </a:extLst>
          </p:cNvPr>
          <p:cNvSpPr txBox="1"/>
          <p:nvPr/>
        </p:nvSpPr>
        <p:spPr>
          <a:xfrm>
            <a:off x="6690548" y="4013200"/>
            <a:ext cx="4648011" cy="2308324"/>
          </a:xfrm>
          <a:prstGeom prst="rect">
            <a:avLst/>
          </a:prstGeom>
          <a:noFill/>
          <a:ln>
            <a:solidFill>
              <a:srgbClr val="C00000"/>
            </a:solidFill>
          </a:ln>
        </p:spPr>
        <p:txBody>
          <a:bodyPr wrap="square" rtlCol="0">
            <a:spAutoFit/>
          </a:bodyPr>
          <a:lstStyle/>
          <a:p>
            <a:pPr algn="just"/>
            <a:r>
              <a:rPr lang="en-US" dirty="0"/>
              <a:t>Zomato is a food delivery and restaurant discovery platform. Users browse nearby restaurants, view menus, and place orders for delivery or pickup. Orders are tracked, payments secured, and feedback welcomed. Zomato partners with restaurants and utilizes delivery executives for efficient service, prioritizing convenience and quality.</a:t>
            </a:r>
            <a:endParaRPr lang="en-IN" dirty="0"/>
          </a:p>
        </p:txBody>
      </p:sp>
    </p:spTree>
    <p:extLst>
      <p:ext uri="{BB962C8B-B14F-4D97-AF65-F5344CB8AC3E}">
        <p14:creationId xmlns:p14="http://schemas.microsoft.com/office/powerpoint/2010/main" val="149768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B290F8-66E2-E44E-8746-12891B383BC4}"/>
              </a:ext>
            </a:extLst>
          </p:cNvPr>
          <p:cNvSpPr>
            <a:spLocks noGrp="1"/>
          </p:cNvSpPr>
          <p:nvPr>
            <p:ph type="title"/>
          </p:nvPr>
        </p:nvSpPr>
        <p:spPr>
          <a:xfrm>
            <a:off x="828040" y="884237"/>
            <a:ext cx="3154680" cy="711835"/>
          </a:xfrm>
        </p:spPr>
        <p:txBody>
          <a:bodyPr>
            <a:normAutofit fontScale="90000"/>
          </a:bodyPr>
          <a:lstStyle/>
          <a:p>
            <a:r>
              <a:rPr lang="en-US" b="1" dirty="0">
                <a:latin typeface="Arial Rounded MT Bold" panose="020F0704030504030204" pitchFamily="34" charset="0"/>
              </a:rPr>
              <a:t>Objectives :</a:t>
            </a:r>
            <a:br>
              <a:rPr lang="en-US" dirty="0"/>
            </a:br>
            <a:endParaRPr lang="en-IN" dirty="0"/>
          </a:p>
        </p:txBody>
      </p:sp>
      <p:sp>
        <p:nvSpPr>
          <p:cNvPr id="5" name="Content Placeholder 4">
            <a:extLst>
              <a:ext uri="{FF2B5EF4-FFF2-40B4-BE49-F238E27FC236}">
                <a16:creationId xmlns:a16="http://schemas.microsoft.com/office/drawing/2014/main" id="{39E80675-BB22-F93E-826E-6753EFE27B5B}"/>
              </a:ext>
            </a:extLst>
          </p:cNvPr>
          <p:cNvSpPr>
            <a:spLocks noGrp="1"/>
          </p:cNvSpPr>
          <p:nvPr>
            <p:ph idx="1"/>
          </p:nvPr>
        </p:nvSpPr>
        <p:spPr>
          <a:xfrm>
            <a:off x="675640" y="1016000"/>
            <a:ext cx="7716520" cy="5384800"/>
          </a:xfrm>
        </p:spPr>
        <p:txBody>
          <a:bodyPr>
            <a:noAutofit/>
          </a:bodyPr>
          <a:lstStyle/>
          <a:p>
            <a:pPr marL="0" indent="0" algn="just">
              <a:buNone/>
            </a:pPr>
            <a:endParaRPr lang="en-US" sz="1800" dirty="0"/>
          </a:p>
          <a:p>
            <a:pPr algn="just"/>
            <a:r>
              <a:rPr lang="en-US" sz="1800" b="1" dirty="0"/>
              <a:t> Convenience </a:t>
            </a:r>
            <a:r>
              <a:rPr lang="en-US" sz="1800" dirty="0"/>
              <a:t>: Zomato aims to provide a convenient platform for users to discover new restaurants, browse menus, place orders for delivery or takeaway, and make reservations.</a:t>
            </a:r>
          </a:p>
          <a:p>
            <a:pPr algn="just"/>
            <a:r>
              <a:rPr lang="en-US" sz="1800" dirty="0"/>
              <a:t> </a:t>
            </a:r>
            <a:r>
              <a:rPr lang="en-US" sz="1800" b="1" dirty="0"/>
              <a:t>Variety </a:t>
            </a:r>
            <a:r>
              <a:rPr lang="en-US" sz="1800" dirty="0"/>
              <a:t>: Offering a wide variety of restaurant options, Zomato aims to cater to diverse culinary preferences and dietary requirements, ensuring that users can find something they love to eat.</a:t>
            </a:r>
          </a:p>
          <a:p>
            <a:pPr algn="just"/>
            <a:r>
              <a:rPr lang="en-US" sz="1800" dirty="0"/>
              <a:t> </a:t>
            </a:r>
            <a:r>
              <a:rPr lang="en-US" sz="1800" b="1" dirty="0"/>
              <a:t>Accessibility</a:t>
            </a:r>
            <a:r>
              <a:rPr lang="en-US" sz="1800" dirty="0"/>
              <a:t> : Zomato strives to make food delivery and restaurant discovery accessible to people across different locations, including urban and rural areas.</a:t>
            </a:r>
          </a:p>
          <a:p>
            <a:pPr algn="just"/>
            <a:r>
              <a:rPr lang="en-US" sz="1800" b="1" dirty="0"/>
              <a:t> Quality </a:t>
            </a:r>
            <a:r>
              <a:rPr lang="en-US" sz="1800" dirty="0"/>
              <a:t>: Ensuring the quality of both food and service is a key objective for Zomato. This involves partnering with reputable restaurants and monitoring customer feedback to maintain high standards.</a:t>
            </a:r>
          </a:p>
          <a:p>
            <a:pPr algn="just"/>
            <a:r>
              <a:rPr lang="en-US" sz="1800" dirty="0"/>
              <a:t> </a:t>
            </a:r>
            <a:r>
              <a:rPr lang="en-US" sz="1800" b="1" dirty="0"/>
              <a:t>Innovation</a:t>
            </a:r>
            <a:r>
              <a:rPr lang="en-US" sz="1800" dirty="0"/>
              <a:t> : Zomato continually seeks to innovate and improve its platform, introducing new features and services to enhance the user experience.</a:t>
            </a:r>
          </a:p>
          <a:p>
            <a:pPr algn="just"/>
            <a:r>
              <a:rPr lang="en-US" sz="1800" b="1" i="0" dirty="0">
                <a:solidFill>
                  <a:srgbClr val="0D0D0D"/>
                </a:solidFill>
                <a:effectLst/>
                <a:latin typeface="Söhne"/>
              </a:rPr>
              <a:t>Business Growth</a:t>
            </a:r>
            <a:r>
              <a:rPr lang="en-US" sz="1800" b="0" i="0" dirty="0">
                <a:solidFill>
                  <a:srgbClr val="0D0D0D"/>
                </a:solidFill>
                <a:effectLst/>
                <a:latin typeface="Söhne"/>
              </a:rPr>
              <a:t>: As a company, Zomato aims to grow its user base, expand into new markets, and increase its revenue streams through advertising, subscription services, and partnerships.</a:t>
            </a:r>
          </a:p>
          <a:p>
            <a:pPr algn="just"/>
            <a:endParaRPr lang="en-US" sz="1800" dirty="0"/>
          </a:p>
        </p:txBody>
      </p:sp>
      <p:pic>
        <p:nvPicPr>
          <p:cNvPr id="7" name="Picture 6">
            <a:extLst>
              <a:ext uri="{FF2B5EF4-FFF2-40B4-BE49-F238E27FC236}">
                <a16:creationId xmlns:a16="http://schemas.microsoft.com/office/drawing/2014/main" id="{CB0AB00E-801C-3EE9-F5E6-E580D27E4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7081520" y="1747520"/>
            <a:ext cx="6858000" cy="3362960"/>
          </a:xfrm>
          <a:prstGeom prst="rect">
            <a:avLst/>
          </a:prstGeom>
        </p:spPr>
      </p:pic>
    </p:spTree>
    <p:extLst>
      <p:ext uri="{BB962C8B-B14F-4D97-AF65-F5344CB8AC3E}">
        <p14:creationId xmlns:p14="http://schemas.microsoft.com/office/powerpoint/2010/main" val="41039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926E-F223-DE46-8742-CB0B586C25FB}"/>
              </a:ext>
            </a:extLst>
          </p:cNvPr>
          <p:cNvSpPr>
            <a:spLocks noGrp="1"/>
          </p:cNvSpPr>
          <p:nvPr>
            <p:ph type="title"/>
          </p:nvPr>
        </p:nvSpPr>
        <p:spPr>
          <a:xfrm>
            <a:off x="838200" y="365125"/>
            <a:ext cx="4445000" cy="732155"/>
          </a:xfrm>
        </p:spPr>
        <p:txBody>
          <a:bodyPr/>
          <a:lstStyle/>
          <a:p>
            <a:r>
              <a:rPr lang="en-US" b="1" dirty="0">
                <a:latin typeface="Arial Rounded MT Bold" panose="020F0704030504030204" pitchFamily="34" charset="0"/>
              </a:rPr>
              <a:t>Data overview:</a:t>
            </a:r>
            <a:endParaRPr lang="en-IN"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FE3251EE-AA70-8156-4ABA-14F67F26F74E}"/>
              </a:ext>
            </a:extLst>
          </p:cNvPr>
          <p:cNvSpPr>
            <a:spLocks noGrp="1"/>
          </p:cNvSpPr>
          <p:nvPr>
            <p:ph idx="1"/>
          </p:nvPr>
        </p:nvSpPr>
        <p:spPr>
          <a:xfrm>
            <a:off x="787400" y="1413192"/>
            <a:ext cx="6070602" cy="5079683"/>
          </a:xfrm>
        </p:spPr>
        <p:txBody>
          <a:bodyPr>
            <a:normAutofit fontScale="92500" lnSpcReduction="20000"/>
          </a:bodyPr>
          <a:lstStyle/>
          <a:p>
            <a:pPr algn="just"/>
            <a:r>
              <a:rPr lang="en-US" sz="2000" dirty="0"/>
              <a:t>Total number of restaurants: 9551 restaurants across various countries.</a:t>
            </a:r>
          </a:p>
          <a:p>
            <a:pPr algn="just"/>
            <a:r>
              <a:rPr lang="en-IN" sz="2000" dirty="0"/>
              <a:t>Number of countries: There are 9551 restaurants across 15 countries.</a:t>
            </a:r>
          </a:p>
          <a:p>
            <a:pPr algn="just"/>
            <a:r>
              <a:rPr lang="en-IN" sz="2000" dirty="0"/>
              <a:t>Geographical coverage: services reach 141 cities across 15 countries showing international wide penetration.</a:t>
            </a:r>
          </a:p>
          <a:p>
            <a:pPr marL="0" indent="0" algn="just">
              <a:buNone/>
            </a:pPr>
            <a:r>
              <a:rPr lang="en-IN" sz="2000" b="1" dirty="0"/>
              <a:t>Data cleaning and preprocessing: </a:t>
            </a:r>
          </a:p>
          <a:p>
            <a:pPr algn="just"/>
            <a:r>
              <a:rPr lang="en-IN" sz="2000" dirty="0"/>
              <a:t>Address missing value cuisines to enhance data integrity.</a:t>
            </a:r>
          </a:p>
          <a:p>
            <a:pPr algn="just"/>
            <a:r>
              <a:rPr lang="en-IN" sz="2000" dirty="0"/>
              <a:t>Change the </a:t>
            </a:r>
            <a:r>
              <a:rPr lang="en-IN" sz="2000" dirty="0" err="1"/>
              <a:t>date_key</a:t>
            </a:r>
            <a:r>
              <a:rPr lang="en-IN" sz="2000" dirty="0"/>
              <a:t> opening  in the date format for accurate data and check for blanks in the data and changed it.</a:t>
            </a:r>
          </a:p>
          <a:p>
            <a:pPr algn="just"/>
            <a:r>
              <a:rPr lang="en-US" sz="2000" dirty="0"/>
              <a:t>This dataset allows for an in- depth understanding of Zomato's market presence and operational scope.</a:t>
            </a:r>
          </a:p>
          <a:p>
            <a:pPr algn="just"/>
            <a:r>
              <a:rPr lang="en-US" sz="2000" dirty="0"/>
              <a:t> High-quality data is crucial for analyzing restaurant rating, restaurant behavior, and restaurants  performance.</a:t>
            </a:r>
          </a:p>
          <a:p>
            <a:pPr algn="just"/>
            <a:r>
              <a:rPr lang="en-US" sz="2000" dirty="0"/>
              <a:t> Insights from user demographics and order volumes are key to optimizing marketing strategies and expanding food offerings.</a:t>
            </a:r>
            <a:endParaRPr lang="en-IN" sz="2000" dirty="0"/>
          </a:p>
        </p:txBody>
      </p:sp>
      <p:pic>
        <p:nvPicPr>
          <p:cNvPr id="3076" name="Picture 4" descr="Zomato Changes Pure Veg Fleet Plan A Day After Backlash, All Staff To Wear  Same Red Uniform">
            <a:extLst>
              <a:ext uri="{FF2B5EF4-FFF2-40B4-BE49-F238E27FC236}">
                <a16:creationId xmlns:a16="http://schemas.microsoft.com/office/drawing/2014/main" id="{20C1CF8C-6C0F-BF05-842B-025443AEE3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3600" y="0"/>
            <a:ext cx="4978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54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3927-A508-A7CB-D1A3-48B185F912A6}"/>
              </a:ext>
            </a:extLst>
          </p:cNvPr>
          <p:cNvSpPr>
            <a:spLocks noGrp="1"/>
          </p:cNvSpPr>
          <p:nvPr>
            <p:ph type="title"/>
          </p:nvPr>
        </p:nvSpPr>
        <p:spPr>
          <a:xfrm>
            <a:off x="1884680" y="172721"/>
            <a:ext cx="7919720" cy="965835"/>
          </a:xfrm>
        </p:spPr>
        <p:txBody>
          <a:bodyPr>
            <a:normAutofit fontScale="90000"/>
          </a:bodyPr>
          <a:lstStyle/>
          <a:p>
            <a:r>
              <a:rPr lang="en-US" dirty="0">
                <a:latin typeface="Arial Rounded MT Bold" panose="020F0704030504030204" pitchFamily="34" charset="0"/>
              </a:rPr>
              <a:t>Analytical Approach And Tools:</a:t>
            </a:r>
            <a:endParaRPr lang="en-IN" dirty="0">
              <a:latin typeface="Arial Rounded MT Bold" panose="020F0704030504030204" pitchFamily="34" charset="0"/>
            </a:endParaRPr>
          </a:p>
        </p:txBody>
      </p:sp>
      <p:sp>
        <p:nvSpPr>
          <p:cNvPr id="6" name="Rectangle: Rounded Corners 5">
            <a:extLst>
              <a:ext uri="{FF2B5EF4-FFF2-40B4-BE49-F238E27FC236}">
                <a16:creationId xmlns:a16="http://schemas.microsoft.com/office/drawing/2014/main" id="{22619C1B-BF13-9509-98E5-F549F8051790}"/>
              </a:ext>
            </a:extLst>
          </p:cNvPr>
          <p:cNvSpPr/>
          <p:nvPr/>
        </p:nvSpPr>
        <p:spPr>
          <a:xfrm>
            <a:off x="218440" y="1513840"/>
            <a:ext cx="6771640" cy="5161279"/>
          </a:xfrm>
          <a:prstGeom prst="round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41EE0E75-1B28-C430-0FA1-C131D2C9D7AC}"/>
              </a:ext>
            </a:extLst>
          </p:cNvPr>
          <p:cNvSpPr>
            <a:spLocks noGrp="1"/>
          </p:cNvSpPr>
          <p:nvPr>
            <p:ph idx="1"/>
          </p:nvPr>
        </p:nvSpPr>
        <p:spPr>
          <a:xfrm>
            <a:off x="7112000" y="1330960"/>
            <a:ext cx="4861560" cy="5344159"/>
          </a:xfrm>
        </p:spPr>
        <p:txBody>
          <a:bodyPr>
            <a:normAutofit lnSpcReduction="10000"/>
          </a:bodyPr>
          <a:lstStyle/>
          <a:p>
            <a:pPr algn="just"/>
            <a:r>
              <a:rPr lang="en-US" sz="2000" dirty="0"/>
              <a:t>Data cleaning: Utilize function like clean proper clean to remove duplicates to ensure data accuracy.</a:t>
            </a:r>
          </a:p>
          <a:p>
            <a:pPr algn="just"/>
            <a:r>
              <a:rPr lang="en-US" sz="2000" dirty="0"/>
              <a:t>Data enrichment: enhance the data set with additional variable using VLOOKUP function.</a:t>
            </a:r>
          </a:p>
          <a:p>
            <a:pPr algn="just"/>
            <a:r>
              <a:rPr lang="en-US" sz="2000" dirty="0"/>
              <a:t>Descriptive analysis: use pivot table for summarizing key matrix and identifying restaurants across different countries and cities.</a:t>
            </a:r>
          </a:p>
          <a:p>
            <a:pPr algn="just"/>
            <a:r>
              <a:rPr lang="en-US" sz="2000" dirty="0"/>
              <a:t>Statistical analysis: conducted analysis using COUNT, AVERAGE and ARRAY formula , etc. </a:t>
            </a:r>
          </a:p>
          <a:p>
            <a:pPr algn="just"/>
            <a:r>
              <a:rPr lang="en-US" sz="2000" dirty="0"/>
              <a:t>Restaurant analysis, cuisine analysis and competitive analysis.</a:t>
            </a:r>
          </a:p>
          <a:p>
            <a:pPr algn="just"/>
            <a:r>
              <a:rPr lang="en-US" sz="2000" dirty="0"/>
              <a:t>Visualization: created dynamic charts and dashboard for data representation , enabling interactive data exploration.</a:t>
            </a:r>
            <a:endParaRPr lang="en-IN" sz="2000" dirty="0"/>
          </a:p>
        </p:txBody>
      </p:sp>
      <p:pic>
        <p:nvPicPr>
          <p:cNvPr id="5" name="Picture 4">
            <a:extLst>
              <a:ext uri="{FF2B5EF4-FFF2-40B4-BE49-F238E27FC236}">
                <a16:creationId xmlns:a16="http://schemas.microsoft.com/office/drawing/2014/main" id="{D55D0582-A2F4-F5D9-52F3-8DDC0F742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34" y="1797044"/>
            <a:ext cx="2147239" cy="2289168"/>
          </a:xfrm>
          <a:prstGeom prst="rect">
            <a:avLst/>
          </a:prstGeom>
        </p:spPr>
      </p:pic>
      <p:pic>
        <p:nvPicPr>
          <p:cNvPr id="4098" name="Picture 2" descr="MS Excel: vlookup - javatpoint">
            <a:extLst>
              <a:ext uri="{FF2B5EF4-FFF2-40B4-BE49-F238E27FC236}">
                <a16:creationId xmlns:a16="http://schemas.microsoft.com/office/drawing/2014/main" id="{2295B9ED-961E-6835-C7C1-F3D7DE8CB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938" y="1999602"/>
            <a:ext cx="3870533" cy="20866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raph Background PNG - PNG All | PNG All">
            <a:extLst>
              <a:ext uri="{FF2B5EF4-FFF2-40B4-BE49-F238E27FC236}">
                <a16:creationId xmlns:a16="http://schemas.microsoft.com/office/drawing/2014/main" id="{8FF4B2A1-E8EC-A7FE-1238-EEAC2C892E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1913" y="4269093"/>
            <a:ext cx="2006599" cy="191556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tatistical Analysis | How Statistical Analysis is Performed with advantage?">
            <a:extLst>
              <a:ext uri="{FF2B5EF4-FFF2-40B4-BE49-F238E27FC236}">
                <a16:creationId xmlns:a16="http://schemas.microsoft.com/office/drawing/2014/main" id="{D864A218-6343-E4F6-935A-0F82EB380B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081" y="4269093"/>
            <a:ext cx="3706812" cy="2068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304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D300-357A-5871-3941-8FC99A9649BC}"/>
              </a:ext>
            </a:extLst>
          </p:cNvPr>
          <p:cNvSpPr>
            <a:spLocks noGrp="1"/>
          </p:cNvSpPr>
          <p:nvPr>
            <p:ph type="title"/>
          </p:nvPr>
        </p:nvSpPr>
        <p:spPr>
          <a:xfrm>
            <a:off x="3540760" y="283845"/>
            <a:ext cx="5694680" cy="711835"/>
          </a:xfrm>
        </p:spPr>
        <p:txBody>
          <a:bodyPr>
            <a:noAutofit/>
          </a:bodyPr>
          <a:lstStyle/>
          <a:p>
            <a:r>
              <a:rPr lang="en-IN" sz="2400" b="1" i="0" u="none" strike="noStrike" dirty="0">
                <a:effectLst/>
                <a:latin typeface="Arial Rounded MT Bold" panose="020F0704030504030204" pitchFamily="34" charset="0"/>
              </a:rPr>
              <a:t>Analysis of Objective Questions:</a:t>
            </a:r>
            <a:br>
              <a:rPr lang="en-IN" sz="2400" b="1" dirty="0">
                <a:effectLst/>
                <a:latin typeface="Arial Rounded MT Bold" panose="020F0704030504030204" pitchFamily="34" charset="0"/>
              </a:rPr>
            </a:br>
            <a:endParaRPr lang="en-IN" sz="2400" dirty="0">
              <a:latin typeface="Arial Rounded MT Bold" panose="020F0704030504030204" pitchFamily="34" charset="0"/>
            </a:endParaRPr>
          </a:p>
        </p:txBody>
      </p:sp>
      <p:graphicFrame>
        <p:nvGraphicFramePr>
          <p:cNvPr id="4" name="Content Placeholder 3">
            <a:extLst>
              <a:ext uri="{FF2B5EF4-FFF2-40B4-BE49-F238E27FC236}">
                <a16:creationId xmlns:a16="http://schemas.microsoft.com/office/drawing/2014/main" id="{089D3299-01E5-C5FA-547D-7BE4F0478474}"/>
              </a:ext>
            </a:extLst>
          </p:cNvPr>
          <p:cNvGraphicFramePr>
            <a:graphicFrameLocks noGrp="1"/>
          </p:cNvGraphicFramePr>
          <p:nvPr>
            <p:ph idx="1"/>
            <p:extLst>
              <p:ext uri="{D42A27DB-BD31-4B8C-83A1-F6EECF244321}">
                <p14:modId xmlns:p14="http://schemas.microsoft.com/office/powerpoint/2010/main" val="2455575986"/>
              </p:ext>
            </p:extLst>
          </p:nvPr>
        </p:nvGraphicFramePr>
        <p:xfrm>
          <a:off x="325120" y="1046164"/>
          <a:ext cx="5836920" cy="418528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F6D41DD-A224-15B4-8F4E-F7EF0D84DB1F}"/>
              </a:ext>
            </a:extLst>
          </p:cNvPr>
          <p:cNvSpPr txBox="1"/>
          <p:nvPr/>
        </p:nvSpPr>
        <p:spPr>
          <a:xfrm>
            <a:off x="914400" y="5434152"/>
            <a:ext cx="4236720" cy="120032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just">
              <a:buFont typeface="Arial" panose="020B0604020202020204" pitchFamily="34" charset="0"/>
              <a:buChar char="•"/>
            </a:pPr>
            <a:r>
              <a:rPr lang="en-US" dirty="0"/>
              <a:t>Total there are </a:t>
            </a:r>
            <a:r>
              <a:rPr lang="en-US" dirty="0">
                <a:highlight>
                  <a:srgbClr val="FFFF00"/>
                </a:highlight>
              </a:rPr>
              <a:t>9551</a:t>
            </a:r>
            <a:r>
              <a:rPr lang="en-US" dirty="0"/>
              <a:t> restaurants across each countries according to a data .</a:t>
            </a:r>
          </a:p>
          <a:p>
            <a:pPr marL="285750" indent="-285750" algn="just">
              <a:buFont typeface="Arial" panose="020B0604020202020204" pitchFamily="34" charset="0"/>
              <a:buChar char="•"/>
            </a:pPr>
            <a:r>
              <a:rPr lang="en-US" dirty="0">
                <a:highlight>
                  <a:srgbClr val="FFFF00"/>
                </a:highlight>
              </a:rPr>
              <a:t>India</a:t>
            </a:r>
            <a:r>
              <a:rPr lang="en-US" dirty="0"/>
              <a:t> has most number of restaurants </a:t>
            </a:r>
            <a:r>
              <a:rPr lang="en-US" dirty="0" err="1"/>
              <a:t>i.e</a:t>
            </a:r>
            <a:r>
              <a:rPr lang="en-US" dirty="0"/>
              <a:t> </a:t>
            </a:r>
            <a:r>
              <a:rPr lang="en-US" dirty="0">
                <a:highlight>
                  <a:srgbClr val="FFFF00"/>
                </a:highlight>
              </a:rPr>
              <a:t>8652. </a:t>
            </a:r>
            <a:endParaRPr lang="en-IN" dirty="0"/>
          </a:p>
        </p:txBody>
      </p:sp>
      <p:graphicFrame>
        <p:nvGraphicFramePr>
          <p:cNvPr id="6" name="Table 5">
            <a:extLst>
              <a:ext uri="{FF2B5EF4-FFF2-40B4-BE49-F238E27FC236}">
                <a16:creationId xmlns:a16="http://schemas.microsoft.com/office/drawing/2014/main" id="{35B6A7DC-1979-2326-7837-062AC2529CFA}"/>
              </a:ext>
            </a:extLst>
          </p:cNvPr>
          <p:cNvGraphicFramePr>
            <a:graphicFrameLocks noGrp="1"/>
          </p:cNvGraphicFramePr>
          <p:nvPr>
            <p:extLst>
              <p:ext uri="{D42A27DB-BD31-4B8C-83A1-F6EECF244321}">
                <p14:modId xmlns:p14="http://schemas.microsoft.com/office/powerpoint/2010/main" val="3056261056"/>
              </p:ext>
            </p:extLst>
          </p:nvPr>
        </p:nvGraphicFramePr>
        <p:xfrm>
          <a:off x="7203440" y="1046164"/>
          <a:ext cx="4663440" cy="4185284"/>
        </p:xfrm>
        <a:graphic>
          <a:graphicData uri="http://schemas.openxmlformats.org/drawingml/2006/table">
            <a:tbl>
              <a:tblPr>
                <a:tableStyleId>{5C22544A-7EE6-4342-B048-85BDC9FD1C3A}</a:tableStyleId>
              </a:tblPr>
              <a:tblGrid>
                <a:gridCol w="1803198">
                  <a:extLst>
                    <a:ext uri="{9D8B030D-6E8A-4147-A177-3AD203B41FA5}">
                      <a16:colId xmlns:a16="http://schemas.microsoft.com/office/drawing/2014/main" val="1096805921"/>
                    </a:ext>
                  </a:extLst>
                </a:gridCol>
                <a:gridCol w="2860242">
                  <a:extLst>
                    <a:ext uri="{9D8B030D-6E8A-4147-A177-3AD203B41FA5}">
                      <a16:colId xmlns:a16="http://schemas.microsoft.com/office/drawing/2014/main" val="3157568586"/>
                    </a:ext>
                  </a:extLst>
                </a:gridCol>
              </a:tblGrid>
              <a:tr h="1081405">
                <a:tc gridSpan="2">
                  <a:txBody>
                    <a:bodyPr/>
                    <a:lstStyle/>
                    <a:p>
                      <a:pPr algn="ctr" fontAlgn="ctr"/>
                      <a:r>
                        <a:rPr lang="en-US" sz="1400" b="1" i="0" u="none" strike="noStrike" dirty="0">
                          <a:solidFill>
                            <a:srgbClr val="000000"/>
                          </a:solidFill>
                          <a:effectLst/>
                          <a:latin typeface="Calibri" panose="020F0502020204030204" pitchFamily="34" charset="0"/>
                        </a:rPr>
                        <a:t>TOTAL NUMBER OF RESTAURANTS OPENED EACH YEAR</a:t>
                      </a:r>
                    </a:p>
                  </a:txBody>
                  <a:tcPr marL="6350" marR="6350" marT="6350" marB="0" anchor="ctr"/>
                </a:tc>
                <a:tc hMerge="1">
                  <a:txBody>
                    <a:bodyPr/>
                    <a:lstStyle/>
                    <a:p>
                      <a:endParaRPr lang="en-IN"/>
                    </a:p>
                  </a:txBody>
                  <a:tcPr/>
                </a:tc>
                <a:extLst>
                  <a:ext uri="{0D108BD9-81ED-4DB2-BD59-A6C34878D82A}">
                    <a16:rowId xmlns:a16="http://schemas.microsoft.com/office/drawing/2014/main" val="746371821"/>
                  </a:ext>
                </a:extLst>
              </a:tr>
              <a:tr h="619124">
                <a:tc>
                  <a:txBody>
                    <a:bodyPr/>
                    <a:lstStyle/>
                    <a:p>
                      <a:pPr algn="l" fontAlgn="ctr"/>
                      <a:r>
                        <a:rPr lang="en-IN" sz="1100" b="0" i="0" u="none" strike="noStrike">
                          <a:solidFill>
                            <a:srgbClr val="000000"/>
                          </a:solidFill>
                          <a:effectLst/>
                          <a:latin typeface="Calibri" panose="020F0502020204030204" pitchFamily="34" charset="0"/>
                        </a:rPr>
                        <a:t>Years</a:t>
                      </a:r>
                    </a:p>
                  </a:txBody>
                  <a:tcPr marL="6350" marR="6350" marT="6350" marB="0" anchor="ctr"/>
                </a:tc>
                <a:tc>
                  <a:txBody>
                    <a:bodyPr/>
                    <a:lstStyle/>
                    <a:p>
                      <a:pPr algn="l" fontAlgn="ctr"/>
                      <a:r>
                        <a:rPr lang="en-IN" sz="1100" b="0" i="0" u="none" strike="noStrike">
                          <a:solidFill>
                            <a:srgbClr val="000000"/>
                          </a:solidFill>
                          <a:effectLst/>
                          <a:latin typeface="Calibri" panose="020F0502020204030204" pitchFamily="34" charset="0"/>
                        </a:rPr>
                        <a:t>No of Restaurants</a:t>
                      </a:r>
                    </a:p>
                  </a:txBody>
                  <a:tcPr marL="6350" marR="6350" marT="6350" marB="0" anchor="ctr"/>
                </a:tc>
                <a:extLst>
                  <a:ext uri="{0D108BD9-81ED-4DB2-BD59-A6C34878D82A}">
                    <a16:rowId xmlns:a16="http://schemas.microsoft.com/office/drawing/2014/main" val="896378500"/>
                  </a:ext>
                </a:extLst>
              </a:tr>
              <a:tr h="255905">
                <a:tc>
                  <a:txBody>
                    <a:bodyPr/>
                    <a:lstStyle/>
                    <a:p>
                      <a:pPr algn="r" fontAlgn="ctr"/>
                      <a:r>
                        <a:rPr lang="en-IN" sz="1100" b="0" i="0" u="none" strike="noStrike">
                          <a:solidFill>
                            <a:srgbClr val="000000"/>
                          </a:solidFill>
                          <a:effectLst/>
                          <a:latin typeface="Calibri" panose="020F0502020204030204" pitchFamily="34" charset="0"/>
                        </a:rPr>
                        <a:t>2010</a:t>
                      </a:r>
                    </a:p>
                  </a:txBody>
                  <a:tcPr marL="6350" marR="6350" marT="6350" marB="0" anchor="ctr"/>
                </a:tc>
                <a:tc>
                  <a:txBody>
                    <a:bodyPr/>
                    <a:lstStyle/>
                    <a:p>
                      <a:pPr algn="r" fontAlgn="ctr"/>
                      <a:r>
                        <a:rPr lang="en-IN" sz="1100" b="0" i="0" u="none" strike="noStrike">
                          <a:solidFill>
                            <a:srgbClr val="000000"/>
                          </a:solidFill>
                          <a:effectLst/>
                          <a:latin typeface="Calibri" panose="020F0502020204030204" pitchFamily="34" charset="0"/>
                        </a:rPr>
                        <a:t>1080</a:t>
                      </a:r>
                    </a:p>
                  </a:txBody>
                  <a:tcPr marL="6350" marR="6350" marT="6350" marB="0" anchor="ctr"/>
                </a:tc>
                <a:extLst>
                  <a:ext uri="{0D108BD9-81ED-4DB2-BD59-A6C34878D82A}">
                    <a16:rowId xmlns:a16="http://schemas.microsoft.com/office/drawing/2014/main" val="3155612325"/>
                  </a:ext>
                </a:extLst>
              </a:tr>
              <a:tr h="239395">
                <a:tc>
                  <a:txBody>
                    <a:bodyPr/>
                    <a:lstStyle/>
                    <a:p>
                      <a:pPr algn="r" fontAlgn="ctr"/>
                      <a:r>
                        <a:rPr lang="en-IN" sz="1100" b="0" i="0" u="none" strike="noStrike">
                          <a:solidFill>
                            <a:srgbClr val="000000"/>
                          </a:solidFill>
                          <a:effectLst/>
                          <a:latin typeface="Calibri" panose="020F0502020204030204" pitchFamily="34" charset="0"/>
                        </a:rPr>
                        <a:t>2011</a:t>
                      </a:r>
                    </a:p>
                  </a:txBody>
                  <a:tcPr marL="6350" marR="6350" marT="6350" marB="0" anchor="ctr"/>
                </a:tc>
                <a:tc>
                  <a:txBody>
                    <a:bodyPr/>
                    <a:lstStyle/>
                    <a:p>
                      <a:pPr algn="r" fontAlgn="ctr"/>
                      <a:r>
                        <a:rPr lang="en-IN" sz="1100" b="0" i="0" u="none" strike="noStrike">
                          <a:solidFill>
                            <a:srgbClr val="000000"/>
                          </a:solidFill>
                          <a:effectLst/>
                          <a:latin typeface="Calibri" panose="020F0502020204030204" pitchFamily="34" charset="0"/>
                        </a:rPr>
                        <a:t>1098</a:t>
                      </a:r>
                    </a:p>
                  </a:txBody>
                  <a:tcPr marL="6350" marR="6350" marT="6350" marB="0" anchor="ctr"/>
                </a:tc>
                <a:extLst>
                  <a:ext uri="{0D108BD9-81ED-4DB2-BD59-A6C34878D82A}">
                    <a16:rowId xmlns:a16="http://schemas.microsoft.com/office/drawing/2014/main" val="3872227792"/>
                  </a:ext>
                </a:extLst>
              </a:tr>
              <a:tr h="239395">
                <a:tc>
                  <a:txBody>
                    <a:bodyPr/>
                    <a:lstStyle/>
                    <a:p>
                      <a:pPr algn="r" fontAlgn="ctr"/>
                      <a:r>
                        <a:rPr lang="en-IN" sz="1100" b="0" i="0" u="none" strike="noStrike">
                          <a:solidFill>
                            <a:srgbClr val="000000"/>
                          </a:solidFill>
                          <a:effectLst/>
                          <a:latin typeface="Calibri" panose="020F0502020204030204" pitchFamily="34" charset="0"/>
                        </a:rPr>
                        <a:t>2012</a:t>
                      </a:r>
                    </a:p>
                  </a:txBody>
                  <a:tcPr marL="6350" marR="6350" marT="6350" marB="0" anchor="ctr"/>
                </a:tc>
                <a:tc>
                  <a:txBody>
                    <a:bodyPr/>
                    <a:lstStyle/>
                    <a:p>
                      <a:pPr algn="r" fontAlgn="ctr"/>
                      <a:r>
                        <a:rPr lang="en-IN" sz="1100" b="0" i="0" u="none" strike="noStrike">
                          <a:solidFill>
                            <a:srgbClr val="000000"/>
                          </a:solidFill>
                          <a:effectLst/>
                          <a:latin typeface="Calibri" panose="020F0502020204030204" pitchFamily="34" charset="0"/>
                        </a:rPr>
                        <a:t>1022</a:t>
                      </a:r>
                    </a:p>
                  </a:txBody>
                  <a:tcPr marL="6350" marR="6350" marT="6350" marB="0" anchor="ctr"/>
                </a:tc>
                <a:extLst>
                  <a:ext uri="{0D108BD9-81ED-4DB2-BD59-A6C34878D82A}">
                    <a16:rowId xmlns:a16="http://schemas.microsoft.com/office/drawing/2014/main" val="2373428779"/>
                  </a:ext>
                </a:extLst>
              </a:tr>
              <a:tr h="239395">
                <a:tc>
                  <a:txBody>
                    <a:bodyPr/>
                    <a:lstStyle/>
                    <a:p>
                      <a:pPr algn="r" fontAlgn="ctr"/>
                      <a:r>
                        <a:rPr lang="en-IN" sz="1100" b="0" i="0" u="none" strike="noStrike">
                          <a:solidFill>
                            <a:srgbClr val="000000"/>
                          </a:solidFill>
                          <a:effectLst/>
                          <a:latin typeface="Calibri" panose="020F0502020204030204" pitchFamily="34" charset="0"/>
                        </a:rPr>
                        <a:t>2013</a:t>
                      </a:r>
                    </a:p>
                  </a:txBody>
                  <a:tcPr marL="6350" marR="6350" marT="6350" marB="0" anchor="ctr"/>
                </a:tc>
                <a:tc>
                  <a:txBody>
                    <a:bodyPr/>
                    <a:lstStyle/>
                    <a:p>
                      <a:pPr algn="r" fontAlgn="ctr"/>
                      <a:r>
                        <a:rPr lang="en-IN" sz="1100" b="0" i="0" u="none" strike="noStrike">
                          <a:solidFill>
                            <a:srgbClr val="000000"/>
                          </a:solidFill>
                          <a:effectLst/>
                          <a:latin typeface="Calibri" panose="020F0502020204030204" pitchFamily="34" charset="0"/>
                        </a:rPr>
                        <a:t>1061</a:t>
                      </a:r>
                    </a:p>
                  </a:txBody>
                  <a:tcPr marL="6350" marR="6350" marT="6350" marB="0" anchor="ctr"/>
                </a:tc>
                <a:extLst>
                  <a:ext uri="{0D108BD9-81ED-4DB2-BD59-A6C34878D82A}">
                    <a16:rowId xmlns:a16="http://schemas.microsoft.com/office/drawing/2014/main" val="1826110656"/>
                  </a:ext>
                </a:extLst>
              </a:tr>
              <a:tr h="313690">
                <a:tc>
                  <a:txBody>
                    <a:bodyPr/>
                    <a:lstStyle/>
                    <a:p>
                      <a:pPr algn="r" fontAlgn="ctr"/>
                      <a:r>
                        <a:rPr lang="en-IN" sz="1100" b="0" i="0" u="none" strike="noStrike">
                          <a:solidFill>
                            <a:srgbClr val="000000"/>
                          </a:solidFill>
                          <a:effectLst/>
                          <a:latin typeface="Calibri" panose="020F0502020204030204" pitchFamily="34" charset="0"/>
                        </a:rPr>
                        <a:t>2014</a:t>
                      </a:r>
                    </a:p>
                  </a:txBody>
                  <a:tcPr marL="6350" marR="6350" marT="6350" marB="0" anchor="ctr"/>
                </a:tc>
                <a:tc>
                  <a:txBody>
                    <a:bodyPr/>
                    <a:lstStyle/>
                    <a:p>
                      <a:pPr algn="r" fontAlgn="ctr"/>
                      <a:r>
                        <a:rPr lang="en-IN" sz="1100" b="0" i="0" u="none" strike="noStrike">
                          <a:solidFill>
                            <a:srgbClr val="000000"/>
                          </a:solidFill>
                          <a:effectLst/>
                          <a:latin typeface="Calibri" panose="020F0502020204030204" pitchFamily="34" charset="0"/>
                        </a:rPr>
                        <a:t>1051</a:t>
                      </a:r>
                    </a:p>
                  </a:txBody>
                  <a:tcPr marL="6350" marR="6350" marT="6350" marB="0" anchor="ctr"/>
                </a:tc>
                <a:extLst>
                  <a:ext uri="{0D108BD9-81ED-4DB2-BD59-A6C34878D82A}">
                    <a16:rowId xmlns:a16="http://schemas.microsoft.com/office/drawing/2014/main" val="3623568174"/>
                  </a:ext>
                </a:extLst>
              </a:tr>
              <a:tr h="239395">
                <a:tc>
                  <a:txBody>
                    <a:bodyPr/>
                    <a:lstStyle/>
                    <a:p>
                      <a:pPr algn="r" fontAlgn="ctr"/>
                      <a:r>
                        <a:rPr lang="en-IN" sz="1100" b="0" i="0" u="none" strike="noStrike">
                          <a:solidFill>
                            <a:srgbClr val="000000"/>
                          </a:solidFill>
                          <a:effectLst/>
                          <a:latin typeface="Calibri" panose="020F0502020204030204" pitchFamily="34" charset="0"/>
                        </a:rPr>
                        <a:t>2015</a:t>
                      </a:r>
                    </a:p>
                  </a:txBody>
                  <a:tcPr marL="6350" marR="6350" marT="6350" marB="0" anchor="ctr"/>
                </a:tc>
                <a:tc>
                  <a:txBody>
                    <a:bodyPr/>
                    <a:lstStyle/>
                    <a:p>
                      <a:pPr algn="r" fontAlgn="ctr"/>
                      <a:r>
                        <a:rPr lang="en-IN" sz="1100" b="0" i="0" u="none" strike="noStrike">
                          <a:solidFill>
                            <a:srgbClr val="000000"/>
                          </a:solidFill>
                          <a:effectLst/>
                          <a:latin typeface="Calibri" panose="020F0502020204030204" pitchFamily="34" charset="0"/>
                        </a:rPr>
                        <a:t>1024</a:t>
                      </a:r>
                    </a:p>
                  </a:txBody>
                  <a:tcPr marL="6350" marR="6350" marT="6350" marB="0" anchor="ctr"/>
                </a:tc>
                <a:extLst>
                  <a:ext uri="{0D108BD9-81ED-4DB2-BD59-A6C34878D82A}">
                    <a16:rowId xmlns:a16="http://schemas.microsoft.com/office/drawing/2014/main" val="1789019987"/>
                  </a:ext>
                </a:extLst>
              </a:tr>
              <a:tr h="239395">
                <a:tc>
                  <a:txBody>
                    <a:bodyPr/>
                    <a:lstStyle/>
                    <a:p>
                      <a:pPr algn="r" fontAlgn="ctr"/>
                      <a:r>
                        <a:rPr lang="en-IN" sz="1100" b="0" i="0" u="none" strike="noStrike">
                          <a:solidFill>
                            <a:srgbClr val="000000"/>
                          </a:solidFill>
                          <a:effectLst/>
                          <a:latin typeface="Calibri" panose="020F0502020204030204" pitchFamily="34" charset="0"/>
                        </a:rPr>
                        <a:t>2016</a:t>
                      </a:r>
                    </a:p>
                  </a:txBody>
                  <a:tcPr marL="6350" marR="6350" marT="6350" marB="0" anchor="ctr"/>
                </a:tc>
                <a:tc>
                  <a:txBody>
                    <a:bodyPr/>
                    <a:lstStyle/>
                    <a:p>
                      <a:pPr algn="r" fontAlgn="ctr"/>
                      <a:r>
                        <a:rPr lang="en-IN" sz="1100" b="0" i="0" u="none" strike="noStrike">
                          <a:solidFill>
                            <a:srgbClr val="000000"/>
                          </a:solidFill>
                          <a:effectLst/>
                          <a:latin typeface="Calibri" panose="020F0502020204030204" pitchFamily="34" charset="0"/>
                        </a:rPr>
                        <a:t>1027</a:t>
                      </a:r>
                    </a:p>
                  </a:txBody>
                  <a:tcPr marL="6350" marR="6350" marT="6350" marB="0" anchor="ctr"/>
                </a:tc>
                <a:extLst>
                  <a:ext uri="{0D108BD9-81ED-4DB2-BD59-A6C34878D82A}">
                    <a16:rowId xmlns:a16="http://schemas.microsoft.com/office/drawing/2014/main" val="1836070538"/>
                  </a:ext>
                </a:extLst>
              </a:tr>
              <a:tr h="239395">
                <a:tc>
                  <a:txBody>
                    <a:bodyPr/>
                    <a:lstStyle/>
                    <a:p>
                      <a:pPr algn="r" fontAlgn="ctr"/>
                      <a:r>
                        <a:rPr lang="en-IN" sz="1100" b="0" i="0" u="none" strike="noStrike">
                          <a:solidFill>
                            <a:srgbClr val="000000"/>
                          </a:solidFill>
                          <a:effectLst/>
                          <a:latin typeface="Calibri" panose="020F0502020204030204" pitchFamily="34" charset="0"/>
                        </a:rPr>
                        <a:t>2017</a:t>
                      </a:r>
                    </a:p>
                  </a:txBody>
                  <a:tcPr marL="6350" marR="6350" marT="6350" marB="0" anchor="ctr"/>
                </a:tc>
                <a:tc>
                  <a:txBody>
                    <a:bodyPr/>
                    <a:lstStyle/>
                    <a:p>
                      <a:pPr algn="r" fontAlgn="ctr"/>
                      <a:r>
                        <a:rPr lang="en-IN" sz="1100" b="0" i="0" u="none" strike="noStrike">
                          <a:solidFill>
                            <a:srgbClr val="000000"/>
                          </a:solidFill>
                          <a:effectLst/>
                          <a:latin typeface="Calibri" panose="020F0502020204030204" pitchFamily="34" charset="0"/>
                        </a:rPr>
                        <a:t>1086</a:t>
                      </a:r>
                    </a:p>
                  </a:txBody>
                  <a:tcPr marL="6350" marR="6350" marT="6350" marB="0" anchor="ctr"/>
                </a:tc>
                <a:extLst>
                  <a:ext uri="{0D108BD9-81ED-4DB2-BD59-A6C34878D82A}">
                    <a16:rowId xmlns:a16="http://schemas.microsoft.com/office/drawing/2014/main" val="1143165693"/>
                  </a:ext>
                </a:extLst>
              </a:tr>
              <a:tr h="239395">
                <a:tc>
                  <a:txBody>
                    <a:bodyPr/>
                    <a:lstStyle/>
                    <a:p>
                      <a:pPr algn="r" fontAlgn="ctr"/>
                      <a:r>
                        <a:rPr lang="en-IN" sz="1100" b="0" i="0" u="none" strike="noStrike" dirty="0">
                          <a:solidFill>
                            <a:srgbClr val="000000"/>
                          </a:solidFill>
                          <a:effectLst/>
                          <a:latin typeface="Calibri" panose="020F0502020204030204" pitchFamily="34" charset="0"/>
                        </a:rPr>
                        <a:t>2018</a:t>
                      </a:r>
                    </a:p>
                  </a:txBody>
                  <a:tcPr marL="6350" marR="6350" marT="6350" marB="0" anchor="ctr"/>
                </a:tc>
                <a:tc>
                  <a:txBody>
                    <a:bodyPr/>
                    <a:lstStyle/>
                    <a:p>
                      <a:pPr algn="r" fontAlgn="ctr"/>
                      <a:r>
                        <a:rPr lang="en-IN" sz="1100" b="0" i="0" u="none" strike="noStrike">
                          <a:solidFill>
                            <a:srgbClr val="000000"/>
                          </a:solidFill>
                          <a:effectLst/>
                          <a:latin typeface="Calibri" panose="020F0502020204030204" pitchFamily="34" charset="0"/>
                        </a:rPr>
                        <a:t>1102</a:t>
                      </a:r>
                    </a:p>
                  </a:txBody>
                  <a:tcPr marL="6350" marR="6350" marT="6350" marB="0" anchor="ctr"/>
                </a:tc>
                <a:extLst>
                  <a:ext uri="{0D108BD9-81ED-4DB2-BD59-A6C34878D82A}">
                    <a16:rowId xmlns:a16="http://schemas.microsoft.com/office/drawing/2014/main" val="358853118"/>
                  </a:ext>
                </a:extLst>
              </a:tr>
              <a:tr h="239395">
                <a:tc>
                  <a:txBody>
                    <a:bodyPr/>
                    <a:lstStyle/>
                    <a:p>
                      <a:pPr algn="l" fontAlgn="b"/>
                      <a:r>
                        <a:rPr lang="en-IN" sz="1100" b="1" i="0" u="none" strike="noStrike">
                          <a:solidFill>
                            <a:srgbClr val="000000"/>
                          </a:solidFill>
                          <a:effectLst/>
                          <a:latin typeface="Calibri" panose="020F0502020204030204" pitchFamily="34" charset="0"/>
                        </a:rPr>
                        <a:t>Grand Total</a:t>
                      </a:r>
                    </a:p>
                  </a:txBody>
                  <a:tcPr marL="6350" marR="6350" marT="6350" marB="0" anchor="b"/>
                </a:tc>
                <a:tc>
                  <a:txBody>
                    <a:bodyPr/>
                    <a:lstStyle/>
                    <a:p>
                      <a:pPr algn="r" fontAlgn="b"/>
                      <a:r>
                        <a:rPr lang="en-IN" sz="1100" b="1" i="0" u="none" strike="noStrike" dirty="0">
                          <a:solidFill>
                            <a:srgbClr val="000000"/>
                          </a:solidFill>
                          <a:effectLst/>
                          <a:latin typeface="Calibri" panose="020F0502020204030204" pitchFamily="34" charset="0"/>
                        </a:rPr>
                        <a:t>9551</a:t>
                      </a:r>
                    </a:p>
                  </a:txBody>
                  <a:tcPr marL="6350" marR="6350" marT="6350" marB="0" anchor="b"/>
                </a:tc>
                <a:extLst>
                  <a:ext uri="{0D108BD9-81ED-4DB2-BD59-A6C34878D82A}">
                    <a16:rowId xmlns:a16="http://schemas.microsoft.com/office/drawing/2014/main" val="2257713497"/>
                  </a:ext>
                </a:extLst>
              </a:tr>
            </a:tbl>
          </a:graphicData>
        </a:graphic>
      </p:graphicFrame>
      <p:sp>
        <p:nvSpPr>
          <p:cNvPr id="7" name="TextBox 6">
            <a:extLst>
              <a:ext uri="{FF2B5EF4-FFF2-40B4-BE49-F238E27FC236}">
                <a16:creationId xmlns:a16="http://schemas.microsoft.com/office/drawing/2014/main" id="{27DC6115-3F54-B750-E1DD-7C37A13AD921}"/>
              </a:ext>
            </a:extLst>
          </p:cNvPr>
          <p:cNvSpPr txBox="1"/>
          <p:nvPr/>
        </p:nvSpPr>
        <p:spPr>
          <a:xfrm>
            <a:off x="7487920" y="5391059"/>
            <a:ext cx="423672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just">
              <a:buFont typeface="Arial" panose="020B0604020202020204" pitchFamily="34" charset="0"/>
              <a:buChar char="•"/>
            </a:pPr>
            <a:r>
              <a:rPr lang="en-US" dirty="0"/>
              <a:t>These are the number of restaurants opened each year</a:t>
            </a:r>
          </a:p>
          <a:p>
            <a:pPr marL="285750" indent="-285750" algn="just">
              <a:buFont typeface="Arial" panose="020B0604020202020204" pitchFamily="34" charset="0"/>
              <a:buChar char="•"/>
            </a:pPr>
            <a:r>
              <a:rPr lang="en-US" dirty="0"/>
              <a:t>According to the table in 2018 we have the most no. of restaurants </a:t>
            </a:r>
            <a:r>
              <a:rPr lang="en-US" dirty="0" err="1"/>
              <a:t>i.e</a:t>
            </a:r>
            <a:r>
              <a:rPr lang="en-US" dirty="0"/>
              <a:t> 1102. </a:t>
            </a:r>
          </a:p>
        </p:txBody>
      </p:sp>
    </p:spTree>
    <p:extLst>
      <p:ext uri="{BB962C8B-B14F-4D97-AF65-F5344CB8AC3E}">
        <p14:creationId xmlns:p14="http://schemas.microsoft.com/office/powerpoint/2010/main" val="251464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9C1C277-6783-B82F-0373-8E087611707A}"/>
              </a:ext>
            </a:extLst>
          </p:cNvPr>
          <p:cNvGraphicFramePr>
            <a:graphicFrameLocks noGrp="1"/>
          </p:cNvGraphicFramePr>
          <p:nvPr>
            <p:extLst>
              <p:ext uri="{D42A27DB-BD31-4B8C-83A1-F6EECF244321}">
                <p14:modId xmlns:p14="http://schemas.microsoft.com/office/powerpoint/2010/main" val="3092839299"/>
              </p:ext>
            </p:extLst>
          </p:nvPr>
        </p:nvGraphicFramePr>
        <p:xfrm>
          <a:off x="528320" y="626745"/>
          <a:ext cx="4886960" cy="3789976"/>
        </p:xfrm>
        <a:graphic>
          <a:graphicData uri="http://schemas.openxmlformats.org/drawingml/2006/table">
            <a:tbl>
              <a:tblPr>
                <a:tableStyleId>{5C22544A-7EE6-4342-B048-85BDC9FD1C3A}</a:tableStyleId>
              </a:tblPr>
              <a:tblGrid>
                <a:gridCol w="2730949">
                  <a:extLst>
                    <a:ext uri="{9D8B030D-6E8A-4147-A177-3AD203B41FA5}">
                      <a16:colId xmlns:a16="http://schemas.microsoft.com/office/drawing/2014/main" val="837955738"/>
                    </a:ext>
                  </a:extLst>
                </a:gridCol>
                <a:gridCol w="2156011">
                  <a:extLst>
                    <a:ext uri="{9D8B030D-6E8A-4147-A177-3AD203B41FA5}">
                      <a16:colId xmlns:a16="http://schemas.microsoft.com/office/drawing/2014/main" val="3784220439"/>
                    </a:ext>
                  </a:extLst>
                </a:gridCol>
              </a:tblGrid>
              <a:tr h="633593">
                <a:tc gridSpan="2">
                  <a:txBody>
                    <a:bodyPr/>
                    <a:lstStyle/>
                    <a:p>
                      <a:pPr algn="ctr" fontAlgn="ctr"/>
                      <a:r>
                        <a:rPr lang="en-IN" sz="1400" u="none" strike="noStrike" dirty="0">
                          <a:effectLst/>
                        </a:rPr>
                        <a:t>TOTAL NUMBER OF RESTAURANTS</a:t>
                      </a:r>
                      <a:endParaRPr lang="en-IN" sz="1400" b="1" i="0" u="none" strike="noStrike" dirty="0">
                        <a:solidFill>
                          <a:srgbClr val="000000"/>
                        </a:solidFill>
                        <a:effectLst/>
                        <a:latin typeface="Calibri" panose="020F0502020204030204" pitchFamily="34" charset="0"/>
                      </a:endParaRPr>
                    </a:p>
                  </a:txBody>
                  <a:tcPr marL="6350" marR="6350" marT="6350" marB="0" anchor="ctr"/>
                </a:tc>
                <a:tc hMerge="1">
                  <a:txBody>
                    <a:bodyPr/>
                    <a:lstStyle/>
                    <a:p>
                      <a:endParaRPr lang="en-IN"/>
                    </a:p>
                  </a:txBody>
                  <a:tcPr/>
                </a:tc>
                <a:extLst>
                  <a:ext uri="{0D108BD9-81ED-4DB2-BD59-A6C34878D82A}">
                    <a16:rowId xmlns:a16="http://schemas.microsoft.com/office/drawing/2014/main" val="937128343"/>
                  </a:ext>
                </a:extLst>
              </a:tr>
              <a:tr h="362743">
                <a:tc>
                  <a:txBody>
                    <a:bodyPr/>
                    <a:lstStyle/>
                    <a:p>
                      <a:pPr algn="l" fontAlgn="ctr"/>
                      <a:r>
                        <a:rPr lang="en-IN" sz="1100" u="none" strike="noStrike" dirty="0">
                          <a:effectLst/>
                        </a:rPr>
                        <a:t>Country</a:t>
                      </a:r>
                      <a:endParaRPr lang="en-IN"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IN" sz="1100" u="none" strike="noStrike" dirty="0">
                          <a:effectLst/>
                        </a:rPr>
                        <a:t>No of restaurants</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574206767"/>
                  </a:ext>
                </a:extLst>
              </a:tr>
              <a:tr h="163345">
                <a:tc>
                  <a:txBody>
                    <a:bodyPr/>
                    <a:lstStyle/>
                    <a:p>
                      <a:pPr algn="l" fontAlgn="ctr"/>
                      <a:r>
                        <a:rPr lang="en-IN" sz="1100" u="none" strike="noStrike">
                          <a:effectLst/>
                        </a:rPr>
                        <a:t>Australia</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IN" sz="1100" u="none" strike="noStrike" dirty="0">
                          <a:effectLst/>
                        </a:rPr>
                        <a:t>24</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764019632"/>
                  </a:ext>
                </a:extLst>
              </a:tr>
              <a:tr h="163345">
                <a:tc>
                  <a:txBody>
                    <a:bodyPr/>
                    <a:lstStyle/>
                    <a:p>
                      <a:pPr algn="l" fontAlgn="ctr"/>
                      <a:r>
                        <a:rPr lang="en-IN" sz="1100" u="none" strike="noStrike" dirty="0">
                          <a:effectLst/>
                        </a:rPr>
                        <a:t>Brazil</a:t>
                      </a:r>
                      <a:endParaRPr lang="en-IN"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ctr"/>
                      <a:r>
                        <a:rPr lang="en-IN" sz="1100" u="none" strike="noStrike" dirty="0">
                          <a:effectLst/>
                        </a:rPr>
                        <a:t>60</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98555183"/>
                  </a:ext>
                </a:extLst>
              </a:tr>
              <a:tr h="163345">
                <a:tc>
                  <a:txBody>
                    <a:bodyPr/>
                    <a:lstStyle/>
                    <a:p>
                      <a:pPr algn="l" fontAlgn="ctr"/>
                      <a:r>
                        <a:rPr lang="en-IN" sz="1100" u="none" strike="noStrike" dirty="0">
                          <a:effectLst/>
                        </a:rPr>
                        <a:t>Canada</a:t>
                      </a:r>
                      <a:endParaRPr lang="en-IN" sz="1100" b="0" i="0" u="none" strike="noStrike" dirty="0">
                        <a:solidFill>
                          <a:srgbClr val="000000"/>
                        </a:solidFill>
                        <a:effectLst/>
                        <a:latin typeface="Calibri" panose="020F0502020204030204" pitchFamily="34" charset="0"/>
                      </a:endParaRPr>
                    </a:p>
                  </a:txBody>
                  <a:tcPr marL="6350" marR="6350" marT="6350" marB="0" anchor="ctr">
                    <a:solidFill>
                      <a:schemeClr val="accent6">
                        <a:lumMod val="40000"/>
                        <a:lumOff val="60000"/>
                      </a:schemeClr>
                    </a:solidFill>
                  </a:tcPr>
                </a:tc>
                <a:tc>
                  <a:txBody>
                    <a:bodyPr/>
                    <a:lstStyle/>
                    <a:p>
                      <a:pPr algn="r" fontAlgn="ctr"/>
                      <a:r>
                        <a:rPr lang="en-IN" sz="1100" u="none" strike="noStrike" dirty="0">
                          <a:effectLst/>
                        </a:rPr>
                        <a:t>4</a:t>
                      </a:r>
                      <a:endParaRPr lang="en-IN" sz="1100" b="0" i="0" u="none" strike="noStrike" dirty="0">
                        <a:solidFill>
                          <a:srgbClr val="006100"/>
                        </a:solidFill>
                        <a:effectLst/>
                        <a:latin typeface="Calibri" panose="020F0502020204030204" pitchFamily="34"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706033756"/>
                  </a:ext>
                </a:extLst>
              </a:tr>
              <a:tr h="163345">
                <a:tc>
                  <a:txBody>
                    <a:bodyPr/>
                    <a:lstStyle/>
                    <a:p>
                      <a:pPr algn="l" fontAlgn="ctr"/>
                      <a:r>
                        <a:rPr lang="en-IN" sz="1100" u="none" strike="noStrike" dirty="0">
                          <a:effectLst/>
                        </a:rPr>
                        <a:t>India</a:t>
                      </a:r>
                      <a:endParaRPr lang="en-IN"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ctr"/>
                      <a:r>
                        <a:rPr lang="en-IN" sz="1100" u="none" strike="noStrike">
                          <a:effectLst/>
                        </a:rPr>
                        <a:t>8652</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728401596"/>
                  </a:ext>
                </a:extLst>
              </a:tr>
              <a:tr h="183790">
                <a:tc>
                  <a:txBody>
                    <a:bodyPr/>
                    <a:lstStyle/>
                    <a:p>
                      <a:pPr algn="l" fontAlgn="ctr"/>
                      <a:r>
                        <a:rPr lang="en-IN" sz="1100" u="none" strike="noStrike" dirty="0">
                          <a:effectLst/>
                        </a:rPr>
                        <a:t>Indonesia</a:t>
                      </a:r>
                      <a:endParaRPr lang="en-IN" sz="1100" b="0" i="0" u="none" strike="noStrike" dirty="0">
                        <a:solidFill>
                          <a:srgbClr val="000000"/>
                        </a:solidFill>
                        <a:effectLst/>
                        <a:latin typeface="Calibri" panose="020F0502020204030204" pitchFamily="34" charset="0"/>
                      </a:endParaRPr>
                    </a:p>
                  </a:txBody>
                  <a:tcPr marL="6350" marR="6350" marT="6350" marB="0" anchor="ctr">
                    <a:solidFill>
                      <a:schemeClr val="accent6">
                        <a:lumMod val="40000"/>
                        <a:lumOff val="60000"/>
                      </a:schemeClr>
                    </a:solidFill>
                  </a:tcPr>
                </a:tc>
                <a:tc>
                  <a:txBody>
                    <a:bodyPr/>
                    <a:lstStyle/>
                    <a:p>
                      <a:pPr algn="r" fontAlgn="ctr"/>
                      <a:r>
                        <a:rPr lang="en-IN" sz="1100" u="none" strike="noStrike" dirty="0">
                          <a:effectLst/>
                        </a:rPr>
                        <a:t>21</a:t>
                      </a:r>
                      <a:endParaRPr lang="en-IN" sz="1100" b="0" i="0" u="none" strike="noStrike" dirty="0">
                        <a:solidFill>
                          <a:srgbClr val="006100"/>
                        </a:solidFill>
                        <a:effectLst/>
                        <a:latin typeface="Calibri" panose="020F0502020204030204" pitchFamily="34"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3810741525"/>
                  </a:ext>
                </a:extLst>
              </a:tr>
              <a:tr h="163345">
                <a:tc>
                  <a:txBody>
                    <a:bodyPr/>
                    <a:lstStyle/>
                    <a:p>
                      <a:pPr algn="l" fontAlgn="ctr"/>
                      <a:r>
                        <a:rPr lang="en-IN" sz="1100" u="none" strike="noStrike">
                          <a:effectLst/>
                        </a:rPr>
                        <a:t>New Zealand</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IN" sz="1100" u="none" strike="noStrike">
                          <a:effectLst/>
                        </a:rPr>
                        <a:t>40</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632347878"/>
                  </a:ext>
                </a:extLst>
              </a:tr>
              <a:tr h="163345">
                <a:tc>
                  <a:txBody>
                    <a:bodyPr/>
                    <a:lstStyle/>
                    <a:p>
                      <a:pPr algn="l" fontAlgn="ctr"/>
                      <a:r>
                        <a:rPr lang="en-IN" sz="1100" u="none" strike="noStrike" dirty="0">
                          <a:effectLst/>
                        </a:rPr>
                        <a:t>Philippines</a:t>
                      </a:r>
                      <a:endParaRPr lang="en-IN" sz="1100" b="0" i="0" u="none" strike="noStrike" dirty="0">
                        <a:solidFill>
                          <a:srgbClr val="000000"/>
                        </a:solidFill>
                        <a:effectLst/>
                        <a:latin typeface="Calibri" panose="020F0502020204030204" pitchFamily="34" charset="0"/>
                      </a:endParaRPr>
                    </a:p>
                  </a:txBody>
                  <a:tcPr marL="6350" marR="6350" marT="6350" marB="0" anchor="ctr">
                    <a:solidFill>
                      <a:schemeClr val="accent6">
                        <a:lumMod val="40000"/>
                        <a:lumOff val="60000"/>
                      </a:schemeClr>
                    </a:solidFill>
                  </a:tcPr>
                </a:tc>
                <a:tc>
                  <a:txBody>
                    <a:bodyPr/>
                    <a:lstStyle/>
                    <a:p>
                      <a:pPr algn="r" fontAlgn="ctr"/>
                      <a:r>
                        <a:rPr lang="en-IN" sz="1100" u="none" strike="noStrike" dirty="0">
                          <a:effectLst/>
                        </a:rPr>
                        <a:t>22</a:t>
                      </a:r>
                      <a:endParaRPr lang="en-IN" sz="1100" b="0" i="0" u="none" strike="noStrike" dirty="0">
                        <a:solidFill>
                          <a:srgbClr val="006100"/>
                        </a:solidFill>
                        <a:effectLst/>
                        <a:latin typeface="Calibri" panose="020F0502020204030204" pitchFamily="34"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3602570964"/>
                  </a:ext>
                </a:extLst>
              </a:tr>
              <a:tr h="163345">
                <a:tc>
                  <a:txBody>
                    <a:bodyPr/>
                    <a:lstStyle/>
                    <a:p>
                      <a:pPr algn="l" fontAlgn="ctr"/>
                      <a:r>
                        <a:rPr lang="en-IN" sz="1100" u="none" strike="noStrike" dirty="0">
                          <a:effectLst/>
                        </a:rPr>
                        <a:t>Qatar</a:t>
                      </a:r>
                      <a:endParaRPr lang="en-IN" sz="1100" b="0" i="0" u="none" strike="noStrike" dirty="0">
                        <a:solidFill>
                          <a:srgbClr val="000000"/>
                        </a:solidFill>
                        <a:effectLst/>
                        <a:latin typeface="Calibri" panose="020F0502020204030204" pitchFamily="34" charset="0"/>
                      </a:endParaRPr>
                    </a:p>
                  </a:txBody>
                  <a:tcPr marL="6350" marR="6350" marT="6350" marB="0" anchor="ctr">
                    <a:solidFill>
                      <a:schemeClr val="accent6">
                        <a:lumMod val="40000"/>
                        <a:lumOff val="60000"/>
                      </a:schemeClr>
                    </a:solidFill>
                  </a:tcPr>
                </a:tc>
                <a:tc>
                  <a:txBody>
                    <a:bodyPr/>
                    <a:lstStyle/>
                    <a:p>
                      <a:pPr algn="r" fontAlgn="ctr"/>
                      <a:r>
                        <a:rPr lang="en-IN" sz="1100" u="none" strike="noStrike" dirty="0">
                          <a:effectLst/>
                        </a:rPr>
                        <a:t>20</a:t>
                      </a:r>
                      <a:endParaRPr lang="en-IN" sz="1100" b="0" i="0" u="none" strike="noStrike" dirty="0">
                        <a:solidFill>
                          <a:srgbClr val="006100"/>
                        </a:solidFill>
                        <a:effectLst/>
                        <a:latin typeface="Calibri" panose="020F0502020204030204" pitchFamily="34"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1280847165"/>
                  </a:ext>
                </a:extLst>
              </a:tr>
              <a:tr h="163345">
                <a:tc>
                  <a:txBody>
                    <a:bodyPr/>
                    <a:lstStyle/>
                    <a:p>
                      <a:pPr algn="l" fontAlgn="ctr"/>
                      <a:r>
                        <a:rPr lang="en-IN" sz="1100" u="none" strike="noStrike" dirty="0">
                          <a:effectLst/>
                        </a:rPr>
                        <a:t>Singapore</a:t>
                      </a:r>
                      <a:endParaRPr lang="en-IN" sz="1100" b="0" i="0" u="none" strike="noStrike" dirty="0">
                        <a:solidFill>
                          <a:srgbClr val="000000"/>
                        </a:solidFill>
                        <a:effectLst/>
                        <a:latin typeface="Calibri" panose="020F0502020204030204" pitchFamily="34" charset="0"/>
                      </a:endParaRPr>
                    </a:p>
                  </a:txBody>
                  <a:tcPr marL="6350" marR="6350" marT="6350" marB="0" anchor="ctr">
                    <a:solidFill>
                      <a:schemeClr val="accent6">
                        <a:lumMod val="40000"/>
                        <a:lumOff val="60000"/>
                      </a:schemeClr>
                    </a:solidFill>
                  </a:tcPr>
                </a:tc>
                <a:tc>
                  <a:txBody>
                    <a:bodyPr/>
                    <a:lstStyle/>
                    <a:p>
                      <a:pPr algn="r" fontAlgn="ctr"/>
                      <a:r>
                        <a:rPr lang="en-IN" sz="1100" u="none" strike="noStrike" dirty="0">
                          <a:effectLst/>
                        </a:rPr>
                        <a:t>20</a:t>
                      </a:r>
                      <a:endParaRPr lang="en-IN" sz="1100" b="0" i="0" u="none" strike="noStrike" dirty="0">
                        <a:solidFill>
                          <a:srgbClr val="006100"/>
                        </a:solidFill>
                        <a:effectLst/>
                        <a:latin typeface="Calibri" panose="020F0502020204030204" pitchFamily="34"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805073657"/>
                  </a:ext>
                </a:extLst>
              </a:tr>
              <a:tr h="163345">
                <a:tc>
                  <a:txBody>
                    <a:bodyPr/>
                    <a:lstStyle/>
                    <a:p>
                      <a:pPr algn="l" fontAlgn="ctr"/>
                      <a:r>
                        <a:rPr lang="en-IN" sz="1100" u="none" strike="noStrike">
                          <a:effectLst/>
                        </a:rPr>
                        <a:t>South Africa</a:t>
                      </a:r>
                      <a:endParaRPr lang="en-IN" sz="11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IN" sz="1100" u="none" strike="noStrike" dirty="0">
                          <a:effectLst/>
                        </a:rPr>
                        <a:t>60</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321437884"/>
                  </a:ext>
                </a:extLst>
              </a:tr>
              <a:tr h="163345">
                <a:tc>
                  <a:txBody>
                    <a:bodyPr/>
                    <a:lstStyle/>
                    <a:p>
                      <a:pPr algn="l" fontAlgn="ctr"/>
                      <a:r>
                        <a:rPr lang="en-IN" sz="1100" u="none" strike="noStrike" dirty="0">
                          <a:effectLst/>
                        </a:rPr>
                        <a:t>Sri Lanka</a:t>
                      </a:r>
                      <a:endParaRPr lang="en-IN" sz="1100" b="0" i="0" u="none" strike="noStrike" dirty="0">
                        <a:solidFill>
                          <a:srgbClr val="000000"/>
                        </a:solidFill>
                        <a:effectLst/>
                        <a:latin typeface="Calibri" panose="020F0502020204030204" pitchFamily="34" charset="0"/>
                      </a:endParaRPr>
                    </a:p>
                  </a:txBody>
                  <a:tcPr marL="6350" marR="6350" marT="6350" marB="0" anchor="ctr">
                    <a:solidFill>
                      <a:schemeClr val="accent6">
                        <a:lumMod val="40000"/>
                        <a:lumOff val="60000"/>
                      </a:schemeClr>
                    </a:solidFill>
                  </a:tcPr>
                </a:tc>
                <a:tc>
                  <a:txBody>
                    <a:bodyPr/>
                    <a:lstStyle/>
                    <a:p>
                      <a:pPr algn="r" fontAlgn="ctr"/>
                      <a:r>
                        <a:rPr lang="en-IN" sz="1100" u="none" strike="noStrike" dirty="0">
                          <a:effectLst/>
                        </a:rPr>
                        <a:t>20</a:t>
                      </a:r>
                      <a:endParaRPr lang="en-IN" sz="1100" b="0" i="0" u="none" strike="noStrike" dirty="0">
                        <a:solidFill>
                          <a:srgbClr val="006100"/>
                        </a:solidFill>
                        <a:effectLst/>
                        <a:latin typeface="Calibri" panose="020F0502020204030204" pitchFamily="34"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3072032687"/>
                  </a:ext>
                </a:extLst>
              </a:tr>
              <a:tr h="163345">
                <a:tc>
                  <a:txBody>
                    <a:bodyPr/>
                    <a:lstStyle/>
                    <a:p>
                      <a:pPr algn="l" fontAlgn="ctr"/>
                      <a:r>
                        <a:rPr lang="en-IN" sz="1100" u="none" strike="noStrike" dirty="0">
                          <a:effectLst/>
                        </a:rPr>
                        <a:t>Turkey</a:t>
                      </a:r>
                      <a:endParaRPr lang="en-IN"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ctr"/>
                      <a:r>
                        <a:rPr lang="en-IN" sz="1100" u="none" strike="noStrike" dirty="0">
                          <a:effectLst/>
                        </a:rPr>
                        <a:t>34</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523300266"/>
                  </a:ext>
                </a:extLst>
              </a:tr>
              <a:tr h="163345">
                <a:tc>
                  <a:txBody>
                    <a:bodyPr/>
                    <a:lstStyle/>
                    <a:p>
                      <a:pPr algn="l" fontAlgn="ctr"/>
                      <a:r>
                        <a:rPr lang="en-IN" sz="1100" u="none" strike="noStrike" dirty="0">
                          <a:effectLst/>
                        </a:rPr>
                        <a:t>United Arab Emirates</a:t>
                      </a:r>
                      <a:endParaRPr lang="en-IN"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ctr"/>
                      <a:r>
                        <a:rPr lang="en-IN" sz="1100" u="none" strike="noStrike" dirty="0">
                          <a:effectLst/>
                        </a:rPr>
                        <a:t>60</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24841537"/>
                  </a:ext>
                </a:extLst>
              </a:tr>
              <a:tr h="163345">
                <a:tc>
                  <a:txBody>
                    <a:bodyPr/>
                    <a:lstStyle/>
                    <a:p>
                      <a:pPr algn="l" fontAlgn="ctr"/>
                      <a:r>
                        <a:rPr lang="en-IN" sz="1100" u="none" strike="noStrike" dirty="0">
                          <a:effectLst/>
                        </a:rPr>
                        <a:t>United Kingdom</a:t>
                      </a:r>
                      <a:endParaRPr lang="en-IN"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ctr"/>
                      <a:r>
                        <a:rPr lang="en-IN" sz="1100" u="none" strike="noStrike" dirty="0">
                          <a:effectLst/>
                        </a:rPr>
                        <a:t>80</a:t>
                      </a:r>
                      <a:endParaRPr lang="en-IN"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06996361"/>
                  </a:ext>
                </a:extLst>
              </a:tr>
              <a:tr h="163345">
                <a:tc>
                  <a:txBody>
                    <a:bodyPr/>
                    <a:lstStyle/>
                    <a:p>
                      <a:pPr algn="l" fontAlgn="ctr"/>
                      <a:r>
                        <a:rPr lang="en-IN" sz="1100" u="none" strike="noStrike" dirty="0">
                          <a:effectLst/>
                        </a:rPr>
                        <a:t>United States of America</a:t>
                      </a:r>
                      <a:endParaRPr lang="en-IN"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ctr"/>
                      <a:r>
                        <a:rPr lang="en-IN" sz="1100" u="none" strike="noStrike">
                          <a:effectLst/>
                        </a:rPr>
                        <a:t>434</a:t>
                      </a:r>
                      <a:endParaRPr lang="en-IN"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99017082"/>
                  </a:ext>
                </a:extLst>
              </a:tr>
              <a:tr h="163345">
                <a:tc>
                  <a:txBody>
                    <a:bodyPr/>
                    <a:lstStyle/>
                    <a:p>
                      <a:pPr algn="l" fontAlgn="b"/>
                      <a:r>
                        <a:rPr lang="en-IN" sz="1100"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IN" sz="1100" u="none" strike="noStrike" dirty="0">
                          <a:effectLst/>
                        </a:rPr>
                        <a:t>9551</a:t>
                      </a:r>
                      <a:endParaRPr lang="en-IN" sz="11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02742796"/>
                  </a:ext>
                </a:extLst>
              </a:tr>
            </a:tbl>
          </a:graphicData>
        </a:graphic>
      </p:graphicFrame>
      <p:sp>
        <p:nvSpPr>
          <p:cNvPr id="4" name="TextBox 3">
            <a:extLst>
              <a:ext uri="{FF2B5EF4-FFF2-40B4-BE49-F238E27FC236}">
                <a16:creationId xmlns:a16="http://schemas.microsoft.com/office/drawing/2014/main" id="{2344AD6B-77BD-C97C-2902-ED3FE3468DC0}"/>
              </a:ext>
            </a:extLst>
          </p:cNvPr>
          <p:cNvSpPr txBox="1"/>
          <p:nvPr/>
        </p:nvSpPr>
        <p:spPr>
          <a:xfrm>
            <a:off x="528320" y="4714240"/>
            <a:ext cx="3881120"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t>According to my suggestion Canada, Indonesia, Philippines, Qatar, Singapore and Sri Lanka are the countries were number of restaurants are less so the competition will be less therefore we should open restaurants </a:t>
            </a:r>
            <a:endParaRPr lang="en-IN" dirty="0"/>
          </a:p>
        </p:txBody>
      </p:sp>
      <p:graphicFrame>
        <p:nvGraphicFramePr>
          <p:cNvPr id="5" name="Table 4">
            <a:extLst>
              <a:ext uri="{FF2B5EF4-FFF2-40B4-BE49-F238E27FC236}">
                <a16:creationId xmlns:a16="http://schemas.microsoft.com/office/drawing/2014/main" id="{4BCE95E6-0EE1-0856-0C0A-8CD2DD8375CC}"/>
              </a:ext>
            </a:extLst>
          </p:cNvPr>
          <p:cNvGraphicFramePr>
            <a:graphicFrameLocks noGrp="1"/>
          </p:cNvGraphicFramePr>
          <p:nvPr>
            <p:extLst>
              <p:ext uri="{D42A27DB-BD31-4B8C-83A1-F6EECF244321}">
                <p14:modId xmlns:p14="http://schemas.microsoft.com/office/powerpoint/2010/main" val="4101185236"/>
              </p:ext>
            </p:extLst>
          </p:nvPr>
        </p:nvGraphicFramePr>
        <p:xfrm>
          <a:off x="6564630" y="626746"/>
          <a:ext cx="4591050" cy="3640454"/>
        </p:xfrm>
        <a:graphic>
          <a:graphicData uri="http://schemas.openxmlformats.org/drawingml/2006/table">
            <a:tbl>
              <a:tblPr>
                <a:tableStyleId>{5C22544A-7EE6-4342-B048-85BDC9FD1C3A}</a:tableStyleId>
              </a:tblPr>
              <a:tblGrid>
                <a:gridCol w="4591050">
                  <a:extLst>
                    <a:ext uri="{9D8B030D-6E8A-4147-A177-3AD203B41FA5}">
                      <a16:colId xmlns:a16="http://schemas.microsoft.com/office/drawing/2014/main" val="2634573510"/>
                    </a:ext>
                  </a:extLst>
                </a:gridCol>
              </a:tblGrid>
              <a:tr h="2502814">
                <a:tc>
                  <a:txBody>
                    <a:bodyPr/>
                    <a:lstStyle/>
                    <a:p>
                      <a:pPr algn="ctr" fontAlgn="ctr"/>
                      <a:r>
                        <a:rPr lang="en-US" sz="1400" u="none" strike="noStrike" dirty="0">
                          <a:effectLst/>
                        </a:rPr>
                        <a:t>No of Restaurants in INDIA with price range 4</a:t>
                      </a:r>
                      <a:endParaRPr lang="en-US" sz="14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261364697"/>
                  </a:ext>
                </a:extLst>
              </a:tr>
              <a:tr h="1137640">
                <a:tc>
                  <a:txBody>
                    <a:bodyPr/>
                    <a:lstStyle/>
                    <a:p>
                      <a:pPr algn="ctr" fontAlgn="ctr"/>
                      <a:r>
                        <a:rPr lang="en-IN" sz="1200" u="none" strike="noStrike" dirty="0">
                          <a:effectLst/>
                        </a:rPr>
                        <a:t>388</a:t>
                      </a:r>
                      <a:endParaRPr lang="en-IN" sz="12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995532692"/>
                  </a:ext>
                </a:extLst>
              </a:tr>
            </a:tbl>
          </a:graphicData>
        </a:graphic>
      </p:graphicFrame>
      <p:sp>
        <p:nvSpPr>
          <p:cNvPr id="6" name="TextBox 5">
            <a:extLst>
              <a:ext uri="{FF2B5EF4-FFF2-40B4-BE49-F238E27FC236}">
                <a16:creationId xmlns:a16="http://schemas.microsoft.com/office/drawing/2014/main" id="{B19705B2-0956-3B1F-D10E-34C3E991952A}"/>
              </a:ext>
            </a:extLst>
          </p:cNvPr>
          <p:cNvSpPr txBox="1"/>
          <p:nvPr/>
        </p:nvSpPr>
        <p:spPr>
          <a:xfrm>
            <a:off x="6766560" y="4714240"/>
            <a:ext cx="4043680" cy="646331"/>
          </a:xfrm>
          <a:prstGeom prst="rect">
            <a:avLst/>
          </a:prstGeom>
          <a:noFill/>
        </p:spPr>
        <p:txBody>
          <a:bodyPr wrap="square" rtlCol="0">
            <a:spAutoFit/>
          </a:bodyPr>
          <a:lstStyle/>
          <a:p>
            <a:r>
              <a:rPr lang="en-US" dirty="0"/>
              <a:t>There are 388 restaurants in India with price range 4</a:t>
            </a:r>
            <a:endParaRPr lang="en-IN" dirty="0"/>
          </a:p>
        </p:txBody>
      </p:sp>
      <p:sp>
        <p:nvSpPr>
          <p:cNvPr id="7" name="TextBox 6">
            <a:extLst>
              <a:ext uri="{FF2B5EF4-FFF2-40B4-BE49-F238E27FC236}">
                <a16:creationId xmlns:a16="http://schemas.microsoft.com/office/drawing/2014/main" id="{BAA8EB28-340E-4616-A6D6-21C113F47195}"/>
              </a:ext>
            </a:extLst>
          </p:cNvPr>
          <p:cNvSpPr txBox="1"/>
          <p:nvPr/>
        </p:nvSpPr>
        <p:spPr>
          <a:xfrm>
            <a:off x="6451600" y="5807611"/>
            <a:ext cx="490601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There are 26 columns in the raw data</a:t>
            </a:r>
            <a:r>
              <a:rPr lang="en-US" dirty="0"/>
              <a:t>.</a:t>
            </a:r>
            <a:endParaRPr lang="en-IN" dirty="0"/>
          </a:p>
        </p:txBody>
      </p:sp>
    </p:spTree>
    <p:extLst>
      <p:ext uri="{BB962C8B-B14F-4D97-AF65-F5344CB8AC3E}">
        <p14:creationId xmlns:p14="http://schemas.microsoft.com/office/powerpoint/2010/main" val="1439642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FA22-22D1-9A45-1389-206DCFBF2EE4}"/>
              </a:ext>
            </a:extLst>
          </p:cNvPr>
          <p:cNvSpPr>
            <a:spLocks noGrp="1"/>
          </p:cNvSpPr>
          <p:nvPr>
            <p:ph type="title"/>
          </p:nvPr>
        </p:nvSpPr>
        <p:spPr/>
        <p:txBody>
          <a:bodyPr>
            <a:normAutofit/>
          </a:bodyPr>
          <a:lstStyle/>
          <a:p>
            <a:pPr algn="ctr"/>
            <a:r>
              <a:rPr lang="en-IN" sz="3200" b="1" i="0" u="none" strike="noStrike" dirty="0">
                <a:effectLst/>
                <a:latin typeface="Arial Rounded MT Bold" panose="020F0704030504030204" pitchFamily="34" charset="0"/>
              </a:rPr>
              <a:t> Insights from Subjective Questions</a:t>
            </a:r>
            <a:br>
              <a:rPr lang="en-IN" sz="3200" b="1" dirty="0">
                <a:effectLst/>
                <a:latin typeface="Arial Rounded MT Bold" panose="020F0704030504030204" pitchFamily="34" charset="0"/>
              </a:rPr>
            </a:br>
            <a:endParaRPr lang="en-IN" sz="3200" dirty="0">
              <a:latin typeface="Arial Rounded MT Bold" panose="020F0704030504030204" pitchFamily="34" charset="0"/>
            </a:endParaRPr>
          </a:p>
        </p:txBody>
      </p:sp>
      <p:graphicFrame>
        <p:nvGraphicFramePr>
          <p:cNvPr id="4" name="Content Placeholder 3">
            <a:extLst>
              <a:ext uri="{FF2B5EF4-FFF2-40B4-BE49-F238E27FC236}">
                <a16:creationId xmlns:a16="http://schemas.microsoft.com/office/drawing/2014/main" id="{010CBE67-9800-0953-5BC4-8CD60A65E48F}"/>
              </a:ext>
            </a:extLst>
          </p:cNvPr>
          <p:cNvGraphicFramePr>
            <a:graphicFrameLocks noGrp="1"/>
          </p:cNvGraphicFramePr>
          <p:nvPr>
            <p:ph idx="1"/>
            <p:extLst>
              <p:ext uri="{D42A27DB-BD31-4B8C-83A1-F6EECF244321}">
                <p14:modId xmlns:p14="http://schemas.microsoft.com/office/powerpoint/2010/main" val="458347132"/>
              </p:ext>
            </p:extLst>
          </p:nvPr>
        </p:nvGraphicFramePr>
        <p:xfrm>
          <a:off x="514350" y="1365250"/>
          <a:ext cx="6457950" cy="501967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A3F780A-907D-998C-E2B4-653ACCB88478}"/>
              </a:ext>
            </a:extLst>
          </p:cNvPr>
          <p:cNvSpPr txBox="1"/>
          <p:nvPr/>
        </p:nvSpPr>
        <p:spPr>
          <a:xfrm>
            <a:off x="588432" y="5253565"/>
            <a:ext cx="5050368" cy="369332"/>
          </a:xfrm>
          <a:prstGeom prst="rect">
            <a:avLst/>
          </a:prstGeom>
          <a:noFill/>
        </p:spPr>
        <p:txBody>
          <a:bodyPr wrap="square" rtlCol="0">
            <a:spAutoFit/>
          </a:bodyPr>
          <a:lstStyle/>
          <a:p>
            <a:r>
              <a:rPr lang="en-US" dirty="0"/>
              <a:t>.</a:t>
            </a:r>
            <a:endParaRPr lang="en-IN" dirty="0"/>
          </a:p>
        </p:txBody>
      </p:sp>
      <p:sp>
        <p:nvSpPr>
          <p:cNvPr id="7" name="TextBox 6">
            <a:extLst>
              <a:ext uri="{FF2B5EF4-FFF2-40B4-BE49-F238E27FC236}">
                <a16:creationId xmlns:a16="http://schemas.microsoft.com/office/drawing/2014/main" id="{BC4D6E19-87DB-8ACD-39DA-66BB46645545}"/>
              </a:ext>
            </a:extLst>
          </p:cNvPr>
          <p:cNvSpPr txBox="1"/>
          <p:nvPr/>
        </p:nvSpPr>
        <p:spPr>
          <a:xfrm>
            <a:off x="7156450" y="1809750"/>
            <a:ext cx="4521200" cy="5632311"/>
          </a:xfrm>
          <a:prstGeom prst="rect">
            <a:avLst/>
          </a:prstGeom>
          <a:noFill/>
        </p:spPr>
        <p:txBody>
          <a:bodyPr wrap="square" rtlCol="0">
            <a:spAutoFit/>
          </a:bodyPr>
          <a:lstStyle/>
          <a:p>
            <a:pPr marL="285750" indent="-285750">
              <a:buFont typeface="Arial" panose="020B0604020202020204" pitchFamily="34" charset="0"/>
              <a:buChar char="•"/>
            </a:pPr>
            <a:r>
              <a:rPr lang="en-US" dirty="0"/>
              <a:t>Total there are 9551 restaurants including each country.</a:t>
            </a:r>
          </a:p>
          <a:p>
            <a:pPr marL="285750" indent="-285750">
              <a:buFont typeface="Arial" panose="020B0604020202020204" pitchFamily="34" charset="0"/>
              <a:buChar char="•"/>
            </a:pPr>
            <a:r>
              <a:rPr lang="en-US" dirty="0"/>
              <a:t>We should open new restaurants in countries where competition is less.</a:t>
            </a:r>
          </a:p>
          <a:p>
            <a:pPr marL="285750" indent="-285750">
              <a:buFont typeface="Arial" panose="020B0604020202020204" pitchFamily="34" charset="0"/>
              <a:buChar char="•"/>
            </a:pPr>
            <a:r>
              <a:rPr lang="en-US" dirty="0"/>
              <a:t>According to the analysis Sri Lanka, Singapore, Qatar, Indonesia, Philippines, and Canada are the Countries where the number of restaurants is less as compared to other countries.</a:t>
            </a:r>
          </a:p>
          <a:p>
            <a:pPr marL="285750" indent="-285750">
              <a:buFont typeface="Arial" panose="020B0604020202020204" pitchFamily="34" charset="0"/>
              <a:buChar char="•"/>
            </a:pPr>
            <a:r>
              <a:rPr lang="en-US" dirty="0"/>
              <a:t>Therefore new restaurants should be opened in these countries because competition is less</a:t>
            </a:r>
          </a:p>
          <a:p>
            <a:pPr marL="285750" indent="-285750">
              <a:buFont typeface="Arial" panose="020B0604020202020204" pitchFamily="34" charset="0"/>
              <a:buChar char="•"/>
            </a:pPr>
            <a:r>
              <a:rPr lang="en-US" dirty="0"/>
              <a:t>For visualization this insight bar graph will be more suitable because is it is used to show the distribution of data.</a:t>
            </a:r>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6374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623C28C-A668-D43F-A677-6211FCEEC3AD}"/>
              </a:ext>
            </a:extLst>
          </p:cNvPr>
          <p:cNvGraphicFramePr>
            <a:graphicFrameLocks noGrp="1"/>
          </p:cNvGraphicFramePr>
          <p:nvPr>
            <p:extLst>
              <p:ext uri="{D42A27DB-BD31-4B8C-83A1-F6EECF244321}">
                <p14:modId xmlns:p14="http://schemas.microsoft.com/office/powerpoint/2010/main" val="3005017549"/>
              </p:ext>
            </p:extLst>
          </p:nvPr>
        </p:nvGraphicFramePr>
        <p:xfrm>
          <a:off x="165648" y="139699"/>
          <a:ext cx="5930352" cy="6553187"/>
        </p:xfrm>
        <a:graphic>
          <a:graphicData uri="http://schemas.openxmlformats.org/drawingml/2006/table">
            <a:tbl>
              <a:tblPr>
                <a:tableStyleId>{5C22544A-7EE6-4342-B048-85BDC9FD1C3A}</a:tableStyleId>
              </a:tblPr>
              <a:tblGrid>
                <a:gridCol w="2891214">
                  <a:extLst>
                    <a:ext uri="{9D8B030D-6E8A-4147-A177-3AD203B41FA5}">
                      <a16:colId xmlns:a16="http://schemas.microsoft.com/office/drawing/2014/main" val="4139429391"/>
                    </a:ext>
                  </a:extLst>
                </a:gridCol>
                <a:gridCol w="1492673">
                  <a:extLst>
                    <a:ext uri="{9D8B030D-6E8A-4147-A177-3AD203B41FA5}">
                      <a16:colId xmlns:a16="http://schemas.microsoft.com/office/drawing/2014/main" val="2028569065"/>
                    </a:ext>
                  </a:extLst>
                </a:gridCol>
                <a:gridCol w="1546465">
                  <a:extLst>
                    <a:ext uri="{9D8B030D-6E8A-4147-A177-3AD203B41FA5}">
                      <a16:colId xmlns:a16="http://schemas.microsoft.com/office/drawing/2014/main" val="3898124982"/>
                    </a:ext>
                  </a:extLst>
                </a:gridCol>
              </a:tblGrid>
              <a:tr h="475684">
                <a:tc gridSpan="3">
                  <a:txBody>
                    <a:bodyPr/>
                    <a:lstStyle/>
                    <a:p>
                      <a:pPr algn="ctr" fontAlgn="ctr"/>
                      <a:r>
                        <a:rPr lang="en-US" sz="1000" u="none" strike="noStrike" dirty="0">
                          <a:effectLst/>
                        </a:rPr>
                        <a:t>CITIES SUITABLE FOR OPENING RESTAURANTS</a:t>
                      </a:r>
                      <a:endParaRPr lang="en-US" sz="1000" b="1" i="0" u="none" strike="noStrike" dirty="0">
                        <a:solidFill>
                          <a:srgbClr val="000000"/>
                        </a:solidFill>
                        <a:effectLst/>
                        <a:latin typeface="Calibri" panose="020F0502020204030204" pitchFamily="34" charset="0"/>
                      </a:endParaRPr>
                    </a:p>
                  </a:txBody>
                  <a:tcPr marL="92354" marR="92354"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17235727"/>
                  </a:ext>
                </a:extLst>
              </a:tr>
              <a:tr h="293804">
                <a:tc>
                  <a:txBody>
                    <a:bodyPr/>
                    <a:lstStyle/>
                    <a:p>
                      <a:pPr algn="ctr" fontAlgn="ctr"/>
                      <a:r>
                        <a:rPr lang="en-IN" sz="800" u="none" strike="noStrike" dirty="0">
                          <a:effectLst/>
                        </a:rPr>
                        <a:t>Cities in suggested countries</a:t>
                      </a:r>
                      <a:endParaRPr lang="en-IN" sz="800" b="1" i="0" u="none" strike="noStrike" dirty="0">
                        <a:solidFill>
                          <a:srgbClr val="000000"/>
                        </a:solidFill>
                        <a:effectLst/>
                        <a:latin typeface="Calibri" panose="020F0502020204030204" pitchFamily="34" charset="0"/>
                      </a:endParaRPr>
                    </a:p>
                  </a:txBody>
                  <a:tcPr marL="0" marR="0" marT="0" marB="0" anchor="ctr">
                    <a:lnT w="12700" cmpd="sng">
                      <a:noFill/>
                    </a:lnT>
                  </a:tcPr>
                </a:tc>
                <a:tc>
                  <a:txBody>
                    <a:bodyPr/>
                    <a:lstStyle/>
                    <a:p>
                      <a:pPr algn="ctr" fontAlgn="ctr"/>
                      <a:r>
                        <a:rPr lang="en-IN" sz="800" u="none" strike="noStrike" dirty="0">
                          <a:effectLst/>
                        </a:rPr>
                        <a:t>No of Restaurant</a:t>
                      </a:r>
                      <a:endParaRPr lang="en-IN" sz="800" b="1" i="0" u="none" strike="noStrike" dirty="0">
                        <a:solidFill>
                          <a:srgbClr val="000000"/>
                        </a:solidFill>
                        <a:effectLst/>
                        <a:latin typeface="Calibri" panose="020F0502020204030204" pitchFamily="34" charset="0"/>
                      </a:endParaRPr>
                    </a:p>
                  </a:txBody>
                  <a:tcPr marL="0" marR="0" marT="0" marB="0" anchor="ctr">
                    <a:lnT w="12700" cmpd="sng">
                      <a:noFill/>
                    </a:lnT>
                  </a:tcPr>
                </a:tc>
                <a:tc>
                  <a:txBody>
                    <a:bodyPr/>
                    <a:lstStyle/>
                    <a:p>
                      <a:pPr algn="l" fontAlgn="b"/>
                      <a:r>
                        <a:rPr lang="en-IN" sz="800" u="none" strike="noStrike" dirty="0">
                          <a:effectLst/>
                        </a:rPr>
                        <a:t>Average of Rating</a:t>
                      </a:r>
                      <a:endParaRPr lang="en-IN" sz="800" b="1" i="0" u="none" strike="noStrike" dirty="0">
                        <a:solidFill>
                          <a:srgbClr val="000000"/>
                        </a:solidFill>
                        <a:effectLst/>
                        <a:latin typeface="Calibri" panose="020F0502020204030204" pitchFamily="34" charset="0"/>
                      </a:endParaRPr>
                    </a:p>
                  </a:txBody>
                  <a:tcPr marL="0" marR="0" marT="0" marB="0" anchor="b">
                    <a:lnT w="12700" cmpd="sng">
                      <a:noFill/>
                    </a:lnT>
                  </a:tcPr>
                </a:tc>
                <a:extLst>
                  <a:ext uri="{0D108BD9-81ED-4DB2-BD59-A6C34878D82A}">
                    <a16:rowId xmlns:a16="http://schemas.microsoft.com/office/drawing/2014/main" val="1577492142"/>
                  </a:ext>
                </a:extLst>
              </a:tr>
              <a:tr h="202864">
                <a:tc>
                  <a:txBody>
                    <a:bodyPr/>
                    <a:lstStyle/>
                    <a:p>
                      <a:pPr algn="l" fontAlgn="b"/>
                      <a:r>
                        <a:rPr lang="en-IN" sz="800" u="none" strike="noStrike">
                          <a:effectLst/>
                        </a:rPr>
                        <a:t>Canada</a:t>
                      </a:r>
                      <a:endParaRPr lang="en-IN" sz="8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a:effectLst/>
                        </a:rPr>
                        <a:t>4</a:t>
                      </a:r>
                      <a:endParaRPr lang="en-IN" sz="8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dirty="0">
                          <a:effectLst/>
                        </a:rPr>
                        <a:t>3.6</a:t>
                      </a:r>
                      <a:endParaRPr lang="en-IN" sz="8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99152198"/>
                  </a:ext>
                </a:extLst>
              </a:tr>
              <a:tr h="202864">
                <a:tc>
                  <a:txBody>
                    <a:bodyPr/>
                    <a:lstStyle/>
                    <a:p>
                      <a:pPr algn="l" fontAlgn="b"/>
                      <a:r>
                        <a:rPr lang="en-IN" sz="800" u="none" strike="noStrike">
                          <a:effectLst/>
                        </a:rPr>
                        <a:t>Chatham-Kent</a:t>
                      </a:r>
                      <a:endParaRPr lang="en-IN" sz="800" b="0" i="0" u="none" strike="noStrike">
                        <a:solidFill>
                          <a:srgbClr val="000000"/>
                        </a:solidFill>
                        <a:effectLst/>
                        <a:latin typeface="Calibri" panose="020F0502020204030204" pitchFamily="34" charset="0"/>
                      </a:endParaRPr>
                    </a:p>
                  </a:txBody>
                  <a:tcPr marL="71500" marR="0" marT="0" marB="0" anchor="b"/>
                </a:tc>
                <a:tc>
                  <a:txBody>
                    <a:bodyPr/>
                    <a:lstStyle/>
                    <a:p>
                      <a:pPr algn="r" fontAlgn="b"/>
                      <a:r>
                        <a:rPr lang="en-IN" sz="800" u="none" strike="noStrike">
                          <a:effectLst/>
                        </a:rPr>
                        <a:t>1</a:t>
                      </a:r>
                      <a:endParaRPr lang="en-IN"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dirty="0">
                          <a:effectLst/>
                        </a:rPr>
                        <a:t>3.7</a:t>
                      </a:r>
                      <a:endParaRPr lang="en-IN"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0445453"/>
                  </a:ext>
                </a:extLst>
              </a:tr>
              <a:tr h="202864">
                <a:tc>
                  <a:txBody>
                    <a:bodyPr/>
                    <a:lstStyle/>
                    <a:p>
                      <a:pPr algn="l" fontAlgn="b"/>
                      <a:r>
                        <a:rPr lang="en-IN" sz="800" u="none" strike="noStrike" dirty="0">
                          <a:effectLst/>
                        </a:rPr>
                        <a:t>Consort</a:t>
                      </a:r>
                      <a:endParaRPr lang="en-IN" sz="800" b="0" i="0" u="none" strike="noStrike" dirty="0">
                        <a:solidFill>
                          <a:srgbClr val="000000"/>
                        </a:solidFill>
                        <a:effectLst/>
                        <a:latin typeface="Calibri" panose="020F0502020204030204" pitchFamily="34" charset="0"/>
                      </a:endParaRPr>
                    </a:p>
                  </a:txBody>
                  <a:tcPr marL="71500" marR="0" marT="0" marB="0" anchor="b">
                    <a:solidFill>
                      <a:schemeClr val="accent6">
                        <a:lumMod val="40000"/>
                        <a:lumOff val="60000"/>
                      </a:schemeClr>
                    </a:solidFill>
                  </a:tcPr>
                </a:tc>
                <a:tc>
                  <a:txBody>
                    <a:bodyPr/>
                    <a:lstStyle/>
                    <a:p>
                      <a:pPr algn="r" fontAlgn="b"/>
                      <a:r>
                        <a:rPr lang="en-IN" sz="800" u="none" strike="noStrike" dirty="0">
                          <a:effectLst/>
                        </a:rPr>
                        <a:t>1</a:t>
                      </a:r>
                      <a:endParaRPr lang="en-IN" sz="800" b="0" i="0" u="none" strike="noStrike" dirty="0">
                        <a:solidFill>
                          <a:srgbClr val="000000"/>
                        </a:solidFill>
                        <a:effectLst/>
                        <a:latin typeface="Calibri" panose="020F0502020204030204" pitchFamily="34" charset="0"/>
                      </a:endParaRPr>
                    </a:p>
                  </a:txBody>
                  <a:tcPr marL="0" marR="0" marT="0" marB="0" anchor="b">
                    <a:solidFill>
                      <a:schemeClr val="accent6">
                        <a:lumMod val="40000"/>
                        <a:lumOff val="60000"/>
                      </a:schemeClr>
                    </a:solidFill>
                  </a:tcPr>
                </a:tc>
                <a:tc>
                  <a:txBody>
                    <a:bodyPr/>
                    <a:lstStyle/>
                    <a:p>
                      <a:pPr algn="r" fontAlgn="b"/>
                      <a:r>
                        <a:rPr lang="en-IN" sz="800" u="none" strike="noStrike" dirty="0">
                          <a:effectLst/>
                        </a:rPr>
                        <a:t>3.0</a:t>
                      </a:r>
                      <a:endParaRPr lang="en-IN" sz="800" b="0" i="0" u="none" strike="noStrike" dirty="0">
                        <a:solidFill>
                          <a:srgbClr val="000000"/>
                        </a:solidFill>
                        <a:effectLst/>
                        <a:latin typeface="Calibri" panose="020F0502020204030204" pitchFamily="34" charset="0"/>
                      </a:endParaRPr>
                    </a:p>
                  </a:txBody>
                  <a:tcPr marL="0" marR="0" marT="0" marB="0" anchor="b">
                    <a:solidFill>
                      <a:schemeClr val="accent6">
                        <a:lumMod val="40000"/>
                        <a:lumOff val="60000"/>
                      </a:schemeClr>
                    </a:solidFill>
                  </a:tcPr>
                </a:tc>
                <a:extLst>
                  <a:ext uri="{0D108BD9-81ED-4DB2-BD59-A6C34878D82A}">
                    <a16:rowId xmlns:a16="http://schemas.microsoft.com/office/drawing/2014/main" val="1222485520"/>
                  </a:ext>
                </a:extLst>
              </a:tr>
              <a:tr h="202864">
                <a:tc>
                  <a:txBody>
                    <a:bodyPr/>
                    <a:lstStyle/>
                    <a:p>
                      <a:pPr algn="l" fontAlgn="b"/>
                      <a:r>
                        <a:rPr lang="en-IN" sz="800" u="none" strike="noStrike">
                          <a:effectLst/>
                        </a:rPr>
                        <a:t>Vineland Station</a:t>
                      </a:r>
                      <a:endParaRPr lang="en-IN" sz="800" b="0" i="0" u="none" strike="noStrike">
                        <a:solidFill>
                          <a:srgbClr val="000000"/>
                        </a:solidFill>
                        <a:effectLst/>
                        <a:latin typeface="Calibri" panose="020F0502020204030204" pitchFamily="34" charset="0"/>
                      </a:endParaRPr>
                    </a:p>
                  </a:txBody>
                  <a:tcPr marL="71500" marR="0" marT="0" marB="0" anchor="b"/>
                </a:tc>
                <a:tc>
                  <a:txBody>
                    <a:bodyPr/>
                    <a:lstStyle/>
                    <a:p>
                      <a:pPr algn="r" fontAlgn="b"/>
                      <a:r>
                        <a:rPr lang="en-IN" sz="800" u="none" strike="noStrike">
                          <a:effectLst/>
                        </a:rPr>
                        <a:t>1</a:t>
                      </a:r>
                      <a:endParaRPr lang="en-IN"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dirty="0">
                          <a:effectLst/>
                        </a:rPr>
                        <a:t>4.3</a:t>
                      </a:r>
                      <a:endParaRPr lang="en-IN"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97573444"/>
                  </a:ext>
                </a:extLst>
              </a:tr>
              <a:tr h="202864">
                <a:tc>
                  <a:txBody>
                    <a:bodyPr/>
                    <a:lstStyle/>
                    <a:p>
                      <a:pPr algn="l" fontAlgn="b"/>
                      <a:r>
                        <a:rPr lang="en-IN" sz="800" u="none" strike="noStrike">
                          <a:effectLst/>
                        </a:rPr>
                        <a:t>Yorkton</a:t>
                      </a:r>
                      <a:endParaRPr lang="en-IN" sz="800" b="0" i="0" u="none" strike="noStrike">
                        <a:solidFill>
                          <a:srgbClr val="000000"/>
                        </a:solidFill>
                        <a:effectLst/>
                        <a:latin typeface="Calibri" panose="020F0502020204030204" pitchFamily="34" charset="0"/>
                      </a:endParaRPr>
                    </a:p>
                  </a:txBody>
                  <a:tcPr marL="71500" marR="0" marT="0" marB="0" anchor="b"/>
                </a:tc>
                <a:tc>
                  <a:txBody>
                    <a:bodyPr/>
                    <a:lstStyle/>
                    <a:p>
                      <a:pPr algn="r" fontAlgn="b"/>
                      <a:r>
                        <a:rPr lang="en-IN" sz="800" u="none" strike="noStrike">
                          <a:effectLst/>
                        </a:rPr>
                        <a:t>1</a:t>
                      </a:r>
                      <a:endParaRPr lang="en-IN"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dirty="0">
                          <a:effectLst/>
                        </a:rPr>
                        <a:t>3.3</a:t>
                      </a:r>
                      <a:endParaRPr lang="en-IN"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21746831"/>
                  </a:ext>
                </a:extLst>
              </a:tr>
              <a:tr h="306371">
                <a:tc>
                  <a:txBody>
                    <a:bodyPr/>
                    <a:lstStyle/>
                    <a:p>
                      <a:pPr algn="l" fontAlgn="b"/>
                      <a:r>
                        <a:rPr lang="en-IN" sz="800" u="none" strike="noStrike" dirty="0">
                          <a:effectLst/>
                        </a:rPr>
                        <a:t>Indonesia</a:t>
                      </a:r>
                      <a:endParaRPr lang="en-IN" sz="8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a:effectLst/>
                        </a:rPr>
                        <a:t>21</a:t>
                      </a:r>
                      <a:endParaRPr lang="en-IN" sz="8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dirty="0">
                          <a:effectLst/>
                        </a:rPr>
                        <a:t>4.3</a:t>
                      </a:r>
                      <a:endParaRPr lang="en-IN" sz="8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56970999"/>
                  </a:ext>
                </a:extLst>
              </a:tr>
              <a:tr h="202864">
                <a:tc>
                  <a:txBody>
                    <a:bodyPr/>
                    <a:lstStyle/>
                    <a:p>
                      <a:pPr algn="l" fontAlgn="b"/>
                      <a:r>
                        <a:rPr lang="en-IN" sz="800" u="none" strike="noStrike" dirty="0">
                          <a:effectLst/>
                        </a:rPr>
                        <a:t>Bandung</a:t>
                      </a:r>
                      <a:endParaRPr lang="en-IN" sz="800" b="0" i="0" u="none" strike="noStrike" dirty="0">
                        <a:solidFill>
                          <a:srgbClr val="000000"/>
                        </a:solidFill>
                        <a:effectLst/>
                        <a:latin typeface="Calibri" panose="020F0502020204030204" pitchFamily="34" charset="0"/>
                      </a:endParaRPr>
                    </a:p>
                  </a:txBody>
                  <a:tcPr marL="71500" marR="0" marT="0" marB="0" anchor="b">
                    <a:solidFill>
                      <a:schemeClr val="accent6">
                        <a:lumMod val="40000"/>
                        <a:lumOff val="60000"/>
                      </a:schemeClr>
                    </a:solidFill>
                  </a:tcPr>
                </a:tc>
                <a:tc>
                  <a:txBody>
                    <a:bodyPr/>
                    <a:lstStyle/>
                    <a:p>
                      <a:pPr algn="r" fontAlgn="b"/>
                      <a:r>
                        <a:rPr lang="en-IN" sz="800" u="none" strike="noStrike" dirty="0">
                          <a:effectLst/>
                        </a:rPr>
                        <a:t>1</a:t>
                      </a:r>
                      <a:endParaRPr lang="en-IN" sz="800" b="0" i="0" u="none" strike="noStrike" dirty="0">
                        <a:solidFill>
                          <a:srgbClr val="000000"/>
                        </a:solidFill>
                        <a:effectLst/>
                        <a:latin typeface="Calibri" panose="020F0502020204030204" pitchFamily="34" charset="0"/>
                      </a:endParaRPr>
                    </a:p>
                  </a:txBody>
                  <a:tcPr marL="0" marR="0" marT="0" marB="0" anchor="b">
                    <a:solidFill>
                      <a:schemeClr val="accent6">
                        <a:lumMod val="40000"/>
                        <a:lumOff val="60000"/>
                      </a:schemeClr>
                    </a:solidFill>
                  </a:tcPr>
                </a:tc>
                <a:tc>
                  <a:txBody>
                    <a:bodyPr/>
                    <a:lstStyle/>
                    <a:p>
                      <a:pPr algn="r" fontAlgn="b"/>
                      <a:r>
                        <a:rPr lang="en-IN" sz="800" u="none" strike="noStrike" dirty="0">
                          <a:effectLst/>
                        </a:rPr>
                        <a:t>4.2</a:t>
                      </a:r>
                      <a:endParaRPr lang="en-IN" sz="800" b="0" i="0" u="none" strike="noStrike" dirty="0">
                        <a:solidFill>
                          <a:srgbClr val="000000"/>
                        </a:solidFill>
                        <a:effectLst/>
                        <a:latin typeface="Calibri" panose="020F0502020204030204" pitchFamily="34" charset="0"/>
                      </a:endParaRPr>
                    </a:p>
                  </a:txBody>
                  <a:tcPr marL="0" marR="0" marT="0" marB="0" anchor="b">
                    <a:solidFill>
                      <a:schemeClr val="accent6">
                        <a:lumMod val="40000"/>
                        <a:lumOff val="60000"/>
                      </a:schemeClr>
                    </a:solidFill>
                  </a:tcPr>
                </a:tc>
                <a:extLst>
                  <a:ext uri="{0D108BD9-81ED-4DB2-BD59-A6C34878D82A}">
                    <a16:rowId xmlns:a16="http://schemas.microsoft.com/office/drawing/2014/main" val="3889031059"/>
                  </a:ext>
                </a:extLst>
              </a:tr>
              <a:tr h="202864">
                <a:tc>
                  <a:txBody>
                    <a:bodyPr/>
                    <a:lstStyle/>
                    <a:p>
                      <a:pPr algn="l" fontAlgn="b"/>
                      <a:r>
                        <a:rPr lang="en-IN" sz="800" u="none" strike="noStrike" dirty="0">
                          <a:effectLst/>
                        </a:rPr>
                        <a:t>Bogor</a:t>
                      </a:r>
                      <a:endParaRPr lang="en-IN" sz="800" b="0" i="0" u="none" strike="noStrike" dirty="0">
                        <a:solidFill>
                          <a:srgbClr val="000000"/>
                        </a:solidFill>
                        <a:effectLst/>
                        <a:latin typeface="Calibri" panose="020F0502020204030204" pitchFamily="34" charset="0"/>
                      </a:endParaRPr>
                    </a:p>
                  </a:txBody>
                  <a:tcPr marL="71500" marR="0" marT="0" marB="0" anchor="b"/>
                </a:tc>
                <a:tc>
                  <a:txBody>
                    <a:bodyPr/>
                    <a:lstStyle/>
                    <a:p>
                      <a:pPr algn="r" fontAlgn="b"/>
                      <a:r>
                        <a:rPr lang="en-IN" sz="800" u="none" strike="noStrike">
                          <a:effectLst/>
                        </a:rPr>
                        <a:t>2</a:t>
                      </a:r>
                      <a:endParaRPr lang="en-IN"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dirty="0">
                          <a:effectLst/>
                        </a:rPr>
                        <a:t>3.9</a:t>
                      </a:r>
                      <a:endParaRPr lang="en-IN"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15511573"/>
                  </a:ext>
                </a:extLst>
              </a:tr>
              <a:tr h="202864">
                <a:tc>
                  <a:txBody>
                    <a:bodyPr/>
                    <a:lstStyle/>
                    <a:p>
                      <a:pPr algn="l" fontAlgn="b"/>
                      <a:r>
                        <a:rPr lang="en-IN" sz="800" u="none" strike="noStrike" dirty="0">
                          <a:effectLst/>
                        </a:rPr>
                        <a:t>Jakarta</a:t>
                      </a:r>
                      <a:endParaRPr lang="en-IN" sz="800" b="0" i="0" u="none" strike="noStrike" dirty="0">
                        <a:solidFill>
                          <a:srgbClr val="000000"/>
                        </a:solidFill>
                        <a:effectLst/>
                        <a:latin typeface="Calibri" panose="020F0502020204030204" pitchFamily="34" charset="0"/>
                      </a:endParaRPr>
                    </a:p>
                  </a:txBody>
                  <a:tcPr marL="71500" marR="0" marT="0" marB="0" anchor="b"/>
                </a:tc>
                <a:tc>
                  <a:txBody>
                    <a:bodyPr/>
                    <a:lstStyle/>
                    <a:p>
                      <a:pPr algn="r" fontAlgn="b"/>
                      <a:r>
                        <a:rPr lang="en-IN" sz="800" u="none" strike="noStrike">
                          <a:effectLst/>
                        </a:rPr>
                        <a:t>16</a:t>
                      </a:r>
                      <a:endParaRPr lang="en-IN"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dirty="0">
                          <a:effectLst/>
                        </a:rPr>
                        <a:t>4.4</a:t>
                      </a:r>
                      <a:endParaRPr lang="en-IN"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06007045"/>
                  </a:ext>
                </a:extLst>
              </a:tr>
              <a:tr h="202864">
                <a:tc>
                  <a:txBody>
                    <a:bodyPr/>
                    <a:lstStyle/>
                    <a:p>
                      <a:pPr algn="l" fontAlgn="b"/>
                      <a:r>
                        <a:rPr lang="en-IN" sz="800" u="none" strike="noStrike" dirty="0">
                          <a:effectLst/>
                        </a:rPr>
                        <a:t>Tangerang</a:t>
                      </a:r>
                      <a:endParaRPr lang="en-IN" sz="800" b="0" i="0" u="none" strike="noStrike" dirty="0">
                        <a:solidFill>
                          <a:srgbClr val="000000"/>
                        </a:solidFill>
                        <a:effectLst/>
                        <a:latin typeface="Calibri" panose="020F0502020204030204" pitchFamily="34" charset="0"/>
                      </a:endParaRPr>
                    </a:p>
                  </a:txBody>
                  <a:tcPr marL="71500" marR="0" marT="0" marB="0" anchor="b"/>
                </a:tc>
                <a:tc>
                  <a:txBody>
                    <a:bodyPr/>
                    <a:lstStyle/>
                    <a:p>
                      <a:pPr algn="r" fontAlgn="b"/>
                      <a:r>
                        <a:rPr lang="en-IN" sz="800" u="none" strike="noStrike">
                          <a:effectLst/>
                        </a:rPr>
                        <a:t>2</a:t>
                      </a:r>
                      <a:endParaRPr lang="en-IN"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dirty="0">
                          <a:effectLst/>
                        </a:rPr>
                        <a:t>4.3</a:t>
                      </a:r>
                      <a:endParaRPr lang="en-IN"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21218815"/>
                  </a:ext>
                </a:extLst>
              </a:tr>
              <a:tr h="202864">
                <a:tc>
                  <a:txBody>
                    <a:bodyPr/>
                    <a:lstStyle/>
                    <a:p>
                      <a:pPr algn="l" fontAlgn="b"/>
                      <a:r>
                        <a:rPr lang="en-IN" sz="800" u="none" strike="noStrike" dirty="0">
                          <a:effectLst/>
                        </a:rPr>
                        <a:t>Philippines</a:t>
                      </a:r>
                      <a:endParaRPr lang="en-IN" sz="8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a:effectLst/>
                        </a:rPr>
                        <a:t>22</a:t>
                      </a:r>
                      <a:endParaRPr lang="en-IN" sz="8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dirty="0">
                          <a:effectLst/>
                        </a:rPr>
                        <a:t>4.5</a:t>
                      </a:r>
                      <a:endParaRPr lang="en-IN" sz="8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94861823"/>
                  </a:ext>
                </a:extLst>
              </a:tr>
              <a:tr h="202864">
                <a:tc>
                  <a:txBody>
                    <a:bodyPr/>
                    <a:lstStyle/>
                    <a:p>
                      <a:pPr algn="l" fontAlgn="b"/>
                      <a:r>
                        <a:rPr lang="en-IN" sz="800" u="none" strike="noStrike" dirty="0">
                          <a:effectLst/>
                        </a:rPr>
                        <a:t>Makati City</a:t>
                      </a:r>
                      <a:endParaRPr lang="en-IN" sz="800" b="0" i="0" u="none" strike="noStrike" dirty="0">
                        <a:solidFill>
                          <a:srgbClr val="000000"/>
                        </a:solidFill>
                        <a:effectLst/>
                        <a:latin typeface="Calibri" panose="020F0502020204030204" pitchFamily="34" charset="0"/>
                      </a:endParaRPr>
                    </a:p>
                  </a:txBody>
                  <a:tcPr marL="71500" marR="0" marT="0" marB="0" anchor="b"/>
                </a:tc>
                <a:tc>
                  <a:txBody>
                    <a:bodyPr/>
                    <a:lstStyle/>
                    <a:p>
                      <a:pPr algn="r" fontAlgn="b"/>
                      <a:r>
                        <a:rPr lang="en-IN" sz="800" u="none" strike="noStrike">
                          <a:effectLst/>
                        </a:rPr>
                        <a:t>2</a:t>
                      </a:r>
                      <a:endParaRPr lang="en-IN"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dirty="0">
                          <a:effectLst/>
                        </a:rPr>
                        <a:t>4.7</a:t>
                      </a:r>
                      <a:endParaRPr lang="en-IN"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43240504"/>
                  </a:ext>
                </a:extLst>
              </a:tr>
              <a:tr h="202864">
                <a:tc>
                  <a:txBody>
                    <a:bodyPr/>
                    <a:lstStyle/>
                    <a:p>
                      <a:pPr algn="l" fontAlgn="b"/>
                      <a:r>
                        <a:rPr lang="en-IN" sz="800" u="none" strike="noStrike" dirty="0">
                          <a:effectLst/>
                        </a:rPr>
                        <a:t>Mandaluyong City</a:t>
                      </a:r>
                      <a:endParaRPr lang="en-IN" sz="800" b="0" i="0" u="none" strike="noStrike" dirty="0">
                        <a:solidFill>
                          <a:srgbClr val="000000"/>
                        </a:solidFill>
                        <a:effectLst/>
                        <a:latin typeface="Calibri" panose="020F0502020204030204" pitchFamily="34" charset="0"/>
                      </a:endParaRPr>
                    </a:p>
                  </a:txBody>
                  <a:tcPr marL="71500" marR="0" marT="0" marB="0" anchor="b"/>
                </a:tc>
                <a:tc>
                  <a:txBody>
                    <a:bodyPr/>
                    <a:lstStyle/>
                    <a:p>
                      <a:pPr algn="r" fontAlgn="b"/>
                      <a:r>
                        <a:rPr lang="en-IN" sz="800" u="none" strike="noStrike">
                          <a:effectLst/>
                        </a:rPr>
                        <a:t>4</a:t>
                      </a:r>
                      <a:endParaRPr lang="en-IN"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dirty="0">
                          <a:effectLst/>
                        </a:rPr>
                        <a:t>4.6</a:t>
                      </a:r>
                      <a:endParaRPr lang="en-IN"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93964524"/>
                  </a:ext>
                </a:extLst>
              </a:tr>
              <a:tr h="202864">
                <a:tc>
                  <a:txBody>
                    <a:bodyPr/>
                    <a:lstStyle/>
                    <a:p>
                      <a:pPr algn="l" fontAlgn="b"/>
                      <a:r>
                        <a:rPr lang="en-IN" sz="800" u="none" strike="noStrike" dirty="0">
                          <a:effectLst/>
                        </a:rPr>
                        <a:t>Pasay City</a:t>
                      </a:r>
                      <a:endParaRPr lang="en-IN" sz="800" b="0" i="0" u="none" strike="noStrike" dirty="0">
                        <a:solidFill>
                          <a:srgbClr val="000000"/>
                        </a:solidFill>
                        <a:effectLst/>
                        <a:latin typeface="Calibri" panose="020F0502020204030204" pitchFamily="34" charset="0"/>
                      </a:endParaRPr>
                    </a:p>
                  </a:txBody>
                  <a:tcPr marL="71500" marR="0" marT="0" marB="0" anchor="b"/>
                </a:tc>
                <a:tc>
                  <a:txBody>
                    <a:bodyPr/>
                    <a:lstStyle/>
                    <a:p>
                      <a:pPr algn="r" fontAlgn="b"/>
                      <a:r>
                        <a:rPr lang="en-IN" sz="800" u="none" strike="noStrike">
                          <a:effectLst/>
                        </a:rPr>
                        <a:t>3</a:t>
                      </a:r>
                      <a:endParaRPr lang="en-IN"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dirty="0">
                          <a:effectLst/>
                        </a:rPr>
                        <a:t>4.4</a:t>
                      </a:r>
                      <a:endParaRPr lang="en-IN"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11499186"/>
                  </a:ext>
                </a:extLst>
              </a:tr>
              <a:tr h="202864">
                <a:tc>
                  <a:txBody>
                    <a:bodyPr/>
                    <a:lstStyle/>
                    <a:p>
                      <a:pPr algn="l" fontAlgn="b"/>
                      <a:r>
                        <a:rPr lang="en-IN" sz="800" u="none" strike="noStrike" dirty="0">
                          <a:effectLst/>
                        </a:rPr>
                        <a:t>Pasig City</a:t>
                      </a:r>
                      <a:endParaRPr lang="en-IN" sz="800" b="0" i="0" u="none" strike="noStrike" dirty="0">
                        <a:solidFill>
                          <a:srgbClr val="000000"/>
                        </a:solidFill>
                        <a:effectLst/>
                        <a:latin typeface="Calibri" panose="020F0502020204030204" pitchFamily="34" charset="0"/>
                      </a:endParaRPr>
                    </a:p>
                  </a:txBody>
                  <a:tcPr marL="71500" marR="0" marT="0" marB="0" anchor="b"/>
                </a:tc>
                <a:tc>
                  <a:txBody>
                    <a:bodyPr/>
                    <a:lstStyle/>
                    <a:p>
                      <a:pPr algn="r" fontAlgn="b"/>
                      <a:r>
                        <a:rPr lang="en-IN" sz="800" u="none" strike="noStrike">
                          <a:effectLst/>
                        </a:rPr>
                        <a:t>3</a:t>
                      </a:r>
                      <a:endParaRPr lang="en-IN"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dirty="0">
                          <a:effectLst/>
                        </a:rPr>
                        <a:t>4.6</a:t>
                      </a:r>
                      <a:endParaRPr lang="en-IN"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20193937"/>
                  </a:ext>
                </a:extLst>
              </a:tr>
              <a:tr h="202864">
                <a:tc>
                  <a:txBody>
                    <a:bodyPr/>
                    <a:lstStyle/>
                    <a:p>
                      <a:pPr algn="l" fontAlgn="b"/>
                      <a:r>
                        <a:rPr lang="en-IN" sz="800" u="none" strike="noStrike" dirty="0">
                          <a:effectLst/>
                        </a:rPr>
                        <a:t>Quezon City</a:t>
                      </a:r>
                      <a:endParaRPr lang="en-IN" sz="800" b="0" i="0" u="none" strike="noStrike" dirty="0">
                        <a:solidFill>
                          <a:srgbClr val="000000"/>
                        </a:solidFill>
                        <a:effectLst/>
                        <a:latin typeface="Calibri" panose="020F0502020204030204" pitchFamily="34" charset="0"/>
                      </a:endParaRPr>
                    </a:p>
                  </a:txBody>
                  <a:tcPr marL="71500" marR="0" marT="0" marB="0" anchor="b">
                    <a:solidFill>
                      <a:schemeClr val="accent6">
                        <a:lumMod val="40000"/>
                        <a:lumOff val="60000"/>
                      </a:schemeClr>
                    </a:solidFill>
                  </a:tcPr>
                </a:tc>
                <a:tc>
                  <a:txBody>
                    <a:bodyPr/>
                    <a:lstStyle/>
                    <a:p>
                      <a:pPr algn="r" fontAlgn="b"/>
                      <a:r>
                        <a:rPr lang="en-IN" sz="800" u="none" strike="noStrike" dirty="0">
                          <a:effectLst/>
                        </a:rPr>
                        <a:t>1</a:t>
                      </a:r>
                      <a:endParaRPr lang="en-IN" sz="800" b="0" i="0" u="none" strike="noStrike" dirty="0">
                        <a:solidFill>
                          <a:srgbClr val="000000"/>
                        </a:solidFill>
                        <a:effectLst/>
                        <a:latin typeface="Calibri" panose="020F0502020204030204" pitchFamily="34" charset="0"/>
                      </a:endParaRPr>
                    </a:p>
                  </a:txBody>
                  <a:tcPr marL="0" marR="0" marT="0" marB="0" anchor="b">
                    <a:solidFill>
                      <a:schemeClr val="accent6">
                        <a:lumMod val="40000"/>
                        <a:lumOff val="60000"/>
                      </a:schemeClr>
                    </a:solidFill>
                  </a:tcPr>
                </a:tc>
                <a:tc>
                  <a:txBody>
                    <a:bodyPr/>
                    <a:lstStyle/>
                    <a:p>
                      <a:pPr algn="r" fontAlgn="b"/>
                      <a:r>
                        <a:rPr lang="en-IN" sz="800" u="none" strike="noStrike" dirty="0">
                          <a:effectLst/>
                        </a:rPr>
                        <a:t>4.8</a:t>
                      </a:r>
                      <a:endParaRPr lang="en-IN" sz="800" b="0" i="0" u="none" strike="noStrike" dirty="0">
                        <a:solidFill>
                          <a:srgbClr val="000000"/>
                        </a:solidFill>
                        <a:effectLst/>
                        <a:latin typeface="Calibri" panose="020F0502020204030204" pitchFamily="34" charset="0"/>
                      </a:endParaRPr>
                    </a:p>
                  </a:txBody>
                  <a:tcPr marL="0" marR="0" marT="0" marB="0" anchor="b">
                    <a:solidFill>
                      <a:schemeClr val="accent6">
                        <a:lumMod val="40000"/>
                        <a:lumOff val="60000"/>
                      </a:schemeClr>
                    </a:solidFill>
                  </a:tcPr>
                </a:tc>
                <a:extLst>
                  <a:ext uri="{0D108BD9-81ED-4DB2-BD59-A6C34878D82A}">
                    <a16:rowId xmlns:a16="http://schemas.microsoft.com/office/drawing/2014/main" val="506441616"/>
                  </a:ext>
                </a:extLst>
              </a:tr>
              <a:tr h="202864">
                <a:tc>
                  <a:txBody>
                    <a:bodyPr/>
                    <a:lstStyle/>
                    <a:p>
                      <a:pPr algn="l" fontAlgn="b"/>
                      <a:r>
                        <a:rPr lang="en-IN" sz="800" u="none" strike="noStrike" dirty="0">
                          <a:effectLst/>
                        </a:rPr>
                        <a:t>San Juan City</a:t>
                      </a:r>
                      <a:endParaRPr lang="en-IN" sz="800" b="0" i="0" u="none" strike="noStrike" dirty="0">
                        <a:solidFill>
                          <a:srgbClr val="000000"/>
                        </a:solidFill>
                        <a:effectLst/>
                        <a:latin typeface="Calibri" panose="020F0502020204030204" pitchFamily="34" charset="0"/>
                      </a:endParaRPr>
                    </a:p>
                  </a:txBody>
                  <a:tcPr marL="71500" marR="0" marT="0" marB="0" anchor="b"/>
                </a:tc>
                <a:tc>
                  <a:txBody>
                    <a:bodyPr/>
                    <a:lstStyle/>
                    <a:p>
                      <a:pPr algn="r" fontAlgn="b"/>
                      <a:r>
                        <a:rPr lang="en-IN" sz="800" u="none" strike="noStrike">
                          <a:effectLst/>
                        </a:rPr>
                        <a:t>2</a:t>
                      </a:r>
                      <a:endParaRPr lang="en-IN"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dirty="0">
                          <a:effectLst/>
                        </a:rPr>
                        <a:t>4.3</a:t>
                      </a:r>
                      <a:endParaRPr lang="en-IN"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95553431"/>
                  </a:ext>
                </a:extLst>
              </a:tr>
              <a:tr h="202864">
                <a:tc>
                  <a:txBody>
                    <a:bodyPr/>
                    <a:lstStyle/>
                    <a:p>
                      <a:pPr algn="l" fontAlgn="b"/>
                      <a:r>
                        <a:rPr lang="en-IN" sz="800" u="none" strike="noStrike" dirty="0">
                          <a:effectLst/>
                        </a:rPr>
                        <a:t>Santa Rosa</a:t>
                      </a:r>
                      <a:endParaRPr lang="en-IN" sz="800" b="0" i="0" u="none" strike="noStrike" dirty="0">
                        <a:solidFill>
                          <a:srgbClr val="000000"/>
                        </a:solidFill>
                        <a:effectLst/>
                        <a:latin typeface="Calibri" panose="020F0502020204030204" pitchFamily="34" charset="0"/>
                      </a:endParaRPr>
                    </a:p>
                  </a:txBody>
                  <a:tcPr marL="71500" marR="0" marT="0" marB="0" anchor="b">
                    <a:solidFill>
                      <a:schemeClr val="accent6">
                        <a:lumMod val="40000"/>
                        <a:lumOff val="60000"/>
                      </a:schemeClr>
                    </a:solidFill>
                  </a:tcPr>
                </a:tc>
                <a:tc>
                  <a:txBody>
                    <a:bodyPr/>
                    <a:lstStyle/>
                    <a:p>
                      <a:pPr algn="r" fontAlgn="b"/>
                      <a:r>
                        <a:rPr lang="en-IN" sz="800" u="none" strike="noStrike" dirty="0">
                          <a:effectLst/>
                        </a:rPr>
                        <a:t>2</a:t>
                      </a:r>
                      <a:endParaRPr lang="en-IN" sz="800" b="0" i="0" u="none" strike="noStrike" dirty="0">
                        <a:solidFill>
                          <a:srgbClr val="000000"/>
                        </a:solidFill>
                        <a:effectLst/>
                        <a:latin typeface="Calibri" panose="020F0502020204030204" pitchFamily="34" charset="0"/>
                      </a:endParaRPr>
                    </a:p>
                  </a:txBody>
                  <a:tcPr marL="0" marR="0" marT="0" marB="0" anchor="b">
                    <a:solidFill>
                      <a:schemeClr val="accent6">
                        <a:lumMod val="40000"/>
                        <a:lumOff val="60000"/>
                      </a:schemeClr>
                    </a:solidFill>
                  </a:tcPr>
                </a:tc>
                <a:tc>
                  <a:txBody>
                    <a:bodyPr/>
                    <a:lstStyle/>
                    <a:p>
                      <a:pPr algn="r" fontAlgn="b"/>
                      <a:r>
                        <a:rPr lang="en-IN" sz="800" u="none" strike="noStrike" dirty="0">
                          <a:effectLst/>
                        </a:rPr>
                        <a:t>3.8</a:t>
                      </a:r>
                      <a:endParaRPr lang="en-IN" sz="800" b="0" i="0" u="none" strike="noStrike" dirty="0">
                        <a:solidFill>
                          <a:srgbClr val="000000"/>
                        </a:solidFill>
                        <a:effectLst/>
                        <a:latin typeface="Calibri" panose="020F0502020204030204" pitchFamily="34" charset="0"/>
                      </a:endParaRPr>
                    </a:p>
                  </a:txBody>
                  <a:tcPr marL="0" marR="0" marT="0" marB="0" anchor="b">
                    <a:solidFill>
                      <a:schemeClr val="accent6">
                        <a:lumMod val="40000"/>
                        <a:lumOff val="60000"/>
                      </a:schemeClr>
                    </a:solidFill>
                  </a:tcPr>
                </a:tc>
                <a:extLst>
                  <a:ext uri="{0D108BD9-81ED-4DB2-BD59-A6C34878D82A}">
                    <a16:rowId xmlns:a16="http://schemas.microsoft.com/office/drawing/2014/main" val="1514364718"/>
                  </a:ext>
                </a:extLst>
              </a:tr>
              <a:tr h="202864">
                <a:tc>
                  <a:txBody>
                    <a:bodyPr/>
                    <a:lstStyle/>
                    <a:p>
                      <a:pPr algn="l" fontAlgn="b"/>
                      <a:r>
                        <a:rPr lang="en-IN" sz="800" u="none" strike="noStrike" dirty="0">
                          <a:effectLst/>
                        </a:rPr>
                        <a:t>Tagaytay City</a:t>
                      </a:r>
                      <a:endParaRPr lang="en-IN" sz="800" b="0" i="0" u="none" strike="noStrike" dirty="0">
                        <a:solidFill>
                          <a:srgbClr val="000000"/>
                        </a:solidFill>
                        <a:effectLst/>
                        <a:latin typeface="Calibri" panose="020F0502020204030204" pitchFamily="34" charset="0"/>
                      </a:endParaRPr>
                    </a:p>
                  </a:txBody>
                  <a:tcPr marL="71500" marR="0" marT="0" marB="0" anchor="b">
                    <a:solidFill>
                      <a:schemeClr val="accent6">
                        <a:lumMod val="40000"/>
                        <a:lumOff val="60000"/>
                      </a:schemeClr>
                    </a:solidFill>
                  </a:tcPr>
                </a:tc>
                <a:tc>
                  <a:txBody>
                    <a:bodyPr/>
                    <a:lstStyle/>
                    <a:p>
                      <a:pPr algn="r" fontAlgn="b"/>
                      <a:r>
                        <a:rPr lang="en-IN" sz="800" u="none" strike="noStrike" dirty="0">
                          <a:effectLst/>
                        </a:rPr>
                        <a:t>1</a:t>
                      </a:r>
                      <a:endParaRPr lang="en-IN" sz="800" b="0" i="0" u="none" strike="noStrike" dirty="0">
                        <a:solidFill>
                          <a:srgbClr val="000000"/>
                        </a:solidFill>
                        <a:effectLst/>
                        <a:latin typeface="Calibri" panose="020F0502020204030204" pitchFamily="34" charset="0"/>
                      </a:endParaRPr>
                    </a:p>
                  </a:txBody>
                  <a:tcPr marL="0" marR="0" marT="0" marB="0" anchor="b">
                    <a:solidFill>
                      <a:schemeClr val="accent6">
                        <a:lumMod val="40000"/>
                        <a:lumOff val="60000"/>
                      </a:schemeClr>
                    </a:solidFill>
                  </a:tcPr>
                </a:tc>
                <a:tc>
                  <a:txBody>
                    <a:bodyPr/>
                    <a:lstStyle/>
                    <a:p>
                      <a:pPr algn="r" fontAlgn="b"/>
                      <a:r>
                        <a:rPr lang="en-IN" sz="800" u="none" strike="noStrike" dirty="0">
                          <a:effectLst/>
                        </a:rPr>
                        <a:t>4.5</a:t>
                      </a:r>
                      <a:endParaRPr lang="en-IN" sz="800" b="0" i="0" u="none" strike="noStrike" dirty="0">
                        <a:solidFill>
                          <a:srgbClr val="000000"/>
                        </a:solidFill>
                        <a:effectLst/>
                        <a:latin typeface="Calibri" panose="020F0502020204030204" pitchFamily="34" charset="0"/>
                      </a:endParaRPr>
                    </a:p>
                  </a:txBody>
                  <a:tcPr marL="0" marR="0" marT="0" marB="0" anchor="b">
                    <a:solidFill>
                      <a:schemeClr val="accent6">
                        <a:lumMod val="40000"/>
                        <a:lumOff val="60000"/>
                      </a:schemeClr>
                    </a:solidFill>
                  </a:tcPr>
                </a:tc>
                <a:extLst>
                  <a:ext uri="{0D108BD9-81ED-4DB2-BD59-A6C34878D82A}">
                    <a16:rowId xmlns:a16="http://schemas.microsoft.com/office/drawing/2014/main" val="848973153"/>
                  </a:ext>
                </a:extLst>
              </a:tr>
              <a:tr h="202864">
                <a:tc>
                  <a:txBody>
                    <a:bodyPr/>
                    <a:lstStyle/>
                    <a:p>
                      <a:pPr algn="l" fontAlgn="b"/>
                      <a:r>
                        <a:rPr lang="en-IN" sz="800" u="none" strike="noStrike" dirty="0">
                          <a:effectLst/>
                        </a:rPr>
                        <a:t>Taguig City</a:t>
                      </a:r>
                      <a:endParaRPr lang="en-IN" sz="800" b="0" i="0" u="none" strike="noStrike" dirty="0">
                        <a:solidFill>
                          <a:srgbClr val="000000"/>
                        </a:solidFill>
                        <a:effectLst/>
                        <a:latin typeface="Calibri" panose="020F0502020204030204" pitchFamily="34" charset="0"/>
                      </a:endParaRPr>
                    </a:p>
                  </a:txBody>
                  <a:tcPr marL="71500" marR="0" marT="0" marB="0" anchor="b"/>
                </a:tc>
                <a:tc>
                  <a:txBody>
                    <a:bodyPr/>
                    <a:lstStyle/>
                    <a:p>
                      <a:pPr algn="r" fontAlgn="b"/>
                      <a:r>
                        <a:rPr lang="en-IN" sz="800" u="none" strike="noStrike">
                          <a:effectLst/>
                        </a:rPr>
                        <a:t>4</a:t>
                      </a:r>
                      <a:endParaRPr lang="en-IN" sz="8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dirty="0">
                          <a:effectLst/>
                        </a:rPr>
                        <a:t>4.5</a:t>
                      </a:r>
                      <a:endParaRPr lang="en-IN"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18109575"/>
                  </a:ext>
                </a:extLst>
              </a:tr>
              <a:tr h="202864">
                <a:tc>
                  <a:txBody>
                    <a:bodyPr/>
                    <a:lstStyle/>
                    <a:p>
                      <a:pPr algn="l" fontAlgn="b"/>
                      <a:r>
                        <a:rPr lang="en-IN" sz="800" u="none" strike="noStrike" dirty="0">
                          <a:effectLst/>
                        </a:rPr>
                        <a:t>Qatar</a:t>
                      </a:r>
                      <a:endParaRPr lang="en-IN" sz="8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a:effectLst/>
                        </a:rPr>
                        <a:t>20</a:t>
                      </a:r>
                      <a:endParaRPr lang="en-IN" sz="8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dirty="0">
                          <a:effectLst/>
                        </a:rPr>
                        <a:t>4.1</a:t>
                      </a:r>
                      <a:endParaRPr lang="en-IN" sz="8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04372814"/>
                  </a:ext>
                </a:extLst>
              </a:tr>
              <a:tr h="202864">
                <a:tc>
                  <a:txBody>
                    <a:bodyPr/>
                    <a:lstStyle/>
                    <a:p>
                      <a:pPr algn="l" fontAlgn="b"/>
                      <a:r>
                        <a:rPr lang="en-IN" sz="800" u="none" strike="noStrike" dirty="0">
                          <a:effectLst/>
                        </a:rPr>
                        <a:t>Doha</a:t>
                      </a:r>
                      <a:endParaRPr lang="en-IN" sz="800" b="0" i="0" u="none" strike="noStrike" dirty="0">
                        <a:solidFill>
                          <a:srgbClr val="000000"/>
                        </a:solidFill>
                        <a:effectLst/>
                        <a:latin typeface="Calibri" panose="020F0502020204030204" pitchFamily="34" charset="0"/>
                      </a:endParaRPr>
                    </a:p>
                  </a:txBody>
                  <a:tcPr marL="71500" marR="0" marT="0" marB="0" anchor="b">
                    <a:solidFill>
                      <a:schemeClr val="accent6">
                        <a:lumMod val="40000"/>
                        <a:lumOff val="60000"/>
                      </a:schemeClr>
                    </a:solidFill>
                  </a:tcPr>
                </a:tc>
                <a:tc>
                  <a:txBody>
                    <a:bodyPr/>
                    <a:lstStyle/>
                    <a:p>
                      <a:pPr algn="r" fontAlgn="b"/>
                      <a:r>
                        <a:rPr lang="en-IN" sz="800" u="none" strike="noStrike" dirty="0">
                          <a:effectLst/>
                        </a:rPr>
                        <a:t>20</a:t>
                      </a:r>
                      <a:endParaRPr lang="en-IN" sz="800" b="0" i="0" u="none" strike="noStrike" dirty="0">
                        <a:solidFill>
                          <a:srgbClr val="000000"/>
                        </a:solidFill>
                        <a:effectLst/>
                        <a:latin typeface="Calibri" panose="020F0502020204030204" pitchFamily="34" charset="0"/>
                      </a:endParaRPr>
                    </a:p>
                  </a:txBody>
                  <a:tcPr marL="0" marR="0" marT="0" marB="0" anchor="b">
                    <a:solidFill>
                      <a:schemeClr val="accent6">
                        <a:lumMod val="40000"/>
                        <a:lumOff val="60000"/>
                      </a:schemeClr>
                    </a:solidFill>
                  </a:tcPr>
                </a:tc>
                <a:tc>
                  <a:txBody>
                    <a:bodyPr/>
                    <a:lstStyle/>
                    <a:p>
                      <a:pPr algn="r" fontAlgn="b"/>
                      <a:r>
                        <a:rPr lang="en-IN" sz="800" u="none" strike="noStrike" dirty="0">
                          <a:effectLst/>
                        </a:rPr>
                        <a:t>4.1</a:t>
                      </a:r>
                      <a:endParaRPr lang="en-IN" sz="800" b="0" i="0" u="none" strike="noStrike" dirty="0">
                        <a:solidFill>
                          <a:srgbClr val="000000"/>
                        </a:solidFill>
                        <a:effectLst/>
                        <a:latin typeface="Calibri" panose="020F0502020204030204" pitchFamily="34" charset="0"/>
                      </a:endParaRPr>
                    </a:p>
                  </a:txBody>
                  <a:tcPr marL="0" marR="0" marT="0" marB="0" anchor="b">
                    <a:solidFill>
                      <a:schemeClr val="accent6">
                        <a:lumMod val="40000"/>
                        <a:lumOff val="60000"/>
                      </a:schemeClr>
                    </a:solidFill>
                  </a:tcPr>
                </a:tc>
                <a:extLst>
                  <a:ext uri="{0D108BD9-81ED-4DB2-BD59-A6C34878D82A}">
                    <a16:rowId xmlns:a16="http://schemas.microsoft.com/office/drawing/2014/main" val="3042374339"/>
                  </a:ext>
                </a:extLst>
              </a:tr>
              <a:tr h="202864">
                <a:tc>
                  <a:txBody>
                    <a:bodyPr/>
                    <a:lstStyle/>
                    <a:p>
                      <a:pPr algn="l" fontAlgn="b"/>
                      <a:r>
                        <a:rPr lang="en-IN" sz="800" u="none" strike="noStrike" dirty="0">
                          <a:effectLst/>
                        </a:rPr>
                        <a:t>Singapore</a:t>
                      </a:r>
                      <a:endParaRPr lang="en-IN" sz="8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a:effectLst/>
                        </a:rPr>
                        <a:t>20</a:t>
                      </a:r>
                      <a:endParaRPr lang="en-IN" sz="8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dirty="0">
                          <a:effectLst/>
                        </a:rPr>
                        <a:t>3.6</a:t>
                      </a:r>
                      <a:endParaRPr lang="en-IN" sz="8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2055621"/>
                  </a:ext>
                </a:extLst>
              </a:tr>
              <a:tr h="202864">
                <a:tc>
                  <a:txBody>
                    <a:bodyPr/>
                    <a:lstStyle/>
                    <a:p>
                      <a:pPr algn="l" fontAlgn="b"/>
                      <a:r>
                        <a:rPr lang="en-IN" sz="800" u="none" strike="noStrike" dirty="0">
                          <a:effectLst/>
                        </a:rPr>
                        <a:t>Singapore</a:t>
                      </a:r>
                      <a:endParaRPr lang="en-IN" sz="800" b="0" i="0" u="none" strike="noStrike" dirty="0">
                        <a:solidFill>
                          <a:srgbClr val="000000"/>
                        </a:solidFill>
                        <a:effectLst/>
                        <a:latin typeface="Calibri" panose="020F0502020204030204" pitchFamily="34" charset="0"/>
                      </a:endParaRPr>
                    </a:p>
                  </a:txBody>
                  <a:tcPr marL="71500" marR="0" marT="0" marB="0" anchor="b">
                    <a:solidFill>
                      <a:schemeClr val="accent6">
                        <a:lumMod val="40000"/>
                        <a:lumOff val="60000"/>
                      </a:schemeClr>
                    </a:solidFill>
                  </a:tcPr>
                </a:tc>
                <a:tc>
                  <a:txBody>
                    <a:bodyPr/>
                    <a:lstStyle/>
                    <a:p>
                      <a:pPr algn="r" fontAlgn="b"/>
                      <a:r>
                        <a:rPr lang="en-IN" sz="800" u="none" strike="noStrike" dirty="0">
                          <a:effectLst/>
                        </a:rPr>
                        <a:t>20</a:t>
                      </a:r>
                      <a:endParaRPr lang="en-IN" sz="800" b="0" i="0" u="none" strike="noStrike" dirty="0">
                        <a:solidFill>
                          <a:srgbClr val="000000"/>
                        </a:solidFill>
                        <a:effectLst/>
                        <a:latin typeface="Calibri" panose="020F0502020204030204" pitchFamily="34" charset="0"/>
                      </a:endParaRPr>
                    </a:p>
                  </a:txBody>
                  <a:tcPr marL="0" marR="0" marT="0" marB="0" anchor="b">
                    <a:solidFill>
                      <a:schemeClr val="accent6">
                        <a:lumMod val="40000"/>
                        <a:lumOff val="60000"/>
                      </a:schemeClr>
                    </a:solidFill>
                  </a:tcPr>
                </a:tc>
                <a:tc>
                  <a:txBody>
                    <a:bodyPr/>
                    <a:lstStyle/>
                    <a:p>
                      <a:pPr algn="r" fontAlgn="b"/>
                      <a:r>
                        <a:rPr lang="en-IN" sz="800" u="none" strike="noStrike" dirty="0">
                          <a:effectLst/>
                        </a:rPr>
                        <a:t>3.6</a:t>
                      </a:r>
                      <a:endParaRPr lang="en-IN" sz="800" b="0" i="0" u="none" strike="noStrike" dirty="0">
                        <a:solidFill>
                          <a:srgbClr val="000000"/>
                        </a:solidFill>
                        <a:effectLst/>
                        <a:latin typeface="Calibri" panose="020F0502020204030204" pitchFamily="34" charset="0"/>
                      </a:endParaRPr>
                    </a:p>
                  </a:txBody>
                  <a:tcPr marL="0" marR="0" marT="0" marB="0" anchor="b">
                    <a:solidFill>
                      <a:schemeClr val="accent6">
                        <a:lumMod val="40000"/>
                        <a:lumOff val="60000"/>
                      </a:schemeClr>
                    </a:solidFill>
                  </a:tcPr>
                </a:tc>
                <a:extLst>
                  <a:ext uri="{0D108BD9-81ED-4DB2-BD59-A6C34878D82A}">
                    <a16:rowId xmlns:a16="http://schemas.microsoft.com/office/drawing/2014/main" val="2709523598"/>
                  </a:ext>
                </a:extLst>
              </a:tr>
              <a:tr h="202864">
                <a:tc>
                  <a:txBody>
                    <a:bodyPr/>
                    <a:lstStyle/>
                    <a:p>
                      <a:pPr algn="l" fontAlgn="b"/>
                      <a:r>
                        <a:rPr lang="en-IN" sz="800" u="none" strike="noStrike" dirty="0">
                          <a:effectLst/>
                        </a:rPr>
                        <a:t>Sri Lanka</a:t>
                      </a:r>
                      <a:endParaRPr lang="en-IN" sz="8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a:effectLst/>
                        </a:rPr>
                        <a:t>20</a:t>
                      </a:r>
                      <a:endParaRPr lang="en-IN" sz="8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dirty="0">
                          <a:effectLst/>
                        </a:rPr>
                        <a:t>3.9</a:t>
                      </a:r>
                      <a:endParaRPr lang="en-IN" sz="8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81921829"/>
                  </a:ext>
                </a:extLst>
              </a:tr>
              <a:tr h="202864">
                <a:tc>
                  <a:txBody>
                    <a:bodyPr/>
                    <a:lstStyle/>
                    <a:p>
                      <a:pPr algn="l" fontAlgn="b"/>
                      <a:r>
                        <a:rPr lang="en-IN" sz="800" u="none" strike="noStrike" dirty="0">
                          <a:effectLst/>
                        </a:rPr>
                        <a:t>Colombo</a:t>
                      </a:r>
                      <a:endParaRPr lang="en-IN" sz="800" b="0" i="0" u="none" strike="noStrike" dirty="0">
                        <a:solidFill>
                          <a:srgbClr val="000000"/>
                        </a:solidFill>
                        <a:effectLst/>
                        <a:latin typeface="Calibri" panose="020F0502020204030204" pitchFamily="34" charset="0"/>
                      </a:endParaRPr>
                    </a:p>
                  </a:txBody>
                  <a:tcPr marL="71500" marR="0" marT="0" marB="0" anchor="b">
                    <a:solidFill>
                      <a:schemeClr val="accent6">
                        <a:lumMod val="40000"/>
                        <a:lumOff val="60000"/>
                      </a:schemeClr>
                    </a:solidFill>
                  </a:tcPr>
                </a:tc>
                <a:tc>
                  <a:txBody>
                    <a:bodyPr/>
                    <a:lstStyle/>
                    <a:p>
                      <a:pPr algn="r" fontAlgn="b"/>
                      <a:r>
                        <a:rPr lang="en-IN" sz="800" u="none" strike="noStrike" dirty="0">
                          <a:effectLst/>
                        </a:rPr>
                        <a:t>20</a:t>
                      </a:r>
                      <a:endParaRPr lang="en-IN" sz="800" b="0" i="0" u="none" strike="noStrike" dirty="0">
                        <a:solidFill>
                          <a:srgbClr val="000000"/>
                        </a:solidFill>
                        <a:effectLst/>
                        <a:latin typeface="Calibri" panose="020F0502020204030204" pitchFamily="34" charset="0"/>
                      </a:endParaRPr>
                    </a:p>
                  </a:txBody>
                  <a:tcPr marL="0" marR="0" marT="0" marB="0" anchor="b">
                    <a:solidFill>
                      <a:schemeClr val="accent6">
                        <a:lumMod val="40000"/>
                        <a:lumOff val="60000"/>
                      </a:schemeClr>
                    </a:solidFill>
                  </a:tcPr>
                </a:tc>
                <a:tc>
                  <a:txBody>
                    <a:bodyPr/>
                    <a:lstStyle/>
                    <a:p>
                      <a:pPr algn="r" fontAlgn="b"/>
                      <a:r>
                        <a:rPr lang="en-IN" sz="800" u="none" strike="noStrike" dirty="0">
                          <a:effectLst/>
                        </a:rPr>
                        <a:t>3.9</a:t>
                      </a:r>
                      <a:endParaRPr lang="en-IN" sz="800" b="0" i="0" u="none" strike="noStrike" dirty="0">
                        <a:solidFill>
                          <a:srgbClr val="000000"/>
                        </a:solidFill>
                        <a:effectLst/>
                        <a:latin typeface="Calibri" panose="020F0502020204030204" pitchFamily="34" charset="0"/>
                      </a:endParaRPr>
                    </a:p>
                  </a:txBody>
                  <a:tcPr marL="0" marR="0" marT="0" marB="0" anchor="b">
                    <a:solidFill>
                      <a:schemeClr val="accent6">
                        <a:lumMod val="40000"/>
                        <a:lumOff val="60000"/>
                      </a:schemeClr>
                    </a:solidFill>
                  </a:tcPr>
                </a:tc>
                <a:extLst>
                  <a:ext uri="{0D108BD9-81ED-4DB2-BD59-A6C34878D82A}">
                    <a16:rowId xmlns:a16="http://schemas.microsoft.com/office/drawing/2014/main" val="2515780960"/>
                  </a:ext>
                </a:extLst>
              </a:tr>
              <a:tr h="202864">
                <a:tc>
                  <a:txBody>
                    <a:bodyPr/>
                    <a:lstStyle/>
                    <a:p>
                      <a:pPr algn="l" fontAlgn="b"/>
                      <a:r>
                        <a:rPr lang="en-IN" sz="800" u="none" strike="noStrike">
                          <a:effectLst/>
                        </a:rPr>
                        <a:t>Grand Total</a:t>
                      </a:r>
                      <a:endParaRPr lang="en-IN" sz="8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a:effectLst/>
                        </a:rPr>
                        <a:t>107</a:t>
                      </a:r>
                      <a:endParaRPr lang="en-IN" sz="8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800" u="none" strike="noStrike" dirty="0">
                          <a:effectLst/>
                        </a:rPr>
                        <a:t>4.0</a:t>
                      </a:r>
                      <a:endParaRPr lang="en-IN" sz="8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25095921"/>
                  </a:ext>
                </a:extLst>
              </a:tr>
              <a:tr h="202864">
                <a:tc>
                  <a:txBody>
                    <a:bodyPr/>
                    <a:lstStyle/>
                    <a:p>
                      <a:pPr algn="l" fontAlgn="b"/>
                      <a:endParaRPr lang="en-IN"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09715469"/>
                  </a:ext>
                </a:extLst>
              </a:tr>
            </a:tbl>
          </a:graphicData>
        </a:graphic>
      </p:graphicFrame>
      <p:sp>
        <p:nvSpPr>
          <p:cNvPr id="10" name="TextBox 9">
            <a:extLst>
              <a:ext uri="{FF2B5EF4-FFF2-40B4-BE49-F238E27FC236}">
                <a16:creationId xmlns:a16="http://schemas.microsoft.com/office/drawing/2014/main" id="{76FD6B3C-5609-AAAA-7711-581B5FBBF8BD}"/>
              </a:ext>
            </a:extLst>
          </p:cNvPr>
          <p:cNvSpPr txBox="1"/>
          <p:nvPr/>
        </p:nvSpPr>
        <p:spPr>
          <a:xfrm>
            <a:off x="7132319" y="1222408"/>
            <a:ext cx="4004110" cy="36933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marL="285750" indent="-285750">
              <a:buFont typeface="Arial" panose="020B0604020202020204" pitchFamily="34" charset="0"/>
              <a:buChar char="•"/>
            </a:pPr>
            <a:r>
              <a:rPr lang="en-US" dirty="0"/>
              <a:t>So after analysis we have suggested a few countries where we can open new restaurants.</a:t>
            </a:r>
          </a:p>
          <a:p>
            <a:pPr marL="285750" indent="-285750">
              <a:buFont typeface="Arial" panose="020B0604020202020204" pitchFamily="34" charset="0"/>
              <a:buChar char="•"/>
            </a:pPr>
            <a:r>
              <a:rPr lang="en-US" dirty="0"/>
              <a:t>These are a few cities in the suggested countries where new restaurants can be opened.</a:t>
            </a:r>
          </a:p>
          <a:p>
            <a:pPr marL="285750" indent="-285750">
              <a:buFont typeface="Arial" panose="020B0604020202020204" pitchFamily="34" charset="0"/>
              <a:buChar char="•"/>
            </a:pPr>
            <a:r>
              <a:rPr lang="en-US" dirty="0"/>
              <a:t>Because the number of restaurants is less and the rating is also comparatively low that means customers are not satisfied.</a:t>
            </a:r>
          </a:p>
          <a:p>
            <a:pPr marL="285750" indent="-285750">
              <a:buFont typeface="Arial" panose="020B0604020202020204" pitchFamily="34" charset="0"/>
              <a:buChar char="•"/>
            </a:pPr>
            <a:r>
              <a:rPr lang="en-US" dirty="0"/>
              <a:t>So if we open restaurants there is a high chance of the growth of the restaurants.</a:t>
            </a:r>
            <a:endParaRPr lang="en-IN" dirty="0"/>
          </a:p>
        </p:txBody>
      </p:sp>
    </p:spTree>
    <p:extLst>
      <p:ext uri="{BB962C8B-B14F-4D97-AF65-F5344CB8AC3E}">
        <p14:creationId xmlns:p14="http://schemas.microsoft.com/office/powerpoint/2010/main" val="292389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1492</TotalTime>
  <Words>1817</Words>
  <Application>Microsoft Office PowerPoint</Application>
  <PresentationFormat>Widescreen</PresentationFormat>
  <Paragraphs>346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Rounded MT Bold</vt:lpstr>
      <vt:lpstr>Calibri</vt:lpstr>
      <vt:lpstr>Calibri Light</vt:lpstr>
      <vt:lpstr>Söhne</vt:lpstr>
      <vt:lpstr>Wingdings</vt:lpstr>
      <vt:lpstr>Office Theme</vt:lpstr>
      <vt:lpstr>Zomato Restaurant Analysis </vt:lpstr>
      <vt:lpstr>Introduction </vt:lpstr>
      <vt:lpstr>Objectives : </vt:lpstr>
      <vt:lpstr>Data overview:</vt:lpstr>
      <vt:lpstr>Analytical Approach And Tools:</vt:lpstr>
      <vt:lpstr>Analysis of Objective Questions: </vt:lpstr>
      <vt:lpstr>PowerPoint Presentation</vt:lpstr>
      <vt:lpstr> Insights from Subjective Questions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 Analysis</dc:title>
  <dc:creator>Achal Zalke</dc:creator>
  <cp:lastModifiedBy>Achal Zalke</cp:lastModifiedBy>
  <cp:revision>4</cp:revision>
  <dcterms:created xsi:type="dcterms:W3CDTF">2024-04-15T14:28:58Z</dcterms:created>
  <dcterms:modified xsi:type="dcterms:W3CDTF">2024-04-16T15:24:59Z</dcterms:modified>
</cp:coreProperties>
</file>