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ea4b667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ea4b667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ea4b667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ea4b667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ea4b6674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ea4b667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ea4b6674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ea4b6674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218650" y="507575"/>
            <a:ext cx="8520600" cy="93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900"/>
              <a:t>Student</a:t>
            </a:r>
            <a:r>
              <a:rPr lang="en" sz="3900"/>
              <a:t> Mental Health Power BI </a:t>
            </a:r>
            <a:endParaRPr sz="3900"/>
          </a:p>
        </p:txBody>
      </p:sp>
      <p:sp>
        <p:nvSpPr>
          <p:cNvPr id="87" name="Google Shape;87;p13"/>
          <p:cNvSpPr txBox="1"/>
          <p:nvPr>
            <p:ph idx="1" type="subTitle"/>
          </p:nvPr>
        </p:nvSpPr>
        <p:spPr>
          <a:xfrm>
            <a:off x="311700" y="1903425"/>
            <a:ext cx="8520600" cy="17232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1200"/>
              </a:spcBef>
              <a:spcAft>
                <a:spcPts val="0"/>
              </a:spcAft>
              <a:buNone/>
            </a:pPr>
            <a:r>
              <a:rPr lang="en"/>
              <a:t>Title: Student Mental Health Dashboard – Power BI User Guide</a:t>
            </a:r>
            <a:endParaRPr/>
          </a:p>
          <a:p>
            <a:pPr indent="0" lvl="0" marL="0" rtl="0" algn="l">
              <a:lnSpc>
                <a:spcPct val="115000"/>
              </a:lnSpc>
              <a:spcBef>
                <a:spcPts val="1200"/>
              </a:spcBef>
              <a:spcAft>
                <a:spcPts val="0"/>
              </a:spcAft>
              <a:buNone/>
            </a:pPr>
            <a:r>
              <a:rPr lang="en"/>
              <a:t>Group Project by Zalo Austine, Ann Kimani &amp; Clifford Kodhiambo)</a:t>
            </a:r>
            <a:endParaRPr/>
          </a:p>
          <a:p>
            <a:pPr indent="0" lvl="0" marL="0" rtl="0" algn="l">
              <a:lnSpc>
                <a:spcPct val="115000"/>
              </a:lnSpc>
              <a:spcBef>
                <a:spcPts val="1200"/>
              </a:spcBef>
              <a:spcAft>
                <a:spcPts val="0"/>
              </a:spcAft>
              <a:buNone/>
            </a:pPr>
            <a:r>
              <a:rPr lang="en"/>
              <a:t>Dataset: Student Mental Health (Kaggle)</a:t>
            </a:r>
            <a:endParaRPr/>
          </a:p>
          <a:p>
            <a:pPr indent="0" lvl="0" marL="0" rtl="0" algn="l">
              <a:lnSpc>
                <a:spcPct val="115000"/>
              </a:lnSpc>
              <a:spcBef>
                <a:spcPts val="1200"/>
              </a:spcBef>
              <a:spcAft>
                <a:spcPts val="0"/>
              </a:spcAft>
              <a:buNone/>
            </a:pPr>
            <a:r>
              <a:rPr lang="en"/>
              <a:t>Tool Used: Microsoft Power BI</a:t>
            </a:r>
            <a:endParaRPr/>
          </a:p>
          <a:p>
            <a:pPr indent="0" lvl="0" marL="0" rtl="0" algn="l">
              <a:spcBef>
                <a:spcPts val="12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a:t>Justification :</a:t>
            </a:r>
            <a:r>
              <a:rPr lang="en"/>
              <a:t> of the student mental </a:t>
            </a:r>
            <a:r>
              <a:rPr lang="en"/>
              <a:t>health</a:t>
            </a:r>
            <a:r>
              <a:rPr lang="en"/>
              <a:t> dataset</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636400" y="18538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The Student Mental Health Power BI Dashboard was created to provide insights into the mental health of university students, with a focus on variables such as gender, academic performance, access to counseling, and study year. This dashboard aids school administrators, wellness coordinators, and policymakers in understanding mental health trends, identifying at-risk groups, and supporting decision-making for mental wellness initiatives.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7650" y="622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data elements in the Mental health data set.</a:t>
            </a:r>
            <a:endParaRPr/>
          </a:p>
        </p:txBody>
      </p:sp>
      <p:sp>
        <p:nvSpPr>
          <p:cNvPr id="99" name="Google Shape;99;p15"/>
          <p:cNvSpPr txBox="1"/>
          <p:nvPr>
            <p:ph idx="1" type="body"/>
          </p:nvPr>
        </p:nvSpPr>
        <p:spPr>
          <a:xfrm>
            <a:off x="729450" y="1418000"/>
            <a:ext cx="7688700" cy="35466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lang="en"/>
              <a:t> 1</a:t>
            </a:r>
            <a:r>
              <a:rPr b="1" lang="en"/>
              <a:t>. Demographic Data</a:t>
            </a:r>
            <a:endParaRPr/>
          </a:p>
          <a:p>
            <a:pPr indent="0" lvl="0" marL="0" rtl="0" algn="l">
              <a:lnSpc>
                <a:spcPct val="150000"/>
              </a:lnSpc>
              <a:spcBef>
                <a:spcPts val="0"/>
              </a:spcBef>
              <a:spcAft>
                <a:spcPts val="0"/>
              </a:spcAft>
              <a:buNone/>
            </a:pPr>
            <a:r>
              <a:rPr lang="en"/>
              <a:t>These fields describe the background of the student:</a:t>
            </a:r>
            <a:endParaRPr/>
          </a:p>
          <a:p>
            <a:pPr indent="0" lvl="0" marL="0" rtl="0" algn="l">
              <a:lnSpc>
                <a:spcPct val="150000"/>
              </a:lnSpc>
              <a:spcBef>
                <a:spcPts val="0"/>
              </a:spcBef>
              <a:spcAft>
                <a:spcPts val="0"/>
              </a:spcAft>
              <a:buNone/>
            </a:pPr>
            <a:r>
              <a:rPr b="1" lang="en"/>
              <a:t>Gender - </a:t>
            </a:r>
            <a:r>
              <a:rPr lang="en"/>
              <a:t>gender identity of the student (e.g., male, female)</a:t>
            </a:r>
            <a:endParaRPr/>
          </a:p>
          <a:p>
            <a:pPr indent="0" lvl="0" marL="0" rtl="0" algn="l">
              <a:lnSpc>
                <a:spcPct val="150000"/>
              </a:lnSpc>
              <a:spcBef>
                <a:spcPts val="0"/>
              </a:spcBef>
              <a:spcAft>
                <a:spcPts val="0"/>
              </a:spcAft>
              <a:buNone/>
            </a:pPr>
            <a:r>
              <a:rPr b="1" lang="en"/>
              <a:t>Age</a:t>
            </a:r>
            <a:r>
              <a:rPr lang="en"/>
              <a:t> -  Age of the student</a:t>
            </a:r>
            <a:endParaRPr/>
          </a:p>
          <a:p>
            <a:pPr indent="0" lvl="0" marL="0" rtl="0" algn="l">
              <a:lnSpc>
                <a:spcPct val="150000"/>
              </a:lnSpc>
              <a:spcBef>
                <a:spcPts val="0"/>
              </a:spcBef>
              <a:spcAft>
                <a:spcPts val="0"/>
              </a:spcAft>
              <a:buNone/>
            </a:pPr>
            <a:r>
              <a:rPr b="1" lang="en"/>
              <a:t>Course - </a:t>
            </a:r>
            <a:r>
              <a:rPr lang="en"/>
              <a:t>The academic program or field of study</a:t>
            </a:r>
            <a:endParaRPr/>
          </a:p>
          <a:p>
            <a:pPr indent="0" lvl="0" marL="0" rtl="0" algn="l">
              <a:lnSpc>
                <a:spcPct val="150000"/>
              </a:lnSpc>
              <a:spcBef>
                <a:spcPts val="0"/>
              </a:spcBef>
              <a:spcAft>
                <a:spcPts val="0"/>
              </a:spcAft>
              <a:buNone/>
            </a:pPr>
            <a:r>
              <a:rPr b="1" lang="en"/>
              <a:t>Year of Study</a:t>
            </a:r>
            <a:r>
              <a:rPr lang="en"/>
              <a:t> - Current year in the academic program (e.g., Year 1–4)</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2.</a:t>
            </a:r>
            <a:r>
              <a:rPr b="1" lang="en"/>
              <a:t> Mental Health Indicators</a:t>
            </a:r>
            <a:endParaRPr b="1"/>
          </a:p>
          <a:p>
            <a:pPr indent="0" lvl="0" marL="0" rtl="0" algn="l">
              <a:lnSpc>
                <a:spcPct val="150000"/>
              </a:lnSpc>
              <a:spcBef>
                <a:spcPts val="0"/>
              </a:spcBef>
              <a:spcAft>
                <a:spcPts val="0"/>
              </a:spcAft>
              <a:buNone/>
            </a:pPr>
            <a:r>
              <a:rPr lang="en"/>
              <a:t>These fields reflect the student’s mental health status:</a:t>
            </a:r>
            <a:endParaRPr/>
          </a:p>
          <a:p>
            <a:pPr indent="0" lvl="0" marL="0" rtl="0" algn="l">
              <a:lnSpc>
                <a:spcPct val="150000"/>
              </a:lnSpc>
              <a:spcBef>
                <a:spcPts val="0"/>
              </a:spcBef>
              <a:spcAft>
                <a:spcPts val="0"/>
              </a:spcAft>
              <a:buNone/>
            </a:pPr>
            <a:r>
              <a:rPr b="1" lang="en"/>
              <a:t>Do you have a mental health condition</a:t>
            </a:r>
            <a:r>
              <a:rPr lang="en"/>
              <a:t>? - Self-reported mental health status (Yes/No)</a:t>
            </a:r>
            <a:endParaRPr/>
          </a:p>
          <a:p>
            <a:pPr indent="0" lvl="0" marL="0" rtl="0" algn="l">
              <a:lnSpc>
                <a:spcPct val="150000"/>
              </a:lnSpc>
              <a:spcBef>
                <a:spcPts val="0"/>
              </a:spcBef>
              <a:spcAft>
                <a:spcPts val="0"/>
              </a:spcAft>
              <a:buNone/>
            </a:pPr>
            <a:r>
              <a:rPr b="1" lang="en"/>
              <a:t>Have you sought professional help?</a:t>
            </a:r>
            <a:r>
              <a:rPr lang="en"/>
              <a:t>	- Whether the student has accessed counseling services</a:t>
            </a:r>
            <a:endParaRPr/>
          </a:p>
          <a:p>
            <a:pPr indent="0" lvl="0" marL="0" rtl="0" algn="l">
              <a:lnSpc>
                <a:spcPct val="150000"/>
              </a:lnSpc>
              <a:spcBef>
                <a:spcPts val="0"/>
              </a:spcBef>
              <a:spcAft>
                <a:spcPts val="0"/>
              </a:spcAft>
              <a:buNone/>
            </a:pPr>
            <a:r>
              <a:rPr b="1" lang="en"/>
              <a:t>Does your school provide mental health resources?	 </a:t>
            </a:r>
            <a:r>
              <a:rPr lang="en"/>
              <a:t>Indicates school support availability</a:t>
            </a:r>
            <a:endParaRPr/>
          </a:p>
          <a:p>
            <a:pPr indent="0" lvl="0" marL="0" rtl="0" algn="l">
              <a:lnSpc>
                <a:spcPct val="150000"/>
              </a:lnSpc>
              <a:spcBef>
                <a:spcPts val="0"/>
              </a:spcBef>
              <a:spcAft>
                <a:spcPts val="0"/>
              </a:spcAft>
              <a:buNone/>
            </a:pPr>
            <a:r>
              <a:t/>
            </a:r>
            <a:endParaRPr sz="1329"/>
          </a:p>
          <a:p>
            <a:pPr indent="0" lvl="0" marL="0" rtl="0" algn="l">
              <a:lnSpc>
                <a:spcPct val="150000"/>
              </a:lnSpc>
              <a:spcBef>
                <a:spcPts val="0"/>
              </a:spcBef>
              <a:spcAft>
                <a:spcPts val="0"/>
              </a:spcAft>
              <a:buNone/>
            </a:pPr>
            <a:r>
              <a:rPr lang="en" sz="1329"/>
              <a:t> </a:t>
            </a:r>
            <a:r>
              <a:rPr b="1" lang="en" sz="1329"/>
              <a:t>3. Behavioral and Support Variables</a:t>
            </a:r>
            <a:endParaRPr b="1" sz="1329"/>
          </a:p>
          <a:p>
            <a:pPr indent="0" lvl="0" marL="0" rtl="0" algn="l">
              <a:lnSpc>
                <a:spcPct val="150000"/>
              </a:lnSpc>
              <a:spcBef>
                <a:spcPts val="0"/>
              </a:spcBef>
              <a:spcAft>
                <a:spcPts val="0"/>
              </a:spcAft>
              <a:buNone/>
            </a:pPr>
            <a:r>
              <a:rPr lang="en" sz="1329"/>
              <a:t>These reflect how students respond to stress and whether support is accessible:</a:t>
            </a:r>
            <a:endParaRPr sz="1329"/>
          </a:p>
          <a:p>
            <a:pPr indent="0" lvl="0" marL="0" rtl="0" algn="l">
              <a:lnSpc>
                <a:spcPct val="150000"/>
              </a:lnSpc>
              <a:spcBef>
                <a:spcPts val="0"/>
              </a:spcBef>
              <a:spcAft>
                <a:spcPts val="0"/>
              </a:spcAft>
              <a:buNone/>
            </a:pPr>
            <a:r>
              <a:rPr b="1" lang="en" sz="1329"/>
              <a:t>Are you aware of the mental health support provided by your school?</a:t>
            </a:r>
            <a:r>
              <a:rPr lang="en" sz="1329"/>
              <a:t> - Student’s awareness of institutional support</a:t>
            </a:r>
            <a:endParaRPr sz="1329"/>
          </a:p>
          <a:p>
            <a:pPr indent="0" lvl="0" marL="0" rtl="0" algn="l">
              <a:lnSpc>
                <a:spcPct val="150000"/>
              </a:lnSpc>
              <a:spcBef>
                <a:spcPts val="0"/>
              </a:spcBef>
              <a:spcAft>
                <a:spcPts val="0"/>
              </a:spcAft>
              <a:buNone/>
            </a:pPr>
            <a:r>
              <a:rPr b="1" lang="en" sz="1329"/>
              <a:t>How often do you feel stressed?</a:t>
            </a:r>
            <a:r>
              <a:rPr lang="en" sz="1329"/>
              <a:t>	- Frequency of stress (e.g., rarely, sometimes, always)</a:t>
            </a:r>
            <a:endParaRPr sz="1329"/>
          </a:p>
          <a:p>
            <a:pPr indent="0" lvl="0" marL="0" rtl="0" algn="l">
              <a:lnSpc>
                <a:spcPct val="150000"/>
              </a:lnSpc>
              <a:spcBef>
                <a:spcPts val="0"/>
              </a:spcBef>
              <a:spcAft>
                <a:spcPts val="0"/>
              </a:spcAft>
              <a:buNone/>
            </a:pPr>
            <a:r>
              <a:rPr b="1" lang="en" sz="1329"/>
              <a:t>Does academic pressure affect your mental health? - </a:t>
            </a:r>
            <a:r>
              <a:rPr lang="en" sz="1329"/>
              <a:t>	Impact of school work on mental health</a:t>
            </a:r>
            <a:endParaRPr sz="1329"/>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79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Analysis &amp; Recommendations</a:t>
            </a:r>
            <a:endParaRPr/>
          </a:p>
        </p:txBody>
      </p:sp>
      <p:sp>
        <p:nvSpPr>
          <p:cNvPr id="105" name="Google Shape;105;p16"/>
          <p:cNvSpPr txBox="1"/>
          <p:nvPr>
            <p:ph idx="1" type="body"/>
          </p:nvPr>
        </p:nvSpPr>
        <p:spPr>
          <a:xfrm>
            <a:off x="729450" y="1167900"/>
            <a:ext cx="7688700" cy="373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Analysis</a:t>
            </a:r>
            <a:endParaRPr b="1"/>
          </a:p>
          <a:p>
            <a:pPr indent="0" lvl="0" marL="0" rtl="0" algn="l">
              <a:spcBef>
                <a:spcPts val="1200"/>
              </a:spcBef>
              <a:spcAft>
                <a:spcPts val="0"/>
              </a:spcAft>
              <a:buNone/>
            </a:pPr>
            <a:r>
              <a:rPr lang="en"/>
              <a:t>Gender &amp; Anxiety The bar chart indicates:  Most students reporting anxiety are female.  Most students not reporting anxiety are also female — reflecting the overall higher number of females in the sample.   Key Insights A significant portion of students are experiencing depression and/or anxiety.  Very few students sought help for panic attacks, which may indicate stigma, lack of awareness, or access barriers.  Female students form the majority of the respondents and also appear to have higher reports of mental health challenges  </a:t>
            </a:r>
            <a:endParaRPr/>
          </a:p>
          <a:p>
            <a:pPr indent="0" lvl="0" marL="0" rtl="0" algn="l">
              <a:spcBef>
                <a:spcPts val="1200"/>
              </a:spcBef>
              <a:spcAft>
                <a:spcPts val="0"/>
              </a:spcAft>
              <a:buNone/>
            </a:pPr>
            <a:r>
              <a:rPr b="1" lang="en"/>
              <a:t>Recommendations</a:t>
            </a:r>
            <a:endParaRPr b="1"/>
          </a:p>
          <a:p>
            <a:pPr indent="-311150" lvl="0" marL="457200" rtl="0" algn="l">
              <a:spcBef>
                <a:spcPts val="1200"/>
              </a:spcBef>
              <a:spcAft>
                <a:spcPts val="0"/>
              </a:spcAft>
              <a:buSzPts val="1300"/>
              <a:buAutoNum type="arabicPeriod"/>
            </a:pPr>
            <a:r>
              <a:rPr lang="en"/>
              <a:t> Encourage more open conversations and awareness campaigns about mental health in the student community.</a:t>
            </a:r>
            <a:endParaRPr/>
          </a:p>
          <a:p>
            <a:pPr indent="-311150" lvl="0" marL="457200" rtl="0" algn="l">
              <a:spcBef>
                <a:spcPts val="0"/>
              </a:spcBef>
              <a:spcAft>
                <a:spcPts val="0"/>
              </a:spcAft>
              <a:buSzPts val="1300"/>
              <a:buAutoNum type="arabicPeriod"/>
            </a:pPr>
            <a:r>
              <a:rPr lang="en"/>
              <a:t>Explore gender-specific interventions if data shows female students are more at risk. </a:t>
            </a:r>
            <a:endParaRPr/>
          </a:p>
          <a:p>
            <a:pPr indent="-311150" lvl="0" marL="457200" rtl="0" algn="l">
              <a:spcBef>
                <a:spcPts val="0"/>
              </a:spcBef>
              <a:spcAft>
                <a:spcPts val="0"/>
              </a:spcAft>
              <a:buSzPts val="1300"/>
              <a:buAutoNum type="arabicPeriod"/>
            </a:pPr>
            <a:r>
              <a:rPr lang="en"/>
              <a:t>Investigate why students are reluctant to seek help for panic attacks, and make counseling more accessible and confidential.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0" lang="en" sz="1600">
                <a:solidFill>
                  <a:srgbClr val="000000"/>
                </a:solidFill>
                <a:latin typeface="Lato"/>
                <a:ea typeface="Lato"/>
                <a:cs typeface="Lato"/>
                <a:sym typeface="Lato"/>
              </a:rPr>
              <a:t>Conclusion</a:t>
            </a:r>
            <a:endParaRPr b="0" sz="2900">
              <a:latin typeface="Lato"/>
              <a:ea typeface="Lato"/>
              <a:cs typeface="Lato"/>
              <a:sym typeface="Lato"/>
            </a:endParaRPr>
          </a:p>
        </p:txBody>
      </p:sp>
      <p:sp>
        <p:nvSpPr>
          <p:cNvPr id="111" name="Google Shape;111;p17"/>
          <p:cNvSpPr txBox="1"/>
          <p:nvPr>
            <p:ph idx="1" type="body"/>
          </p:nvPr>
        </p:nvSpPr>
        <p:spPr>
          <a:xfrm>
            <a:off x="729450" y="1698200"/>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100">
                <a:solidFill>
                  <a:srgbClr val="000000"/>
                </a:solidFill>
              </a:rPr>
              <a:t>The survey reveals significant mental health concerns among students, with approximately one in three experiencing depression or anxiety. The predominance of female respondents suggests a possible gender-based disparity in either experience or reporting, warranting further exploration. The concentration of responses from BCS and Engineering students may reflect the pressures in these academic fields. While panic attacks appear less frequent, this could be due to underreporting or a lack of awareness. These insights underscore the urgent need for targeted mental health support programs, awareness campaigns, and inclusive wellness strategies across campus.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