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2" r:id="rId3"/>
    <p:sldId id="263" r:id="rId4"/>
    <p:sldId id="257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81" r:id="rId22"/>
    <p:sldId id="283" r:id="rId23"/>
    <p:sldId id="279" r:id="rId24"/>
    <p:sldId id="261" r:id="rId25"/>
    <p:sldId id="287" r:id="rId26"/>
    <p:sldId id="288" r:id="rId27"/>
    <p:sldId id="289" r:id="rId28"/>
    <p:sldId id="290" r:id="rId29"/>
    <p:sldId id="293" r:id="rId30"/>
    <p:sldId id="292" r:id="rId31"/>
    <p:sldId id="259" r:id="rId32"/>
    <p:sldId id="291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8FF"/>
    <a:srgbClr val="0052D4"/>
    <a:srgbClr val="324F5C"/>
    <a:srgbClr val="253A43"/>
    <a:srgbClr val="5B9BD5"/>
    <a:srgbClr val="CCD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3B7D3-6A85-4CCD-9F4E-B3A047CFDA6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E4A14-D0E8-450E-9B9B-520962862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6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CCD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189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745" y="1959321"/>
            <a:ext cx="9144000" cy="923253"/>
          </a:xfrm>
        </p:spPr>
        <p:txBody>
          <a:bodyPr anchor="b">
            <a:normAutofit/>
          </a:bodyPr>
          <a:lstStyle>
            <a:lvl1pPr algn="l">
              <a:defRPr sz="40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dirty="0" smtClean="0"/>
              <a:t>Course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745" y="3313364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5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 smtClean="0"/>
              <a:t>Instructor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22288" y="6392863"/>
            <a:ext cx="4970462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Numerical Methods for Scientists and Engineers: With Pseudocodes</a:t>
            </a:r>
          </a:p>
        </p:txBody>
      </p:sp>
    </p:spTree>
    <p:extLst>
      <p:ext uri="{BB962C8B-B14F-4D97-AF65-F5344CB8AC3E}">
        <p14:creationId xmlns:p14="http://schemas.microsoft.com/office/powerpoint/2010/main" val="32562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27" b="14275"/>
          <a:stretch>
            <a:fillRect/>
          </a:stretch>
        </p:blipFill>
        <p:spPr bwMode="auto">
          <a:xfrm>
            <a:off x="565150" y="227013"/>
            <a:ext cx="594836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0052D4"/>
              </a:buClr>
              <a:buSzPct val="115000"/>
              <a:buFont typeface="Wingdings" panose="05000000000000000000" pitchFamily="2" charset="2"/>
              <a:buChar char="§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60363" y="6308725"/>
            <a:ext cx="91757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411AA-F6A2-4E6E-B453-0AC455C1A3E4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84363" y="6356350"/>
            <a:ext cx="72977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Numerical Methods for Scientists and Engineers: With Pseudocodes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0088" y="6316663"/>
            <a:ext cx="1033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4F5FE5-9147-4A7F-88E3-4C64DD8E92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 b="1">
                <a:solidFill>
                  <a:srgbClr val="005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52F36-986D-47BA-BBE0-1F68AF42567C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84363" y="6356350"/>
            <a:ext cx="72977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Numerical Methods for Scientists and Engineers: With Pseudocodes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91CCE-016C-4886-81EE-6C1290A4E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8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388" y="957263"/>
            <a:ext cx="71913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38" y="973138"/>
            <a:ext cx="7207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0788" y="1014413"/>
            <a:ext cx="1978025" cy="504825"/>
          </a:xfrm>
          <a:prstGeom prst="rect">
            <a:avLst/>
          </a:prstGeom>
          <a:noFill/>
          <a:ln w="34925">
            <a:solidFill>
              <a:srgbClr val="0052D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8" y="-7938"/>
            <a:ext cx="10515600" cy="1118281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005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1886" y="1825625"/>
            <a:ext cx="5627914" cy="4351338"/>
          </a:xfrm>
        </p:spPr>
        <p:txBody>
          <a:bodyPr/>
          <a:lstStyle>
            <a:lvl1pPr marL="228600" indent="-228600">
              <a:buClr>
                <a:srgbClr val="0052D4"/>
              </a:buClr>
              <a:buSzPct val="120000"/>
              <a:buFont typeface="Wingdings" panose="05000000000000000000" pitchFamily="2" charset="2"/>
              <a:buChar char="ü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 typeface="Wingdings" panose="05000000000000000000" pitchFamily="2" charset="2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Clr>
                <a:srgbClr val="0052D4"/>
              </a:buClr>
              <a:buFont typeface="Wingdings 2" panose="05020102010507070707" pitchFamily="18" charset="2"/>
              <a:buChar char="V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FE2EB-B823-4C0B-9959-2B87034747DE}" type="datetime1">
              <a:rPr lang="en-US" smtClean="0"/>
              <a:t>11/20/2024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84363" y="6356350"/>
            <a:ext cx="72977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Numerical Methods for Scientists and Engineers: With Pseudocodes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2A8F2-9E6B-4E46-B355-6FA742810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0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49288" y="-7938"/>
            <a:ext cx="10515600" cy="132556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005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0F1F8-9BC2-4041-8DCF-8B4AC9CBE86E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84363" y="6356350"/>
            <a:ext cx="72977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Numerical Methods for Scientists and Engineers: With Pseudocodes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04D13-501C-488E-80E7-BF1628C2D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5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901238" cy="139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982788"/>
            <a:ext cx="1381125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884363" y="1982740"/>
            <a:ext cx="9793831" cy="1583420"/>
          </a:xfrm>
          <a:solidFill>
            <a:srgbClr val="F3F8FF"/>
          </a:solidFill>
          <a:ln w="38100">
            <a:solidFill>
              <a:srgbClr val="0052D4"/>
            </a:solidFill>
          </a:ln>
        </p:spPr>
        <p:txBody>
          <a:bodyPr/>
          <a:lstStyle>
            <a:lvl1pPr marL="180000" indent="0" algn="l">
              <a:lnSpc>
                <a:spcPct val="120000"/>
              </a:lnSpc>
              <a:spcBef>
                <a:spcPts val="1800"/>
              </a:spcBef>
              <a:spcAft>
                <a:spcPts val="1800"/>
              </a:spcAft>
              <a:buNone/>
              <a:defRPr sz="240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E38EC-A5FC-485D-9E6C-1877E9AA87F9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84363" y="6356350"/>
            <a:ext cx="72977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Numerical Methods for Scientists and Engineers: With Pseudocodes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540D9-99FF-4802-9894-08B8FC6846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17488"/>
            <a:ext cx="26701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49288" y="1661318"/>
            <a:ext cx="10898278" cy="4351338"/>
          </a:xfrm>
        </p:spPr>
        <p:txBody>
          <a:bodyPr/>
          <a:lstStyle>
            <a:lvl1pPr marL="228600" indent="-228600">
              <a:buClr>
                <a:srgbClr val="0052D4"/>
              </a:buClr>
              <a:buFont typeface="Wingdings" panose="05000000000000000000" pitchFamily="2" charset="2"/>
              <a:buChar char="q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A7391-93C1-4423-A085-1D2583171C32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84363" y="6356350"/>
            <a:ext cx="72977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Numerical Methods for Scientists and Engineers: With Pseudocodes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63FCC-17B8-477B-9851-EFDC285A09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84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00" b="1">
                <a:solidFill>
                  <a:srgbClr val="0052D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4F50D3-461F-4649-925C-10F5638BEA4B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84363" y="6356350"/>
            <a:ext cx="72977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Numerical Methods for Scientists and Engineers: With Pseudocodes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5C881-778A-4D9A-A049-CF60F408B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0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49288" y="-793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49288" y="1485900"/>
            <a:ext cx="1087913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575" y="6308725"/>
            <a:ext cx="917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052D4"/>
                </a:solidFill>
                <a:latin typeface="+mn-lt"/>
              </a:defRPr>
            </a:lvl1pPr>
          </a:lstStyle>
          <a:p>
            <a:pPr>
              <a:defRPr/>
            </a:pPr>
            <a:fld id="{5FA52EBA-0E1E-4E5F-95F9-66EC69B7AB6D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8188" y="6307138"/>
            <a:ext cx="1033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052D4"/>
                </a:solidFill>
                <a:latin typeface="+mn-lt"/>
              </a:defRPr>
            </a:lvl1pPr>
          </a:lstStyle>
          <a:p>
            <a:pPr>
              <a:defRPr/>
            </a:pPr>
            <a:fld id="{D896135B-B368-454F-B66E-ED31AC1CF5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8738" y="6308725"/>
            <a:ext cx="7023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052D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Numerical Methods for Scientists and Engineers: With Pseudocodes</a:t>
            </a:r>
          </a:p>
        </p:txBody>
      </p:sp>
      <p:pic>
        <p:nvPicPr>
          <p:cNvPr id="1031" name="Pictur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3175"/>
            <a:ext cx="12192001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Methods</a:t>
            </a:r>
            <a:endParaRPr lang="tr-TR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and Accumulators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27149"/>
            <a:ext cx="7866667" cy="1380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8" r="50598"/>
          <a:stretch/>
        </p:blipFill>
        <p:spPr>
          <a:xfrm>
            <a:off x="8033988" y="1503156"/>
            <a:ext cx="3866465" cy="3600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083888" cy="365125"/>
          </a:xfrm>
        </p:spPr>
        <p:txBody>
          <a:bodyPr/>
          <a:lstStyle/>
          <a:p>
            <a:pPr>
              <a:defRPr/>
            </a:pPr>
            <a:fld id="{8737265F-BE24-4A9A-A876-405DC8B39188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04D13-501C-488E-80E7-BF1628C2D61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and Accumulators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20" t="1848" r="392"/>
          <a:stretch/>
        </p:blipFill>
        <p:spPr>
          <a:xfrm>
            <a:off x="8273628" y="1819665"/>
            <a:ext cx="3763617" cy="360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84" y="1521617"/>
            <a:ext cx="7800000" cy="23142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08" y="4039895"/>
            <a:ext cx="7790476" cy="23047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217452" cy="365125"/>
          </a:xfrm>
        </p:spPr>
        <p:txBody>
          <a:bodyPr/>
          <a:lstStyle/>
          <a:p>
            <a:pPr>
              <a:defRPr/>
            </a:pPr>
            <a:fld id="{A4B8D97A-4D97-458C-965E-EADC4AD60593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04D13-501C-488E-80E7-BF1628C2D61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2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884363" y="1908313"/>
            <a:ext cx="9793831" cy="2411895"/>
          </a:xfrm>
        </p:spPr>
        <p:txBody>
          <a:bodyPr/>
          <a:lstStyle/>
          <a:p>
            <a:r>
              <a:rPr lang="en-US" dirty="0"/>
              <a:t>In programming, the letters </a:t>
            </a:r>
            <a:r>
              <a:rPr lang="en-US" i="1" dirty="0" err="1" smtClean="0"/>
              <a:t>i</a:t>
            </a:r>
            <a:r>
              <a:rPr lang="en-US" i="1" dirty="0"/>
              <a:t>, j, k, m,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dirty="0"/>
              <a:t>etc. are generally adopted as </a:t>
            </a:r>
            <a:r>
              <a:rPr lang="en-US" i="1" dirty="0" smtClean="0"/>
              <a:t>counter variables </a:t>
            </a:r>
            <a:r>
              <a:rPr lang="en-US" dirty="0"/>
              <a:t>because they are also used as index variables in </a:t>
            </a:r>
            <a:r>
              <a:rPr lang="en-US" dirty="0" smtClean="0"/>
              <a:t>mathematics. </a:t>
            </a:r>
            <a:r>
              <a:rPr lang="en-US" dirty="0"/>
              <a:t>Declare a counter variable as </a:t>
            </a:r>
            <a:r>
              <a:rPr lang="en-US" b="1" dirty="0" smtClean="0"/>
              <a:t>Integer</a:t>
            </a:r>
            <a:r>
              <a:rPr lang="en-US" dirty="0" smtClean="0"/>
              <a:t> </a:t>
            </a:r>
            <a:r>
              <a:rPr lang="en-US" dirty="0"/>
              <a:t>because it is operationally easier and faster to increase the value of an integer-type variable.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242522"/>
              </p:ext>
            </p:extLst>
          </p:nvPr>
        </p:nvGraphicFramePr>
        <p:xfrm>
          <a:off x="4803846" y="4320208"/>
          <a:ext cx="3743807" cy="1497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3" imgW="1079280" imgH="431640" progId="Equation.DSMT4">
                  <p:embed/>
                </p:oleObj>
              </mc:Choice>
              <mc:Fallback>
                <p:oleObj name="Equation" r:id="rId3" imgW="1079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03846" y="4320208"/>
                        <a:ext cx="3743807" cy="1497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166081" cy="365125"/>
          </a:xfrm>
        </p:spPr>
        <p:txBody>
          <a:bodyPr/>
          <a:lstStyle/>
          <a:p>
            <a:pPr>
              <a:defRPr/>
            </a:pPr>
            <a:fld id="{56F255DE-A17E-4E7A-9DCB-7F52388E66C9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540D9-99FF-4802-9894-08B8FC6846D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5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88" y="-7938"/>
            <a:ext cx="9263338" cy="1325563"/>
          </a:xfrm>
        </p:spPr>
        <p:txBody>
          <a:bodyPr/>
          <a:lstStyle/>
          <a:p>
            <a:r>
              <a:rPr lang="en-US" dirty="0" smtClean="0"/>
              <a:t>PSEUDOCODES</a:t>
            </a:r>
            <a:r>
              <a:rPr lang="en-US" dirty="0"/>
              <a:t>, FUNCTION MODULES AND MODULES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427" y="1317625"/>
            <a:ext cx="6180289" cy="510517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097239" cy="365125"/>
          </a:xfrm>
        </p:spPr>
        <p:txBody>
          <a:bodyPr/>
          <a:lstStyle/>
          <a:p>
            <a:pPr>
              <a:defRPr/>
            </a:pPr>
            <a:fld id="{04306867-B796-4269-BDE1-70C46A40C0D9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091CCE-016C-4886-81EE-6C1290A4E09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60000" indent="-360000"/>
            <a:r>
              <a:rPr lang="en-US" sz="2400" dirty="0" smtClean="0"/>
              <a:t>A </a:t>
            </a:r>
            <a:r>
              <a:rPr lang="en-US" sz="2400" dirty="0"/>
              <a:t>module can be reused as many times as needed; </a:t>
            </a:r>
            <a:r>
              <a:rPr lang="en-US" sz="2400" dirty="0" smtClean="0"/>
              <a:t>program </a:t>
            </a:r>
            <a:r>
              <a:rPr lang="en-US" sz="2400" dirty="0"/>
              <a:t>complexity </a:t>
            </a:r>
            <a:r>
              <a:rPr lang="en-US" sz="2400" dirty="0" smtClean="0"/>
              <a:t>is reduced by </a:t>
            </a:r>
            <a:r>
              <a:rPr lang="en-US" sz="2400" dirty="0"/>
              <a:t>eliminating repetition of </a:t>
            </a:r>
            <a:r>
              <a:rPr lang="en-US" sz="2400" dirty="0" smtClean="0"/>
              <a:t>tasks;</a:t>
            </a:r>
            <a:endParaRPr lang="en-US" sz="2400" dirty="0"/>
          </a:p>
          <a:p>
            <a:pPr marL="360000" indent="-360000"/>
            <a:r>
              <a:rPr lang="en-US" sz="2400" dirty="0" smtClean="0"/>
              <a:t>It </a:t>
            </a:r>
            <a:r>
              <a:rPr lang="en-US" sz="2400" dirty="0"/>
              <a:t>makes reading and </a:t>
            </a:r>
            <a:r>
              <a:rPr lang="en-US" sz="2400" dirty="0" smtClean="0"/>
              <a:t>understanding </a:t>
            </a:r>
            <a:r>
              <a:rPr lang="en-US" sz="2400" dirty="0"/>
              <a:t>a code simpler and easier;</a:t>
            </a:r>
          </a:p>
          <a:p>
            <a:pPr marL="360000" indent="-360000"/>
            <a:r>
              <a:rPr lang="en-US" sz="2400" dirty="0"/>
              <a:t> </a:t>
            </a:r>
            <a:r>
              <a:rPr lang="en-US" sz="2400" dirty="0" smtClean="0"/>
              <a:t>Maintaining </a:t>
            </a:r>
            <a:r>
              <a:rPr lang="en-US" sz="2400" dirty="0"/>
              <a:t>or debugging codes is </a:t>
            </a:r>
            <a:r>
              <a:rPr lang="en-US" sz="2400" dirty="0" smtClean="0"/>
              <a:t>easier;</a:t>
            </a:r>
            <a:endParaRPr lang="en-US" sz="2400" dirty="0"/>
          </a:p>
          <a:p>
            <a:pPr marL="360000" indent="-360000"/>
            <a:r>
              <a:rPr lang="en-US" sz="2400" dirty="0" smtClean="0"/>
              <a:t>Software </a:t>
            </a:r>
            <a:r>
              <a:rPr lang="en-US" sz="2400" dirty="0"/>
              <a:t>development is </a:t>
            </a:r>
            <a:r>
              <a:rPr lang="en-US" sz="2400" dirty="0" smtClean="0"/>
              <a:t>easier</a:t>
            </a:r>
            <a:r>
              <a:rPr lang="en-US" sz="2400" b="1" dirty="0" smtClean="0"/>
              <a:t>;</a:t>
            </a:r>
            <a:endParaRPr lang="en-US" sz="2400" b="1" dirty="0"/>
          </a:p>
          <a:p>
            <a:pPr marL="360000" indent="-360000"/>
            <a:r>
              <a:rPr lang="en-US" sz="2400" dirty="0" smtClean="0"/>
              <a:t>A </a:t>
            </a:r>
            <a:r>
              <a:rPr lang="en-US" sz="2400" dirty="0"/>
              <a:t>module can also be used in </a:t>
            </a:r>
            <a:r>
              <a:rPr lang="en-US" sz="2400" dirty="0" smtClean="0"/>
              <a:t>other;</a:t>
            </a:r>
            <a:endParaRPr lang="en-US" sz="2400" dirty="0"/>
          </a:p>
          <a:p>
            <a:pPr marL="360000" indent="-360000"/>
            <a:r>
              <a:rPr lang="en-US" sz="2400" dirty="0" smtClean="0"/>
              <a:t>Having </a:t>
            </a:r>
            <a:r>
              <a:rPr lang="en-US" sz="2400" dirty="0"/>
              <a:t>a library of modules that work </a:t>
            </a:r>
            <a:r>
              <a:rPr lang="en-US" sz="2400" dirty="0" smtClean="0"/>
              <a:t>reduces the </a:t>
            </a:r>
            <a:r>
              <a:rPr lang="en-US" sz="2400" dirty="0"/>
              <a:t>project completion time.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60000" indent="-360000"/>
            <a:r>
              <a:rPr lang="en-US" sz="2400" dirty="0" smtClean="0"/>
              <a:t>Modular </a:t>
            </a:r>
            <a:r>
              <a:rPr lang="en-US" sz="2400" dirty="0"/>
              <a:t>programming may require extra time </a:t>
            </a:r>
            <a:r>
              <a:rPr lang="en-US" sz="2400" dirty="0" smtClean="0"/>
              <a:t>and/or </a:t>
            </a:r>
            <a:r>
              <a:rPr lang="en-US" sz="2400" dirty="0"/>
              <a:t>budget for the program </a:t>
            </a:r>
            <a:r>
              <a:rPr lang="en-US" sz="2400" dirty="0" smtClean="0"/>
              <a:t>development;</a:t>
            </a:r>
            <a:endParaRPr lang="en-US" sz="2400" dirty="0"/>
          </a:p>
          <a:p>
            <a:pPr marL="360000" indent="-360000"/>
            <a:r>
              <a:rPr lang="en-US" sz="2400" dirty="0" smtClean="0"/>
              <a:t>It </a:t>
            </a:r>
            <a:r>
              <a:rPr lang="en-US" sz="2400" dirty="0"/>
              <a:t>is a critical, yet cumbersome, task to prepare “complete and detailed documentation” for each module, which is communicated between the design teams;</a:t>
            </a:r>
          </a:p>
          <a:p>
            <a:pPr marL="360000" indent="-360000"/>
            <a:r>
              <a:rPr lang="en-US" sz="2400" dirty="0" smtClean="0"/>
              <a:t>Preparing </a:t>
            </a:r>
            <a:r>
              <a:rPr lang="en-US" sz="2400" dirty="0"/>
              <a:t>a collection of modules can be a challenging task.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309919" cy="365125"/>
          </a:xfrm>
        </p:spPr>
        <p:txBody>
          <a:bodyPr/>
          <a:lstStyle/>
          <a:p>
            <a:pPr>
              <a:defRPr/>
            </a:pPr>
            <a:fld id="{4CD4DE84-FB05-4089-92E1-B80391C336E9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A8F2-9E6B-4E46-B355-6FA742810D9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4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Pseudo-Function Module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741" y="1436895"/>
            <a:ext cx="7884000" cy="494498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248147" cy="365125"/>
          </a:xfrm>
        </p:spPr>
        <p:txBody>
          <a:bodyPr/>
          <a:lstStyle/>
          <a:p>
            <a:pPr>
              <a:defRPr/>
            </a:pPr>
            <a:fld id="{49CC19E7-BC0C-44D4-A515-E0061047D371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04D13-501C-488E-80E7-BF1628C2D61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3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Pseudo-Recursive Function Module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17" y="1715205"/>
            <a:ext cx="8568000" cy="470215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A08F20-F5B7-4BF1-9A6A-EFD884E5296E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04D13-501C-488E-80E7-BF1628C2D61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Pseudo-Module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51" y="1317625"/>
            <a:ext cx="8568000" cy="535286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637DD3-E8FC-4EF4-B1EB-784F322D8DE8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04D13-501C-488E-80E7-BF1628C2D61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EFFICIENT PROGRAMMING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49288" y="1895791"/>
            <a:ext cx="11238928" cy="42002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2400"/>
              </a:spcBef>
              <a:buClr>
                <a:srgbClr val="0052D4"/>
              </a:buClr>
              <a:buFont typeface="+mj-lt"/>
              <a:buAutoNum type="arabicParenR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Take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pPr marL="514350" indent="-514350">
              <a:spcBef>
                <a:spcPts val="2400"/>
              </a:spcBef>
              <a:buClr>
                <a:srgbClr val="0052D4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Establish a </a:t>
            </a:r>
            <a:r>
              <a:rPr lang="en-US" i="1" dirty="0" smtClean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</a:t>
            </a:r>
            <a:r>
              <a:rPr lang="en-US" i="1" dirty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i="1" dirty="0" smtClean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each program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module</a:t>
            </a:r>
          </a:p>
          <a:p>
            <a:pPr marL="514350" indent="-514350">
              <a:spcBef>
                <a:spcPts val="2400"/>
              </a:spcBef>
              <a:buClr>
                <a:srgbClr val="0052D4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Echo all input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</a:p>
          <a:p>
            <a:pPr marL="514350" indent="-514350">
              <a:spcBef>
                <a:spcPts val="2400"/>
              </a:spcBef>
              <a:buClr>
                <a:srgbClr val="0052D4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large programs' tasks into smaller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sub-programs</a:t>
            </a:r>
          </a:p>
          <a:p>
            <a:pPr marL="514350" indent="-514350">
              <a:spcBef>
                <a:spcPts val="2400"/>
              </a:spcBef>
              <a:buClr>
                <a:srgbClr val="0052D4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programs to reduce memory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  <a:p>
            <a:pPr marL="514350" indent="-514350">
              <a:spcBef>
                <a:spcPts val="2400"/>
              </a:spcBef>
              <a:buClr>
                <a:srgbClr val="0052D4"/>
              </a:buClr>
              <a:buFont typeface="+mj-lt"/>
              <a:buAutoNum type="arabicParenR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Design programs to reduce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186629" cy="365125"/>
          </a:xfrm>
        </p:spPr>
        <p:txBody>
          <a:bodyPr/>
          <a:lstStyle/>
          <a:p>
            <a:pPr>
              <a:defRPr/>
            </a:pPr>
            <a:fld id="{666006D1-C0B1-44F8-83C0-537E65C83108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04D13-501C-488E-80E7-BF1628C2D61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Cpu</a:t>
            </a:r>
            <a:r>
              <a:rPr lang="en-US" dirty="0" smtClean="0"/>
              <a:t>-time reduction measures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38" y="1718650"/>
            <a:ext cx="5942857" cy="8476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38" y="2725347"/>
            <a:ext cx="5971429" cy="1428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38" y="4511943"/>
            <a:ext cx="7476190" cy="134285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268823" cy="365125"/>
          </a:xfrm>
        </p:spPr>
        <p:txBody>
          <a:bodyPr/>
          <a:lstStyle/>
          <a:p>
            <a:pPr>
              <a:defRPr/>
            </a:pPr>
            <a:fld id="{4950C40F-6002-4BC0-A43C-F6DC5590B7A0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5C881-778A-4D9A-A049-CF60F408BCF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6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6758" y="1443370"/>
            <a:ext cx="10879137" cy="4351338"/>
          </a:xfrm>
        </p:spPr>
        <p:txBody>
          <a:bodyPr/>
          <a:lstStyle/>
          <a:p>
            <a:r>
              <a:rPr lang="en-US" dirty="0" smtClean="0"/>
              <a:t>state the purpose and benefits of numerical methods</a:t>
            </a:r>
          </a:p>
          <a:p>
            <a:r>
              <a:rPr lang="en-US" dirty="0" smtClean="0"/>
              <a:t>read and apply pseudocode conventions;</a:t>
            </a:r>
          </a:p>
          <a:p>
            <a:r>
              <a:rPr lang="en-US" dirty="0" smtClean="0"/>
              <a:t>understand how numerical data is managed in computers; </a:t>
            </a:r>
          </a:p>
          <a:p>
            <a:r>
              <a:rPr lang="en-US" dirty="0" smtClean="0"/>
              <a:t>define absolute/relative errors and use them in error reporting;</a:t>
            </a:r>
          </a:p>
          <a:p>
            <a:r>
              <a:rPr lang="en-US" dirty="0" smtClean="0"/>
              <a:t>understand and apply the error propagation formula </a:t>
            </a:r>
            <a:r>
              <a:rPr lang="en-US" dirty="0"/>
              <a:t>error </a:t>
            </a:r>
            <a:r>
              <a:rPr lang="en-US" dirty="0" smtClean="0"/>
              <a:t>analysis;</a:t>
            </a:r>
          </a:p>
          <a:p>
            <a:r>
              <a:rPr lang="en-US" dirty="0" smtClean="0"/>
              <a:t>realize the computer representation of numbers in different bases;</a:t>
            </a:r>
          </a:p>
          <a:p>
            <a:r>
              <a:rPr lang="en-US" dirty="0" smtClean="0"/>
              <a:t>distinguish the difference between chopping and rounding;</a:t>
            </a:r>
          </a:p>
          <a:p>
            <a:r>
              <a:rPr lang="en-US" dirty="0" smtClean="0"/>
              <a:t>determine and apply the concept of significant digits; </a:t>
            </a:r>
          </a:p>
          <a:p>
            <a:r>
              <a:rPr lang="en-US" dirty="0"/>
              <a:t>state the difference between accuracy and precision;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60363" y="6308725"/>
            <a:ext cx="1129390" cy="365125"/>
          </a:xfrm>
        </p:spPr>
        <p:txBody>
          <a:bodyPr/>
          <a:lstStyle/>
          <a:p>
            <a:pPr>
              <a:defRPr/>
            </a:pPr>
            <a:fld id="{E4B53166-8471-47F5-BB33-D02D873A94FC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4F5FE5-9147-4A7F-88E3-4C64DD8E92A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0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884363" y="1982740"/>
            <a:ext cx="9793831" cy="1940674"/>
          </a:xfrm>
        </p:spPr>
        <p:txBody>
          <a:bodyPr/>
          <a:lstStyle/>
          <a:p>
            <a:r>
              <a:rPr lang="en-US" dirty="0"/>
              <a:t>Minimize the number of conditional constructs and indefinite loop constructs due to the </a:t>
            </a:r>
            <a:r>
              <a:rPr lang="en-US" dirty="0" err="1"/>
              <a:t>cpu</a:t>
            </a:r>
            <a:r>
              <a:rPr lang="en-US" dirty="0"/>
              <a:t>-time devoted to the evaluation of the logical expressions. In this regard, </a:t>
            </a:r>
            <a:r>
              <a:rPr lang="en-US" b="1" dirty="0"/>
              <a:t>For</a:t>
            </a:r>
            <a:r>
              <a:rPr lang="en-US" dirty="0"/>
              <a:t>-constructs are faster than </a:t>
            </a:r>
            <a:r>
              <a:rPr lang="en-US" b="1" dirty="0"/>
              <a:t>While</a:t>
            </a:r>
            <a:r>
              <a:rPr lang="en-US" dirty="0"/>
              <a:t>- or </a:t>
            </a:r>
            <a:r>
              <a:rPr lang="en-US" b="1" dirty="0"/>
              <a:t>Repeat-Until</a:t>
            </a:r>
            <a:r>
              <a:rPr lang="en-US" dirty="0"/>
              <a:t> constructs.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186629" cy="365125"/>
          </a:xfrm>
        </p:spPr>
        <p:txBody>
          <a:bodyPr/>
          <a:lstStyle/>
          <a:p>
            <a:pPr>
              <a:defRPr/>
            </a:pPr>
            <a:fld id="{E744F542-8167-4F4A-AC15-A55BF1022F64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540D9-99FF-4802-9894-08B8FC6846D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4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DEFINITIONS AND SOURCES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OF </a:t>
            </a:r>
            <a:r>
              <a:rPr lang="en-US" dirty="0"/>
              <a:t>ERROR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564227" y="2873986"/>
            <a:ext cx="11238928" cy="4200209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spcBef>
                <a:spcPts val="2400"/>
              </a:spcBef>
              <a:buClr>
                <a:srgbClr val="0052D4"/>
              </a:buClr>
              <a:buFont typeface="+mj-lt"/>
              <a:buAutoNum type="arabicParenR"/>
            </a:pP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Modelling </a:t>
            </a:r>
            <a:r>
              <a:rPr lang="en-US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  <a:p>
            <a:pPr marL="514350" indent="-514350">
              <a:spcBef>
                <a:spcPts val="2400"/>
              </a:spcBef>
              <a:buClr>
                <a:srgbClr val="0052D4"/>
              </a:buClr>
              <a:buFont typeface="+mj-lt"/>
              <a:buAutoNum type="arabicParenR"/>
            </a:pPr>
            <a:r>
              <a:rPr lang="en-US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Experimental Error</a:t>
            </a:r>
          </a:p>
          <a:p>
            <a:pPr marL="514350" indent="-514350">
              <a:spcBef>
                <a:spcPts val="2400"/>
              </a:spcBef>
              <a:buClr>
                <a:srgbClr val="0052D4"/>
              </a:buClr>
              <a:buFont typeface="+mj-lt"/>
              <a:buAutoNum type="arabicParenR"/>
            </a:pPr>
            <a:r>
              <a:rPr lang="en-US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Numerical Error</a:t>
            </a:r>
          </a:p>
          <a:p>
            <a:pPr marL="0" indent="0">
              <a:spcBef>
                <a:spcPts val="2400"/>
              </a:spcBef>
              <a:buClr>
                <a:srgbClr val="0052D4"/>
              </a:buCl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279097" cy="365125"/>
          </a:xfrm>
        </p:spPr>
        <p:txBody>
          <a:bodyPr/>
          <a:lstStyle/>
          <a:p>
            <a:pPr>
              <a:defRPr/>
            </a:pPr>
            <a:fld id="{C425F9EA-4244-431A-8246-C31477288200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04D13-501C-488E-80E7-BF1628C2D61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97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ERROR, ACCURACY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PRECISION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21" y="1438506"/>
            <a:ext cx="8245640" cy="38513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9288" y="5410731"/>
            <a:ext cx="103873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1.3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(a) Accuracy-low, Precision-low, Bias present (on the east of the target);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b) Accuracy-high, precision-low (No bias),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c) Accuracy-low, Precision-high, Bias present (on the SW of the target),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d) Accuracy-high, Precision-high (No Bias)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225246" cy="365125"/>
          </a:xfrm>
        </p:spPr>
        <p:txBody>
          <a:bodyPr/>
          <a:lstStyle/>
          <a:p>
            <a:pPr>
              <a:defRPr/>
            </a:pPr>
            <a:fld id="{E13A1D94-66CF-4500-AB9C-16FE8076CD3D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04D13-501C-488E-80E7-BF1628C2D61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OF ERROR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959" y="1437245"/>
            <a:ext cx="6768000" cy="502839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073614" cy="365125"/>
          </a:xfrm>
        </p:spPr>
        <p:txBody>
          <a:bodyPr/>
          <a:lstStyle/>
          <a:p>
            <a:pPr>
              <a:defRPr/>
            </a:pPr>
            <a:fld id="{92E1141A-841E-4428-97B5-3ADB57A4C223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5C881-778A-4D9A-A049-CF60F408BCF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Single-/Double-Precision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50" y="2029174"/>
            <a:ext cx="8980952" cy="329523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124985" cy="365125"/>
          </a:xfrm>
        </p:spPr>
        <p:txBody>
          <a:bodyPr/>
          <a:lstStyle/>
          <a:p>
            <a:pPr>
              <a:defRPr/>
            </a:pPr>
            <a:fld id="{9184BD27-5C80-4261-B18E-430E4875CE13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5C881-778A-4D9A-A049-CF60F408BCF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45" y="1415266"/>
            <a:ext cx="9514286" cy="291428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094162" cy="365125"/>
          </a:xfrm>
        </p:spPr>
        <p:txBody>
          <a:bodyPr/>
          <a:lstStyle/>
          <a:p>
            <a:pPr>
              <a:defRPr/>
            </a:pPr>
            <a:fld id="{3633BFCC-3F6A-42DE-8978-549639388FB1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5C881-778A-4D9A-A049-CF60F408BCF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0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884363" y="1982739"/>
            <a:ext cx="9793831" cy="2032669"/>
          </a:xfrm>
        </p:spPr>
        <p:txBody>
          <a:bodyPr/>
          <a:lstStyle/>
          <a:p>
            <a:r>
              <a:rPr lang="en-US" dirty="0"/>
              <a:t>Utilizing the machine epsilon, ϵ</a:t>
            </a:r>
            <a:r>
              <a:rPr lang="en-US" baseline="-25000" dirty="0"/>
              <a:t>m</a:t>
            </a:r>
            <a:r>
              <a:rPr lang="en-US" dirty="0"/>
              <a:t>, in computer programs makes the programs portable, i.e., machine-independent. In other words, the programs become </a:t>
            </a:r>
            <a:r>
              <a:rPr lang="en-US" dirty="0" smtClean="0"/>
              <a:t>independent </a:t>
            </a:r>
            <a:r>
              <a:rPr lang="en-US" dirty="0"/>
              <a:t>of the computer hardware or systems for which they </a:t>
            </a:r>
            <a:r>
              <a:rPr lang="en-US" dirty="0" smtClean="0"/>
              <a:t>were designed.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227726" cy="365125"/>
          </a:xfrm>
        </p:spPr>
        <p:txBody>
          <a:bodyPr/>
          <a:lstStyle/>
          <a:p>
            <a:pPr>
              <a:defRPr/>
            </a:pPr>
            <a:fld id="{D21DE703-CE4C-4D6C-9E7A-4CCD7C680C67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540D9-99FF-4802-9894-08B8FC6846D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2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more prudent approach is to base an equality test on the relative error, </a:t>
            </a:r>
            <a:r>
              <a:rPr lang="en-US" dirty="0" smtClean="0"/>
              <a:t>                            , </a:t>
            </a:r>
            <a:r>
              <a:rPr lang="en-US" dirty="0"/>
              <a:t>rather than absolute error, especially when dealing with very small or very large numbers.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2297767"/>
              </p:ext>
            </p:extLst>
          </p:nvPr>
        </p:nvGraphicFramePr>
        <p:xfrm>
          <a:off x="2916000" y="2412000"/>
          <a:ext cx="2325600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3" imgW="965160" imgH="253800" progId="Equation.DSMT4">
                  <p:embed/>
                </p:oleObj>
              </mc:Choice>
              <mc:Fallback>
                <p:oleObj name="Equation" r:id="rId3" imgW="9651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6000" y="2412000"/>
                        <a:ext cx="2325600" cy="6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145533" cy="365125"/>
          </a:xfrm>
        </p:spPr>
        <p:txBody>
          <a:bodyPr/>
          <a:lstStyle/>
          <a:p>
            <a:pPr>
              <a:defRPr/>
            </a:pPr>
            <a:fld id="{E706D9B3-ACBA-485C-B54C-5930FBD5E82A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E540D9-99FF-4802-9894-08B8FC6846D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ROUNDING-OFF AND CHOPPING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24636"/>
              </p:ext>
            </p:extLst>
          </p:nvPr>
        </p:nvGraphicFramePr>
        <p:xfrm>
          <a:off x="1161982" y="2185228"/>
          <a:ext cx="789622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Equation" r:id="rId3" imgW="4559040" imgH="1002960" progId="Equation.DSMT4">
                  <p:embed/>
                </p:oleObj>
              </mc:Choice>
              <mc:Fallback>
                <p:oleObj name="Equation" r:id="rId3" imgW="4559040" imgH="10029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1982" y="2185228"/>
                        <a:ext cx="7896225" cy="173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238000" cy="365125"/>
          </a:xfrm>
        </p:spPr>
        <p:txBody>
          <a:bodyPr/>
          <a:lstStyle/>
          <a:p>
            <a:pPr>
              <a:defRPr/>
            </a:pPr>
            <a:fld id="{894343AA-F3BC-4850-A569-8557F92F9178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5C881-778A-4D9A-A049-CF60F408BCF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1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Digits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94024" y="1443410"/>
            <a:ext cx="11472690" cy="490160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buClr>
                <a:srgbClr val="0052D4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sz="2400" dirty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non-zero digits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1, 2,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9 are significant; e.g., 123 and 1.234 have, respectively, three and four significant digits;</a:t>
            </a:r>
          </a:p>
          <a:p>
            <a:pPr marL="360000" indent="-360000">
              <a:buClr>
                <a:srgbClr val="0052D4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Zeros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en-US" sz="2400" dirty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two non-zero digits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significant; e.g., 102 and 1.02 have three significant figures, while 12.003 has five significant digits;</a:t>
            </a:r>
          </a:p>
          <a:p>
            <a:pPr marL="360000" indent="-360000">
              <a:buClr>
                <a:srgbClr val="0052D4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Zeros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  <a:r>
              <a:rPr lang="en-US" sz="2400" dirty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of the first non-zero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digit in a number are </a:t>
            </a:r>
            <a:r>
              <a:rPr lang="en-US" sz="2400" i="1" dirty="0" smtClean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significant; e.g., 0.01, 0.012, 0.00123, and 0.01234 have one, two, three, and four significant digits, respectively;</a:t>
            </a:r>
          </a:p>
          <a:p>
            <a:pPr marL="360000" indent="-360000">
              <a:buClr>
                <a:srgbClr val="0052D4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Zeros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the </a:t>
            </a:r>
            <a:r>
              <a:rPr lang="en-US" sz="2400" dirty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 of the last non-zero digit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number (i.e., trailing zeros)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a decimal point are significant; e.g., 1.30 and 123.000 have, respectively, three, and six significant digits;</a:t>
            </a:r>
          </a:p>
          <a:p>
            <a:pPr marL="360000" indent="-360000">
              <a:buClr>
                <a:srgbClr val="0052D4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significance of trailing zeros in an integer depends on the measurement; e.g., 12300 is ambiguous, but it becomes more meaningful when expressed as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1.23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(three-significant digits),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1.230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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4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(four significant digits), or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1.2300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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4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five significant digits).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04D13-501C-488E-80E7-BF1628C2D61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9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 </a:t>
            </a:r>
            <a:r>
              <a:rPr lang="en-US" dirty="0"/>
              <a:t>the effects of rounding on floating-point arithmetic operations; </a:t>
            </a:r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/>
              <a:t>the concept of loss of significance and how to avoid it; </a:t>
            </a:r>
            <a:endParaRPr lang="en-US" dirty="0" smtClean="0"/>
          </a:p>
          <a:p>
            <a:r>
              <a:rPr lang="en-US" dirty="0" smtClean="0"/>
              <a:t>determine </a:t>
            </a:r>
            <a:r>
              <a:rPr lang="en-US" dirty="0"/>
              <a:t>the convergence rate of sequences; </a:t>
            </a:r>
            <a:endParaRPr lang="en-US" dirty="0" smtClean="0"/>
          </a:p>
          <a:p>
            <a:r>
              <a:rPr lang="en-US" dirty="0" smtClean="0"/>
              <a:t>explain </a:t>
            </a:r>
            <a:r>
              <a:rPr lang="en-US" dirty="0"/>
              <a:t>the significance of the condition of a problem and the stability of a method; </a:t>
            </a:r>
            <a:endParaRPr lang="en-US" dirty="0" smtClean="0"/>
          </a:p>
          <a:p>
            <a:r>
              <a:rPr lang="en-US" dirty="0" smtClean="0"/>
              <a:t>determine </a:t>
            </a:r>
            <a:r>
              <a:rPr lang="en-US" dirty="0"/>
              <a:t>the truncation error of a series approximation; </a:t>
            </a:r>
            <a:endParaRPr lang="en-US" dirty="0" smtClean="0"/>
          </a:p>
          <a:p>
            <a:r>
              <a:rPr lang="en-US" dirty="0" smtClean="0"/>
              <a:t>apply </a:t>
            </a:r>
            <a:r>
              <a:rPr lang="en-US" dirty="0"/>
              <a:t>the mean value theorems to practical problems; </a:t>
            </a:r>
            <a:endParaRPr lang="en-US" dirty="0" smtClean="0"/>
          </a:p>
          <a:p>
            <a:r>
              <a:rPr lang="en-US" dirty="0" smtClean="0"/>
              <a:t>investigate </a:t>
            </a:r>
            <a:r>
              <a:rPr lang="en-US" dirty="0"/>
              <a:t>and identify the truncation error of a positive and alternating series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60363" y="6308725"/>
            <a:ext cx="1108841" cy="365125"/>
          </a:xfrm>
        </p:spPr>
        <p:txBody>
          <a:bodyPr/>
          <a:lstStyle/>
          <a:p>
            <a:pPr>
              <a:defRPr/>
            </a:pPr>
            <a:fld id="{05148C68-FD7E-4125-8D8E-B0484C891587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4F5FE5-9147-4A7F-88E3-4C64DD8E92A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5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 Number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140" y="1394445"/>
            <a:ext cx="9619048" cy="496190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8275" y="6356350"/>
            <a:ext cx="1186629" cy="365125"/>
          </a:xfrm>
        </p:spPr>
        <p:txBody>
          <a:bodyPr/>
          <a:lstStyle/>
          <a:p>
            <a:pPr>
              <a:defRPr/>
            </a:pPr>
            <a:fld id="{6CFD4E9F-99AC-4A0C-9CD9-F7E77A7EF170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04D13-501C-488E-80E7-BF1628C2D61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97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ROUNDING-OFF AND CHOPPING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90" y="2250059"/>
            <a:ext cx="10058400" cy="252058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104436" cy="365125"/>
          </a:xfrm>
        </p:spPr>
        <p:txBody>
          <a:bodyPr/>
          <a:lstStyle/>
          <a:p>
            <a:pPr>
              <a:defRPr/>
            </a:pPr>
            <a:fld id="{956B707E-3F39-482F-A0AF-1EE8B7284376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5C881-778A-4D9A-A049-CF60F408BCF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76" y="2497550"/>
            <a:ext cx="4392000" cy="280158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78" y="1888507"/>
            <a:ext cx="6876000" cy="372142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176355" cy="365125"/>
          </a:xfrm>
        </p:spPr>
        <p:txBody>
          <a:bodyPr/>
          <a:lstStyle/>
          <a:p>
            <a:pPr>
              <a:defRPr/>
            </a:pPr>
            <a:fld id="{59DC9D99-EBB7-470E-B4CE-C4A41EB1F655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5C881-778A-4D9A-A049-CF60F408BCF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1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842" y="-10633"/>
            <a:ext cx="10515600" cy="1325563"/>
          </a:xfrm>
        </p:spPr>
        <p:txBody>
          <a:bodyPr/>
          <a:lstStyle/>
          <a:p>
            <a:r>
              <a:rPr lang="en-US" dirty="0" smtClean="0"/>
              <a:t>1.1 Numerical Algorithms as Pseudocodes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550" y="1408490"/>
            <a:ext cx="5349755" cy="480667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135259" cy="365125"/>
          </a:xfrm>
        </p:spPr>
        <p:txBody>
          <a:bodyPr/>
          <a:lstStyle/>
          <a:p>
            <a:pPr>
              <a:defRPr/>
            </a:pPr>
            <a:fld id="{33B14DF7-3301-42CF-B3C4-FE682B0752AC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85C881-778A-4D9A-A049-CF60F408BCF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a Pseudocode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67519" y="1956392"/>
            <a:ext cx="10879137" cy="363629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spcBef>
                <a:spcPts val="2400"/>
              </a:spcBef>
              <a:buClr>
                <a:srgbClr val="0052D4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DEFINITENESS: Every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must be specified and should follow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sequence 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right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order; </a:t>
            </a:r>
          </a:p>
          <a:p>
            <a:pPr marL="360000" indent="-360000">
              <a:spcBef>
                <a:spcPts val="2400"/>
              </a:spcBef>
              <a:buClr>
                <a:srgbClr val="0052D4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FINITENESS: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pseudocode must terminate after a finite number of steps with either an output or error message, and it should not go into an infinite loop or terminate without any clue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360000" indent="-360000">
              <a:spcBef>
                <a:spcPts val="2400"/>
              </a:spcBef>
              <a:buClr>
                <a:srgbClr val="0052D4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EFFECTIVENESS: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pseudocode must be free of unnecessary or redundant steps or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instructions.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124985" cy="365125"/>
          </a:xfrm>
        </p:spPr>
        <p:txBody>
          <a:bodyPr/>
          <a:lstStyle/>
          <a:p>
            <a:pPr>
              <a:defRPr/>
            </a:pPr>
            <a:fld id="{4DF51896-3D84-4C5C-BAEB-E1638ED745F1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04D13-501C-488E-80E7-BF1628C2D6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1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Constructs</a:t>
            </a:r>
            <a:endParaRPr lang="en-US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67519" y="1456662"/>
            <a:ext cx="11238928" cy="4901608"/>
          </a:xfrm>
          <a:prstGeom prst="rect">
            <a:avLst/>
          </a:prstGeom>
        </p:spPr>
        <p:txBody>
          <a:bodyPr/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360000">
              <a:spcBef>
                <a:spcPts val="2400"/>
              </a:spcBef>
              <a:buClr>
                <a:srgbClr val="0052D4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SEQUENTIAL CONSTRUCTS: Statements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processed and executed in the same sequential order they are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written; </a:t>
            </a:r>
          </a:p>
          <a:p>
            <a:pPr marL="360000" indent="-360000">
              <a:spcBef>
                <a:spcPts val="2400"/>
              </a:spcBef>
              <a:buClr>
                <a:srgbClr val="0052D4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SELECTION (BRANCHING) CONSTRUCTS: These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constructs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smtClean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 smtClean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 smtClean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 smtClean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n-US" dirty="0" smtClean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 smtClean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en-US" dirty="0" smtClean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b="1" dirty="0" smtClean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decide which of the two sets of expression blocks will be processed. The selection constructs start by testing a condition (a Boolean result: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Depending on the result, the program is directed down one of the two available paths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360000" indent="-360000">
              <a:spcBef>
                <a:spcPts val="2400"/>
              </a:spcBef>
              <a:buClr>
                <a:srgbClr val="0052D4"/>
              </a:buClr>
              <a:buFont typeface="Wingdings" panose="05000000000000000000" pitchFamily="2" charset="2"/>
              <a:buChar char="v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 (REPEATING) CONSTRUCTS: There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two kinds of repetition structures: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count-controlled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-construct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and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condition-controlled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dirty="0" smtClean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 smtClean="0">
                <a:solidFill>
                  <a:srgbClr val="0052D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Repeat-Until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block of instructions is repeated a number of times until a condition is met.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104436" cy="365125"/>
          </a:xfrm>
        </p:spPr>
        <p:txBody>
          <a:bodyPr/>
          <a:lstStyle/>
          <a:p>
            <a:pPr>
              <a:defRPr/>
            </a:pPr>
            <a:fld id="{1BC66A80-2CA6-4170-8BB5-C00C5D0717E4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04D13-501C-488E-80E7-BF1628C2D61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3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Constructs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" y="2540017"/>
            <a:ext cx="7800000" cy="262857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981146" cy="365125"/>
          </a:xfrm>
        </p:spPr>
        <p:txBody>
          <a:bodyPr/>
          <a:lstStyle/>
          <a:p>
            <a:pPr>
              <a:defRPr/>
            </a:pPr>
            <a:fld id="{EB9279C1-ACFF-44DE-B402-6094BF4DFE92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04D13-501C-488E-80E7-BF1628C2D61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Constructs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" y="2487110"/>
            <a:ext cx="7866667" cy="318095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011969" cy="365125"/>
          </a:xfrm>
        </p:spPr>
        <p:txBody>
          <a:bodyPr/>
          <a:lstStyle/>
          <a:p>
            <a:pPr>
              <a:defRPr/>
            </a:pPr>
            <a:fld id="{CBB75926-1809-46FA-8AF6-CA96D426B2F7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04D13-501C-488E-80E7-BF1628C2D6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3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Constructs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44" y="1560791"/>
            <a:ext cx="7819048" cy="44571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292" y="3499369"/>
            <a:ext cx="3342857" cy="104761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82575" y="6308725"/>
            <a:ext cx="1030736" cy="365125"/>
          </a:xfrm>
        </p:spPr>
        <p:txBody>
          <a:bodyPr/>
          <a:lstStyle/>
          <a:p>
            <a:pPr>
              <a:defRPr/>
            </a:pPr>
            <a:fld id="{4194CA2F-18DE-46EB-8251-EF209EC680E5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Numerical Methods for Scientists and Engineers: With Pseudocodes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504D13-501C-488E-80E7-BF1628C2D6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Book" id="{24D53578-68F3-47F1-84CE-14F3D9E92EF5}" vid="{0DB635FC-E46A-44A4-AD43-FD5DAFC2C2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MyBook</Template>
  <TotalTime>254</TotalTime>
  <Words>1326</Words>
  <Application>Microsoft Office PowerPoint</Application>
  <PresentationFormat>Widescreen</PresentationFormat>
  <Paragraphs>169</Paragraphs>
  <Slides>32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Symbol</vt:lpstr>
      <vt:lpstr>Wingdings</vt:lpstr>
      <vt:lpstr>Wingdings 2</vt:lpstr>
      <vt:lpstr>Office Theme</vt:lpstr>
      <vt:lpstr>Equation</vt:lpstr>
      <vt:lpstr>Numerical Methods</vt:lpstr>
      <vt:lpstr>PowerPoint Presentation</vt:lpstr>
      <vt:lpstr>PowerPoint Presentation</vt:lpstr>
      <vt:lpstr>1.1 Numerical Algorithms as Pseudocodes</vt:lpstr>
      <vt:lpstr>Elements of a Pseudocode</vt:lpstr>
      <vt:lpstr>Pseudocode Constructs</vt:lpstr>
      <vt:lpstr>Sequential Constructs</vt:lpstr>
      <vt:lpstr>Conditional Constructs</vt:lpstr>
      <vt:lpstr>Conditional Constructs</vt:lpstr>
      <vt:lpstr>Loops and Accumulators</vt:lpstr>
      <vt:lpstr>Loops and Accumulators</vt:lpstr>
      <vt:lpstr>PowerPoint Presentation</vt:lpstr>
      <vt:lpstr>PSEUDOCODES, FUNCTION MODULES AND MODULES</vt:lpstr>
      <vt:lpstr>Modular Programming</vt:lpstr>
      <vt:lpstr>Pseudo-Function Module</vt:lpstr>
      <vt:lpstr>Pseudo-Recursive Function Module</vt:lpstr>
      <vt:lpstr>Pseudo-Module</vt:lpstr>
      <vt:lpstr>TIPS FOR EFFICIENT PROGRAMMING</vt:lpstr>
      <vt:lpstr>Cpu-time reduction measures</vt:lpstr>
      <vt:lpstr>PowerPoint Presentation</vt:lpstr>
      <vt:lpstr>BASIC DEFINITIONS AND SOURCES  OF ERROR</vt:lpstr>
      <vt:lpstr>MEASUREMENT ERROR, ACCURACY  AND PRECISION</vt:lpstr>
      <vt:lpstr>PROPAGATION OF ERROR</vt:lpstr>
      <vt:lpstr>Single-/Double-Precision</vt:lpstr>
      <vt:lpstr>PowerPoint Presentation</vt:lpstr>
      <vt:lpstr>PowerPoint Presentation</vt:lpstr>
      <vt:lpstr>PowerPoint Presentation</vt:lpstr>
      <vt:lpstr>ROUNDING-OFF AND CHOPPING</vt:lpstr>
      <vt:lpstr>Significant Digits</vt:lpstr>
      <vt:lpstr>Floating-point Number</vt:lpstr>
      <vt:lpstr>ROUNDING-OFF AND CHOPPING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Zaltac_PC</dc:creator>
  <cp:lastModifiedBy>Zaltac_PC</cp:lastModifiedBy>
  <cp:revision>51</cp:revision>
  <dcterms:created xsi:type="dcterms:W3CDTF">2024-04-03T06:19:06Z</dcterms:created>
  <dcterms:modified xsi:type="dcterms:W3CDTF">2024-11-20T09:29:13Z</dcterms:modified>
</cp:coreProperties>
</file>