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8"/>
  </p:notesMasterIdLst>
  <p:sldIdLst>
    <p:sldId id="256" r:id="rId2"/>
    <p:sldId id="258" r:id="rId3"/>
    <p:sldId id="274" r:id="rId4"/>
    <p:sldId id="275" r:id="rId5"/>
    <p:sldId id="276" r:id="rId6"/>
    <p:sldId id="277" r:id="rId7"/>
    <p:sldId id="278" r:id="rId8"/>
    <p:sldId id="279" r:id="rId9"/>
    <p:sldId id="283" r:id="rId10"/>
    <p:sldId id="284" r:id="rId11"/>
    <p:sldId id="280" r:id="rId12"/>
    <p:sldId id="285" r:id="rId13"/>
    <p:sldId id="287" r:id="rId14"/>
    <p:sldId id="286" r:id="rId15"/>
    <p:sldId id="281" r:id="rId16"/>
    <p:sldId id="282" r:id="rId17"/>
    <p:sldId id="264" r:id="rId18"/>
    <p:sldId id="265" r:id="rId19"/>
    <p:sldId id="266" r:id="rId20"/>
    <p:sldId id="268" r:id="rId21"/>
    <p:sldId id="267" r:id="rId22"/>
    <p:sldId id="269" r:id="rId23"/>
    <p:sldId id="270" r:id="rId24"/>
    <p:sldId id="271" r:id="rId25"/>
    <p:sldId id="272" r:id="rId26"/>
    <p:sldId id="273" r:id="rId27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7" autoAdjust="0"/>
    <p:restoredTop sz="94660"/>
  </p:normalViewPr>
  <p:slideViewPr>
    <p:cSldViewPr>
      <p:cViewPr varScale="1">
        <p:scale>
          <a:sx n="69" d="100"/>
          <a:sy n="69" d="100"/>
        </p:scale>
        <p:origin x="153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32168-F80D-41E5-A996-279643FADE56}" type="datetimeFigureOut">
              <a:rPr lang="hu-HU" smtClean="0"/>
              <a:t>2023. 05. 16.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4C4DE-DFB3-4F10-8C49-C1285D036C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1079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4C4DE-DFB3-4F10-8C49-C1285D036CB8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8758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47053F-99D6-4923-A62D-ABDE757A3B5C}" type="datetimeFigureOut">
              <a:rPr lang="hu-HU" smtClean="0"/>
              <a:pPr>
                <a:defRPr/>
              </a:pPr>
              <a:t>2023. 05. 16.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6E86D-3F7F-467C-B091-A08DEE6C0E95}" type="slidenum">
              <a:rPr lang="hu-HU" altLang="hu-HU" smtClean="0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63212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86328D-250A-4710-8CA4-9C41DB9431EB}" type="datetimeFigureOut">
              <a:rPr lang="hu-HU" smtClean="0"/>
              <a:pPr>
                <a:defRPr/>
              </a:pPr>
              <a:t>2023. 05. 16.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C4FC6-B393-45EE-9EF4-DD27C31D40F0}" type="slidenum">
              <a:rPr lang="hu-HU" altLang="hu-HU" smtClean="0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322767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61DCC9-2316-4BFB-BC22-FD718E1DF65A}" type="datetimeFigureOut">
              <a:rPr lang="hu-HU" smtClean="0"/>
              <a:pPr>
                <a:defRPr/>
              </a:pPr>
              <a:t>2023. 05. 16.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95FC-168C-4F3C-8BD8-873EA4743AEB}" type="slidenum">
              <a:rPr lang="hu-HU" altLang="hu-HU" smtClean="0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994724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29BADB-CAF6-4907-BE41-2715F48E091B}" type="datetimeFigureOut">
              <a:rPr lang="hu-HU" smtClean="0"/>
              <a:pPr>
                <a:defRPr/>
              </a:pPr>
              <a:t>2023. 05. 16.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142C-4296-4353-A30A-9B8A6E49B31F}" type="slidenum">
              <a:rPr lang="hu-HU" altLang="hu-HU" smtClean="0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05161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D14AE0-F4A7-40FE-ACCE-9413427A1A4D}" type="datetimeFigureOut">
              <a:rPr lang="hu-HU" smtClean="0"/>
              <a:pPr>
                <a:defRPr/>
              </a:pPr>
              <a:t>2023. 05. 16.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D3C0-8351-4361-B753-B029E79888CD}" type="slidenum">
              <a:rPr lang="hu-HU" altLang="hu-HU" smtClean="0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19238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7DEA41-45A7-4510-82E1-713DE1D5F735}" type="datetimeFigureOut">
              <a:rPr lang="hu-HU" smtClean="0"/>
              <a:pPr>
                <a:defRPr/>
              </a:pPr>
              <a:t>2023. 05. 16.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4FAF-E11A-4EA0-A06C-2876AE95A046}" type="slidenum">
              <a:rPr lang="hu-HU" altLang="hu-HU" smtClean="0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32766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63D674-04BA-4E23-9AB0-C76FD6D39D57}" type="datetimeFigureOut">
              <a:rPr lang="hu-HU" smtClean="0"/>
              <a:pPr>
                <a:defRPr/>
              </a:pPr>
              <a:t>2023. 05. 16.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DEFB5-2FFE-424C-A7F7-E324C5D74C89}" type="slidenum">
              <a:rPr lang="hu-HU" altLang="hu-HU" smtClean="0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78915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B0329B-D91E-417E-A74F-68676A9040EB}" type="datetimeFigureOut">
              <a:rPr lang="hu-HU" smtClean="0"/>
              <a:pPr>
                <a:defRPr/>
              </a:pPr>
              <a:t>2023. 05. 16.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11C1-E185-4A63-9C28-FDBA2E19B9EE}" type="slidenum">
              <a:rPr lang="hu-HU" altLang="hu-HU" smtClean="0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878550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1A50BF-B994-4EA0-91A8-7DD554B2D0BF}" type="datetimeFigureOut">
              <a:rPr lang="hu-HU" smtClean="0"/>
              <a:pPr>
                <a:defRPr/>
              </a:pPr>
              <a:t>2023. 05. 16.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F8AE-9505-4F77-A0DA-274C8ADD828B}" type="slidenum">
              <a:rPr lang="hu-HU" altLang="hu-HU" smtClean="0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32113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18BAC5-2060-4E83-A289-2971D9CFDD29}" type="datetimeFigureOut">
              <a:rPr lang="hu-HU" smtClean="0"/>
              <a:pPr>
                <a:defRPr/>
              </a:pPr>
              <a:t>2023. 05. 16.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378AB-E2E6-4DC3-851D-E668B5B62BD5}" type="slidenum">
              <a:rPr lang="hu-HU" altLang="hu-HU" smtClean="0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4044507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25D6BE-316C-4FF5-A8A3-23010E408DF4}" type="datetimeFigureOut">
              <a:rPr lang="hu-HU" smtClean="0"/>
              <a:pPr>
                <a:defRPr/>
              </a:pPr>
              <a:t>2023. 05. 16.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A71F-1553-48AF-9171-50FF3EF766B1}" type="slidenum">
              <a:rPr lang="hu-HU" altLang="hu-HU" smtClean="0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801486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4F2D269-0AB4-4261-80E5-3921D19C5896}" type="datetimeFigureOut">
              <a:rPr lang="hu-HU" smtClean="0"/>
              <a:pPr>
                <a:defRPr/>
              </a:pPr>
              <a:t>2023. 05. 16.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372B2-4AEB-411D-806F-8B1B40D3B071}" type="slidenum">
              <a:rPr lang="hu-HU" altLang="hu-HU" smtClean="0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78384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87624" y="2060848"/>
            <a:ext cx="6768752" cy="885776"/>
          </a:xfrm>
        </p:spPr>
        <p:txBody>
          <a:bodyPr>
            <a:noAutofit/>
          </a:bodyPr>
          <a:lstStyle/>
          <a:p>
            <a:pPr algn="ctr"/>
            <a:r>
              <a:rPr lang="hu-HU" altLang="hu-HU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Szöveges </a:t>
            </a:r>
            <a:br>
              <a:rPr lang="hu-HU" altLang="hu-HU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altLang="hu-HU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állományok kezelése</a:t>
            </a:r>
            <a:endParaRPr lang="hu-HU" altLang="hu-HU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95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hu-HU" altLang="hu-HU" dirty="0" smtClean="0"/>
              <a:t>Készítette: Vastag </a:t>
            </a:r>
            <a:r>
              <a:rPr lang="hu-HU" altLang="hu-HU" dirty="0" err="1" smtClean="0"/>
              <a:t>Atila</a:t>
            </a:r>
            <a:endParaRPr lang="hu-HU" altLang="hu-HU" dirty="0" smtClean="0"/>
          </a:p>
          <a:p>
            <a:pPr algn="r"/>
            <a:r>
              <a:rPr lang="hu-HU" altLang="hu-HU" dirty="0" smtClean="0"/>
              <a:t>2017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24744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typing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open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Line: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__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__(self, line1: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line2: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line3: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line4: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-&gt;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None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super().__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__()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self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.row:List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 = [line1, line2, line3, line4]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__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__(self) -&gt;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{line1}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{line2}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{line3}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{line4}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oneLine:str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line: Line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lines: List[Line] = []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open(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data.txt"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,encoding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'utf-8'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mode=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"r"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file: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oneLine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:=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file.readline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().strip()):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line1:str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oneLine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line2:str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file.readline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().strip()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line3:str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file.readline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().strip()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line4:str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file.readline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().strip()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line=Line(line1, line2, line3, line4)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lines.append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(line)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except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FileNotFoundError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ex: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print(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ex.filename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nem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található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!"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item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lines: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print(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item.row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7837" y="0"/>
            <a:ext cx="91618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Most </a:t>
            </a:r>
            <a:r>
              <a:rPr lang="hu-HU" sz="2000" b="1" dirty="0" smtClean="0"/>
              <a:t>úgy ahogy az a nagykönyvben is meg van írva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adatok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olva</a:t>
            </a:r>
            <a:r>
              <a:rPr lang="hu-HU" sz="2000" b="1" dirty="0" smtClean="0"/>
              <a:t>sása sorról sorra nagy méretű szöveges állományból</a:t>
            </a:r>
            <a:r>
              <a:rPr lang="en-US" sz="2000" b="1" dirty="0" smtClean="0"/>
              <a:t>, ha </a:t>
            </a:r>
            <a:r>
              <a:rPr lang="en-US" sz="2000" b="1" dirty="0" err="1" smtClean="0"/>
              <a:t>egy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objektum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adatai</a:t>
            </a:r>
            <a:r>
              <a:rPr lang="en-US" sz="2000" b="1" dirty="0" smtClean="0"/>
              <a:t> t</a:t>
            </a:r>
            <a:r>
              <a:rPr lang="hu-HU" sz="2000" b="1" dirty="0" smtClean="0"/>
              <a:t>öbb sorban vannak </a:t>
            </a:r>
            <a:endParaRPr lang="hu-HU" sz="2000" b="1" dirty="0"/>
          </a:p>
        </p:txBody>
      </p:sp>
    </p:spTree>
    <p:extLst>
      <p:ext uri="{BB962C8B-B14F-4D97-AF65-F5344CB8AC3E}">
        <p14:creationId xmlns:p14="http://schemas.microsoft.com/office/powerpoint/2010/main" val="85783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0" y="1476091"/>
            <a:ext cx="9103480" cy="39058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41732" y="0"/>
            <a:ext cx="3602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File </a:t>
            </a:r>
            <a:r>
              <a:rPr lang="en-US" sz="2400" b="1" dirty="0" err="1" smtClean="0"/>
              <a:t>megnyit</a:t>
            </a:r>
            <a:r>
              <a:rPr lang="hu-HU" sz="2400" b="1" dirty="0" smtClean="0"/>
              <a:t>ási módok:</a:t>
            </a:r>
            <a:endParaRPr lang="hu-HU" sz="2400" b="1" dirty="0"/>
          </a:p>
        </p:txBody>
      </p:sp>
    </p:spTree>
    <p:extLst>
      <p:ext uri="{BB962C8B-B14F-4D97-AF65-F5344CB8AC3E}">
        <p14:creationId xmlns:p14="http://schemas.microsoft.com/office/powerpoint/2010/main" val="67682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3419872" y="18864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JSON </a:t>
            </a:r>
            <a:r>
              <a:rPr lang="en-US" dirty="0" err="1" smtClean="0"/>
              <a:t>beolvas</a:t>
            </a:r>
            <a:r>
              <a:rPr lang="hu-HU" dirty="0" err="1" smtClean="0"/>
              <a:t>ása</a:t>
            </a:r>
            <a:endParaRPr lang="hu-HU" dirty="0"/>
          </a:p>
        </p:txBody>
      </p:sp>
      <p:sp>
        <p:nvSpPr>
          <p:cNvPr id="3" name="Téglalap 2"/>
          <p:cNvSpPr/>
          <p:nvPr/>
        </p:nvSpPr>
        <p:spPr>
          <a:xfrm>
            <a:off x="179512" y="373306"/>
            <a:ext cx="5271685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"John"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"Smith"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isAlive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"age"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27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"address"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streetAddress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"21 2nd Street"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"city"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"New York"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"state"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"NY"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postalCode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"10021-3100"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},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phoneNumbers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"type"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"home"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"number"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"212 555-1234"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},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"type"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"office"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"number"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"646 555-4567"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]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19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179512" y="44624"/>
            <a:ext cx="89644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 err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hu-HU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hu-HU" dirty="0" err="1">
                <a:solidFill>
                  <a:srgbClr val="4EC9B0"/>
                </a:solidFill>
                <a:latin typeface="Consolas" panose="020B0609020204030204" pitchFamily="49" charset="0"/>
              </a:rPr>
              <a:t>Address</a:t>
            </a:r>
            <a:r>
              <a:rPr lang="hu-HU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hu-HU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hu-HU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hu-HU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hu-HU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hu-HU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hu-HU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u-HU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hu-HU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hu-HU" dirty="0" err="1">
                <a:solidFill>
                  <a:srgbClr val="9CDCFE"/>
                </a:solidFill>
                <a:latin typeface="Consolas" panose="020B0609020204030204" pitchFamily="49" charset="0"/>
              </a:rPr>
              <a:t>streetAddress</a:t>
            </a:r>
            <a:r>
              <a:rPr lang="hu-HU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hu-HU" dirty="0" err="1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hu-HU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hu-HU" dirty="0">
                <a:solidFill>
                  <a:srgbClr val="9CDCFE"/>
                </a:solidFill>
                <a:latin typeface="Consolas" panose="020B0609020204030204" pitchFamily="49" charset="0"/>
              </a:rPr>
              <a:t>city</a:t>
            </a:r>
            <a:r>
              <a:rPr lang="hu-HU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hu-HU" dirty="0" err="1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hu-HU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hu-HU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hu-HU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hu-HU" dirty="0" err="1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hu-HU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hu-HU" dirty="0" err="1">
                <a:solidFill>
                  <a:srgbClr val="9CDCFE"/>
                </a:solidFill>
                <a:latin typeface="Consolas" panose="020B0609020204030204" pitchFamily="49" charset="0"/>
              </a:rPr>
              <a:t>postalCode</a:t>
            </a:r>
            <a:r>
              <a:rPr lang="hu-HU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hu-HU" dirty="0" err="1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hu-HU" dirty="0">
                <a:solidFill>
                  <a:srgbClr val="D4D4D4"/>
                </a:solidFill>
                <a:latin typeface="Consolas" panose="020B0609020204030204" pitchFamily="49" charset="0"/>
              </a:rPr>
              <a:t>) -&gt; </a:t>
            </a:r>
            <a:r>
              <a:rPr lang="hu-HU" dirty="0" err="1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hu-HU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hu-HU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hu-HU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hu-H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u-HU" dirty="0" err="1">
                <a:solidFill>
                  <a:srgbClr val="9CDCFE"/>
                </a:solidFill>
                <a:latin typeface="Consolas" panose="020B0609020204030204" pitchFamily="49" charset="0"/>
              </a:rPr>
              <a:t>streetAddress</a:t>
            </a:r>
            <a:r>
              <a:rPr lang="hu-HU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hu-HU" dirty="0" err="1">
                <a:solidFill>
                  <a:srgbClr val="9CDCFE"/>
                </a:solidFill>
                <a:latin typeface="Consolas" panose="020B0609020204030204" pitchFamily="49" charset="0"/>
              </a:rPr>
              <a:t>streetAddress</a:t>
            </a:r>
            <a:endParaRPr lang="hu-H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u-HU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hu-HU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hu-H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u-HU" dirty="0" err="1">
                <a:solidFill>
                  <a:srgbClr val="9CDCFE"/>
                </a:solidFill>
                <a:latin typeface="Consolas" panose="020B0609020204030204" pitchFamily="49" charset="0"/>
              </a:rPr>
              <a:t>city</a:t>
            </a:r>
            <a:r>
              <a:rPr lang="hu-HU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hu-HU" dirty="0">
                <a:solidFill>
                  <a:srgbClr val="9CDCFE"/>
                </a:solidFill>
                <a:latin typeface="Consolas" panose="020B0609020204030204" pitchFamily="49" charset="0"/>
              </a:rPr>
              <a:t>city</a:t>
            </a:r>
            <a:endParaRPr lang="hu-H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u-HU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hu-HU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hu-H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u-HU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hu-HU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hu-HU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endParaRPr lang="hu-H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u-HU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hu-HU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hu-H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u-HU" dirty="0" err="1">
                <a:solidFill>
                  <a:srgbClr val="9CDCFE"/>
                </a:solidFill>
                <a:latin typeface="Consolas" panose="020B0609020204030204" pitchFamily="49" charset="0"/>
              </a:rPr>
              <a:t>postalCode</a:t>
            </a:r>
            <a:r>
              <a:rPr lang="hu-HU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hu-HU" dirty="0" err="1">
                <a:solidFill>
                  <a:srgbClr val="9CDCFE"/>
                </a:solidFill>
                <a:latin typeface="Consolas" panose="020B0609020204030204" pitchFamily="49" charset="0"/>
              </a:rPr>
              <a:t>postalCode</a:t>
            </a:r>
            <a:endParaRPr lang="hu-H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églalap 2"/>
          <p:cNvSpPr/>
          <p:nvPr/>
        </p:nvSpPr>
        <p:spPr>
          <a:xfrm>
            <a:off x="179512" y="2476346"/>
            <a:ext cx="89644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Phone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-&gt;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églalap 3"/>
          <p:cNvSpPr/>
          <p:nvPr/>
        </p:nvSpPr>
        <p:spPr>
          <a:xfrm>
            <a:off x="179512" y="4077072"/>
            <a:ext cx="89289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 err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hu-HU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hu-HU" dirty="0" err="1">
                <a:solidFill>
                  <a:srgbClr val="4EC9B0"/>
                </a:solidFill>
                <a:latin typeface="Consolas" panose="020B0609020204030204" pitchFamily="49" charset="0"/>
              </a:rPr>
              <a:t>Person</a:t>
            </a:r>
            <a:r>
              <a:rPr lang="hu-HU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hu-HU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hu-HU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hu-HU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hu-HU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hu-HU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hu-HU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hu-HU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u-HU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hu-HU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hu-HU" dirty="0" err="1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hu-HU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hu-HU" dirty="0" err="1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hu-HU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hu-HU" dirty="0" err="1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hu-HU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hu-HU" dirty="0" err="1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hu-HU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hu-HU" dirty="0" err="1">
                <a:solidFill>
                  <a:srgbClr val="9CDCFE"/>
                </a:solidFill>
                <a:latin typeface="Consolas" panose="020B0609020204030204" pitchFamily="49" charset="0"/>
              </a:rPr>
              <a:t>isAlive</a:t>
            </a:r>
            <a:r>
              <a:rPr lang="hu-HU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hu-HU" dirty="0" err="1">
                <a:solidFill>
                  <a:srgbClr val="4EC9B0"/>
                </a:solidFill>
                <a:latin typeface="Consolas" panose="020B0609020204030204" pitchFamily="49" charset="0"/>
              </a:rPr>
              <a:t>bool</a:t>
            </a:r>
            <a:r>
              <a:rPr lang="hu-HU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hu-HU" dirty="0" err="1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hu-HU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hu-HU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hu-HU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hu-HU" dirty="0" err="1">
                <a:solidFill>
                  <a:srgbClr val="9CDCFE"/>
                </a:solidFill>
                <a:latin typeface="Consolas" panose="020B0609020204030204" pitchFamily="49" charset="0"/>
              </a:rPr>
              <a:t>address</a:t>
            </a:r>
            <a:r>
              <a:rPr lang="hu-HU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hu-HU" dirty="0" err="1">
                <a:solidFill>
                  <a:srgbClr val="4EC9B0"/>
                </a:solidFill>
                <a:latin typeface="Consolas" panose="020B0609020204030204" pitchFamily="49" charset="0"/>
              </a:rPr>
              <a:t>Address</a:t>
            </a:r>
            <a:r>
              <a:rPr lang="hu-HU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hu-HU" dirty="0" err="1">
                <a:solidFill>
                  <a:srgbClr val="9CDCFE"/>
                </a:solidFill>
                <a:latin typeface="Consolas" panose="020B0609020204030204" pitchFamily="49" charset="0"/>
              </a:rPr>
              <a:t>phoneNumbers</a:t>
            </a:r>
            <a:r>
              <a:rPr lang="hu-HU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hu-HU" dirty="0" err="1">
                <a:solidFill>
                  <a:srgbClr val="9CDCFE"/>
                </a:solidFill>
                <a:latin typeface="Consolas" panose="020B0609020204030204" pitchFamily="49" charset="0"/>
              </a:rPr>
              <a:t>List</a:t>
            </a:r>
            <a:r>
              <a:rPr lang="hu-HU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hu-HU" dirty="0" err="1">
                <a:solidFill>
                  <a:srgbClr val="4EC9B0"/>
                </a:solidFill>
                <a:latin typeface="Consolas" panose="020B0609020204030204" pitchFamily="49" charset="0"/>
              </a:rPr>
              <a:t>Phone</a:t>
            </a:r>
            <a:r>
              <a:rPr lang="hu-HU" dirty="0">
                <a:solidFill>
                  <a:srgbClr val="D4D4D4"/>
                </a:solidFill>
                <a:latin typeface="Consolas" panose="020B0609020204030204" pitchFamily="49" charset="0"/>
              </a:rPr>
              <a:t>]) -&gt; </a:t>
            </a:r>
            <a:r>
              <a:rPr lang="hu-HU" dirty="0" err="1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hu-HU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hu-HU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hu-HU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hu-H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u-HU" dirty="0" err="1">
                <a:solidFill>
                  <a:srgbClr val="9CDCFE"/>
                </a:solidFill>
                <a:latin typeface="Consolas" panose="020B0609020204030204" pitchFamily="49" charset="0"/>
              </a:rPr>
              <a:t>firsName</a:t>
            </a:r>
            <a:r>
              <a:rPr lang="hu-HU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hu-HU" dirty="0" err="1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endParaRPr lang="hu-H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u-HU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hu-HU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hu-H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u-HU" dirty="0" err="1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hu-HU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hu-HU" dirty="0" err="1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endParaRPr lang="hu-H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u-HU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hu-HU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hu-H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u-HU" dirty="0" err="1">
                <a:solidFill>
                  <a:srgbClr val="9CDCFE"/>
                </a:solidFill>
                <a:latin typeface="Consolas" panose="020B0609020204030204" pitchFamily="49" charset="0"/>
              </a:rPr>
              <a:t>isAlive</a:t>
            </a:r>
            <a:r>
              <a:rPr lang="hu-HU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hu-HU" dirty="0" err="1">
                <a:solidFill>
                  <a:srgbClr val="9CDCFE"/>
                </a:solidFill>
                <a:latin typeface="Consolas" panose="020B0609020204030204" pitchFamily="49" charset="0"/>
              </a:rPr>
              <a:t>isAlive</a:t>
            </a:r>
            <a:endParaRPr lang="hu-H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u-HU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hu-HU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hu-H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u-HU" dirty="0" err="1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hu-HU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hu-HU" dirty="0" err="1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endParaRPr lang="hu-H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u-HU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hu-HU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hu-H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u-HU" dirty="0" err="1">
                <a:solidFill>
                  <a:srgbClr val="9CDCFE"/>
                </a:solidFill>
                <a:latin typeface="Consolas" panose="020B0609020204030204" pitchFamily="49" charset="0"/>
              </a:rPr>
              <a:t>address</a:t>
            </a:r>
            <a:r>
              <a:rPr lang="hu-HU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hu-HU" dirty="0" err="1">
                <a:solidFill>
                  <a:srgbClr val="9CDCFE"/>
                </a:solidFill>
                <a:latin typeface="Consolas" panose="020B0609020204030204" pitchFamily="49" charset="0"/>
              </a:rPr>
              <a:t>address</a:t>
            </a:r>
            <a:endParaRPr lang="hu-H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u-HU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hu-HU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hu-H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u-HU" dirty="0" err="1">
                <a:solidFill>
                  <a:srgbClr val="9CDCFE"/>
                </a:solidFill>
                <a:latin typeface="Consolas" panose="020B0609020204030204" pitchFamily="49" charset="0"/>
              </a:rPr>
              <a:t>phoneNumbers</a:t>
            </a:r>
            <a:r>
              <a:rPr lang="hu-HU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hu-HU" dirty="0" err="1">
                <a:solidFill>
                  <a:srgbClr val="9CDCFE"/>
                </a:solidFill>
                <a:latin typeface="Consolas" panose="020B0609020204030204" pitchFamily="49" charset="0"/>
              </a:rPr>
              <a:t>phoneNumbers</a:t>
            </a:r>
            <a:endParaRPr lang="hu-H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43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323528" y="980728"/>
            <a:ext cx="835292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4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hu-HU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hu-HU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typing</a:t>
            </a:r>
            <a:r>
              <a:rPr lang="hu-HU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hu-HU" sz="2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hu-HU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hu-HU" sz="2400" dirty="0">
                <a:solidFill>
                  <a:srgbClr val="9CDCFE"/>
                </a:solidFill>
                <a:latin typeface="Consolas" panose="020B0609020204030204" pitchFamily="49" charset="0"/>
              </a:rPr>
              <a:t>List</a:t>
            </a:r>
            <a:endParaRPr lang="hu-HU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u-HU" sz="2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hu-HU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hu-HU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json</a:t>
            </a:r>
            <a:endParaRPr lang="hu-HU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u-HU" sz="2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hu-HU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hu-HU" sz="24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hu-HU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hu-HU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person</a:t>
            </a:r>
            <a:r>
              <a:rPr lang="hu-HU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hu-HU" sz="2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hu-HU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hu-HU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Person</a:t>
            </a:r>
            <a:endParaRPr lang="hu-HU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u-HU" sz="2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hu-HU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hu-HU" sz="24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hu-HU" sz="2400" dirty="0" err="1">
                <a:solidFill>
                  <a:srgbClr val="6A9955"/>
                </a:solidFill>
                <a:latin typeface="Consolas" panose="020B0609020204030204" pitchFamily="49" charset="0"/>
              </a:rPr>
              <a:t>read</a:t>
            </a:r>
            <a:r>
              <a:rPr lang="hu-HU" sz="2400" dirty="0">
                <a:solidFill>
                  <a:srgbClr val="6A9955"/>
                </a:solidFill>
                <a:latin typeface="Consolas" panose="020B0609020204030204" pitchFamily="49" charset="0"/>
              </a:rPr>
              <a:t> file</a:t>
            </a:r>
            <a:endParaRPr lang="hu-HU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u-HU" sz="2400" dirty="0" err="1">
                <a:solidFill>
                  <a:srgbClr val="C586C0"/>
                </a:solidFill>
                <a:latin typeface="Consolas" panose="020B0609020204030204" pitchFamily="49" charset="0"/>
              </a:rPr>
              <a:t>with</a:t>
            </a:r>
            <a:r>
              <a:rPr lang="hu-HU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hu-HU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open</a:t>
            </a:r>
            <a:r>
              <a:rPr lang="hu-HU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u-HU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u-HU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data.json</a:t>
            </a:r>
            <a:r>
              <a:rPr lang="hu-HU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u-HU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hu-HU" sz="2400" dirty="0">
                <a:solidFill>
                  <a:srgbClr val="CE9178"/>
                </a:solidFill>
                <a:latin typeface="Consolas" panose="020B0609020204030204" pitchFamily="49" charset="0"/>
              </a:rPr>
              <a:t>'r'</a:t>
            </a:r>
            <a:r>
              <a:rPr lang="hu-HU" sz="2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hu-HU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hu-HU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hu-HU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myfile</a:t>
            </a:r>
            <a:r>
              <a:rPr lang="hu-HU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hu-HU" sz="2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hu-HU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hu-HU" sz="2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u-HU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myfile</a:t>
            </a:r>
            <a:r>
              <a:rPr lang="hu-HU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u-HU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read</a:t>
            </a:r>
            <a:r>
              <a:rPr lang="hu-HU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hu-HU" sz="2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hu-HU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hu-HU" sz="24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hu-HU" sz="2400" dirty="0" err="1">
                <a:solidFill>
                  <a:srgbClr val="6A9955"/>
                </a:solidFill>
                <a:latin typeface="Consolas" panose="020B0609020204030204" pitchFamily="49" charset="0"/>
              </a:rPr>
              <a:t>parse</a:t>
            </a:r>
            <a:r>
              <a:rPr lang="hu-HU" sz="2400" dirty="0">
                <a:solidFill>
                  <a:srgbClr val="6A9955"/>
                </a:solidFill>
                <a:latin typeface="Consolas" panose="020B0609020204030204" pitchFamily="49" charset="0"/>
              </a:rPr>
              <a:t> file</a:t>
            </a:r>
            <a:endParaRPr lang="hu-HU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u-HU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persosns</a:t>
            </a:r>
            <a:r>
              <a:rPr lang="hu-HU" sz="2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hu-HU" sz="2400" dirty="0">
                <a:solidFill>
                  <a:srgbClr val="9CDCFE"/>
                </a:solidFill>
                <a:latin typeface="Consolas" panose="020B0609020204030204" pitchFamily="49" charset="0"/>
              </a:rPr>
              <a:t>List</a:t>
            </a:r>
            <a:r>
              <a:rPr lang="hu-HU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hu-HU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Person</a:t>
            </a:r>
            <a:r>
              <a:rPr lang="hu-HU" sz="24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hu-HU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json</a:t>
            </a:r>
            <a:r>
              <a:rPr lang="hu-HU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u-HU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loads</a:t>
            </a:r>
            <a:r>
              <a:rPr lang="hu-HU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u-HU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hu-HU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hu-HU" sz="2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hu-HU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hu-HU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hu-HU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u-HU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persosns</a:t>
            </a:r>
            <a:r>
              <a:rPr lang="hu-HU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hu-H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53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20415" y="0"/>
            <a:ext cx="30235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400" b="1" dirty="0"/>
              <a:t>Í</a:t>
            </a:r>
            <a:r>
              <a:rPr lang="en-US" sz="2400" b="1" dirty="0" err="1" smtClean="0"/>
              <a:t>rás</a:t>
            </a:r>
            <a:r>
              <a:rPr lang="en-US" sz="2400" b="1" dirty="0" smtClean="0"/>
              <a:t> </a:t>
            </a:r>
            <a:r>
              <a:rPr lang="en-US" sz="2400" b="1" dirty="0" err="1"/>
              <a:t>szövegfájlokba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2040" y="612844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hu-HU" dirty="0"/>
              <a:t>A fájlokba nagyjából ugyanúgy írhatsz, ahogy olvasod azokat. Először megnyitsz egy fájlt, és kapsz egy adatfolyam-objektumot, aztán metódusokat használsz az adatfolyam-objektumon, hogy adatokat írj a fájlba, majd bezárod a fájlt.</a:t>
            </a:r>
          </a:p>
          <a:p>
            <a:pPr algn="just"/>
            <a:endParaRPr lang="hu-HU" dirty="0"/>
          </a:p>
          <a:p>
            <a:pPr algn="just"/>
            <a:r>
              <a:rPr lang="hu-HU" dirty="0"/>
              <a:t>Egy fájl írásra való megnyitásához használd az </a:t>
            </a:r>
            <a:r>
              <a:rPr lang="hu-HU" b="1" dirty="0"/>
              <a:t>open()</a:t>
            </a:r>
            <a:r>
              <a:rPr lang="hu-HU" dirty="0"/>
              <a:t> függvényt, és add meg az írás módot. Két fájlmód használható az íráshoz:</a:t>
            </a:r>
          </a:p>
          <a:p>
            <a:pPr algn="just"/>
            <a:endParaRPr lang="hu-HU" dirty="0"/>
          </a:p>
          <a:p>
            <a:pPr algn="just"/>
            <a:r>
              <a:rPr lang="hu-HU" dirty="0" smtClean="0"/>
              <a:t>Az </a:t>
            </a:r>
            <a:r>
              <a:rPr lang="hu-HU" dirty="0"/>
              <a:t>„</a:t>
            </a:r>
            <a:r>
              <a:rPr lang="hu-HU" i="1" dirty="0"/>
              <a:t>írás</a:t>
            </a:r>
            <a:r>
              <a:rPr lang="hu-HU" dirty="0"/>
              <a:t>” mód felülírja a fájlt. Add át a </a:t>
            </a:r>
            <a:r>
              <a:rPr lang="hu-HU" b="1" dirty="0"/>
              <a:t>mode='w' </a:t>
            </a:r>
            <a:r>
              <a:rPr lang="hu-HU" dirty="0"/>
              <a:t>paramétert az </a:t>
            </a:r>
            <a:r>
              <a:rPr lang="hu-HU" b="1" dirty="0"/>
              <a:t>open()</a:t>
            </a:r>
            <a:r>
              <a:rPr lang="hu-HU" dirty="0"/>
              <a:t> függvénynek.</a:t>
            </a:r>
          </a:p>
          <a:p>
            <a:pPr algn="just"/>
            <a:r>
              <a:rPr lang="hu-HU" dirty="0" smtClean="0"/>
              <a:t>A </a:t>
            </a:r>
            <a:r>
              <a:rPr lang="hu-HU" dirty="0"/>
              <a:t>„</a:t>
            </a:r>
            <a:r>
              <a:rPr lang="hu-HU" i="1" dirty="0"/>
              <a:t>hozzáfűzé</a:t>
            </a:r>
            <a:r>
              <a:rPr lang="hu-HU" dirty="0"/>
              <a:t>s” mód a fájl végéhez fog adatokat adni. Add át a </a:t>
            </a:r>
            <a:r>
              <a:rPr lang="hu-HU" b="1" dirty="0"/>
              <a:t>mode='a'</a:t>
            </a:r>
            <a:r>
              <a:rPr lang="hu-HU" dirty="0"/>
              <a:t> paramétert az </a:t>
            </a:r>
            <a:r>
              <a:rPr lang="hu-HU" b="1" dirty="0"/>
              <a:t>open()</a:t>
            </a:r>
            <a:r>
              <a:rPr lang="hu-HU" dirty="0"/>
              <a:t> függvénynek. </a:t>
            </a:r>
          </a:p>
          <a:p>
            <a:pPr algn="just"/>
            <a:endParaRPr lang="hu-HU" dirty="0"/>
          </a:p>
          <a:p>
            <a:pPr algn="just"/>
            <a:r>
              <a:rPr lang="hu-HU" dirty="0"/>
              <a:t>Mindkét mód automatikusan létrehozza a fájlt, ha még nem létezik, így nincs szükség semmi szöszmötölős „ha a fájl még nem létezik, akkor hozz létre egy új fájlt csak hogy először megnyithasd” függvényre. Csak nyisd meg a fájlt, és kezdd írni.</a:t>
            </a:r>
          </a:p>
          <a:p>
            <a:pPr algn="just"/>
            <a:endParaRPr lang="hu-HU" dirty="0"/>
          </a:p>
          <a:p>
            <a:pPr algn="just"/>
            <a:r>
              <a:rPr lang="hu-HU" dirty="0"/>
              <a:t>Mindig zárd be a fájlokat, amint végeztél az írásukkal, hogy felszabadítsd a fájlhivatkozást, és biztosítsd, hogy az adatok valójában kiírásra kerülnek a háttértárra. Ahogyan az adatok fájlból olvasásakor, itt is meghívhatod az adatfolyam-objektum </a:t>
            </a:r>
            <a:r>
              <a:rPr lang="hu-HU" b="1" dirty="0"/>
              <a:t>close()</a:t>
            </a:r>
            <a:r>
              <a:rPr lang="hu-HU" dirty="0"/>
              <a:t> metódusát, vagy használhatod a with utasítást, és rábízhatod a fájl bezárását a Pythonra.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hu-HU" dirty="0" smtClean="0"/>
              <a:t>Fogadni </a:t>
            </a:r>
            <a:r>
              <a:rPr lang="hu-HU" dirty="0"/>
              <a:t>mernék, hogy kitalálod, melyik módszert javaslom. </a:t>
            </a:r>
          </a:p>
        </p:txBody>
      </p:sp>
    </p:spTree>
    <p:extLst>
      <p:ext uri="{BB962C8B-B14F-4D97-AF65-F5344CB8AC3E}">
        <p14:creationId xmlns:p14="http://schemas.microsoft.com/office/powerpoint/2010/main" val="56063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78" y="1074509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# -*- coding: ISO-8859-2 -*-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typing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open 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"./data/ip.txt"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 encoding=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'utf-8'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 mode=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file: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file.write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"123.123.123.123"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except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FileNotFoundError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ex: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print(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ex.filename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nem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található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!"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églalap 2"/>
          <p:cNvSpPr/>
          <p:nvPr/>
        </p:nvSpPr>
        <p:spPr>
          <a:xfrm>
            <a:off x="6909712" y="4826675"/>
            <a:ext cx="2232248" cy="2031325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10.0.0.1</a:t>
            </a:r>
            <a:endParaRPr lang="hu-HU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10.0.0.2</a:t>
            </a:r>
          </a:p>
          <a:p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10.0.0.3</a:t>
            </a:r>
          </a:p>
          <a:p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10.0.0.4</a:t>
            </a:r>
          </a:p>
          <a:p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10.0.0.5</a:t>
            </a:r>
          </a:p>
          <a:p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10.0.0.6</a:t>
            </a:r>
          </a:p>
          <a:p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123.123.123.123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53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3"/>
          <p:cNvSpPr txBox="1"/>
          <p:nvPr/>
        </p:nvSpPr>
        <p:spPr>
          <a:xfrm>
            <a:off x="269487" y="3645024"/>
            <a:ext cx="86050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2</a:t>
            </a:r>
            <a:r>
              <a:rPr lang="hu-HU" sz="2000" dirty="0" smtClean="0"/>
              <a:t> –</a:t>
            </a:r>
            <a:r>
              <a:rPr lang="en-US" sz="2000" dirty="0" smtClean="0"/>
              <a:t> </a:t>
            </a:r>
            <a:r>
              <a:rPr lang="hu-HU" sz="2000" dirty="0" smtClean="0"/>
              <a:t>A programunk feladata, hogy hőmérsékletet mérjen reggel délben és este, majd ezeket a hőmérsékleteket a </a:t>
            </a:r>
            <a:r>
              <a:rPr lang="en-US" sz="2000" b="1" dirty="0" err="1" smtClean="0"/>
              <a:t>meresek</a:t>
            </a:r>
            <a:r>
              <a:rPr lang="hu-HU" sz="2000" b="1" dirty="0" smtClean="0"/>
              <a:t>.</a:t>
            </a:r>
            <a:r>
              <a:rPr lang="hu-HU" sz="2000" b="1" dirty="0" err="1" smtClean="0"/>
              <a:t>txt</a:t>
            </a:r>
            <a:r>
              <a:rPr lang="hu-HU" sz="2000" b="1" dirty="0" smtClean="0"/>
              <a:t> </a:t>
            </a:r>
            <a:r>
              <a:rPr lang="hu-HU" sz="2000" dirty="0" smtClean="0"/>
              <a:t>állományokba mentse a hét minden napján (napi három mérés).</a:t>
            </a:r>
          </a:p>
          <a:p>
            <a:pPr algn="just"/>
            <a:r>
              <a:rPr lang="hu-HU" sz="2000" dirty="0" smtClean="0"/>
              <a:t>A hőmérsékleteket </a:t>
            </a:r>
            <a:r>
              <a:rPr lang="hu-HU" sz="2000" b="1" dirty="0" smtClean="0"/>
              <a:t>Random</a:t>
            </a:r>
            <a:r>
              <a:rPr lang="hu-HU" sz="2000" dirty="0" smtClean="0"/>
              <a:t> számmal adjuk meg 0 és 40 közt!</a:t>
            </a:r>
            <a:endParaRPr lang="hu-HU" sz="2000" dirty="0"/>
          </a:p>
          <a:p>
            <a:pPr algn="just"/>
            <a:r>
              <a:rPr lang="hu-HU" sz="2000" dirty="0" smtClean="0"/>
              <a:t>Keressük ki a hét végén, miután megtörtént az ösz mérés, hogy mekkora volt az átl</a:t>
            </a:r>
            <a:r>
              <a:rPr lang="en-US" sz="2000" dirty="0" smtClean="0"/>
              <a:t>a</a:t>
            </a:r>
            <a:r>
              <a:rPr lang="hu-HU" sz="2000" dirty="0" smtClean="0"/>
              <a:t>g hőmérséklet reggel, délben és este és az </a:t>
            </a:r>
            <a:r>
              <a:rPr lang="hu-HU" sz="2000" b="1" dirty="0" smtClean="0"/>
              <a:t>atlag.txt</a:t>
            </a:r>
            <a:r>
              <a:rPr lang="hu-HU" sz="2000" dirty="0" smtClean="0"/>
              <a:t> állományba mentsük el.</a:t>
            </a:r>
          </a:p>
          <a:p>
            <a:pPr algn="just"/>
            <a:endParaRPr lang="hu-HU" sz="2000" dirty="0" smtClean="0"/>
          </a:p>
          <a:p>
            <a:pPr algn="just"/>
            <a:r>
              <a:rPr lang="hu-HU" sz="2000" dirty="0" smtClean="0"/>
              <a:t>Egyes logikai egészeket alkotó műveleteket függvényekkel oldjuk meg.</a:t>
            </a:r>
            <a:endParaRPr lang="hu-HU" sz="2000" dirty="0"/>
          </a:p>
        </p:txBody>
      </p:sp>
      <p:sp>
        <p:nvSpPr>
          <p:cNvPr id="3" name="Szövegdoboz 3"/>
          <p:cNvSpPr txBox="1"/>
          <p:nvPr/>
        </p:nvSpPr>
        <p:spPr>
          <a:xfrm>
            <a:off x="269486" y="332656"/>
            <a:ext cx="860502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1</a:t>
            </a:r>
            <a:r>
              <a:rPr lang="hu-HU" sz="2000" dirty="0" smtClean="0"/>
              <a:t> –</a:t>
            </a:r>
            <a:r>
              <a:rPr lang="en-US" sz="2000" dirty="0" smtClean="0"/>
              <a:t> Egy </a:t>
            </a:r>
            <a:r>
              <a:rPr lang="en-US" sz="2000" dirty="0" err="1" smtClean="0"/>
              <a:t>sz</a:t>
            </a:r>
            <a:r>
              <a:rPr lang="hu-HU" sz="2000" dirty="0" smtClean="0"/>
              <a:t>öveges </a:t>
            </a:r>
            <a:r>
              <a:rPr lang="en-US" sz="2000" dirty="0" smtClean="0"/>
              <a:t> </a:t>
            </a:r>
            <a:r>
              <a:rPr lang="hu-HU" sz="2000" dirty="0" smtClean="0"/>
              <a:t>állományban, </a:t>
            </a:r>
            <a:r>
              <a:rPr lang="en-US" sz="2000" b="1" dirty="0" err="1" smtClean="0"/>
              <a:t>eredmeny</a:t>
            </a:r>
            <a:r>
              <a:rPr lang="hu-HU" sz="2000" b="1" dirty="0" smtClean="0"/>
              <a:t>.</a:t>
            </a:r>
            <a:r>
              <a:rPr lang="hu-HU" sz="2000" b="1" dirty="0" err="1" smtClean="0"/>
              <a:t>txt</a:t>
            </a:r>
            <a:r>
              <a:rPr lang="hu-HU" sz="2000" dirty="0" smtClean="0"/>
              <a:t>, az érettségizők pontjai vannak elmentve a következő módón, soronként és a sorokban tabulátorral elválasztva:</a:t>
            </a:r>
          </a:p>
          <a:p>
            <a:pPr algn="just"/>
            <a:endParaRPr lang="hu-HU" sz="2000" dirty="0"/>
          </a:p>
          <a:p>
            <a:pPr algn="just"/>
            <a:r>
              <a:rPr lang="hu-HU" sz="2000" dirty="0" smtClean="0"/>
              <a:t>Virág	9,28</a:t>
            </a:r>
          </a:p>
          <a:p>
            <a:pPr algn="just"/>
            <a:r>
              <a:rPr lang="hu-HU" sz="2000" dirty="0" smtClean="0"/>
              <a:t>Jázmin	6,26</a:t>
            </a:r>
          </a:p>
          <a:p>
            <a:pPr algn="just"/>
            <a:endParaRPr lang="hu-HU" sz="2000" dirty="0" smtClean="0"/>
          </a:p>
          <a:p>
            <a:pPr algn="just"/>
            <a:r>
              <a:rPr lang="hu-HU" sz="2000" dirty="0" smtClean="0"/>
              <a:t>Feladatunk, hogy kikeressük a legtöbb és legkevesebb pontot elért érettségizőt és a </a:t>
            </a:r>
            <a:r>
              <a:rPr lang="hu-HU" sz="2000" b="1" dirty="0" err="1" smtClean="0"/>
              <a:t>max.txt</a:t>
            </a:r>
            <a:r>
              <a:rPr lang="hu-HU" sz="2000" dirty="0" smtClean="0"/>
              <a:t> illetve a </a:t>
            </a:r>
            <a:r>
              <a:rPr lang="hu-HU" sz="2000" b="1" dirty="0" err="1" smtClean="0"/>
              <a:t>min.txt</a:t>
            </a:r>
            <a:r>
              <a:rPr lang="hu-HU" sz="2000" dirty="0" smtClean="0"/>
              <a:t> állományokba írjuk bele őket.</a:t>
            </a:r>
            <a:endParaRPr lang="hu-HU" sz="2000" dirty="0"/>
          </a:p>
          <a:p>
            <a:pPr algn="just"/>
            <a:r>
              <a:rPr lang="hu-HU" sz="2000" dirty="0" smtClean="0"/>
              <a:t>Egyes logikai egészeket alkotó műveleteket függvényekkel oldjuk meg.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225474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3"/>
          <p:cNvSpPr txBox="1"/>
          <p:nvPr/>
        </p:nvSpPr>
        <p:spPr>
          <a:xfrm>
            <a:off x="269485" y="4437112"/>
            <a:ext cx="86050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4</a:t>
            </a:r>
            <a:r>
              <a:rPr lang="hu-HU" sz="2000" dirty="0" smtClean="0"/>
              <a:t> –</a:t>
            </a:r>
            <a:r>
              <a:rPr lang="en-US" sz="2000" dirty="0" smtClean="0"/>
              <a:t> Egy </a:t>
            </a:r>
            <a:r>
              <a:rPr lang="en-US" sz="2000" dirty="0" err="1" smtClean="0"/>
              <a:t>sz</a:t>
            </a:r>
            <a:r>
              <a:rPr lang="hu-HU" sz="2000" dirty="0" err="1" smtClean="0"/>
              <a:t>öveges</a:t>
            </a:r>
            <a:r>
              <a:rPr lang="hu-HU" sz="2000" dirty="0" smtClean="0"/>
              <a:t> dokumentumban e-mail címe</a:t>
            </a:r>
            <a:r>
              <a:rPr lang="en-US" sz="2000" dirty="0" smtClean="0"/>
              <a:t>k</a:t>
            </a:r>
            <a:r>
              <a:rPr lang="hu-HU" sz="2000" dirty="0" smtClean="0"/>
              <a:t> találhatóak és a hozzájuk tartozó jelszó. Kérjük meg a felhasználót hogy adja meg az e-mail címét és a jelszót és ha ez megtalálható a szöveges dokumentumban léptessük be a rendszerbe</a:t>
            </a:r>
            <a:r>
              <a:rPr lang="en-US" sz="2000" dirty="0" smtClean="0"/>
              <a:t> </a:t>
            </a:r>
            <a:r>
              <a:rPr lang="hu-HU" sz="2000" dirty="0" smtClean="0"/>
              <a:t>és egy log.txt állományba írjuk be, hogy mikor és ki lépett be. Az e-mail cím bekérésénél ügyeljünk arra, hogy megfeleljen az e-mail cím formátumának. </a:t>
            </a:r>
          </a:p>
          <a:p>
            <a:pPr algn="just"/>
            <a:r>
              <a:rPr lang="hu-HU" sz="2000" smtClean="0"/>
              <a:t>A feladatot </a:t>
            </a:r>
            <a:r>
              <a:rPr lang="hu-HU" sz="2000" dirty="0" smtClean="0"/>
              <a:t>az </a:t>
            </a:r>
            <a:r>
              <a:rPr lang="hu-HU" sz="2000" dirty="0" err="1" smtClean="0"/>
              <a:t>OOP-al</a:t>
            </a:r>
            <a:r>
              <a:rPr lang="hu-HU" sz="2000" dirty="0" smtClean="0"/>
              <a:t> oldjuk megoldjuk meg.</a:t>
            </a:r>
            <a:endParaRPr lang="hu-HU" sz="2000" dirty="0"/>
          </a:p>
        </p:txBody>
      </p:sp>
      <p:sp>
        <p:nvSpPr>
          <p:cNvPr id="3" name="Szövegdoboz 3"/>
          <p:cNvSpPr txBox="1"/>
          <p:nvPr/>
        </p:nvSpPr>
        <p:spPr>
          <a:xfrm>
            <a:off x="107504" y="22105"/>
            <a:ext cx="860502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3</a:t>
            </a:r>
            <a:r>
              <a:rPr lang="hu-HU" sz="2000" dirty="0" smtClean="0"/>
              <a:t> – Egy </a:t>
            </a:r>
            <a:r>
              <a:rPr lang="hu-HU" sz="2000" b="1" dirty="0" smtClean="0"/>
              <a:t>forrás.txt</a:t>
            </a:r>
            <a:r>
              <a:rPr lang="hu-HU" sz="2000" dirty="0" smtClean="0"/>
              <a:t> állományban számoljuk meg a magán és mássalhangzókat, számokat és egyéb szimbólumokat, majd az eredményt írjuk az </a:t>
            </a:r>
            <a:r>
              <a:rPr lang="hu-HU" sz="2000" b="1" dirty="0" err="1" smtClean="0"/>
              <a:t>eredmeny.txt</a:t>
            </a:r>
            <a:r>
              <a:rPr lang="hu-HU" sz="2000" dirty="0" smtClean="0"/>
              <a:t> állományba.</a:t>
            </a:r>
          </a:p>
          <a:p>
            <a:pPr algn="just"/>
            <a:r>
              <a:rPr lang="hu-HU" sz="2000" dirty="0" smtClean="0"/>
              <a:t>Egyes logikai egészeket alkotó műveleteket függvényekkel oldjuk meg.</a:t>
            </a:r>
          </a:p>
          <a:p>
            <a:pPr algn="just"/>
            <a:r>
              <a:rPr lang="hu-HU" sz="2000" b="1" dirty="0" smtClean="0"/>
              <a:t>forrás.txt</a:t>
            </a:r>
            <a:r>
              <a:rPr lang="en-US" sz="2000" b="1" dirty="0"/>
              <a:t>:</a:t>
            </a:r>
            <a:endParaRPr lang="hu-HU" sz="2000" dirty="0"/>
          </a:p>
          <a:p>
            <a:pPr algn="just"/>
            <a:r>
              <a:rPr lang="en-US" sz="2000" dirty="0" smtClean="0"/>
              <a:t>“Microsoft </a:t>
            </a:r>
            <a:r>
              <a:rPr lang="en-US" sz="2000" dirty="0"/>
              <a:t>suspends the Intel </a:t>
            </a:r>
            <a:r>
              <a:rPr lang="en-US" sz="2000" dirty="0" err="1"/>
              <a:t>Kaby</a:t>
            </a:r>
            <a:r>
              <a:rPr lang="en-US" sz="2000" dirty="0"/>
              <a:t> Lake and Ryzen AMD processors for Windows 7 and 8. Unfortunately, the tech mogul has no plans in bringing the next-gen chips to the old operating systems in the future. In fact, just last week, Microsoft released the KB 4012982 error entitled "Your PC uses a processor that isn't supported on this version of </a:t>
            </a:r>
            <a:r>
              <a:rPr lang="en-US" sz="2000" smtClean="0"/>
              <a:t>Widows.”</a:t>
            </a:r>
            <a:endParaRPr lang="hu-HU" sz="2000" dirty="0" smtClean="0"/>
          </a:p>
          <a:p>
            <a:pPr algn="just"/>
            <a:endParaRPr lang="hu-HU" sz="2000" dirty="0"/>
          </a:p>
          <a:p>
            <a:pPr algn="just"/>
            <a:r>
              <a:rPr lang="hu-HU" sz="2000" i="1" dirty="0"/>
              <a:t>http://www.universityherald.com/articles/69674/20170317/microsoft-blocks-windows-7-8-updates-ryzen-amd-intel-kaby.htm</a:t>
            </a:r>
          </a:p>
        </p:txBody>
      </p:sp>
    </p:spTree>
    <p:extLst>
      <p:ext uri="{BB962C8B-B14F-4D97-AF65-F5344CB8AC3E}">
        <p14:creationId xmlns:p14="http://schemas.microsoft.com/office/powerpoint/2010/main" val="370630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3"/>
          <p:cNvSpPr txBox="1"/>
          <p:nvPr/>
        </p:nvSpPr>
        <p:spPr>
          <a:xfrm>
            <a:off x="0" y="0"/>
            <a:ext cx="8605025" cy="67095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en-US" sz="1600" dirty="0" smtClean="0"/>
              <a:t>5</a:t>
            </a:r>
            <a:r>
              <a:rPr lang="hu-HU" sz="1600" dirty="0" smtClean="0"/>
              <a:t> – </a:t>
            </a:r>
            <a:r>
              <a:rPr lang="en-US" sz="1600" dirty="0" smtClean="0"/>
              <a:t>A</a:t>
            </a:r>
            <a:r>
              <a:rPr lang="hu-HU" sz="1600" dirty="0" smtClean="0"/>
              <a:t> </a:t>
            </a:r>
            <a:r>
              <a:rPr lang="en-US" sz="1600" b="1" dirty="0" err="1" smtClean="0"/>
              <a:t>konyvek</a:t>
            </a:r>
            <a:r>
              <a:rPr lang="hu-HU" sz="1600" b="1" dirty="0" smtClean="0"/>
              <a:t>.txt</a:t>
            </a:r>
            <a:r>
              <a:rPr lang="hu-HU" sz="1600" dirty="0" smtClean="0"/>
              <a:t> állományban </a:t>
            </a:r>
            <a:r>
              <a:rPr lang="en-US" sz="1600" dirty="0" err="1" smtClean="0"/>
              <a:t>az</a:t>
            </a:r>
            <a:r>
              <a:rPr lang="en-US" sz="1600" dirty="0" smtClean="0"/>
              <a:t> </a:t>
            </a:r>
            <a:r>
              <a:rPr lang="en-US" sz="1600" dirty="0" err="1" smtClean="0"/>
              <a:t>adatok</a:t>
            </a:r>
            <a:r>
              <a:rPr lang="en-US" sz="1600" dirty="0" smtClean="0"/>
              <a:t> a k</a:t>
            </a:r>
            <a:r>
              <a:rPr lang="hu-HU" sz="1600" dirty="0" smtClean="0"/>
              <a:t>övetkező módón vannak tárolva:</a:t>
            </a:r>
          </a:p>
          <a:p>
            <a:pPr algn="just"/>
            <a:endParaRPr lang="hu-H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400" dirty="0"/>
              <a:t>V</a:t>
            </a:r>
            <a:r>
              <a:rPr lang="en-US" sz="1400" dirty="0" err="1" smtClean="0"/>
              <a:t>ezet</a:t>
            </a:r>
            <a:r>
              <a:rPr lang="hu-HU" sz="1400" dirty="0" smtClean="0"/>
              <a:t>é</a:t>
            </a:r>
            <a:r>
              <a:rPr lang="en-US" sz="1400" dirty="0" err="1" smtClean="0"/>
              <a:t>kn</a:t>
            </a:r>
            <a:r>
              <a:rPr lang="hu-HU" sz="1400" dirty="0" smtClean="0"/>
              <a:t>é</a:t>
            </a:r>
            <a:r>
              <a:rPr lang="en-US" sz="1400" dirty="0" smtClean="0"/>
              <a:t>v</a:t>
            </a:r>
            <a:r>
              <a:rPr lang="hu-HU" sz="1400" dirty="0" smtClean="0"/>
              <a:t> (íróé)</a:t>
            </a:r>
            <a:r>
              <a:rPr lang="en-US" sz="1400" dirty="0" smtClean="0"/>
              <a:t>,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Keresztn</a:t>
            </a:r>
            <a:r>
              <a:rPr lang="hu-HU" sz="1400" dirty="0" smtClean="0"/>
              <a:t>é</a:t>
            </a:r>
            <a:r>
              <a:rPr lang="en-US" sz="1400" dirty="0" smtClean="0"/>
              <a:t>v</a:t>
            </a:r>
            <a:r>
              <a:rPr lang="hu-HU" sz="1400" dirty="0" smtClean="0"/>
              <a:t> </a:t>
            </a:r>
            <a:r>
              <a:rPr lang="hu-HU" sz="1400" dirty="0"/>
              <a:t>(íróé)</a:t>
            </a:r>
            <a:r>
              <a:rPr lang="en-US" sz="1400" dirty="0" smtClean="0"/>
              <a:t>,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Sz</a:t>
            </a:r>
            <a:r>
              <a:rPr lang="hu-HU" sz="1400" dirty="0" smtClean="0"/>
              <a:t>ü</a:t>
            </a:r>
            <a:r>
              <a:rPr lang="en-US" sz="1400" dirty="0" smtClean="0"/>
              <a:t>let</a:t>
            </a:r>
            <a:r>
              <a:rPr lang="hu-HU" sz="1400" dirty="0" smtClean="0"/>
              <a:t>é</a:t>
            </a:r>
            <a:r>
              <a:rPr lang="en-US" sz="1400" dirty="0" err="1" smtClean="0"/>
              <a:t>siD</a:t>
            </a:r>
            <a:r>
              <a:rPr lang="hu-HU" sz="1400" dirty="0" smtClean="0"/>
              <a:t>á</a:t>
            </a:r>
            <a:r>
              <a:rPr lang="en-US" sz="1400" dirty="0" smtClean="0"/>
              <a:t>tum</a:t>
            </a:r>
            <a:r>
              <a:rPr lang="en-US" sz="1400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</a:t>
            </a:r>
            <a:r>
              <a:rPr lang="hu-HU" sz="1400" dirty="0" smtClean="0"/>
              <a:t>í</a:t>
            </a:r>
            <a:r>
              <a:rPr lang="en-US" sz="1400" dirty="0" smtClean="0"/>
              <a:t>m</a:t>
            </a:r>
            <a:r>
              <a:rPr lang="en-US" sz="1400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ISBN,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Kiad</a:t>
            </a:r>
            <a:r>
              <a:rPr lang="hu-HU" sz="1400" dirty="0" smtClean="0"/>
              <a:t>ó</a:t>
            </a:r>
            <a:r>
              <a:rPr lang="en-US" sz="1400" dirty="0" smtClean="0"/>
              <a:t>,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Kiadvasi</a:t>
            </a:r>
            <a:r>
              <a:rPr lang="hu-HU" sz="1400" dirty="0" smtClean="0"/>
              <a:t>É</a:t>
            </a:r>
            <a:r>
              <a:rPr lang="en-US" sz="1400" dirty="0" smtClean="0"/>
              <a:t>v</a:t>
            </a:r>
            <a:r>
              <a:rPr lang="en-US" sz="1400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400" dirty="0" smtClean="0"/>
              <a:t>á</a:t>
            </a:r>
            <a:r>
              <a:rPr lang="en-US" sz="1400" dirty="0" smtClean="0"/>
              <a:t>r</a:t>
            </a:r>
            <a:r>
              <a:rPr lang="en-US" sz="1400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</a:t>
            </a:r>
            <a:r>
              <a:rPr lang="hu-HU" sz="1400" dirty="0" smtClean="0"/>
              <a:t>é</a:t>
            </a:r>
            <a:r>
              <a:rPr lang="en-US" sz="1400" dirty="0" smtClean="0"/>
              <a:t>ma</a:t>
            </a:r>
            <a:r>
              <a:rPr lang="en-US" sz="1400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Oldalsz</a:t>
            </a:r>
            <a:r>
              <a:rPr lang="hu-HU" sz="1400" dirty="0" smtClean="0"/>
              <a:t>á</a:t>
            </a:r>
            <a:r>
              <a:rPr lang="en-US" sz="1400" dirty="0" smtClean="0"/>
              <a:t>m</a:t>
            </a:r>
            <a:r>
              <a:rPr lang="en-US" sz="1400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Honor</a:t>
            </a:r>
            <a:r>
              <a:rPr lang="hu-HU" sz="1400" dirty="0" smtClean="0"/>
              <a:t>á</a:t>
            </a:r>
            <a:r>
              <a:rPr lang="en-US" sz="1400" dirty="0" err="1" smtClean="0"/>
              <a:t>rium</a:t>
            </a:r>
            <a:r>
              <a:rPr lang="hu-HU" sz="1400" dirty="0" smtClean="0"/>
              <a:t> (amit a könyvért kapott az író)</a:t>
            </a:r>
            <a:endParaRPr lang="en-US" sz="1400" dirty="0"/>
          </a:p>
          <a:p>
            <a:pPr algn="just"/>
            <a:endParaRPr lang="hu-HU" sz="1600" dirty="0" smtClean="0"/>
          </a:p>
          <a:p>
            <a:pPr marL="457200" indent="-457200" algn="just">
              <a:buFontTx/>
              <a:buAutoNum type="alphaLcParenR"/>
            </a:pPr>
            <a:r>
              <a:rPr lang="hu-HU" sz="1600" dirty="0" smtClean="0"/>
              <a:t>Írjuk </a:t>
            </a:r>
            <a:r>
              <a:rPr lang="hu-HU" sz="1600" dirty="0"/>
              <a:t>ki a képernyőre az össz adatot</a:t>
            </a:r>
            <a:endParaRPr lang="en-US" sz="1600" dirty="0"/>
          </a:p>
          <a:p>
            <a:pPr marL="457200" indent="-457200" algn="just">
              <a:buAutoNum type="alphaLcParenR"/>
            </a:pPr>
            <a:r>
              <a:rPr lang="hu-HU" sz="1600" dirty="0" smtClean="0"/>
              <a:t>Keressük ki az informatika témajú könyveket és mentsük el őket az </a:t>
            </a:r>
            <a:r>
              <a:rPr lang="hu-HU" sz="1600" b="1" dirty="0" smtClean="0"/>
              <a:t>informatika.txt</a:t>
            </a:r>
            <a:r>
              <a:rPr lang="hu-HU" sz="1600" dirty="0" smtClean="0"/>
              <a:t> állömányba</a:t>
            </a:r>
          </a:p>
          <a:p>
            <a:pPr marL="457200" indent="-457200" algn="just">
              <a:buAutoNum type="alphaLcParenR"/>
            </a:pPr>
            <a:r>
              <a:rPr lang="hu-HU" dirty="0" smtClean="0"/>
              <a:t>Az </a:t>
            </a:r>
            <a:r>
              <a:rPr lang="hu-HU" dirty="0"/>
              <a:t>1900.txt állományba mentsük el azokat a könyveket amelyek az 1900-as években </a:t>
            </a:r>
            <a:r>
              <a:rPr lang="hu-HU" dirty="0" smtClean="0"/>
              <a:t>íródtak</a:t>
            </a:r>
            <a:endParaRPr lang="en-US" smtClean="0"/>
          </a:p>
          <a:p>
            <a:pPr marL="457200" indent="-457200" algn="just">
              <a:buAutoNum type="alphaLcParenR"/>
            </a:pPr>
            <a:r>
              <a:rPr lang="hu-HU" sz="1600" smtClean="0"/>
              <a:t>Rendezzük </a:t>
            </a:r>
            <a:r>
              <a:rPr lang="hu-HU" sz="1600" dirty="0" smtClean="0"/>
              <a:t>az adatokat a könyvek oldalainak száma szerint csökkenő sorrendbe és a </a:t>
            </a:r>
            <a:r>
              <a:rPr lang="hu-HU" sz="1600" b="1" dirty="0" smtClean="0"/>
              <a:t>sorbarakott.txt</a:t>
            </a:r>
            <a:r>
              <a:rPr lang="hu-HU" sz="1600" dirty="0" smtClean="0"/>
              <a:t> állományba mentsük el.</a:t>
            </a:r>
          </a:p>
          <a:p>
            <a:pPr marL="457200" indent="-457200" algn="just">
              <a:buAutoNum type="alphaLcParenR"/>
            </a:pPr>
            <a:r>
              <a:rPr lang="hu-HU" sz="1600" dirty="0" smtClean="0"/>
              <a:t>„kategoriak.txt” állományba mentse el a könyveket téma szerint. Például:</a:t>
            </a:r>
          </a:p>
          <a:p>
            <a:pPr algn="just"/>
            <a:r>
              <a:rPr lang="hu-HU" sz="1600" dirty="0" smtClean="0"/>
              <a:t>Thriller:</a:t>
            </a:r>
          </a:p>
          <a:p>
            <a:pPr algn="just"/>
            <a:r>
              <a:rPr lang="hu-HU" sz="1600" dirty="0"/>
              <a:t>	</a:t>
            </a:r>
            <a:r>
              <a:rPr lang="hu-HU" sz="1600" dirty="0" smtClean="0"/>
              <a:t>- könnyv1</a:t>
            </a:r>
          </a:p>
          <a:p>
            <a:pPr algn="just"/>
            <a:r>
              <a:rPr lang="hu-HU" sz="1600" dirty="0" smtClean="0"/>
              <a:t>	- könnyv2</a:t>
            </a:r>
            <a:endParaRPr lang="hu-HU" sz="1600" dirty="0"/>
          </a:p>
          <a:p>
            <a:pPr algn="just"/>
            <a:r>
              <a:rPr lang="hu-HU" sz="1600" dirty="0" smtClean="0"/>
              <a:t>Krimi:</a:t>
            </a:r>
          </a:p>
          <a:p>
            <a:pPr algn="just"/>
            <a:r>
              <a:rPr lang="hu-HU" sz="1600" dirty="0"/>
              <a:t>	- könnyv1</a:t>
            </a:r>
          </a:p>
          <a:p>
            <a:pPr algn="just"/>
            <a:r>
              <a:rPr lang="hu-HU" sz="1600" dirty="0"/>
              <a:t>	- </a:t>
            </a:r>
            <a:r>
              <a:rPr lang="hu-HU" sz="1600" dirty="0" smtClean="0"/>
              <a:t>könnyv2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153237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179512" y="332656"/>
            <a:ext cx="87849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hu-HU" sz="2400" dirty="0">
                <a:solidFill>
                  <a:srgbClr val="000000"/>
                </a:solidFill>
              </a:rPr>
              <a:t>Kezdjük </a:t>
            </a:r>
            <a:r>
              <a:rPr lang="hu-HU" sz="2400" dirty="0" smtClean="0">
                <a:solidFill>
                  <a:srgbClr val="000000"/>
                </a:solidFill>
              </a:rPr>
              <a:t>egy file </a:t>
            </a:r>
            <a:r>
              <a:rPr lang="hu-HU" sz="2400" dirty="0">
                <a:solidFill>
                  <a:srgbClr val="000000"/>
                </a:solidFill>
              </a:rPr>
              <a:t>megnyitásával és tartalmának a </a:t>
            </a:r>
            <a:r>
              <a:rPr lang="hu-HU" sz="2400" dirty="0" smtClean="0">
                <a:solidFill>
                  <a:srgbClr val="000000"/>
                </a:solidFill>
              </a:rPr>
              <a:t>képernyőre írásával, és e file tartalma legyen a következő:</a:t>
            </a:r>
            <a:endParaRPr lang="hu-HU" sz="2400" dirty="0"/>
          </a:p>
        </p:txBody>
      </p:sp>
      <p:sp>
        <p:nvSpPr>
          <p:cNvPr id="3" name="Téglalap 2"/>
          <p:cNvSpPr/>
          <p:nvPr/>
        </p:nvSpPr>
        <p:spPr>
          <a:xfrm>
            <a:off x="7308304" y="4952631"/>
            <a:ext cx="1656184" cy="1754326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10.0.0.1</a:t>
            </a:r>
            <a:endParaRPr lang="hu-HU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10.0.0.2</a:t>
            </a:r>
          </a:p>
          <a:p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10.0.0.3</a:t>
            </a:r>
          </a:p>
          <a:p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10.0.0.4</a:t>
            </a:r>
          </a:p>
          <a:p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10.0.0.5</a:t>
            </a:r>
          </a:p>
          <a:p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10.0.0.6</a:t>
            </a:r>
            <a:endParaRPr lang="hu-HU" dirty="0"/>
          </a:p>
        </p:txBody>
      </p:sp>
      <p:sp>
        <p:nvSpPr>
          <p:cNvPr id="4" name="Téglalap 3"/>
          <p:cNvSpPr/>
          <p:nvPr/>
        </p:nvSpPr>
        <p:spPr>
          <a:xfrm>
            <a:off x="0" y="1484784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# -*- coding: ISO-8859-2 -*-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typing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smtClean="0">
                <a:solidFill>
                  <a:srgbClr val="000000"/>
                </a:solidFill>
                <a:latin typeface="Consolas" panose="020B0609020204030204" pitchFamily="49" charset="0"/>
              </a:rPr>
              <a:t>open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file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TextIOWrapper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open 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"./data/ip.txt"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 encoding=</a:t>
            </a:r>
            <a:r>
              <a:rPr lang="en-US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'utf-8‚</a:t>
            </a:r>
            <a:r>
              <a:rPr lang="en-US" sz="2000" dirty="0" smtClean="0"/>
              <a:t>mode=„</a:t>
            </a:r>
            <a:r>
              <a:rPr lang="hu-HU" sz="2000" dirty="0" smtClean="0"/>
              <a:t>r</a:t>
            </a:r>
            <a:r>
              <a:rPr lang="en-US" sz="2000" dirty="0" smtClean="0"/>
              <a:t>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oneLine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file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allLines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 List[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 = 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file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file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allLines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églalap 2"/>
          <p:cNvSpPr/>
          <p:nvPr/>
        </p:nvSpPr>
        <p:spPr>
          <a:xfrm>
            <a:off x="5436096" y="4675632"/>
            <a:ext cx="1656184" cy="2031325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project</a:t>
            </a:r>
          </a:p>
          <a:p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|</a:t>
            </a:r>
          </a:p>
          <a:p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-- data</a:t>
            </a:r>
            <a:endParaRPr lang="en-US" dirty="0"/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|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--ip.txt</a:t>
            </a:r>
          </a:p>
          <a:p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|</a:t>
            </a:r>
          </a:p>
          <a:p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--main.py</a:t>
            </a:r>
          </a:p>
        </p:txBody>
      </p:sp>
    </p:spTree>
    <p:extLst>
      <p:ext uri="{BB962C8B-B14F-4D97-AF65-F5344CB8AC3E}">
        <p14:creationId xmlns:p14="http://schemas.microsoft.com/office/powerpoint/2010/main" val="158265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3"/>
          <p:cNvSpPr txBox="1"/>
          <p:nvPr/>
        </p:nvSpPr>
        <p:spPr>
          <a:xfrm>
            <a:off x="107504" y="22105"/>
            <a:ext cx="8605025" cy="683264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en-US" dirty="0" smtClean="0"/>
              <a:t>6</a:t>
            </a:r>
            <a:r>
              <a:rPr lang="hu-HU" dirty="0" smtClean="0"/>
              <a:t> – </a:t>
            </a:r>
            <a:r>
              <a:rPr lang="en-US" dirty="0" smtClean="0"/>
              <a:t>A</a:t>
            </a:r>
            <a:r>
              <a:rPr lang="hu-HU" dirty="0" smtClean="0"/>
              <a:t> </a:t>
            </a:r>
            <a:r>
              <a:rPr lang="en-US" b="1" dirty="0" err="1" smtClean="0"/>
              <a:t>roplabda</a:t>
            </a:r>
            <a:r>
              <a:rPr lang="hu-HU" b="1" dirty="0" smtClean="0"/>
              <a:t>.txt</a:t>
            </a:r>
            <a:r>
              <a:rPr lang="hu-HU" dirty="0" smtClean="0"/>
              <a:t> állományban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adatok</a:t>
            </a:r>
            <a:r>
              <a:rPr lang="en-US" dirty="0" smtClean="0"/>
              <a:t> a k</a:t>
            </a:r>
            <a:r>
              <a:rPr lang="hu-HU" dirty="0" smtClean="0"/>
              <a:t>övetkező módón vannak tárolva:</a:t>
            </a:r>
          </a:p>
          <a:p>
            <a:pPr lvl="2"/>
            <a:r>
              <a:rPr lang="hu-HU" sz="1600" dirty="0" smtClean="0"/>
              <a:t>Né</a:t>
            </a:r>
            <a:r>
              <a:rPr lang="en-US" sz="1600" dirty="0" smtClean="0"/>
              <a:t>v,</a:t>
            </a:r>
          </a:p>
          <a:p>
            <a:pPr lvl="2"/>
            <a:r>
              <a:rPr lang="hu-HU" sz="1600" dirty="0" smtClean="0"/>
              <a:t>Magasság</a:t>
            </a:r>
            <a:r>
              <a:rPr lang="en-US" sz="1600" dirty="0" smtClean="0"/>
              <a:t>,</a:t>
            </a:r>
          </a:p>
          <a:p>
            <a:pPr lvl="2"/>
            <a:r>
              <a:rPr lang="hu-HU" sz="1600" dirty="0" smtClean="0"/>
              <a:t>Poszt</a:t>
            </a:r>
            <a:r>
              <a:rPr lang="en-US" sz="1600" dirty="0" smtClean="0"/>
              <a:t>,</a:t>
            </a:r>
          </a:p>
          <a:p>
            <a:pPr lvl="2"/>
            <a:r>
              <a:rPr lang="hu-HU" sz="1600" dirty="0" smtClean="0"/>
              <a:t>Nemzetiség</a:t>
            </a:r>
            <a:r>
              <a:rPr lang="en-US" sz="1600" dirty="0" smtClean="0"/>
              <a:t>,</a:t>
            </a:r>
          </a:p>
          <a:p>
            <a:pPr lvl="2"/>
            <a:r>
              <a:rPr lang="hu-HU" sz="1600" dirty="0" smtClean="0"/>
              <a:t>Csapat</a:t>
            </a:r>
            <a:r>
              <a:rPr lang="en-US" sz="1600" dirty="0" smtClean="0"/>
              <a:t>,</a:t>
            </a:r>
          </a:p>
          <a:p>
            <a:pPr lvl="2"/>
            <a:r>
              <a:rPr lang="hu-HU" sz="1600" dirty="0" smtClean="0"/>
              <a:t>Ország (ahol a csapat játszik)</a:t>
            </a:r>
          </a:p>
          <a:p>
            <a:endParaRPr lang="hu-HU" dirty="0" smtClean="0"/>
          </a:p>
          <a:p>
            <a:pPr marL="457200" indent="-457200" algn="just">
              <a:buAutoNum type="alphaLcParenR"/>
            </a:pPr>
            <a:r>
              <a:rPr lang="hu-HU" dirty="0"/>
              <a:t>Í</a:t>
            </a:r>
            <a:r>
              <a:rPr lang="hu-HU" dirty="0" smtClean="0"/>
              <a:t>rjuk ki a képernyőre az össz adatot</a:t>
            </a:r>
            <a:endParaRPr lang="en-US" dirty="0" smtClean="0"/>
          </a:p>
          <a:p>
            <a:pPr marL="457200" indent="-457200" algn="just">
              <a:buAutoNum type="alphaLcParenR"/>
            </a:pPr>
            <a:r>
              <a:rPr lang="hu-HU" dirty="0" smtClean="0"/>
              <a:t>Keressük ki az ütő játékosokat az </a:t>
            </a:r>
            <a:r>
              <a:rPr lang="hu-HU" b="1" dirty="0" smtClean="0"/>
              <a:t>utok.txt</a:t>
            </a:r>
            <a:r>
              <a:rPr lang="hu-HU" dirty="0" smtClean="0"/>
              <a:t> állömányba</a:t>
            </a:r>
          </a:p>
          <a:p>
            <a:pPr marL="457200" indent="-457200" algn="just">
              <a:buAutoNum type="alphaLcParenR"/>
            </a:pPr>
            <a:r>
              <a:rPr lang="hu-HU" dirty="0" smtClean="0">
                <a:solidFill>
                  <a:srgbClr val="FF0000"/>
                </a:solidFill>
              </a:rPr>
              <a:t>A </a:t>
            </a:r>
            <a:r>
              <a:rPr lang="hu-HU" b="1" dirty="0" smtClean="0">
                <a:solidFill>
                  <a:srgbClr val="FF0000"/>
                </a:solidFill>
              </a:rPr>
              <a:t>csapattagok.txt</a:t>
            </a:r>
            <a:r>
              <a:rPr lang="hu-HU" dirty="0" smtClean="0">
                <a:solidFill>
                  <a:srgbClr val="FF0000"/>
                </a:solidFill>
              </a:rPr>
              <a:t> állományba mentsük a csapatokat és a hozzájuk tartozó játékosokat a következő formában:</a:t>
            </a:r>
          </a:p>
          <a:p>
            <a:pPr algn="just"/>
            <a:r>
              <a:rPr lang="hu-HU" dirty="0">
                <a:solidFill>
                  <a:srgbClr val="FF0000"/>
                </a:solidFill>
              </a:rPr>
              <a:t>	Telekom Baku: </a:t>
            </a:r>
            <a:r>
              <a:rPr lang="hu-HU" dirty="0" err="1" smtClean="0">
                <a:solidFill>
                  <a:srgbClr val="FF0000"/>
                </a:solidFill>
              </a:rPr>
              <a:t>Yelizaveta</a:t>
            </a:r>
            <a:r>
              <a:rPr lang="hu-HU" dirty="0" smtClean="0">
                <a:solidFill>
                  <a:srgbClr val="FF0000"/>
                </a:solidFill>
              </a:rPr>
              <a:t> </a:t>
            </a:r>
            <a:r>
              <a:rPr lang="hu-HU" dirty="0" err="1" smtClean="0">
                <a:solidFill>
                  <a:srgbClr val="FF0000"/>
                </a:solidFill>
              </a:rPr>
              <a:t>Mammadova,Yekaterina</a:t>
            </a:r>
            <a:r>
              <a:rPr lang="hu-HU" dirty="0" smtClean="0">
                <a:solidFill>
                  <a:srgbClr val="FF0000"/>
                </a:solidFill>
              </a:rPr>
              <a:t> </a:t>
            </a:r>
            <a:r>
              <a:rPr lang="hu-HU" dirty="0" err="1" smtClean="0">
                <a:solidFill>
                  <a:srgbClr val="FF0000"/>
                </a:solidFill>
              </a:rPr>
              <a:t>Gamova</a:t>
            </a:r>
            <a:r>
              <a:rPr lang="hu-HU" dirty="0" smtClean="0">
                <a:solidFill>
                  <a:srgbClr val="FF0000"/>
                </a:solidFill>
              </a:rPr>
              <a:t>,</a:t>
            </a:r>
          </a:p>
          <a:p>
            <a:pPr marL="457200" indent="-457200" algn="just">
              <a:buFont typeface="+mj-lt"/>
              <a:buAutoNum type="alphaLcParenR" startAt="4"/>
            </a:pPr>
            <a:r>
              <a:rPr lang="hu-HU" dirty="0" smtClean="0"/>
              <a:t>Rendezzük a játékosokat magasság szerint növekvő sorrendbe és a </a:t>
            </a:r>
            <a:r>
              <a:rPr lang="hu-HU" b="1" dirty="0" smtClean="0"/>
              <a:t>magaslatok.txt</a:t>
            </a:r>
            <a:r>
              <a:rPr lang="hu-HU" dirty="0" smtClean="0"/>
              <a:t> állományba mentsük el.</a:t>
            </a:r>
          </a:p>
          <a:p>
            <a:pPr marL="457200" indent="-457200" algn="just">
              <a:buFont typeface="+mj-lt"/>
              <a:buAutoNum type="alphaLcParenR" startAt="4"/>
            </a:pPr>
            <a:r>
              <a:rPr lang="hu-HU" dirty="0" smtClean="0">
                <a:solidFill>
                  <a:srgbClr val="FF0000"/>
                </a:solidFill>
              </a:rPr>
              <a:t>Mutassuk be a </a:t>
            </a:r>
            <a:r>
              <a:rPr lang="hu-HU" b="1" dirty="0" smtClean="0">
                <a:solidFill>
                  <a:srgbClr val="FF0000"/>
                </a:solidFill>
              </a:rPr>
              <a:t>nemzetisegek.txt</a:t>
            </a:r>
            <a:r>
              <a:rPr lang="hu-HU" dirty="0" smtClean="0">
                <a:solidFill>
                  <a:srgbClr val="FF0000"/>
                </a:solidFill>
              </a:rPr>
              <a:t> állományba, hogy mely nemzetiségek képviseltetik magukat a röplabdavilágban mint játék</a:t>
            </a:r>
            <a:r>
              <a:rPr lang="en-US" dirty="0" smtClean="0">
                <a:solidFill>
                  <a:srgbClr val="FF0000"/>
                </a:solidFill>
              </a:rPr>
              <a:t>o</a:t>
            </a:r>
            <a:r>
              <a:rPr lang="hu-HU" dirty="0" smtClean="0">
                <a:solidFill>
                  <a:srgbClr val="FF0000"/>
                </a:solidFill>
              </a:rPr>
              <a:t>sok és milyen számban.</a:t>
            </a:r>
          </a:p>
          <a:p>
            <a:pPr marL="457200" indent="-457200" algn="just">
              <a:buFont typeface="+mj-lt"/>
              <a:buAutoNum type="alphaLcParenR" startAt="4"/>
            </a:pPr>
            <a:r>
              <a:rPr lang="hu-HU" b="1" dirty="0" smtClean="0">
                <a:solidFill>
                  <a:srgbClr val="00B0F0"/>
                </a:solidFill>
              </a:rPr>
              <a:t>atlagnalmagasabbak.txt</a:t>
            </a:r>
            <a:r>
              <a:rPr lang="hu-HU" dirty="0" smtClean="0">
                <a:solidFill>
                  <a:srgbClr val="00B0F0"/>
                </a:solidFill>
              </a:rPr>
              <a:t> állományba keressük azon játékosok nevét és magasságát akik magasabbak mint az „adatbázisban” szereplő játékosok átlagos magasságánál.</a:t>
            </a:r>
          </a:p>
          <a:p>
            <a:pPr marL="457200" indent="-457200" algn="just">
              <a:buFont typeface="+mj-lt"/>
              <a:buAutoNum type="alphaLcParenR" startAt="4"/>
            </a:pPr>
            <a:r>
              <a:rPr lang="hu-HU" dirty="0" smtClean="0">
                <a:solidFill>
                  <a:srgbClr val="7030A0"/>
                </a:solidFill>
              </a:rPr>
              <a:t>állítsa növekvő sorrendbe a posztok szerint a játékosok </a:t>
            </a:r>
            <a:r>
              <a:rPr lang="hu-HU" dirty="0" err="1" smtClean="0">
                <a:solidFill>
                  <a:srgbClr val="7030A0"/>
                </a:solidFill>
              </a:rPr>
              <a:t>ösz</a:t>
            </a:r>
            <a:r>
              <a:rPr lang="hu-HU" dirty="0" smtClean="0">
                <a:solidFill>
                  <a:srgbClr val="7030A0"/>
                </a:solidFill>
              </a:rPr>
              <a:t> magasságát</a:t>
            </a:r>
          </a:p>
          <a:p>
            <a:pPr marL="457200" indent="-457200" algn="just">
              <a:buFont typeface="+mj-lt"/>
              <a:buAutoNum type="alphaLcParenR" startAt="4"/>
            </a:pPr>
            <a:r>
              <a:rPr lang="hu-HU" dirty="0" smtClean="0">
                <a:solidFill>
                  <a:srgbClr val="7030A0"/>
                </a:solidFill>
              </a:rPr>
              <a:t>egy szöveges állományba, „</a:t>
            </a:r>
            <a:r>
              <a:rPr lang="hu-HU" i="1" dirty="0" err="1" smtClean="0">
                <a:solidFill>
                  <a:srgbClr val="7030A0"/>
                </a:solidFill>
              </a:rPr>
              <a:t>alacsonyak.txt</a:t>
            </a:r>
            <a:r>
              <a:rPr lang="hu-HU" dirty="0" smtClean="0">
                <a:solidFill>
                  <a:srgbClr val="7030A0"/>
                </a:solidFill>
              </a:rPr>
              <a:t>” keresse ki a játékosok átlagmagasságától alacsonyabb játékosokat. Az állomány tartalmazza a játékosok nevét,  magasságát és hogy mennyivel alacsonyabbak az átlagnál, 2 </a:t>
            </a:r>
            <a:r>
              <a:rPr lang="hu-HU" smtClean="0">
                <a:solidFill>
                  <a:srgbClr val="7030A0"/>
                </a:solidFill>
              </a:rPr>
              <a:t>tizedes pontossággal.</a:t>
            </a:r>
            <a:endParaRPr lang="hu-H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08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3"/>
          <p:cNvSpPr txBox="1"/>
          <p:nvPr/>
        </p:nvSpPr>
        <p:spPr>
          <a:xfrm>
            <a:off x="107504" y="22105"/>
            <a:ext cx="8605025" cy="664797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hu-HU" sz="2000" dirty="0" smtClean="0"/>
              <a:t>7 – </a:t>
            </a:r>
            <a:r>
              <a:rPr lang="en-US" sz="2000" dirty="0" smtClean="0"/>
              <a:t>A</a:t>
            </a:r>
            <a:r>
              <a:rPr lang="hu-HU" sz="2000" dirty="0" smtClean="0"/>
              <a:t> </a:t>
            </a:r>
            <a:r>
              <a:rPr lang="hu-HU" sz="2000" b="1" dirty="0" smtClean="0"/>
              <a:t>magyarvarosok.txt</a:t>
            </a:r>
            <a:r>
              <a:rPr lang="hu-HU" sz="2000" dirty="0" smtClean="0"/>
              <a:t> állományban </a:t>
            </a:r>
            <a:r>
              <a:rPr lang="en-US" sz="2000" dirty="0" err="1" smtClean="0"/>
              <a:t>az</a:t>
            </a:r>
            <a:r>
              <a:rPr lang="en-US" sz="2000" dirty="0" smtClean="0"/>
              <a:t> </a:t>
            </a:r>
            <a:r>
              <a:rPr lang="en-US" sz="2000" dirty="0" err="1" smtClean="0"/>
              <a:t>adatok</a:t>
            </a:r>
            <a:r>
              <a:rPr lang="en-US" sz="2000" dirty="0" smtClean="0"/>
              <a:t> a k</a:t>
            </a:r>
            <a:r>
              <a:rPr lang="hu-HU" sz="2000" dirty="0" smtClean="0"/>
              <a:t>övetkező módón vannak tárolva:</a:t>
            </a:r>
            <a:endParaRPr lang="hu-HU" sz="2000" dirty="0"/>
          </a:p>
          <a:p>
            <a:pPr lvl="4"/>
            <a:r>
              <a:rPr lang="en-US" dirty="0" err="1" smtClean="0"/>
              <a:t>Nev</a:t>
            </a:r>
            <a:r>
              <a:rPr lang="hu-HU" dirty="0" smtClean="0"/>
              <a:t> </a:t>
            </a:r>
            <a:r>
              <a:rPr lang="en-US" dirty="0" smtClean="0"/>
              <a:t>(</a:t>
            </a:r>
            <a:r>
              <a:rPr lang="hu-HU" dirty="0" smtClean="0"/>
              <a:t>vá</a:t>
            </a:r>
            <a:r>
              <a:rPr lang="en-US" dirty="0" err="1" smtClean="0"/>
              <a:t>ros</a:t>
            </a:r>
            <a:r>
              <a:rPr lang="hu-HU" dirty="0" smtClean="0"/>
              <a:t> neve</a:t>
            </a:r>
            <a:r>
              <a:rPr lang="en-US" dirty="0" smtClean="0"/>
              <a:t>),</a:t>
            </a:r>
          </a:p>
          <a:p>
            <a:pPr lvl="4"/>
            <a:r>
              <a:rPr lang="en-US" dirty="0" smtClean="0"/>
              <a:t>V</a:t>
            </a:r>
            <a:r>
              <a:rPr lang="hu-HU" dirty="0" smtClean="0"/>
              <a:t>áros típusa, </a:t>
            </a:r>
            <a:endParaRPr lang="en-US" dirty="0"/>
          </a:p>
          <a:p>
            <a:pPr lvl="4"/>
            <a:r>
              <a:rPr lang="hu-HU" dirty="0" smtClean="0"/>
              <a:t>M</a:t>
            </a:r>
            <a:r>
              <a:rPr lang="en-US" dirty="0" err="1" smtClean="0"/>
              <a:t>egye</a:t>
            </a:r>
            <a:r>
              <a:rPr lang="hu-HU" dirty="0" smtClean="0"/>
              <a:t> né</a:t>
            </a:r>
            <a:r>
              <a:rPr lang="en-US" dirty="0" smtClean="0"/>
              <a:t>v</a:t>
            </a:r>
            <a:r>
              <a:rPr lang="en-US" dirty="0"/>
              <a:t>,</a:t>
            </a:r>
          </a:p>
          <a:p>
            <a:pPr lvl="4"/>
            <a:r>
              <a:rPr lang="en-US" dirty="0" smtClean="0"/>
              <a:t>J</a:t>
            </a:r>
            <a:r>
              <a:rPr lang="hu-HU" dirty="0" smtClean="0"/>
              <a:t>á</a:t>
            </a:r>
            <a:r>
              <a:rPr lang="en-US" dirty="0" err="1" smtClean="0"/>
              <a:t>ras</a:t>
            </a:r>
            <a:r>
              <a:rPr lang="en-US" dirty="0"/>
              <a:t>,</a:t>
            </a:r>
          </a:p>
          <a:p>
            <a:pPr lvl="4"/>
            <a:r>
              <a:rPr lang="en-US" dirty="0" smtClean="0"/>
              <a:t>Kist</a:t>
            </a:r>
            <a:r>
              <a:rPr lang="hu-HU" dirty="0" smtClean="0"/>
              <a:t>é</a:t>
            </a:r>
            <a:r>
              <a:rPr lang="en-US" dirty="0" err="1" smtClean="0"/>
              <a:t>rs</a:t>
            </a:r>
            <a:r>
              <a:rPr lang="hu-HU" dirty="0" smtClean="0"/>
              <a:t>é</a:t>
            </a:r>
            <a:r>
              <a:rPr lang="en-US" dirty="0" smtClean="0"/>
              <a:t>g</a:t>
            </a:r>
            <a:r>
              <a:rPr lang="en-US" dirty="0"/>
              <a:t>,</a:t>
            </a:r>
          </a:p>
          <a:p>
            <a:pPr lvl="4"/>
            <a:r>
              <a:rPr lang="en-US" dirty="0" smtClean="0"/>
              <a:t>N</a:t>
            </a:r>
            <a:r>
              <a:rPr lang="hu-HU" dirty="0" smtClean="0"/>
              <a:t>é</a:t>
            </a:r>
            <a:r>
              <a:rPr lang="en-US" dirty="0" err="1" smtClean="0"/>
              <a:t>pess</a:t>
            </a:r>
            <a:r>
              <a:rPr lang="hu-HU" dirty="0" smtClean="0"/>
              <a:t>é</a:t>
            </a:r>
            <a:r>
              <a:rPr lang="en-US" dirty="0" smtClean="0"/>
              <a:t>g</a:t>
            </a:r>
            <a:r>
              <a:rPr lang="en-US" dirty="0"/>
              <a:t>,</a:t>
            </a:r>
          </a:p>
          <a:p>
            <a:pPr lvl="4"/>
            <a:r>
              <a:rPr lang="en-US" dirty="0" err="1" smtClean="0"/>
              <a:t>Ter</a:t>
            </a:r>
            <a:r>
              <a:rPr lang="hu-HU" dirty="0" smtClean="0"/>
              <a:t>ü</a:t>
            </a:r>
            <a:r>
              <a:rPr lang="en-US" dirty="0" smtClean="0"/>
              <a:t>let</a:t>
            </a:r>
            <a:endParaRPr lang="en-US" dirty="0"/>
          </a:p>
          <a:p>
            <a:pPr algn="just"/>
            <a:endParaRPr lang="hu-HU" sz="2000" dirty="0" smtClean="0"/>
          </a:p>
          <a:p>
            <a:pPr marL="457200" indent="-457200" algn="just">
              <a:buFontTx/>
              <a:buAutoNum type="alphaLcParenR"/>
            </a:pPr>
            <a:r>
              <a:rPr lang="hu-HU" sz="2000" dirty="0"/>
              <a:t>Írjuk ki a képernyőre az össz adatot</a:t>
            </a:r>
            <a:endParaRPr lang="en-US" sz="2000" dirty="0"/>
          </a:p>
          <a:p>
            <a:pPr marL="457200" indent="-457200" algn="just">
              <a:buAutoNum type="alphaLcParenR"/>
            </a:pPr>
            <a:r>
              <a:rPr lang="hu-HU" sz="2000" dirty="0" smtClean="0"/>
              <a:t>Keressük </a:t>
            </a:r>
            <a:r>
              <a:rPr lang="hu-HU" sz="2000" dirty="0"/>
              <a:t>ki a megyeszékhely megyei jogú </a:t>
            </a:r>
            <a:r>
              <a:rPr lang="hu-HU" sz="2000" dirty="0" smtClean="0"/>
              <a:t>városokat és mentsük el a </a:t>
            </a:r>
            <a:r>
              <a:rPr lang="hu-HU" sz="2000" b="1" dirty="0" smtClean="0"/>
              <a:t>megyejoguvarosok.txt</a:t>
            </a:r>
            <a:r>
              <a:rPr lang="hu-HU" sz="2000" dirty="0" smtClean="0"/>
              <a:t> állományba</a:t>
            </a:r>
          </a:p>
          <a:p>
            <a:pPr marL="457200" indent="-457200" algn="just">
              <a:buAutoNum type="alphaLcParenR"/>
            </a:pPr>
            <a:r>
              <a:rPr lang="hu-HU" sz="2000" dirty="0" smtClean="0"/>
              <a:t>Az </a:t>
            </a:r>
            <a:r>
              <a:rPr lang="hu-HU" sz="2000" b="1" dirty="0" smtClean="0"/>
              <a:t>nepesseg.txt</a:t>
            </a:r>
            <a:r>
              <a:rPr lang="hu-HU" sz="2000" dirty="0" smtClean="0"/>
              <a:t> állományba mentsük el azokat a településeket és a hozzájuk tartozó adatokat, ahol a népesség 50.000 és 100.000 közt van</a:t>
            </a:r>
          </a:p>
          <a:p>
            <a:pPr marL="457200" indent="-457200" algn="just">
              <a:buAutoNum type="alphaLcParenR"/>
            </a:pPr>
            <a:r>
              <a:rPr lang="hu-HU" sz="2000" dirty="0" smtClean="0"/>
              <a:t>Keressük ki azokat a településeket, melyek területei meghaladják az </a:t>
            </a:r>
            <a:r>
              <a:rPr lang="hu-HU" sz="2000" dirty="0"/>
              <a:t>200-at  és a  </a:t>
            </a:r>
            <a:r>
              <a:rPr lang="hu-HU" sz="2000" b="1" dirty="0" smtClean="0"/>
              <a:t>nagyteruletek.txt</a:t>
            </a:r>
            <a:r>
              <a:rPr lang="hu-HU" sz="2000" dirty="0" smtClean="0"/>
              <a:t> állományba mentsük el.</a:t>
            </a:r>
          </a:p>
          <a:p>
            <a:pPr marL="457200" indent="-457200" algn="just">
              <a:buAutoNum type="alphaLcParenR"/>
            </a:pPr>
            <a:r>
              <a:rPr lang="hu-HU" sz="2000" dirty="0" smtClean="0"/>
              <a:t>Keressük ki Békés megye össz települését és a </a:t>
            </a:r>
            <a:r>
              <a:rPr lang="hu-HU" sz="2000" b="1" dirty="0" smtClean="0"/>
              <a:t>bekes.txt</a:t>
            </a:r>
            <a:r>
              <a:rPr lang="hu-HU" sz="2000" dirty="0" smtClean="0"/>
              <a:t> állományba mentsük el.</a:t>
            </a:r>
          </a:p>
          <a:p>
            <a:pPr marL="457200" indent="-457200" algn="just">
              <a:buAutoNum type="alphaLcParenR"/>
            </a:pPr>
            <a:r>
              <a:rPr lang="hu-HU" sz="2000" b="1" dirty="0" smtClean="0"/>
              <a:t>megyeterületek.txt </a:t>
            </a:r>
            <a:r>
              <a:rPr lang="hu-HU" sz="2000" dirty="0" smtClean="0"/>
              <a:t>állományba mentsük el a megye nevét és területének nagyságát.</a:t>
            </a:r>
            <a:endParaRPr lang="hu-HU" sz="2000" b="1" dirty="0"/>
          </a:p>
        </p:txBody>
      </p:sp>
    </p:spTree>
    <p:extLst>
      <p:ext uri="{BB962C8B-B14F-4D97-AF65-F5344CB8AC3E}">
        <p14:creationId xmlns:p14="http://schemas.microsoft.com/office/powerpoint/2010/main" val="284073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3"/>
          <p:cNvSpPr txBox="1"/>
          <p:nvPr/>
        </p:nvSpPr>
        <p:spPr>
          <a:xfrm>
            <a:off x="107504" y="22105"/>
            <a:ext cx="8605025" cy="375487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en-US" sz="2000" dirty="0" smtClean="0"/>
              <a:t>8</a:t>
            </a:r>
            <a:r>
              <a:rPr lang="hu-HU" sz="2000" dirty="0" smtClean="0"/>
              <a:t> – </a:t>
            </a:r>
            <a:r>
              <a:rPr lang="en-US" sz="2000" dirty="0" smtClean="0"/>
              <a:t>A</a:t>
            </a:r>
            <a:r>
              <a:rPr lang="hu-HU" sz="2000" dirty="0" smtClean="0"/>
              <a:t> </a:t>
            </a:r>
            <a:r>
              <a:rPr lang="en-US" sz="2000" b="1" dirty="0" smtClean="0"/>
              <a:t>lotto</a:t>
            </a:r>
            <a:r>
              <a:rPr lang="hu-HU" sz="2000" b="1" dirty="0" smtClean="0"/>
              <a:t>.txt</a:t>
            </a:r>
            <a:r>
              <a:rPr lang="hu-HU" sz="2000" dirty="0" smtClean="0"/>
              <a:t> állományban </a:t>
            </a:r>
            <a:r>
              <a:rPr lang="en-US" sz="2000" dirty="0" err="1" smtClean="0"/>
              <a:t>az</a:t>
            </a:r>
            <a:r>
              <a:rPr lang="en-US" sz="2000" dirty="0" smtClean="0"/>
              <a:t> </a:t>
            </a:r>
            <a:r>
              <a:rPr lang="en-US" sz="2000" dirty="0" err="1" smtClean="0"/>
              <a:t>adatok</a:t>
            </a:r>
            <a:r>
              <a:rPr lang="en-US" sz="2000" dirty="0" smtClean="0"/>
              <a:t> a k</a:t>
            </a:r>
            <a:r>
              <a:rPr lang="hu-HU" sz="2000" dirty="0" smtClean="0"/>
              <a:t>övetkező módón vannak tárolva:</a:t>
            </a:r>
            <a:endParaRPr lang="hu-HU" sz="2000" dirty="0"/>
          </a:p>
          <a:p>
            <a:pPr lvl="4"/>
            <a:r>
              <a:rPr lang="en-US" dirty="0" smtClean="0"/>
              <a:t>N</a:t>
            </a:r>
            <a:r>
              <a:rPr lang="hu-HU" dirty="0" smtClean="0"/>
              <a:t>é</a:t>
            </a:r>
            <a:r>
              <a:rPr lang="en-US" dirty="0" smtClean="0"/>
              <a:t>v,</a:t>
            </a:r>
          </a:p>
          <a:p>
            <a:pPr lvl="4"/>
            <a:r>
              <a:rPr lang="en-US" sz="2000" dirty="0" err="1" smtClean="0"/>
              <a:t>tippek</a:t>
            </a:r>
            <a:endParaRPr lang="hu-HU" sz="2000" dirty="0" smtClean="0"/>
          </a:p>
          <a:p>
            <a:pPr marL="457200" indent="-457200" algn="just">
              <a:buFontTx/>
              <a:buAutoNum type="alphaLcParenR"/>
            </a:pPr>
            <a:r>
              <a:rPr lang="hu-HU" sz="2000" dirty="0"/>
              <a:t>Írjuk ki a képernyőre az össz adatot</a:t>
            </a:r>
            <a:endParaRPr lang="en-US" sz="2000" dirty="0"/>
          </a:p>
          <a:p>
            <a:pPr marL="457200" indent="-457200" algn="just">
              <a:buAutoNum type="alphaLcParenR"/>
            </a:pPr>
            <a:r>
              <a:rPr lang="hu-HU" sz="2000" dirty="0" smtClean="0"/>
              <a:t>Random számok segítségével generáljuk le a napi 7 nyerő számot és írjuk őket egy szüveges állományba melynek az aktuális nap lesz a neve</a:t>
            </a:r>
          </a:p>
          <a:p>
            <a:pPr marL="457200" indent="-457200" algn="just">
              <a:buAutoNum type="alphaLcParenR"/>
            </a:pPr>
            <a:r>
              <a:rPr lang="hu-HU" sz="2000" dirty="0" smtClean="0"/>
              <a:t>Keressük ki, van(ak)-e 7 találatos szelvény(ek), ha igen írjuk ki a nyertesek nevét a </a:t>
            </a:r>
            <a:r>
              <a:rPr lang="hu-HU" sz="2000" b="1" dirty="0" smtClean="0"/>
              <a:t>nyertesek-</a:t>
            </a:r>
            <a:r>
              <a:rPr lang="en-US" sz="2000" b="1" dirty="0" smtClean="0"/>
              <a:t>{</a:t>
            </a:r>
            <a:r>
              <a:rPr lang="en-US" sz="2000" b="1" dirty="0" err="1" smtClean="0"/>
              <a:t>mai</a:t>
            </a:r>
            <a:r>
              <a:rPr lang="en-US" sz="2000" b="1" dirty="0" smtClean="0"/>
              <a:t> d</a:t>
            </a:r>
            <a:r>
              <a:rPr lang="hu-HU" sz="2000" b="1" dirty="0" err="1" smtClean="0"/>
              <a:t>átum</a:t>
            </a:r>
            <a:r>
              <a:rPr lang="en-US" sz="2000" b="1" dirty="0" smtClean="0"/>
              <a:t>}.txt</a:t>
            </a:r>
            <a:r>
              <a:rPr lang="en-US" sz="2000" dirty="0" smtClean="0"/>
              <a:t> </a:t>
            </a:r>
            <a:r>
              <a:rPr lang="hu-HU" sz="2000" dirty="0" smtClean="0"/>
              <a:t>állományba.</a:t>
            </a:r>
          </a:p>
          <a:p>
            <a:pPr marL="457200" indent="-457200" algn="just">
              <a:buAutoNum type="alphaLcParenR"/>
            </a:pPr>
            <a:r>
              <a:rPr lang="hu-HU" sz="2000" dirty="0" smtClean="0"/>
              <a:t>Keressük ki, hogy a befizetett játékosok hány találatot értek el, és mentsük el a </a:t>
            </a:r>
            <a:r>
              <a:rPr lang="hu-HU" sz="2000" b="1" dirty="0" smtClean="0"/>
              <a:t>talalatok-</a:t>
            </a:r>
            <a:r>
              <a:rPr lang="en-US" sz="2000" b="1" dirty="0" smtClean="0"/>
              <a:t>{</a:t>
            </a:r>
            <a:r>
              <a:rPr lang="hu-HU" sz="2000" b="1" dirty="0" smtClean="0"/>
              <a:t>mai dátum</a:t>
            </a:r>
            <a:r>
              <a:rPr lang="en-US" sz="2000" b="1" dirty="0" smtClean="0"/>
              <a:t>}.txt</a:t>
            </a:r>
            <a:r>
              <a:rPr lang="hu-HU" sz="2000" b="1" dirty="0" smtClean="0"/>
              <a:t> </a:t>
            </a:r>
            <a:r>
              <a:rPr lang="hu-HU" sz="2000" dirty="0" smtClean="0"/>
              <a:t>állományba </a:t>
            </a:r>
            <a:r>
              <a:rPr lang="hu-HU" sz="2000" smtClean="0"/>
              <a:t>a játékos </a:t>
            </a:r>
            <a:r>
              <a:rPr lang="hu-HU" sz="2000" dirty="0" smtClean="0"/>
              <a:t>nevét és a találatainak számát</a:t>
            </a:r>
          </a:p>
        </p:txBody>
      </p:sp>
    </p:spTree>
    <p:extLst>
      <p:ext uri="{BB962C8B-B14F-4D97-AF65-F5344CB8AC3E}">
        <p14:creationId xmlns:p14="http://schemas.microsoft.com/office/powerpoint/2010/main" val="138907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3"/>
          <p:cNvSpPr txBox="1"/>
          <p:nvPr/>
        </p:nvSpPr>
        <p:spPr>
          <a:xfrm>
            <a:off x="107504" y="56138"/>
            <a:ext cx="9144000" cy="680186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hu-HU" sz="2000" dirty="0" smtClean="0"/>
              <a:t>9 – </a:t>
            </a:r>
            <a:r>
              <a:rPr lang="en-US" sz="2000" dirty="0" smtClean="0"/>
              <a:t>A</a:t>
            </a:r>
            <a:r>
              <a:rPr lang="hu-HU" sz="2000" dirty="0" smtClean="0"/>
              <a:t> </a:t>
            </a:r>
            <a:r>
              <a:rPr lang="hu-HU" sz="2000" b="1" dirty="0" smtClean="0"/>
              <a:t>vezetok.txt</a:t>
            </a:r>
            <a:r>
              <a:rPr lang="hu-HU" sz="2000" dirty="0" smtClean="0"/>
              <a:t> állományban </a:t>
            </a:r>
            <a:r>
              <a:rPr lang="en-US" sz="2000" dirty="0" err="1" smtClean="0"/>
              <a:t>az</a:t>
            </a:r>
            <a:r>
              <a:rPr lang="en-US" sz="2000" dirty="0" smtClean="0"/>
              <a:t> </a:t>
            </a:r>
            <a:r>
              <a:rPr lang="en-US" sz="2000" dirty="0" err="1" smtClean="0"/>
              <a:t>adatok</a:t>
            </a:r>
            <a:r>
              <a:rPr lang="en-US" sz="2000" dirty="0" smtClean="0"/>
              <a:t> a k</a:t>
            </a:r>
            <a:r>
              <a:rPr lang="hu-HU" sz="2000" dirty="0" smtClean="0"/>
              <a:t>övetkező módón vannak tárolva:</a:t>
            </a:r>
            <a:endParaRPr lang="hu-HU" sz="2000" dirty="0"/>
          </a:p>
          <a:p>
            <a:endParaRPr lang="hu-HU" sz="2000" dirty="0" smtClean="0"/>
          </a:p>
          <a:p>
            <a:r>
              <a:rPr lang="hu-HU" sz="2000" dirty="0" smtClean="0"/>
              <a:t>Vezetéknév,Keresztnév,Anya vezetékneve, Anya keresztneve</a:t>
            </a:r>
          </a:p>
          <a:p>
            <a:r>
              <a:rPr lang="hu-HU" sz="2000" dirty="0" smtClean="0"/>
              <a:t>Születés időpont,Születés helye,Megye,Ország</a:t>
            </a:r>
          </a:p>
          <a:p>
            <a:r>
              <a:rPr lang="hu-HU" sz="2000" dirty="0" smtClean="0"/>
              <a:t>Utca,Házszám,Írányítószám,Város,Megye,Ország</a:t>
            </a:r>
          </a:p>
          <a:p>
            <a:r>
              <a:rPr lang="hu-HU" sz="2000" dirty="0" smtClean="0"/>
              <a:t>Kategóriák</a:t>
            </a:r>
            <a:endParaRPr lang="hu-HU" sz="2000" dirty="0"/>
          </a:p>
          <a:p>
            <a:endParaRPr lang="hu-HU" sz="2000" dirty="0" smtClean="0"/>
          </a:p>
          <a:p>
            <a:r>
              <a:rPr lang="hu-HU" sz="2000" dirty="0" smtClean="0"/>
              <a:t>Az egyes egésszek tabulátorral vannak elválasztva, az egésszek adatai pedig vesszővel.</a:t>
            </a:r>
            <a:endParaRPr lang="hu-HU" sz="2000" dirty="0"/>
          </a:p>
          <a:p>
            <a:endParaRPr lang="hu-HU" sz="2000" dirty="0" smtClean="0"/>
          </a:p>
          <a:p>
            <a:r>
              <a:rPr lang="hu-HU" sz="2000" dirty="0" smtClean="0"/>
              <a:t>Írjunk programot, mely menü segítségével lehetővé teszi a következő adatok kírását:</a:t>
            </a:r>
          </a:p>
          <a:p>
            <a:pPr marL="457200" indent="-457200" algn="just">
              <a:buFontTx/>
              <a:buAutoNum type="alphaLcParenR"/>
            </a:pPr>
            <a:r>
              <a:rPr lang="hu-HU" sz="2000" dirty="0"/>
              <a:t>Írjuk ki a képernyőre az össz </a:t>
            </a:r>
            <a:r>
              <a:rPr lang="hu-HU" sz="2000" dirty="0" smtClean="0"/>
              <a:t>adatot a vezetőkről</a:t>
            </a:r>
            <a:endParaRPr lang="en-US" sz="2000" dirty="0"/>
          </a:p>
          <a:p>
            <a:pPr marL="457200" indent="-457200" algn="just">
              <a:buAutoNum type="alphaLcParenR"/>
            </a:pPr>
            <a:r>
              <a:rPr lang="hu-HU" sz="2000" dirty="0" smtClean="0"/>
              <a:t>A felhasználó álltal megagadott megyére a </a:t>
            </a:r>
            <a:r>
              <a:rPr lang="hu-HU" sz="2000" b="1" dirty="0" smtClean="0"/>
              <a:t>megye-vezetoi.txt</a:t>
            </a:r>
            <a:r>
              <a:rPr lang="hu-HU" sz="2000" dirty="0" smtClean="0"/>
              <a:t> állományba elmenti a megadott megyében lakó vezetőket.</a:t>
            </a:r>
          </a:p>
          <a:p>
            <a:pPr marL="457200" indent="-457200" algn="just">
              <a:buFontTx/>
              <a:buAutoNum type="alphaLcParenR"/>
            </a:pPr>
            <a:r>
              <a:rPr lang="hu-HU" sz="2000" dirty="0"/>
              <a:t>A felhasználó álltal megagadott </a:t>
            </a:r>
            <a:r>
              <a:rPr lang="hu-HU" sz="2000" dirty="0" smtClean="0"/>
              <a:t>kategóriával rendelkező vezetőket </a:t>
            </a:r>
            <a:r>
              <a:rPr lang="hu-HU" sz="2000" dirty="0"/>
              <a:t>a </a:t>
            </a:r>
            <a:r>
              <a:rPr lang="en-US" sz="2000" dirty="0" smtClean="0"/>
              <a:t>{</a:t>
            </a:r>
            <a:r>
              <a:rPr lang="en-US" sz="2000" b="1" dirty="0" err="1" smtClean="0"/>
              <a:t>kategoria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nev</a:t>
            </a:r>
            <a:r>
              <a:rPr lang="en-US" sz="2000" dirty="0" smtClean="0"/>
              <a:t>}-</a:t>
            </a:r>
            <a:r>
              <a:rPr lang="hu-HU" sz="2000" b="1" dirty="0" smtClean="0"/>
              <a:t>kategoria.txt</a:t>
            </a:r>
            <a:r>
              <a:rPr lang="hu-HU" sz="2000" dirty="0" smtClean="0"/>
              <a:t> </a:t>
            </a:r>
            <a:r>
              <a:rPr lang="hu-HU" sz="2000" dirty="0"/>
              <a:t>állományba </a:t>
            </a:r>
            <a:r>
              <a:rPr lang="hu-HU" sz="2000" dirty="0" smtClean="0"/>
              <a:t>menti el.</a:t>
            </a:r>
          </a:p>
          <a:p>
            <a:pPr marL="457200" indent="-457200" algn="just">
              <a:buFontTx/>
              <a:buAutoNum type="alphaLcParenR"/>
            </a:pPr>
            <a:r>
              <a:rPr lang="hu-HU" sz="2000" dirty="0" smtClean="0"/>
              <a:t>A </a:t>
            </a:r>
            <a:r>
              <a:rPr lang="hu-HU" sz="2000" b="1" dirty="0" smtClean="0"/>
              <a:t>fiatalok.txt</a:t>
            </a:r>
            <a:r>
              <a:rPr lang="hu-HU" sz="2000" dirty="0" smtClean="0"/>
              <a:t> álloményba kikeresi azokat a vezetőket akik 18 és 21 év közt vannak.</a:t>
            </a:r>
          </a:p>
          <a:p>
            <a:pPr marL="457200" indent="-457200" algn="just">
              <a:buFontTx/>
              <a:buAutoNum type="alphaLcParenR"/>
            </a:pPr>
            <a:r>
              <a:rPr lang="hu-HU" sz="2000" b="1" dirty="0" smtClean="0"/>
              <a:t>kulfoldi.txt</a:t>
            </a:r>
            <a:r>
              <a:rPr lang="hu-HU" sz="2000" dirty="0" smtClean="0"/>
              <a:t> állományba azokat a vezetőket keresi ki, akik nem Magyarországon születtek.</a:t>
            </a:r>
          </a:p>
        </p:txBody>
      </p:sp>
    </p:spTree>
    <p:extLst>
      <p:ext uri="{BB962C8B-B14F-4D97-AF65-F5344CB8AC3E}">
        <p14:creationId xmlns:p14="http://schemas.microsoft.com/office/powerpoint/2010/main" val="55614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3"/>
          <p:cNvSpPr txBox="1"/>
          <p:nvPr/>
        </p:nvSpPr>
        <p:spPr>
          <a:xfrm>
            <a:off x="0" y="22105"/>
            <a:ext cx="9144000" cy="553997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hu-HU" sz="2000" dirty="0" smtClean="0"/>
              <a:t>10 – </a:t>
            </a:r>
            <a:r>
              <a:rPr lang="en-US" sz="2000" dirty="0" smtClean="0"/>
              <a:t>A</a:t>
            </a:r>
            <a:r>
              <a:rPr lang="hu-HU" sz="2000" dirty="0" smtClean="0"/>
              <a:t>z </a:t>
            </a:r>
            <a:r>
              <a:rPr lang="hu-HU" sz="2000" b="1" dirty="0" smtClean="0"/>
              <a:t>nb1.txt</a:t>
            </a:r>
            <a:r>
              <a:rPr lang="hu-HU" sz="2000" dirty="0" smtClean="0"/>
              <a:t> állományban </a:t>
            </a:r>
            <a:r>
              <a:rPr lang="en-US" sz="2000" dirty="0" err="1" smtClean="0"/>
              <a:t>az</a:t>
            </a:r>
            <a:r>
              <a:rPr lang="en-US" sz="2000" dirty="0" smtClean="0"/>
              <a:t> </a:t>
            </a:r>
            <a:r>
              <a:rPr lang="en-US" sz="2000" dirty="0" err="1" smtClean="0"/>
              <a:t>adatok</a:t>
            </a:r>
            <a:r>
              <a:rPr lang="en-US" sz="2000" dirty="0" smtClean="0"/>
              <a:t> a k</a:t>
            </a:r>
            <a:r>
              <a:rPr lang="hu-HU" sz="2000" dirty="0" smtClean="0"/>
              <a:t>övetkező módón vannak tárolva:</a:t>
            </a:r>
            <a:endParaRPr lang="hu-HU" sz="2000" dirty="0"/>
          </a:p>
          <a:p>
            <a:endParaRPr lang="hu-HU" sz="1000" dirty="0" smtClean="0"/>
          </a:p>
          <a:p>
            <a:r>
              <a:rPr lang="hu-HU" dirty="0" smtClean="0"/>
              <a:t>A </a:t>
            </a:r>
            <a:r>
              <a:rPr lang="hu-HU" dirty="0"/>
              <a:t>labdarúgó mezére írt szám (</a:t>
            </a:r>
            <a:r>
              <a:rPr lang="hu-HU" dirty="0" err="1"/>
              <a:t>szám</a:t>
            </a:r>
            <a:r>
              <a:rPr lang="hu-HU" dirty="0"/>
              <a:t>)</a:t>
            </a:r>
          </a:p>
          <a:p>
            <a:r>
              <a:rPr lang="hu-HU" dirty="0" smtClean="0"/>
              <a:t>A </a:t>
            </a:r>
            <a:r>
              <a:rPr lang="hu-HU" dirty="0"/>
              <a:t>labdarúgó utóneve (szöveg); előfordul, hogy valaki felvett nevet</a:t>
            </a:r>
          </a:p>
          <a:p>
            <a:r>
              <a:rPr lang="hu-HU" dirty="0" smtClean="0"/>
              <a:t>használ, </a:t>
            </a:r>
            <a:r>
              <a:rPr lang="hu-HU" dirty="0"/>
              <a:t>ilyenkor üres is lehet</a:t>
            </a:r>
          </a:p>
          <a:p>
            <a:r>
              <a:rPr lang="hu-HU" dirty="0" smtClean="0"/>
              <a:t>A </a:t>
            </a:r>
            <a:r>
              <a:rPr lang="hu-HU" dirty="0"/>
              <a:t>labdarúgó vezetékneve (szöveg)</a:t>
            </a:r>
          </a:p>
          <a:p>
            <a:r>
              <a:rPr lang="hu-HU" dirty="0" smtClean="0"/>
              <a:t>A </a:t>
            </a:r>
            <a:r>
              <a:rPr lang="hu-HU" dirty="0"/>
              <a:t>labdarúgó születési dátuma (dátum)</a:t>
            </a:r>
          </a:p>
          <a:p>
            <a:r>
              <a:rPr lang="hu-HU" dirty="0" smtClean="0"/>
              <a:t>Értéke </a:t>
            </a:r>
            <a:r>
              <a:rPr lang="hu-HU" dirty="0"/>
              <a:t>igaz, ha magyar állampolgár (is) a labdarúgó (logikai</a:t>
            </a:r>
            <a:r>
              <a:rPr lang="hu-HU" dirty="0" smtClean="0"/>
              <a:t>) [-1 igaz, 0 hamis]</a:t>
            </a:r>
            <a:endParaRPr lang="hu-HU" dirty="0"/>
          </a:p>
          <a:p>
            <a:r>
              <a:rPr lang="hu-HU" dirty="0" smtClean="0"/>
              <a:t>Értéke </a:t>
            </a:r>
            <a:r>
              <a:rPr lang="hu-HU" dirty="0"/>
              <a:t>igaz, ha külföldi állampolgár (is) a labdarúgó (logikai</a:t>
            </a:r>
            <a:r>
              <a:rPr lang="hu-HU" dirty="0" smtClean="0"/>
              <a:t>)</a:t>
            </a:r>
            <a:r>
              <a:rPr lang="hu-HU" dirty="0"/>
              <a:t> </a:t>
            </a:r>
            <a:r>
              <a:rPr lang="hu-HU" dirty="0" smtClean="0"/>
              <a:t> [-</a:t>
            </a:r>
            <a:r>
              <a:rPr lang="hu-HU" dirty="0"/>
              <a:t>1 igaz, 0 hamis]</a:t>
            </a:r>
          </a:p>
          <a:p>
            <a:r>
              <a:rPr lang="hu-HU" dirty="0" smtClean="0"/>
              <a:t>A </a:t>
            </a:r>
            <a:r>
              <a:rPr lang="hu-HU" dirty="0"/>
              <a:t>labdarúgó </a:t>
            </a:r>
            <a:r>
              <a:rPr lang="hu-HU" dirty="0" smtClean="0"/>
              <a:t>euró ezrekben </a:t>
            </a:r>
            <a:r>
              <a:rPr lang="hu-HU" dirty="0"/>
              <a:t>kifejezett értéke (szám</a:t>
            </a:r>
            <a:r>
              <a:rPr lang="hu-HU" dirty="0" smtClean="0"/>
              <a:t>)</a:t>
            </a:r>
          </a:p>
          <a:p>
            <a:r>
              <a:rPr lang="hu-HU" sz="2000" dirty="0" smtClean="0"/>
              <a:t>A klub </a:t>
            </a:r>
            <a:r>
              <a:rPr lang="hu-HU" sz="2000" dirty="0"/>
              <a:t>neve (szöveg</a:t>
            </a:r>
            <a:r>
              <a:rPr lang="hu-HU" sz="2000" dirty="0" smtClean="0"/>
              <a:t>)</a:t>
            </a:r>
          </a:p>
          <a:p>
            <a:r>
              <a:rPr lang="hu-HU" sz="2000" dirty="0" smtClean="0"/>
              <a:t>A poszt </a:t>
            </a:r>
            <a:r>
              <a:rPr lang="hu-HU" sz="2000" dirty="0"/>
              <a:t>neve (szöveg), például kapus, bal oldali védő, bal </a:t>
            </a:r>
            <a:r>
              <a:rPr lang="hu-HU" sz="2000" dirty="0" smtClean="0"/>
              <a:t>szélső</a:t>
            </a:r>
          </a:p>
          <a:p>
            <a:endParaRPr lang="hu-HU" sz="2000" dirty="0" smtClean="0"/>
          </a:p>
          <a:p>
            <a:r>
              <a:rPr lang="hu-HU" sz="2000" dirty="0" smtClean="0"/>
              <a:t>Írjunk programot, mely menü segítségével lehetővé teszi a következő adatok </a:t>
            </a:r>
            <a:r>
              <a:rPr lang="hu-HU" sz="2000" dirty="0" err="1" smtClean="0"/>
              <a:t>kírását</a:t>
            </a:r>
            <a:r>
              <a:rPr lang="hu-HU" sz="2000" dirty="0" smtClean="0"/>
              <a:t>:</a:t>
            </a:r>
          </a:p>
          <a:p>
            <a:endParaRPr lang="hu-HU" sz="2000" dirty="0" smtClean="0"/>
          </a:p>
          <a:p>
            <a:pPr algn="just"/>
            <a:r>
              <a:rPr lang="hu-HU" sz="2000" b="1" dirty="0" smtClean="0"/>
              <a:t>a)</a:t>
            </a:r>
            <a:r>
              <a:rPr lang="hu-HU" sz="2000" dirty="0" smtClean="0"/>
              <a:t> </a:t>
            </a:r>
            <a:r>
              <a:rPr lang="hu-HU" sz="2000" dirty="0" err="1" smtClean="0"/>
              <a:t>A</a:t>
            </a:r>
            <a:r>
              <a:rPr lang="hu-HU" sz="2000" dirty="0" smtClean="0"/>
              <a:t> </a:t>
            </a:r>
            <a:r>
              <a:rPr lang="hu-HU" sz="2000" dirty="0"/>
              <a:t>kapusokon kívül mindenkit mezőnyjátékosnak tekintünk. </a:t>
            </a:r>
            <a:r>
              <a:rPr lang="hu-HU" sz="2000" dirty="0" smtClean="0"/>
              <a:t>Keresse ki a </a:t>
            </a:r>
            <a:r>
              <a:rPr lang="hu-HU" sz="2000" dirty="0"/>
              <a:t>legidősebb mezőnyjátékos vezeték- és utónevét, valamint születési dátumát</a:t>
            </a:r>
            <a:r>
              <a:rPr lang="hu-HU" sz="2000" dirty="0" smtClean="0"/>
              <a:t>! (</a:t>
            </a:r>
            <a:r>
              <a:rPr lang="hu-HU" sz="2000" dirty="0"/>
              <a:t>Feltételezheti, hogy csak egy ilyen játékos van.)</a:t>
            </a:r>
            <a:endParaRPr lang="hu-HU" sz="2000" dirty="0" smtClean="0"/>
          </a:p>
        </p:txBody>
      </p:sp>
    </p:spTree>
    <p:extLst>
      <p:ext uri="{BB962C8B-B14F-4D97-AF65-F5344CB8AC3E}">
        <p14:creationId xmlns:p14="http://schemas.microsoft.com/office/powerpoint/2010/main" val="360886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3"/>
          <p:cNvSpPr txBox="1"/>
          <p:nvPr/>
        </p:nvSpPr>
        <p:spPr>
          <a:xfrm>
            <a:off x="0" y="48681"/>
            <a:ext cx="9144000" cy="624786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hu-HU" sz="2000" b="1" dirty="0" smtClean="0"/>
              <a:t>b) </a:t>
            </a:r>
            <a:r>
              <a:rPr lang="hu-HU" sz="2000" dirty="0" smtClean="0"/>
              <a:t>Határozza meg hány magyar, külföldi és kettős állampolgárságú játékos van! </a:t>
            </a:r>
          </a:p>
          <a:p>
            <a:endParaRPr lang="hu-HU" sz="2000" dirty="0" smtClean="0"/>
          </a:p>
          <a:p>
            <a:pPr algn="just"/>
            <a:r>
              <a:rPr lang="hu-HU" sz="2000" b="1" dirty="0" smtClean="0"/>
              <a:t>c) </a:t>
            </a:r>
            <a:r>
              <a:rPr lang="hu-HU" sz="2000" dirty="0" smtClean="0"/>
              <a:t>Határozza meg</a:t>
            </a:r>
            <a:r>
              <a:rPr lang="hu-HU" sz="2000" b="1" dirty="0" smtClean="0"/>
              <a:t> </a:t>
            </a:r>
            <a:r>
              <a:rPr lang="hu-HU" sz="2000" dirty="0" smtClean="0"/>
              <a:t>játékosok összértékét csapatonként és írja ki a képernyőre! </a:t>
            </a:r>
            <a:r>
              <a:rPr lang="hu-HU" sz="2000" dirty="0"/>
              <a:t>A </a:t>
            </a:r>
            <a:r>
              <a:rPr lang="hu-HU" sz="2000" dirty="0" smtClean="0"/>
              <a:t>csapatok neve </a:t>
            </a:r>
            <a:r>
              <a:rPr lang="hu-HU" sz="2000" dirty="0"/>
              <a:t>és a játékosainak összértéke jelenjen meg</a:t>
            </a:r>
            <a:r>
              <a:rPr lang="hu-HU" sz="2000" dirty="0" smtClean="0"/>
              <a:t>!</a:t>
            </a:r>
          </a:p>
          <a:p>
            <a:endParaRPr lang="hu-HU" sz="2000" b="1" dirty="0"/>
          </a:p>
          <a:p>
            <a:pPr algn="just"/>
            <a:r>
              <a:rPr lang="hu-HU" sz="2000" b="1" dirty="0" smtClean="0"/>
              <a:t>d) </a:t>
            </a:r>
            <a:r>
              <a:rPr lang="hu-HU" sz="2000" dirty="0" smtClean="0"/>
              <a:t>Keresse ki, </a:t>
            </a:r>
            <a:r>
              <a:rPr lang="hu-HU" sz="2000" dirty="0"/>
              <a:t>hogy </a:t>
            </a:r>
            <a:r>
              <a:rPr lang="hu-HU" sz="2000" dirty="0" smtClean="0"/>
              <a:t>mely csapatoknál </a:t>
            </a:r>
            <a:r>
              <a:rPr lang="hu-HU" sz="2000" dirty="0"/>
              <a:t>mely posztokon van csupán egy szerződtetett játékos</a:t>
            </a:r>
            <a:r>
              <a:rPr lang="hu-HU" sz="2000" dirty="0" smtClean="0"/>
              <a:t>! Írja ki a csapat nevet és a posztot amire csak egy játékost szerződtettek!</a:t>
            </a:r>
          </a:p>
          <a:p>
            <a:pPr algn="just"/>
            <a:endParaRPr lang="hu-HU" sz="2000" b="1" dirty="0" smtClean="0"/>
          </a:p>
          <a:p>
            <a:pPr algn="just"/>
            <a:r>
              <a:rPr lang="hu-HU" sz="2000" b="1" dirty="0" smtClean="0"/>
              <a:t>e)</a:t>
            </a:r>
            <a:r>
              <a:rPr lang="hu-HU" sz="2000" dirty="0" smtClean="0"/>
              <a:t> Keressük ki azon játékosokat, akiknek az értékük nem haladja meg a játékosok értékének átlag értékét.</a:t>
            </a:r>
          </a:p>
          <a:p>
            <a:pPr algn="just"/>
            <a:endParaRPr lang="hu-HU" sz="2000" dirty="0"/>
          </a:p>
          <a:p>
            <a:pPr algn="just"/>
            <a:r>
              <a:rPr lang="hu-HU" sz="2000" b="1" dirty="0" smtClean="0"/>
              <a:t>f)</a:t>
            </a:r>
            <a:r>
              <a:rPr lang="hu-HU" sz="2000" dirty="0" smtClean="0"/>
              <a:t> Írja ki azon játékosok nevét, születési dátumát és csapataik nevét, akik 18 és 21 év közt vannak és magyar állampolgárok. Ha nincs ilyen, akkor megfelelő </a:t>
            </a:r>
            <a:r>
              <a:rPr lang="hu-HU" sz="2000" smtClean="0"/>
              <a:t>üzenettel helyettesítse </a:t>
            </a:r>
            <a:r>
              <a:rPr lang="hu-HU" sz="2000" dirty="0" smtClean="0"/>
              <a:t>a kimenetet.</a:t>
            </a:r>
            <a:endParaRPr lang="hu-HU" sz="2000" dirty="0"/>
          </a:p>
          <a:p>
            <a:pPr algn="just"/>
            <a:endParaRPr lang="hu-HU" sz="2000" b="1" dirty="0"/>
          </a:p>
          <a:p>
            <a:pPr algn="just"/>
            <a:r>
              <a:rPr lang="hu-HU" sz="2000" b="1" dirty="0" smtClean="0"/>
              <a:t>g)</a:t>
            </a:r>
            <a:r>
              <a:rPr lang="hu-HU" sz="2000" dirty="0" smtClean="0"/>
              <a:t> A „</a:t>
            </a:r>
            <a:r>
              <a:rPr lang="hu-HU" sz="2000" dirty="0" err="1" smtClean="0"/>
              <a:t>hazai.txt</a:t>
            </a:r>
            <a:r>
              <a:rPr lang="hu-HU" sz="2000" dirty="0" smtClean="0"/>
              <a:t>” illetve a „</a:t>
            </a:r>
            <a:r>
              <a:rPr lang="hu-HU" sz="2000" dirty="0" err="1" smtClean="0"/>
              <a:t>legios.txt</a:t>
            </a:r>
            <a:r>
              <a:rPr lang="hu-HU" sz="2000" dirty="0" smtClean="0"/>
              <a:t>” állományokba keresse ki a magyar, illetve a külföldi állampolgárságú játékosokat csapatonként. A szöveges állományoknak tartalmazniuk kell a csapat nevét majd alatta felsorolva a játékosok teljes nevét, poszt nevet és értéküket.</a:t>
            </a:r>
          </a:p>
        </p:txBody>
      </p:sp>
    </p:spTree>
    <p:extLst>
      <p:ext uri="{BB962C8B-B14F-4D97-AF65-F5344CB8AC3E}">
        <p14:creationId xmlns:p14="http://schemas.microsoft.com/office/powerpoint/2010/main" val="337456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 smtClean="0"/>
              <a:t>11 - </a:t>
            </a:r>
            <a:r>
              <a:rPr lang="en-US" dirty="0" err="1" smtClean="0"/>
              <a:t>Adva</a:t>
            </a:r>
            <a:r>
              <a:rPr lang="en-US" dirty="0" smtClean="0"/>
              <a:t> van a</a:t>
            </a:r>
            <a:r>
              <a:rPr lang="hu-HU" dirty="0" smtClean="0"/>
              <a:t>z adatok.txt állományban a Magyar Női Röplabda Bajnogság csapatainak pontászámai a következő képpen:</a:t>
            </a:r>
          </a:p>
          <a:p>
            <a:pPr algn="just"/>
            <a:endParaRPr lang="hu-HU" dirty="0"/>
          </a:p>
          <a:p>
            <a:pPr algn="just"/>
            <a:r>
              <a:rPr lang="hu-HU" dirty="0" smtClean="0"/>
              <a:t>Békéscsaba</a:t>
            </a:r>
            <a:endParaRPr lang="en-US" b="1" dirty="0">
              <a:solidFill>
                <a:srgbClr val="FF0000"/>
              </a:solidFill>
            </a:endParaRPr>
          </a:p>
          <a:p>
            <a:pPr algn="just"/>
            <a:r>
              <a:rPr lang="sr-Cyrl-RS" dirty="0" smtClean="0"/>
              <a:t>1,2,1,3,3,3,3,3,3,3,1,2,2,1,3,3,1,3</a:t>
            </a:r>
          </a:p>
          <a:p>
            <a:pPr algn="just"/>
            <a:endParaRPr lang="sr-Cyrl-RS" dirty="0"/>
          </a:p>
          <a:p>
            <a:pPr algn="just"/>
            <a:r>
              <a:rPr lang="en-US" dirty="0" err="1" smtClean="0"/>
              <a:t>ahol</a:t>
            </a:r>
            <a:r>
              <a:rPr lang="en-US" dirty="0" smtClean="0"/>
              <a:t> a </a:t>
            </a:r>
            <a:r>
              <a:rPr lang="en-US" dirty="0" err="1" smtClean="0"/>
              <a:t>csapat</a:t>
            </a:r>
            <a:r>
              <a:rPr lang="en-US" dirty="0" smtClean="0"/>
              <a:t> </a:t>
            </a:r>
            <a:r>
              <a:rPr lang="en-US" dirty="0" err="1" smtClean="0"/>
              <a:t>nev</a:t>
            </a:r>
            <a:r>
              <a:rPr lang="hu-HU" dirty="0" smtClean="0"/>
              <a:t>ét tabulátorral elválasztva követik a az elért pontok mérközésenként (max 18 lejátszott mérközés).</a:t>
            </a:r>
          </a:p>
          <a:p>
            <a:pPr algn="just"/>
            <a:endParaRPr lang="hu-HU" dirty="0"/>
          </a:p>
          <a:p>
            <a:pPr marL="342900" indent="-342900" algn="just">
              <a:buFont typeface="+mj-lt"/>
              <a:buAutoNum type="alphaLcParenR"/>
            </a:pPr>
            <a:r>
              <a:rPr lang="hu-HU" smtClean="0"/>
              <a:t>Hány csapat vett részt a bajnokságban?</a:t>
            </a:r>
            <a:endParaRPr lang="en-US" smtClean="0"/>
          </a:p>
          <a:p>
            <a:pPr marL="342900" indent="-342900" algn="just">
              <a:buFont typeface="+mj-lt"/>
              <a:buAutoNum type="alphaLcParenR"/>
            </a:pPr>
            <a:r>
              <a:rPr lang="hu-HU" dirty="0" smtClean="0"/>
              <a:t>Ki nyerte a bajnogságot?</a:t>
            </a:r>
          </a:p>
          <a:p>
            <a:pPr marL="342900" indent="-342900" algn="just">
              <a:buFont typeface="+mj-lt"/>
              <a:buAutoNum type="alphaLcParenR"/>
            </a:pPr>
            <a:r>
              <a:rPr lang="hu-HU" dirty="0" smtClean="0"/>
              <a:t>Döntetlen mérkőzéskor a csapat 2 pontot szerez. Mutassa be csapatonként ki hány döntetlen mérkőzést játszott le!</a:t>
            </a:r>
          </a:p>
          <a:p>
            <a:pPr marL="342900" indent="-342900" algn="just">
              <a:buFont typeface="+mj-lt"/>
              <a:buAutoNum type="alphaLcParenR"/>
            </a:pPr>
            <a:r>
              <a:rPr lang="hu-HU" dirty="0" smtClean="0"/>
              <a:t>Ha egy mérkőzés 5 szetben dől el, akkor a vesztes csapat 1 pontot szerez. Mely csapatok játszottak 5 szettes mérkőzést és hányat?</a:t>
            </a:r>
          </a:p>
          <a:p>
            <a:pPr marL="342900" indent="-342900" algn="just">
              <a:buFont typeface="+mj-lt"/>
              <a:buAutoNum type="alphaLcParenR"/>
            </a:pPr>
            <a:r>
              <a:rPr lang="hu-HU" dirty="0" smtClean="0"/>
              <a:t>Ki a  bajnogság első három helyezete. Mutassa be mintának megfelelően:</a:t>
            </a:r>
          </a:p>
          <a:p>
            <a:pPr algn="just"/>
            <a:r>
              <a:rPr lang="hu-HU" dirty="0" smtClean="0"/>
              <a:t>	</a:t>
            </a:r>
            <a:r>
              <a:rPr lang="hu-HU" i="1" dirty="0" smtClean="0"/>
              <a:t>helyezés - csapat neve		pontszám</a:t>
            </a:r>
          </a:p>
          <a:p>
            <a:pPr marL="342900" indent="-342900" algn="just">
              <a:buFont typeface="+mj-lt"/>
              <a:buAutoNum type="alphaLcParenR" startAt="5"/>
            </a:pPr>
            <a:r>
              <a:rPr lang="hu-HU" dirty="0" smtClean="0"/>
              <a:t>Az elért pontok alapján, az utolsó három csapat kiesik az első osztályból. Kik ők?</a:t>
            </a:r>
          </a:p>
          <a:p>
            <a:pPr marL="342900" indent="-342900" algn="just">
              <a:buFont typeface="+mj-lt"/>
              <a:buAutoNum type="alphaLcParenR" startAt="5"/>
            </a:pPr>
            <a:r>
              <a:rPr lang="hu-HU" dirty="0" smtClean="0"/>
              <a:t>Mutassa be csapatonként a győzelmi és verességi arányt csapatonként!</a:t>
            </a:r>
          </a:p>
          <a:p>
            <a:pPr marL="342900" indent="-342900" algn="just">
              <a:buFont typeface="+mj-lt"/>
              <a:buAutoNum type="alphaLcParenR" startAt="5"/>
            </a:pPr>
            <a:r>
              <a:rPr lang="hu-HU" dirty="0" smtClean="0"/>
              <a:t>Mely csapatok győzelmi aránya van az átlag alatt?</a:t>
            </a:r>
          </a:p>
          <a:p>
            <a:pPr algn="just"/>
            <a:endParaRPr lang="hu-HU" dirty="0" smtClean="0"/>
          </a:p>
          <a:p>
            <a:pPr marL="342900" indent="-342900" algn="just">
              <a:buFont typeface="+mj-lt"/>
              <a:buAutoNum type="alphaLcParenR"/>
            </a:pPr>
            <a:endParaRPr lang="hu-HU" dirty="0"/>
          </a:p>
          <a:p>
            <a:pPr marL="342900" indent="-342900" algn="just">
              <a:buFont typeface="+mj-lt"/>
              <a:buAutoNum type="alphaLcParenR"/>
            </a:pPr>
            <a:endParaRPr lang="hu-HU" dirty="0" smtClean="0"/>
          </a:p>
          <a:p>
            <a:pPr marL="342900" indent="-342900" algn="just">
              <a:buFont typeface="+mj-lt"/>
              <a:buAutoNum type="alphaLcParenR"/>
            </a:pPr>
            <a:endParaRPr lang="hu-HU" dirty="0" smtClean="0"/>
          </a:p>
          <a:p>
            <a:pPr marL="342900" indent="-342900" algn="just">
              <a:buFont typeface="+mj-lt"/>
              <a:buAutoNum type="alphaLcParenR"/>
            </a:pPr>
            <a:endParaRPr lang="hu-HU" dirty="0" smtClean="0"/>
          </a:p>
          <a:p>
            <a:pPr marL="342900" indent="-342900" algn="just">
              <a:buFont typeface="+mj-lt"/>
              <a:buAutoNum type="alphaLcParenR"/>
            </a:pPr>
            <a:endParaRPr lang="hu-HU" dirty="0"/>
          </a:p>
          <a:p>
            <a:pPr marL="342900" indent="-342900" algn="just">
              <a:buFont typeface="+mj-lt"/>
              <a:buAutoNum type="alphaLcParenR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64149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043731"/>
            <a:ext cx="91440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hu-HU" sz="2400" dirty="0" smtClean="0"/>
              <a:t>Egész </a:t>
            </a:r>
            <a:r>
              <a:rPr lang="hu-HU" sz="2400" dirty="0"/>
              <a:t>file beolvasása egyetlen karakterláncba az alábbiak szerint történik.</a:t>
            </a:r>
          </a:p>
          <a:p>
            <a:pPr algn="just"/>
            <a:endParaRPr lang="hu-HU" sz="2400" dirty="0"/>
          </a:p>
          <a:p>
            <a:pPr algn="just"/>
            <a:r>
              <a:rPr lang="hu-HU" sz="2400" dirty="0"/>
              <a:t>Előszöris az </a:t>
            </a:r>
            <a:r>
              <a:rPr lang="hu-HU" sz="2400" b="1" dirty="0"/>
              <a:t>open()</a:t>
            </a:r>
            <a:r>
              <a:rPr lang="hu-HU" sz="2400" dirty="0"/>
              <a:t> függvény segítségével megnyitjuk a beolvasni kívánt file-t. Az </a:t>
            </a:r>
            <a:r>
              <a:rPr lang="hu-HU" sz="2400" b="1" dirty="0"/>
              <a:t>open()</a:t>
            </a:r>
            <a:r>
              <a:rPr lang="hu-HU" sz="2400" dirty="0"/>
              <a:t> függvény egy előkészítő függvény, amely arra készíti fel a rendszert, hogy az adott merevelemezen (vagy más adattárolón) fellelhető file-lal dolgozni tudjunk. Legegyszerűbb esetben ez a file nevének a megadásával történik</a:t>
            </a:r>
            <a:r>
              <a:rPr lang="hu-HU" sz="2400" dirty="0" smtClean="0"/>
              <a:t>.</a:t>
            </a:r>
            <a:endParaRPr lang="en-US" sz="2400" dirty="0" smtClean="0"/>
          </a:p>
          <a:p>
            <a:pPr algn="just"/>
            <a:endParaRPr lang="en-US" sz="2400" dirty="0"/>
          </a:p>
          <a:p>
            <a:pPr algn="just"/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file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TextIOWrapper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= open (</a:t>
            </a:r>
            <a:r>
              <a:rPr lang="en-US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"./data/ip.txt"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 encoding=</a:t>
            </a:r>
            <a:r>
              <a:rPr lang="en-US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'utf-8</a:t>
            </a:r>
            <a:r>
              <a:rPr lang="en-US" sz="20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r>
              <a:rPr lang="hu-HU" sz="2400" dirty="0" smtClean="0"/>
              <a:t>A </a:t>
            </a:r>
            <a:r>
              <a:rPr lang="hu-HU" sz="2400" dirty="0"/>
              <a:t>fenti kódsor hatására a </a:t>
            </a:r>
            <a:r>
              <a:rPr lang="hu-HU" sz="2400" b="1" dirty="0" smtClean="0">
                <a:solidFill>
                  <a:srgbClr val="0070C0"/>
                </a:solidFill>
              </a:rPr>
              <a:t>file</a:t>
            </a:r>
            <a:r>
              <a:rPr lang="hu-HU" sz="2400" dirty="0" smtClean="0"/>
              <a:t> </a:t>
            </a:r>
            <a:r>
              <a:rPr lang="hu-HU" sz="2400" dirty="0"/>
              <a:t>változón keresztül férhetünk hozzá a file tartalmához.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51724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78" y="18107"/>
            <a:ext cx="9139022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 smtClean="0"/>
              <a:t>Megh</a:t>
            </a:r>
            <a:r>
              <a:rPr lang="hu-HU" sz="2400" dirty="0" smtClean="0"/>
              <a:t>ívható függvények a </a:t>
            </a:r>
            <a:r>
              <a:rPr lang="hu-HU" sz="2400" b="1" dirty="0" smtClean="0"/>
              <a:t>file</a:t>
            </a:r>
            <a:r>
              <a:rPr lang="hu-HU" sz="2400" dirty="0" smtClean="0"/>
              <a:t>-on:</a:t>
            </a:r>
          </a:p>
          <a:p>
            <a:pPr algn="just"/>
            <a:endParaRPr lang="hu-HU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hu-HU" sz="2400" b="1" dirty="0" smtClean="0"/>
              <a:t>read(n)</a:t>
            </a:r>
            <a:r>
              <a:rPr lang="hu-HU" sz="2400" dirty="0" smtClean="0"/>
              <a:t> → függvény a megadott </a:t>
            </a:r>
            <a:r>
              <a:rPr lang="hu-HU" sz="2400" b="1" dirty="0" smtClean="0"/>
              <a:t>n</a:t>
            </a:r>
            <a:r>
              <a:rPr lang="hu-HU" sz="2400" dirty="0" smtClean="0"/>
              <a:t> számú karaktert olvassa ki az </a:t>
            </a:r>
            <a:r>
              <a:rPr lang="hu-HU" sz="2400" dirty="0"/>
              <a:t>aktuális </a:t>
            </a:r>
            <a:r>
              <a:rPr lang="hu-HU" sz="2400" dirty="0" smtClean="0"/>
              <a:t>filefolyamból</a:t>
            </a:r>
          </a:p>
          <a:p>
            <a:pPr algn="just"/>
            <a:endParaRPr lang="hu-HU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hu-HU" sz="2400" b="1" dirty="0"/>
              <a:t>tell() </a:t>
            </a:r>
            <a:r>
              <a:rPr lang="hu-HU" sz="2400" dirty="0"/>
              <a:t>→ </a:t>
            </a:r>
            <a:r>
              <a:rPr lang="hu-HU" sz="2400" dirty="0" smtClean="0"/>
              <a:t>függvényt </a:t>
            </a:r>
            <a:r>
              <a:rPr lang="hu-HU" sz="2400" dirty="0"/>
              <a:t>alkalmazva </a:t>
            </a:r>
            <a:r>
              <a:rPr lang="hu-HU" sz="2400" dirty="0" smtClean="0"/>
              <a:t>megkaphatjuk </a:t>
            </a:r>
            <a:r>
              <a:rPr lang="hu-HU" sz="2400" dirty="0"/>
              <a:t>az aktuális </a:t>
            </a:r>
            <a:r>
              <a:rPr lang="hu-HU" sz="2400" dirty="0" smtClean="0"/>
              <a:t>folyampoziciót</a:t>
            </a:r>
            <a:r>
              <a:rPr lang="hu-HU" sz="2400" dirty="0"/>
              <a:t> </a:t>
            </a:r>
            <a:r>
              <a:rPr lang="hu-HU" sz="2400" dirty="0" smtClean="0"/>
              <a:t>(épp hanyadik karekter kiolvasásánál tart).</a:t>
            </a:r>
          </a:p>
          <a:p>
            <a:pPr algn="just"/>
            <a:endParaRPr lang="hu-HU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hu-HU" sz="2400" b="1" dirty="0"/>
              <a:t>seek</a:t>
            </a:r>
            <a:r>
              <a:rPr lang="hu-HU" sz="2400" b="1" dirty="0" smtClean="0"/>
              <a:t>()</a:t>
            </a:r>
            <a:r>
              <a:rPr lang="hu-HU" sz="2400" dirty="0" smtClean="0"/>
              <a:t> </a:t>
            </a:r>
            <a:r>
              <a:rPr lang="hu-HU" sz="2400" dirty="0"/>
              <a:t>→</a:t>
            </a:r>
            <a:r>
              <a:rPr lang="hu-HU" sz="2400" dirty="0" smtClean="0"/>
              <a:t> függvény </a:t>
            </a:r>
            <a:r>
              <a:rPr lang="hu-HU" sz="2400" dirty="0"/>
              <a:t>segítségével </a:t>
            </a:r>
            <a:r>
              <a:rPr lang="hu-HU" sz="2400" dirty="0" smtClean="0"/>
              <a:t>állíthatjuk </a:t>
            </a:r>
            <a:r>
              <a:rPr lang="hu-HU" sz="2400" dirty="0"/>
              <a:t>be egy megnyitott filefolyam aktuális pozicióját</a:t>
            </a:r>
            <a:r>
              <a:rPr lang="hu-HU" sz="2400" dirty="0" smtClean="0"/>
              <a:t>.</a:t>
            </a:r>
          </a:p>
          <a:p>
            <a:pPr algn="just"/>
            <a:endParaRPr lang="hu-HU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hu-HU" sz="2400" b="1" dirty="0" smtClean="0"/>
              <a:t>readline()</a:t>
            </a:r>
            <a:r>
              <a:rPr lang="hu-HU" sz="2400" dirty="0" smtClean="0"/>
              <a:t> </a:t>
            </a:r>
            <a:r>
              <a:rPr lang="hu-HU" sz="2400" dirty="0"/>
              <a:t>→ </a:t>
            </a:r>
            <a:r>
              <a:rPr lang="hu-HU" sz="2400" dirty="0" smtClean="0"/>
              <a:t>függvény </a:t>
            </a:r>
            <a:r>
              <a:rPr lang="hu-HU" sz="2400" dirty="0"/>
              <a:t>segítségével </a:t>
            </a:r>
            <a:r>
              <a:rPr lang="hu-HU" sz="2400" dirty="0" smtClean="0"/>
              <a:t>a </a:t>
            </a:r>
            <a:r>
              <a:rPr lang="hu-HU" sz="2400" dirty="0"/>
              <a:t>megnyitott filefolyam </a:t>
            </a:r>
            <a:r>
              <a:rPr lang="hu-HU" sz="2400" dirty="0" smtClean="0"/>
              <a:t>egy sorát olvashatjuk ki mint string</a:t>
            </a:r>
          </a:p>
          <a:p>
            <a:pPr algn="just"/>
            <a:endParaRPr lang="hu-HU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hu-HU" sz="2400" b="1" dirty="0" smtClean="0"/>
              <a:t>readlines()</a:t>
            </a:r>
            <a:r>
              <a:rPr lang="hu-HU" sz="2400" dirty="0" smtClean="0"/>
              <a:t> </a:t>
            </a:r>
            <a:r>
              <a:rPr lang="hu-HU" sz="2400" dirty="0"/>
              <a:t>→ függvény segítségével a megnyitott filefolyam </a:t>
            </a:r>
            <a:r>
              <a:rPr lang="hu-HU" sz="2400" dirty="0" smtClean="0"/>
              <a:t>több (összes) </a:t>
            </a:r>
            <a:r>
              <a:rPr lang="hu-HU" sz="2400" dirty="0"/>
              <a:t>sorát olvashatjuk ki mint </a:t>
            </a:r>
            <a:r>
              <a:rPr lang="hu-HU" sz="2400" dirty="0" smtClean="0"/>
              <a:t>string lista</a:t>
            </a:r>
            <a:endParaRPr lang="hu-HU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1429824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813173"/>
            <a:ext cx="91440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hu-HU" sz="2400" dirty="0"/>
              <a:t>A nyitott fájlok erőforrásokat fogyasztanak, és a fájl módjától függően más programok esetleg nem tudják elérni azokat. Fontos a fájlokat azonnal bezárni, amint végeztél a feldolgozásukkal. </a:t>
            </a:r>
            <a:endParaRPr lang="en-US" sz="2400" dirty="0" smtClean="0"/>
          </a:p>
          <a:p>
            <a:pPr algn="just"/>
            <a:endParaRPr lang="en-US" dirty="0" smtClean="0"/>
          </a:p>
          <a:p>
            <a:pPr algn="just"/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file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algn="just"/>
            <a:endParaRPr lang="en-US" dirty="0" smtClean="0"/>
          </a:p>
          <a:p>
            <a:pPr algn="just"/>
            <a:r>
              <a:rPr lang="hu-HU" sz="2400" dirty="0"/>
              <a:t>Ha már minden olvasás és írás befejeződött, akkor a </a:t>
            </a:r>
            <a:r>
              <a:rPr lang="hu-HU" sz="2400" b="1" dirty="0"/>
              <a:t>close()</a:t>
            </a:r>
            <a:r>
              <a:rPr lang="hu-HU" sz="2400" dirty="0"/>
              <a:t> utasítással zárhatjuk be a folyamot, azaz ez a parancs szakítja meg a kommunikációt az adattárolóval</a:t>
            </a:r>
            <a:r>
              <a:rPr lang="hu-HU" sz="2400" dirty="0" smtClean="0"/>
              <a:t>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902598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28178"/>
            <a:ext cx="9144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hu-HU" sz="2400" dirty="0"/>
              <a:t>Hogy véletlenül se felejtsük el bezárni a file-t pythonban van egy kényelmes/hasznos konstrukció a </a:t>
            </a:r>
            <a:r>
              <a:rPr lang="hu-HU" sz="2400" b="1" dirty="0"/>
              <a:t>with</a:t>
            </a:r>
            <a:r>
              <a:rPr lang="hu-HU" sz="2400" dirty="0"/>
              <a:t> . Ez meghívja az adott objektum __enter__() es __exit__() tagfüggvényeit. A with block után a változó megmarad, de a file már zárva van.</a:t>
            </a:r>
          </a:p>
          <a:p>
            <a:pPr algn="just"/>
            <a:endParaRPr lang="hu-HU" sz="2400" dirty="0"/>
          </a:p>
          <a:p>
            <a:pPr algn="just"/>
            <a:r>
              <a:rPr lang="hu-HU" sz="2400" dirty="0"/>
              <a:t>A </a:t>
            </a:r>
            <a:r>
              <a:rPr lang="hu-HU" sz="2400" b="1" dirty="0"/>
              <a:t>with</a:t>
            </a:r>
            <a:r>
              <a:rPr lang="hu-HU" sz="2400" dirty="0"/>
              <a:t> előnyei:</a:t>
            </a:r>
          </a:p>
          <a:p>
            <a:pPr algn="just"/>
            <a:endParaRPr lang="hu-HU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hu-HU" sz="2400" dirty="0" smtClean="0"/>
              <a:t>biztos </a:t>
            </a:r>
            <a:r>
              <a:rPr lang="hu-HU" sz="2400" dirty="0"/>
              <a:t>nem felejtjük el bezárni a filet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hu-HU" sz="2400" dirty="0" smtClean="0"/>
              <a:t>ha </a:t>
            </a:r>
            <a:r>
              <a:rPr lang="hu-HU" sz="2400" dirty="0"/>
              <a:t>valami (i/o) hiba történik, a fájl akkor is bezáródik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hu-HU" sz="2400" dirty="0" smtClean="0"/>
              <a:t>nyertünk </a:t>
            </a:r>
            <a:r>
              <a:rPr lang="hu-HU" sz="2400" dirty="0"/>
              <a:t>egy sor kódot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hu-HU" sz="2400" dirty="0" smtClean="0"/>
              <a:t>szinte </a:t>
            </a:r>
            <a:r>
              <a:rPr lang="hu-HU" sz="2400" dirty="0"/>
              <a:t>biztos, hogy nem keverjük össze a különböző fájlokat,amibe írni akarunk </a:t>
            </a:r>
            <a:r>
              <a:rPr lang="hu-HU" sz="2400" dirty="0" smtClean="0"/>
              <a:t>file1,file2, …</a:t>
            </a:r>
            <a:endParaRPr lang="hu-HU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hu-HU" sz="2400" dirty="0" smtClean="0"/>
              <a:t>kizárólag </a:t>
            </a:r>
            <a:r>
              <a:rPr lang="hu-HU" sz="2400" dirty="0"/>
              <a:t>ebben a blokkban tudunk a fájlba írni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hu-HU" sz="2400" dirty="0" smtClean="0"/>
              <a:t>rövid </a:t>
            </a:r>
            <a:r>
              <a:rPr lang="hu-HU" sz="2400" dirty="0"/>
              <a:t>ideig van nyitva egy fájl, kevesebb az esélye, hogy több helyről van írva olvasva egyszerre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hu-HU" sz="2400" dirty="0" smtClean="0"/>
              <a:t>érthető </a:t>
            </a:r>
            <a:r>
              <a:rPr lang="hu-HU" sz="2400" dirty="0"/>
              <a:t>a kódban, hogy mi hol történik</a:t>
            </a:r>
          </a:p>
        </p:txBody>
      </p:sp>
    </p:spTree>
    <p:extLst>
      <p:ext uri="{BB962C8B-B14F-4D97-AF65-F5344CB8AC3E}">
        <p14:creationId xmlns:p14="http://schemas.microsoft.com/office/powerpoint/2010/main" val="2789130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20785"/>
            <a:ext cx="914723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# -*- coding: ISO-8859-2 </a:t>
            </a:r>
            <a:r>
              <a:rPr lang="en-US" sz="2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-*-</a:t>
            </a:r>
            <a:endParaRPr lang="hu-HU" sz="22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typing 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open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open 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"./data/ip.txt"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 encoding=</a:t>
            </a:r>
            <a:r>
              <a:rPr lang="en-US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'utf-8‚</a:t>
            </a:r>
            <a:r>
              <a:rPr lang="en-US" sz="2000" dirty="0" smtClean="0"/>
              <a:t>mode=</a:t>
            </a:r>
            <a:r>
              <a:rPr lang="en-US" sz="2000" dirty="0"/>
              <a:t>"</a:t>
            </a:r>
            <a:r>
              <a:rPr lang="hu-HU" sz="2000" dirty="0" smtClean="0"/>
              <a:t>r</a:t>
            </a:r>
            <a:r>
              <a:rPr lang="en-US" sz="2000" dirty="0"/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file: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oneLine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file.readline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allLines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 List[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] = 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file.readlines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oneLine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allLines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051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12844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# -*- coding: ISO-8859-2 -*-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typing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open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oneLine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None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allLines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 List[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 =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None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open 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"./data/ip.txt"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encoding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'utf-8</a:t>
            </a:r>
            <a:r>
              <a:rPr lang="hu-HU" sz="1600" dirty="0" smtClean="0"/>
              <a:t>, mode=</a:t>
            </a:r>
            <a:r>
              <a:rPr lang="en-US" sz="1600" dirty="0" smtClean="0"/>
              <a:t>“r”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file: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oneLine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file.readline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allLines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file.readlines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except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FileNotFoundError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ex: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print(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ex.filename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nem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található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!"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print(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oneLine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print(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allLines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71800" y="31373"/>
            <a:ext cx="64812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Most </a:t>
            </a:r>
            <a:r>
              <a:rPr lang="hu-HU" sz="2000" b="1" dirty="0" smtClean="0"/>
              <a:t>úgy ahogy az a nagykönyvben is meg van írva</a:t>
            </a:r>
            <a:endParaRPr lang="hu-HU" sz="2000" b="1" dirty="0"/>
          </a:p>
        </p:txBody>
      </p:sp>
    </p:spTree>
    <p:extLst>
      <p:ext uri="{BB962C8B-B14F-4D97-AF65-F5344CB8AC3E}">
        <p14:creationId xmlns:p14="http://schemas.microsoft.com/office/powerpoint/2010/main" val="92771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8919" y="836712"/>
            <a:ext cx="914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typing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open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oneLine:str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allLines:List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]=[]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hu-HU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sz="2000" dirty="0"/>
              <a:t> </a:t>
            </a:r>
            <a:r>
              <a:rPr lang="hu-HU" sz="2000" dirty="0" smtClean="0"/>
              <a:t>           here</a:t>
            </a:r>
            <a:r>
              <a:rPr lang="hu-HU" sz="2000" dirty="0"/>
              <a:t>: </a:t>
            </a:r>
            <a:r>
              <a:rPr lang="hu-HU" sz="2000" dirty="0" err="1"/>
              <a:t>str</a:t>
            </a:r>
            <a:r>
              <a:rPr lang="hu-HU" sz="2000" dirty="0"/>
              <a:t> = </a:t>
            </a:r>
            <a:r>
              <a:rPr lang="hu-HU" sz="2000" dirty="0" err="1"/>
              <a:t>os.path.dirname</a:t>
            </a:r>
            <a:r>
              <a:rPr lang="hu-HU" sz="2000" dirty="0"/>
              <a:t>(</a:t>
            </a:r>
            <a:r>
              <a:rPr lang="hu-HU" sz="2000" dirty="0" err="1"/>
              <a:t>os.path.abspath</a:t>
            </a:r>
            <a:r>
              <a:rPr lang="hu-HU" sz="2000" dirty="0"/>
              <a:t>(__file__))</a:t>
            </a:r>
          </a:p>
          <a:p>
            <a:r>
              <a:rPr lang="hu-HU" sz="2000" dirty="0"/>
              <a:t>            </a:t>
            </a:r>
            <a:r>
              <a:rPr lang="hu-HU" sz="2000" dirty="0" err="1"/>
              <a:t>path</a:t>
            </a:r>
            <a:r>
              <a:rPr lang="hu-HU" sz="2000" dirty="0"/>
              <a:t>: </a:t>
            </a:r>
            <a:r>
              <a:rPr lang="hu-HU" sz="2000" dirty="0" err="1"/>
              <a:t>str</a:t>
            </a:r>
            <a:r>
              <a:rPr lang="hu-HU" sz="2000" dirty="0"/>
              <a:t> = </a:t>
            </a:r>
            <a:r>
              <a:rPr lang="hu-HU" sz="2000" dirty="0" err="1"/>
              <a:t>os.path.join</a:t>
            </a:r>
            <a:r>
              <a:rPr lang="hu-HU" sz="2000" dirty="0"/>
              <a:t>(here, </a:t>
            </a:r>
            <a:r>
              <a:rPr lang="hu-HU" sz="2000" dirty="0" err="1"/>
              <a:t>fileName</a:t>
            </a:r>
            <a:r>
              <a:rPr lang="hu-HU" sz="2000" dirty="0"/>
              <a:t>)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open(</a:t>
            </a:r>
            <a:r>
              <a:rPr lang="hu-HU" sz="2000" dirty="0"/>
              <a:t>path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,encoding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'utf-8'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mode=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"r"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file: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line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file: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oneLine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line.strip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allLines.append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oneLine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except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 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FileNotFoundError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ex: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print(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ex.filename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nem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található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!"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line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allLines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print(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{line}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7837" y="0"/>
            <a:ext cx="9161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Most </a:t>
            </a:r>
            <a:r>
              <a:rPr lang="hu-HU" sz="2000" b="1" dirty="0" smtClean="0"/>
              <a:t>úgy ahogy az a nagykönyvben is meg van írva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adatok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olva</a:t>
            </a:r>
            <a:r>
              <a:rPr lang="hu-HU" sz="2000" b="1" dirty="0" smtClean="0"/>
              <a:t>sása sorról sorra nagy méretű szöveges állományból</a:t>
            </a:r>
            <a:endParaRPr lang="hu-HU" sz="2000" b="1" dirty="0"/>
          </a:p>
        </p:txBody>
      </p:sp>
    </p:spTree>
    <p:extLst>
      <p:ext uri="{BB962C8B-B14F-4D97-AF65-F5344CB8AC3E}">
        <p14:creationId xmlns:p14="http://schemas.microsoft.com/office/powerpoint/2010/main" val="365198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1471</TotalTime>
  <Words>3417</Words>
  <Application>Microsoft Office PowerPoint</Application>
  <PresentationFormat>On-screen Show (4:3)</PresentationFormat>
  <Paragraphs>353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Verdana</vt:lpstr>
      <vt:lpstr>Office-téma</vt:lpstr>
      <vt:lpstr>Szöveges  állományok kezelése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 C# -ban</dc:title>
  <dc:creator>hgabi</dc:creator>
  <cp:lastModifiedBy>Attila Vastag</cp:lastModifiedBy>
  <cp:revision>189</cp:revision>
  <dcterms:created xsi:type="dcterms:W3CDTF">2008-08-10T07:19:19Z</dcterms:created>
  <dcterms:modified xsi:type="dcterms:W3CDTF">2023-05-16T20:46:17Z</dcterms:modified>
</cp:coreProperties>
</file>