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6858000" type="screen4x3"/>
  <p:notesSz cx="6858000" cy="9144000"/>
  <p:embeddedFontLst>
    <p:embeddedFont>
      <p:font typeface="Arial Black" panose="020B0A04020102020204" pitchFamily="3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522"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
        <p:nvSpPr>
          <p:cNvPr id="182" name="Google Shape;18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83" name="Google Shape;183;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
        <p:nvSpPr>
          <p:cNvPr id="205" name="Google Shape;20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06" name="Google Shape;206;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
        <p:nvSpPr>
          <p:cNvPr id="136" name="Google Shape;13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7" name="Google Shape;13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
        <p:nvSpPr>
          <p:cNvPr id="142" name="Google Shape;14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43" name="Google Shape;14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sp>
        <p:nvSpPr>
          <p:cNvPr id="155" name="Google Shape;15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56" name="Google Shape;156;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
        <p:nvSpPr>
          <p:cNvPr id="162" name="Google Shape;16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63" name="Google Shape;16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
        <p:nvSpPr>
          <p:cNvPr id="168" name="Google Shape;16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69" name="Google Shape;16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
        <p:nvSpPr>
          <p:cNvPr id="175" name="Google Shape;17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76" name="Google Shape;17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2"/>
          <p:cNvSpPr txBox="1">
            <a:spLocks noGrp="1"/>
          </p:cNvSpPr>
          <p:nvPr>
            <p:ph type="ctrTitle"/>
          </p:nvPr>
        </p:nvSpPr>
        <p:spPr>
          <a:xfrm>
            <a:off x="2971800" y="1828800"/>
            <a:ext cx="6019800" cy="2209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
          <p:cNvSpPr txBox="1">
            <a:spLocks noGrp="1"/>
          </p:cNvSpPr>
          <p:nvPr>
            <p:ph type="subTitle" idx="1"/>
          </p:nvPr>
        </p:nvSpPr>
        <p:spPr>
          <a:xfrm>
            <a:off x="2971800" y="4267200"/>
            <a:ext cx="6019800" cy="1752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32" name="Google Shape;32;p2"/>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9"/>
        <p:cNvGrpSpPr/>
        <p:nvPr/>
      </p:nvGrpSpPr>
      <p:grpSpPr>
        <a:xfrm>
          <a:off x="0" y="0"/>
          <a:ext cx="0" cy="0"/>
          <a:chOff x="0" y="0"/>
          <a:chExt cx="0" cy="0"/>
        </a:xfrm>
      </p:grpSpPr>
      <p:sp>
        <p:nvSpPr>
          <p:cNvPr id="100" name="Google Shape;100;p12"/>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2"/>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800"/>
              <a:buNone/>
              <a:defRPr sz="2400" b="1"/>
            </a:lvl1pPr>
            <a:lvl2pPr marL="914400" lvl="1" indent="-228600" algn="l">
              <a:lnSpc>
                <a:spcPct val="100000"/>
              </a:lnSpc>
              <a:spcBef>
                <a:spcPts val="400"/>
              </a:spcBef>
              <a:spcAft>
                <a:spcPts val="0"/>
              </a:spcAft>
              <a:buSzPts val="16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2" name="Google Shape;102;p12"/>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2"/>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800"/>
              <a:buNone/>
              <a:defRPr sz="2400" b="1"/>
            </a:lvl1pPr>
            <a:lvl2pPr marL="914400" lvl="1" indent="-228600" algn="l">
              <a:lnSpc>
                <a:spcPct val="100000"/>
              </a:lnSpc>
              <a:spcBef>
                <a:spcPts val="400"/>
              </a:spcBef>
              <a:spcAft>
                <a:spcPts val="0"/>
              </a:spcAft>
              <a:buSzPts val="16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4" name="Google Shape;104;p12"/>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107" name="Google Shape;107;p1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8"/>
        <p:cNvGrpSpPr/>
        <p:nvPr/>
      </p:nvGrpSpPr>
      <p:grpSpPr>
        <a:xfrm>
          <a:off x="0" y="0"/>
          <a:ext cx="0" cy="0"/>
          <a:chOff x="0" y="0"/>
          <a:chExt cx="0" cy="0"/>
        </a:xfrm>
      </p:grpSpPr>
      <p:sp>
        <p:nvSpPr>
          <p:cNvPr id="109" name="Google Shape;109;p1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13"/>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13"/>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1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4"/>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80"/>
              </a:spcBef>
              <a:spcAft>
                <a:spcPts val="0"/>
              </a:spcAft>
              <a:buSzPts val="1800"/>
              <a:buNone/>
              <a:defRPr sz="2400"/>
            </a:lvl1pPr>
            <a:lvl2pPr marL="914400" lvl="1" indent="-228600" algn="l">
              <a:lnSpc>
                <a:spcPct val="100000"/>
              </a:lnSpc>
              <a:spcBef>
                <a:spcPts val="400"/>
              </a:spcBef>
              <a:spcAft>
                <a:spcPts val="0"/>
              </a:spcAft>
              <a:buSzPts val="1600"/>
              <a:buNone/>
              <a:defRPr sz="2000"/>
            </a:lvl2pPr>
            <a:lvl3pPr marL="1371600" lvl="2" indent="-228600" algn="l">
              <a:lnSpc>
                <a:spcPct val="100000"/>
              </a:lnSpc>
              <a:spcBef>
                <a:spcPts val="360"/>
              </a:spcBef>
              <a:spcAft>
                <a:spcPts val="0"/>
              </a:spcAft>
              <a:buSzPts val="1170"/>
              <a:buNone/>
              <a:defRPr sz="1800"/>
            </a:lvl3pPr>
            <a:lvl4pPr marL="1828800" lvl="3" indent="-228600" algn="l">
              <a:lnSpc>
                <a:spcPct val="100000"/>
              </a:lnSpc>
              <a:spcBef>
                <a:spcPts val="320"/>
              </a:spcBef>
              <a:spcAft>
                <a:spcPts val="0"/>
              </a:spcAft>
              <a:buSzPts val="1120"/>
              <a:buNone/>
              <a:defRPr sz="1600"/>
            </a:lvl4pPr>
            <a:lvl5pPr marL="2286000" lvl="4" indent="-228600" algn="l">
              <a:lnSpc>
                <a:spcPct val="100000"/>
              </a:lnSpc>
              <a:spcBef>
                <a:spcPts val="320"/>
              </a:spcBef>
              <a:spcAft>
                <a:spcPts val="0"/>
              </a:spcAft>
              <a:buSzPts val="160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118" name="Google Shape;118;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1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120" name="Google Shape;120;p1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1"/>
        <p:cNvGrpSpPr/>
        <p:nvPr/>
      </p:nvGrpSpPr>
      <p:grpSpPr>
        <a:xfrm>
          <a:off x="0" y="0"/>
          <a:ext cx="0" cy="0"/>
          <a:chOff x="0" y="0"/>
          <a:chExt cx="0" cy="0"/>
        </a:xfrm>
      </p:grpSpPr>
      <p:sp>
        <p:nvSpPr>
          <p:cNvPr id="52" name="Google Shape;52;p4"/>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56" name="Google Shape;56;p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57"/>
        <p:cNvGrpSpPr/>
        <p:nvPr/>
      </p:nvGrpSpPr>
      <p:grpSpPr>
        <a:xfrm>
          <a:off x="0" y="0"/>
          <a:ext cx="0" cy="0"/>
          <a:chOff x="0" y="0"/>
          <a:chExt cx="0" cy="0"/>
        </a:xfrm>
      </p:grpSpPr>
      <p:sp>
        <p:nvSpPr>
          <p:cNvPr id="58" name="Google Shape;58;p5"/>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5"/>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5"/>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63" name="Google Shape;63;p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67" name="Google Shape;67;p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8"/>
        <p:cNvGrpSpPr/>
        <p:nvPr/>
      </p:nvGrpSpPr>
      <p:grpSpPr>
        <a:xfrm>
          <a:off x="0" y="0"/>
          <a:ext cx="0" cy="0"/>
          <a:chOff x="0" y="0"/>
          <a:chExt cx="0" cy="0"/>
        </a:xfrm>
      </p:grpSpPr>
      <p:sp>
        <p:nvSpPr>
          <p:cNvPr id="69" name="Google Shape;69;p7"/>
          <p:cNvSpPr txBox="1">
            <a:spLocks noGrp="1"/>
          </p:cNvSpPr>
          <p:nvPr>
            <p:ph type="title"/>
          </p:nvPr>
        </p:nvSpPr>
        <p:spPr>
          <a:xfrm rot="5400000">
            <a:off x="4953000" y="2133600"/>
            <a:ext cx="5410200" cy="2057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7"/>
          <p:cNvSpPr txBox="1">
            <a:spLocks noGrp="1"/>
          </p:cNvSpPr>
          <p:nvPr>
            <p:ph type="body" idx="1"/>
          </p:nvPr>
        </p:nvSpPr>
        <p:spPr>
          <a:xfrm rot="5400000">
            <a:off x="762000" y="152400"/>
            <a:ext cx="5410200" cy="60198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73" name="Google Shape;73;p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8"/>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8"/>
          <p:cNvSpPr txBox="1">
            <a:spLocks noGrp="1"/>
          </p:cNvSpPr>
          <p:nvPr>
            <p:ph type="body" idx="1"/>
          </p:nvPr>
        </p:nvSpPr>
        <p:spPr>
          <a:xfrm rot="5400000">
            <a:off x="2628900" y="-190500"/>
            <a:ext cx="3886200" cy="82296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79" name="Google Shape;79;p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9"/>
          <p:cNvSpPr>
            <a:spLocks noGrp="1"/>
          </p:cNvSpPr>
          <p:nvPr>
            <p:ph type="pic" idx="2"/>
          </p:nvPr>
        </p:nvSpPr>
        <p:spPr>
          <a:xfrm>
            <a:off x="3887788" y="987425"/>
            <a:ext cx="4629150" cy="4873625"/>
          </a:xfrm>
          <a:prstGeom prst="rect">
            <a:avLst/>
          </a:prstGeom>
          <a:noFill/>
          <a:ln>
            <a:noFill/>
          </a:ln>
        </p:spPr>
      </p:sp>
      <p:sp>
        <p:nvSpPr>
          <p:cNvPr id="83" name="Google Shape;83;p9"/>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SzPts val="1200"/>
              <a:buNone/>
              <a:defRPr sz="1600"/>
            </a:lvl1pPr>
            <a:lvl2pPr marL="914400" lvl="1" indent="-228600" algn="l">
              <a:lnSpc>
                <a:spcPct val="100000"/>
              </a:lnSpc>
              <a:spcBef>
                <a:spcPts val="280"/>
              </a:spcBef>
              <a:spcAft>
                <a:spcPts val="0"/>
              </a:spcAft>
              <a:buSzPts val="1120"/>
              <a:buNone/>
              <a:defRPr sz="1400"/>
            </a:lvl2pPr>
            <a:lvl3pPr marL="1371600" lvl="2" indent="-228600" algn="l">
              <a:lnSpc>
                <a:spcPct val="100000"/>
              </a:lnSpc>
              <a:spcBef>
                <a:spcPts val="240"/>
              </a:spcBef>
              <a:spcAft>
                <a:spcPts val="0"/>
              </a:spcAft>
              <a:buSzPts val="780"/>
              <a:buNone/>
              <a:defRPr sz="1200"/>
            </a:lvl3pPr>
            <a:lvl4pPr marL="1828800" lvl="3" indent="-228600" algn="l">
              <a:lnSpc>
                <a:spcPct val="100000"/>
              </a:lnSpc>
              <a:spcBef>
                <a:spcPts val="200"/>
              </a:spcBef>
              <a:spcAft>
                <a:spcPts val="0"/>
              </a:spcAft>
              <a:buSzPts val="700"/>
              <a:buNone/>
              <a:defRPr sz="1000"/>
            </a:lvl4pPr>
            <a:lvl5pPr marL="2286000" lvl="4" indent="-228600" algn="l">
              <a:lnSpc>
                <a:spcPct val="100000"/>
              </a:lnSpc>
              <a:spcBef>
                <a:spcPts val="2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4" name="Google Shape;84;p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86" name="Google Shape;86;p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7"/>
        <p:cNvGrpSpPr/>
        <p:nvPr/>
      </p:nvGrpSpPr>
      <p:grpSpPr>
        <a:xfrm>
          <a:off x="0" y="0"/>
          <a:ext cx="0" cy="0"/>
          <a:chOff x="0" y="0"/>
          <a:chExt cx="0" cy="0"/>
        </a:xfrm>
      </p:grpSpPr>
      <p:sp>
        <p:nvSpPr>
          <p:cNvPr id="88" name="Google Shape;88;p10"/>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0"/>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640"/>
              </a:spcBef>
              <a:spcAft>
                <a:spcPts val="0"/>
              </a:spcAft>
              <a:buSzPts val="2400"/>
              <a:buChar char="■"/>
              <a:defRPr sz="3200"/>
            </a:lvl1pPr>
            <a:lvl2pPr marL="914400" lvl="1" indent="-370840" algn="l">
              <a:lnSpc>
                <a:spcPct val="100000"/>
              </a:lnSpc>
              <a:spcBef>
                <a:spcPts val="560"/>
              </a:spcBef>
              <a:spcAft>
                <a:spcPts val="0"/>
              </a:spcAft>
              <a:buSzPts val="2240"/>
              <a:buChar char="◻"/>
              <a:defRPr sz="2800"/>
            </a:lvl2pPr>
            <a:lvl3pPr marL="1371600" lvl="2" indent="-327660" algn="l">
              <a:lnSpc>
                <a:spcPct val="100000"/>
              </a:lnSpc>
              <a:spcBef>
                <a:spcPts val="480"/>
              </a:spcBef>
              <a:spcAft>
                <a:spcPts val="0"/>
              </a:spcAft>
              <a:buSzPts val="1560"/>
              <a:buChar char="■"/>
              <a:defRPr sz="2400"/>
            </a:lvl3pPr>
            <a:lvl4pPr marL="1828800" lvl="3" indent="-317500" algn="l">
              <a:lnSpc>
                <a:spcPct val="100000"/>
              </a:lnSpc>
              <a:spcBef>
                <a:spcPts val="400"/>
              </a:spcBef>
              <a:spcAft>
                <a:spcPts val="0"/>
              </a:spcAft>
              <a:buSzPts val="1400"/>
              <a:buChar char="◻"/>
              <a:defRPr sz="2000"/>
            </a:lvl4pPr>
            <a:lvl5pPr marL="2286000" lvl="4" indent="-355600" algn="l">
              <a:lnSpc>
                <a:spcPct val="100000"/>
              </a:lnSpc>
              <a:spcBef>
                <a:spcPts val="400"/>
              </a:spcBef>
              <a:spcAft>
                <a:spcPts val="0"/>
              </a:spcAft>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90" name="Google Shape;90;p10"/>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SzPts val="1200"/>
              <a:buNone/>
              <a:defRPr sz="1600"/>
            </a:lvl1pPr>
            <a:lvl2pPr marL="914400" lvl="1" indent="-228600" algn="l">
              <a:lnSpc>
                <a:spcPct val="100000"/>
              </a:lnSpc>
              <a:spcBef>
                <a:spcPts val="280"/>
              </a:spcBef>
              <a:spcAft>
                <a:spcPts val="0"/>
              </a:spcAft>
              <a:buSzPts val="1120"/>
              <a:buNone/>
              <a:defRPr sz="1400"/>
            </a:lvl2pPr>
            <a:lvl3pPr marL="1371600" lvl="2" indent="-228600" algn="l">
              <a:lnSpc>
                <a:spcPct val="100000"/>
              </a:lnSpc>
              <a:spcBef>
                <a:spcPts val="240"/>
              </a:spcBef>
              <a:spcAft>
                <a:spcPts val="0"/>
              </a:spcAft>
              <a:buSzPts val="780"/>
              <a:buNone/>
              <a:defRPr sz="1200"/>
            </a:lvl3pPr>
            <a:lvl4pPr marL="1828800" lvl="3" indent="-228600" algn="l">
              <a:lnSpc>
                <a:spcPct val="100000"/>
              </a:lnSpc>
              <a:spcBef>
                <a:spcPts val="200"/>
              </a:spcBef>
              <a:spcAft>
                <a:spcPts val="0"/>
              </a:spcAft>
              <a:buSzPts val="700"/>
              <a:buNone/>
              <a:defRPr sz="1000"/>
            </a:lvl4pPr>
            <a:lvl5pPr marL="2286000" lvl="4" indent="-228600" algn="l">
              <a:lnSpc>
                <a:spcPct val="100000"/>
              </a:lnSpc>
              <a:spcBef>
                <a:spcPts val="2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1" name="Google Shape;91;p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1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11"/>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98" name="Google Shape;98;p1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0" y="0"/>
            <a:ext cx="9144000" cy="6858000"/>
            <a:chOff x="0" y="0"/>
            <a:chExt cx="5760" cy="4320"/>
          </a:xfrm>
        </p:grpSpPr>
        <p:sp>
          <p:nvSpPr>
            <p:cNvPr id="11" name="Google Shape;11;p1"/>
            <p:cNvSpPr txBox="1"/>
            <p:nvPr/>
          </p:nvSpPr>
          <p:spPr>
            <a:xfrm>
              <a:off x="0" y="0"/>
              <a:ext cx="2208" cy="432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 name="Google Shape;12;p1"/>
            <p:cNvSpPr txBox="1"/>
            <p:nvPr/>
          </p:nvSpPr>
          <p:spPr>
            <a:xfrm>
              <a:off x="1081" y="1065"/>
              <a:ext cx="4679" cy="1596"/>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3" name="Google Shape;13;p1"/>
            <p:cNvGrpSpPr/>
            <p:nvPr/>
          </p:nvGrpSpPr>
          <p:grpSpPr>
            <a:xfrm>
              <a:off x="0" y="672"/>
              <a:ext cx="1806" cy="1989"/>
              <a:chOff x="0" y="672"/>
              <a:chExt cx="1806" cy="1989"/>
            </a:xfrm>
          </p:grpSpPr>
          <p:sp>
            <p:nvSpPr>
              <p:cNvPr id="14" name="Google Shape;14;p1"/>
              <p:cNvSpPr txBox="1"/>
              <p:nvPr/>
            </p:nvSpPr>
            <p:spPr>
              <a:xfrm>
                <a:off x="361" y="2257"/>
                <a:ext cx="363" cy="40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 name="Google Shape;15;p1"/>
              <p:cNvSpPr txBox="1"/>
              <p:nvPr/>
            </p:nvSpPr>
            <p:spPr>
              <a:xfrm>
                <a:off x="1081" y="1065"/>
                <a:ext cx="362" cy="405"/>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 name="Google Shape;16;p1"/>
              <p:cNvSpPr txBox="1"/>
              <p:nvPr/>
            </p:nvSpPr>
            <p:spPr>
              <a:xfrm>
                <a:off x="1437" y="672"/>
                <a:ext cx="369" cy="4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 name="Google Shape;17;p1"/>
              <p:cNvSpPr txBox="1"/>
              <p:nvPr/>
            </p:nvSpPr>
            <p:spPr>
              <a:xfrm>
                <a:off x="719" y="2257"/>
                <a:ext cx="368" cy="40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 name="Google Shape;18;p1"/>
              <p:cNvSpPr txBox="1"/>
              <p:nvPr/>
            </p:nvSpPr>
            <p:spPr>
              <a:xfrm>
                <a:off x="1437" y="1065"/>
                <a:ext cx="369" cy="405"/>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 name="Google Shape;19;p1"/>
              <p:cNvSpPr txBox="1"/>
              <p:nvPr/>
            </p:nvSpPr>
            <p:spPr>
              <a:xfrm>
                <a:off x="719" y="1464"/>
                <a:ext cx="368" cy="39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 name="Google Shape;20;p1"/>
              <p:cNvSpPr txBox="1"/>
              <p:nvPr/>
            </p:nvSpPr>
            <p:spPr>
              <a:xfrm>
                <a:off x="0" y="1464"/>
                <a:ext cx="367" cy="39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 name="Google Shape;21;p1"/>
              <p:cNvSpPr txBox="1"/>
              <p:nvPr/>
            </p:nvSpPr>
            <p:spPr>
              <a:xfrm>
                <a:off x="1081" y="1464"/>
                <a:ext cx="362" cy="39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 name="Google Shape;22;p1"/>
              <p:cNvSpPr txBox="1"/>
              <p:nvPr/>
            </p:nvSpPr>
            <p:spPr>
              <a:xfrm>
                <a:off x="361" y="1857"/>
                <a:ext cx="363" cy="406"/>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 name="Google Shape;23;p1"/>
              <p:cNvSpPr txBox="1"/>
              <p:nvPr/>
            </p:nvSpPr>
            <p:spPr>
              <a:xfrm>
                <a:off x="719" y="1857"/>
                <a:ext cx="368" cy="40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sp>
        <p:nvSpPr>
          <p:cNvPr id="24" name="Google Shape;24;p1"/>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25" name="Google Shape;25;p1"/>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lnSpc>
                <a:spcPct val="100000"/>
              </a:lnSpc>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lnSpc>
                <a:spcPct val="100000"/>
              </a:lnSpc>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6" name="Google Shape;26;p1"/>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7" name="Google Shape;27;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8" name="Google Shape;28;p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
        <p:cNvGrpSpPr/>
        <p:nvPr/>
      </p:nvGrpSpPr>
      <p:grpSpPr>
        <a:xfrm>
          <a:off x="0" y="0"/>
          <a:ext cx="0" cy="0"/>
          <a:chOff x="0" y="0"/>
          <a:chExt cx="0" cy="0"/>
        </a:xfrm>
      </p:grpSpPr>
      <p:sp>
        <p:nvSpPr>
          <p:cNvPr id="36" name="Google Shape;36;p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7" name="Google Shape;37;p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38" name="Google Shape;38;p3"/>
          <p:cNvGrpSpPr/>
          <p:nvPr/>
        </p:nvGrpSpPr>
        <p:grpSpPr>
          <a:xfrm>
            <a:off x="0" y="0"/>
            <a:ext cx="9144000" cy="546100"/>
            <a:chOff x="0" y="0"/>
            <a:chExt cx="5760" cy="344"/>
          </a:xfrm>
        </p:grpSpPr>
        <p:sp>
          <p:nvSpPr>
            <p:cNvPr id="39" name="Google Shape;39;p3"/>
            <p:cNvSpPr txBox="1"/>
            <p:nvPr/>
          </p:nvSpPr>
          <p:spPr>
            <a:xfrm>
              <a:off x="0" y="0"/>
              <a:ext cx="180" cy="336"/>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 name="Google Shape;40;p3"/>
            <p:cNvSpPr txBox="1"/>
            <p:nvPr/>
          </p:nvSpPr>
          <p:spPr>
            <a:xfrm>
              <a:off x="260" y="85"/>
              <a:ext cx="5500" cy="173"/>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 name="Google Shape;41;p3"/>
            <p:cNvSpPr txBox="1"/>
            <p:nvPr/>
          </p:nvSpPr>
          <p:spPr>
            <a:xfrm>
              <a:off x="258" y="85"/>
              <a:ext cx="87" cy="8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 name="Google Shape;42;p3"/>
            <p:cNvSpPr txBox="1"/>
            <p:nvPr/>
          </p:nvSpPr>
          <p:spPr>
            <a:xfrm>
              <a:off x="345" y="0"/>
              <a:ext cx="88"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 name="Google Shape;43;p3"/>
            <p:cNvSpPr txBox="1"/>
            <p:nvPr/>
          </p:nvSpPr>
          <p:spPr>
            <a:xfrm>
              <a:off x="345" y="85"/>
              <a:ext cx="88" cy="8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 name="Google Shape;44;p3"/>
            <p:cNvSpPr txBox="1"/>
            <p:nvPr/>
          </p:nvSpPr>
          <p:spPr>
            <a:xfrm>
              <a:off x="173" y="173"/>
              <a:ext cx="86"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 name="Google Shape;45;p3"/>
            <p:cNvSpPr txBox="1"/>
            <p:nvPr/>
          </p:nvSpPr>
          <p:spPr>
            <a:xfrm>
              <a:off x="83" y="86"/>
              <a:ext cx="89" cy="87"/>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3"/>
            <p:cNvSpPr txBox="1"/>
            <p:nvPr/>
          </p:nvSpPr>
          <p:spPr>
            <a:xfrm>
              <a:off x="258" y="171"/>
              <a:ext cx="87" cy="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 name="Google Shape;47;p3"/>
            <p:cNvSpPr txBox="1"/>
            <p:nvPr/>
          </p:nvSpPr>
          <p:spPr>
            <a:xfrm>
              <a:off x="173" y="258"/>
              <a:ext cx="86" cy="8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48" name="Google Shape;48;p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49" name="Google Shape;49;p3"/>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lnSpc>
                <a:spcPct val="100000"/>
              </a:lnSpc>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lnSpc>
                <a:spcPct val="100000"/>
              </a:lnSpc>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0" name="Google Shape;50;p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5"/>
          <p:cNvSpPr txBox="1">
            <a:spLocks noGrp="1"/>
          </p:cNvSpPr>
          <p:nvPr>
            <p:ph type="ctrTitle"/>
          </p:nvPr>
        </p:nvSpPr>
        <p:spPr>
          <a:xfrm>
            <a:off x="2971800" y="2638425"/>
            <a:ext cx="6019800" cy="2209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5000"/>
              <a:buFont typeface="Arial"/>
              <a:buNone/>
            </a:pPr>
            <a:r>
              <a:rPr lang="en-US" sz="2400" dirty="0"/>
              <a:t>CSE-431 Individual</a:t>
            </a:r>
            <a:endParaRPr sz="2400" dirty="0"/>
          </a:p>
          <a:p>
            <a:pPr marL="0" lvl="0" indent="0" algn="ctr" rtl="0">
              <a:lnSpc>
                <a:spcPct val="100000"/>
              </a:lnSpc>
              <a:spcBef>
                <a:spcPts val="0"/>
              </a:spcBef>
              <a:spcAft>
                <a:spcPts val="0"/>
              </a:spcAft>
              <a:buClr>
                <a:srgbClr val="FFFFFF"/>
              </a:buClr>
              <a:buSzPts val="5000"/>
              <a:buFont typeface="Arial"/>
              <a:buNone/>
            </a:pPr>
            <a:r>
              <a:rPr lang="en-US" sz="2400" dirty="0"/>
              <a:t>Presentation</a:t>
            </a:r>
            <a:br>
              <a:rPr lang="en-US" sz="2400" dirty="0"/>
            </a:br>
            <a:r>
              <a:rPr lang="en-US" sz="2400" dirty="0"/>
              <a:t>Topic:</a:t>
            </a:r>
            <a:br>
              <a:rPr lang="en-US" sz="2400" dirty="0"/>
            </a:br>
            <a:r>
              <a:rPr lang="en-US" sz="1800" b="0" i="0" dirty="0">
                <a:solidFill>
                  <a:schemeClr val="bg1"/>
                </a:solidFill>
                <a:effectLst/>
                <a:latin typeface="Times New Roman" panose="02020603050405020304" pitchFamily="18" charset="0"/>
              </a:rPr>
              <a:t>Natural Language Processing and its Use in</a:t>
            </a:r>
            <a:br>
              <a:rPr lang="en-US" sz="1800" b="0" i="0" dirty="0">
                <a:solidFill>
                  <a:schemeClr val="bg1"/>
                </a:solidFill>
                <a:effectLst/>
                <a:latin typeface="Times New Roman" panose="02020603050405020304" pitchFamily="18" charset="0"/>
              </a:rPr>
            </a:br>
            <a:r>
              <a:rPr lang="en-US" sz="1800" b="0" i="0" dirty="0">
                <a:solidFill>
                  <a:schemeClr val="bg1"/>
                </a:solidFill>
                <a:effectLst/>
                <a:latin typeface="Times New Roman" panose="02020603050405020304" pitchFamily="18" charset="0"/>
              </a:rPr>
              <a:t>Education</a:t>
            </a:r>
            <a:r>
              <a:rPr lang="en-US" dirty="0">
                <a:solidFill>
                  <a:schemeClr val="bg1"/>
                </a:solidFill>
              </a:rPr>
              <a:t> </a:t>
            </a:r>
            <a:br>
              <a:rPr lang="en-US" dirty="0"/>
            </a:br>
            <a:br>
              <a:rPr lang="en-US" sz="5000" b="0" i="0" u="none" dirty="0">
                <a:solidFill>
                  <a:srgbClr val="FFFFFF"/>
                </a:solidFill>
                <a:latin typeface="Arial"/>
                <a:ea typeface="Arial"/>
                <a:cs typeface="Arial"/>
                <a:sym typeface="Arial"/>
              </a:rPr>
            </a:br>
            <a:endParaRPr dirty="0"/>
          </a:p>
        </p:txBody>
      </p:sp>
      <p:sp>
        <p:nvSpPr>
          <p:cNvPr id="126" name="Google Shape;126;p15"/>
          <p:cNvSpPr txBox="1">
            <a:spLocks noGrp="1"/>
          </p:cNvSpPr>
          <p:nvPr>
            <p:ph type="ctrTitle"/>
          </p:nvPr>
        </p:nvSpPr>
        <p:spPr>
          <a:xfrm>
            <a:off x="2786850" y="3493500"/>
            <a:ext cx="6019800" cy="2209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5000"/>
              <a:buFont typeface="Arial"/>
              <a:buNone/>
            </a:pPr>
            <a:endParaRPr/>
          </a:p>
          <a:p>
            <a:pPr marL="0" lvl="0" indent="0" algn="ctr" rtl="0">
              <a:lnSpc>
                <a:spcPct val="100000"/>
              </a:lnSpc>
              <a:spcBef>
                <a:spcPts val="0"/>
              </a:spcBef>
              <a:spcAft>
                <a:spcPts val="0"/>
              </a:spcAft>
              <a:buClr>
                <a:srgbClr val="FFFFFF"/>
              </a:buClr>
              <a:buSzPts val="5000"/>
              <a:buFont typeface="Arial"/>
              <a:buNone/>
            </a:pPr>
            <a:br>
              <a:rPr lang="en-US" sz="5000" b="0" i="0" u="none">
                <a:solidFill>
                  <a:srgbClr val="FFFFFF"/>
                </a:solidFill>
                <a:latin typeface="Arial"/>
                <a:ea typeface="Arial"/>
                <a:cs typeface="Arial"/>
                <a:sym typeface="Arial"/>
              </a:rPr>
            </a:br>
            <a:endParaRPr/>
          </a:p>
        </p:txBody>
      </p:sp>
      <p:sp>
        <p:nvSpPr>
          <p:cNvPr id="127" name="Google Shape;127;p15"/>
          <p:cNvSpPr txBox="1">
            <a:spLocks noGrp="1"/>
          </p:cNvSpPr>
          <p:nvPr>
            <p:ph type="ctrTitle"/>
          </p:nvPr>
        </p:nvSpPr>
        <p:spPr>
          <a:xfrm>
            <a:off x="2217700" y="5288500"/>
            <a:ext cx="6019800" cy="2209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5000"/>
              <a:buFont typeface="Arial"/>
              <a:buNone/>
            </a:pPr>
            <a:r>
              <a:rPr lang="en-US" sz="2400">
                <a:solidFill>
                  <a:schemeClr val="dk2"/>
                </a:solidFill>
              </a:rPr>
              <a:t>Presented by</a:t>
            </a:r>
            <a:endParaRPr sz="2400">
              <a:solidFill>
                <a:schemeClr val="dk2"/>
              </a:solidFill>
            </a:endParaRPr>
          </a:p>
          <a:p>
            <a:pPr marL="0" lvl="0" indent="0" algn="ctr" rtl="0">
              <a:lnSpc>
                <a:spcPct val="100000"/>
              </a:lnSpc>
              <a:spcBef>
                <a:spcPts val="0"/>
              </a:spcBef>
              <a:spcAft>
                <a:spcPts val="0"/>
              </a:spcAft>
              <a:buClr>
                <a:srgbClr val="FFFFFF"/>
              </a:buClr>
              <a:buSzPts val="5000"/>
              <a:buFont typeface="Arial"/>
              <a:buNone/>
            </a:pPr>
            <a:r>
              <a:rPr lang="en-US" sz="3200">
                <a:solidFill>
                  <a:schemeClr val="dk2"/>
                </a:solidFill>
              </a:rPr>
              <a:t>Fardin Zaman</a:t>
            </a:r>
            <a:endParaRPr sz="3200">
              <a:solidFill>
                <a:schemeClr val="dk2"/>
              </a:solidFill>
            </a:endParaRPr>
          </a:p>
          <a:p>
            <a:pPr marL="0" lvl="0" indent="0" algn="ctr" rtl="0">
              <a:lnSpc>
                <a:spcPct val="100000"/>
              </a:lnSpc>
              <a:spcBef>
                <a:spcPts val="0"/>
              </a:spcBef>
              <a:spcAft>
                <a:spcPts val="0"/>
              </a:spcAft>
              <a:buClr>
                <a:srgbClr val="FFFFFF"/>
              </a:buClr>
              <a:buSzPts val="5000"/>
              <a:buFont typeface="Arial"/>
              <a:buNone/>
            </a:pPr>
            <a:r>
              <a:rPr lang="en-US" sz="2900">
                <a:solidFill>
                  <a:schemeClr val="dk2"/>
                </a:solidFill>
              </a:rPr>
              <a:t>ID:20301473</a:t>
            </a:r>
            <a:endParaRPr sz="2900">
              <a:solidFill>
                <a:schemeClr val="dk2"/>
              </a:solidFill>
            </a:endParaRPr>
          </a:p>
          <a:p>
            <a:pPr marL="0" lvl="0" indent="0" algn="ctr" rtl="0">
              <a:lnSpc>
                <a:spcPct val="100000"/>
              </a:lnSpc>
              <a:spcBef>
                <a:spcPts val="0"/>
              </a:spcBef>
              <a:spcAft>
                <a:spcPts val="0"/>
              </a:spcAft>
              <a:buClr>
                <a:srgbClr val="FFFFFF"/>
              </a:buClr>
              <a:buSzPts val="5000"/>
              <a:buFont typeface="Arial"/>
              <a:buNone/>
            </a:pPr>
            <a:r>
              <a:rPr lang="en-US" sz="2900">
                <a:solidFill>
                  <a:schemeClr val="dk2"/>
                </a:solidFill>
              </a:rPr>
              <a:t>Section:02</a:t>
            </a:r>
            <a:endParaRPr sz="2900">
              <a:solidFill>
                <a:schemeClr val="dk2"/>
              </a:solidFill>
            </a:endParaRPr>
          </a:p>
          <a:p>
            <a:pPr marL="0" lvl="0" indent="0" algn="ctr" rtl="0">
              <a:lnSpc>
                <a:spcPct val="100000"/>
              </a:lnSpc>
              <a:spcBef>
                <a:spcPts val="0"/>
              </a:spcBef>
              <a:spcAft>
                <a:spcPts val="0"/>
              </a:spcAft>
              <a:buClr>
                <a:srgbClr val="FFFFFF"/>
              </a:buClr>
              <a:buSzPts val="5000"/>
              <a:buFont typeface="Arial"/>
              <a:buNone/>
            </a:pPr>
            <a:endParaRPr sz="3200">
              <a:solidFill>
                <a:schemeClr val="dk2"/>
              </a:solidFill>
            </a:endParaRPr>
          </a:p>
          <a:p>
            <a:pPr marL="0" lvl="0" indent="0" algn="ctr" rtl="0">
              <a:lnSpc>
                <a:spcPct val="100000"/>
              </a:lnSpc>
              <a:spcBef>
                <a:spcPts val="0"/>
              </a:spcBef>
              <a:spcAft>
                <a:spcPts val="0"/>
              </a:spcAft>
              <a:buClr>
                <a:srgbClr val="FFFFFF"/>
              </a:buClr>
              <a:buSzPts val="5000"/>
              <a:buFont typeface="Arial"/>
              <a:buNone/>
            </a:pPr>
            <a:br>
              <a:rPr lang="en-US" sz="5000" b="0" i="0" u="none">
                <a:solidFill>
                  <a:schemeClr val="dk2"/>
                </a:solidFill>
                <a:latin typeface="Arial"/>
                <a:ea typeface="Arial"/>
                <a:cs typeface="Arial"/>
                <a:sym typeface="Arial"/>
              </a:rPr>
            </a:b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4"/>
          <p:cNvSpPr txBox="1">
            <a:spLocks noGrp="1"/>
          </p:cNvSpPr>
          <p:nvPr>
            <p:ph type="title"/>
          </p:nvPr>
        </p:nvSpPr>
        <p:spPr>
          <a:xfrm>
            <a:off x="563535" y="381000"/>
            <a:ext cx="8370915"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Arial"/>
              <a:buNone/>
            </a:pPr>
            <a:r>
              <a:rPr lang="en-US" sz="3600" b="0" i="0" u="sng">
                <a:solidFill>
                  <a:schemeClr val="dk1"/>
                </a:solidFill>
                <a:latin typeface="Arial"/>
                <a:ea typeface="Arial"/>
                <a:cs typeface="Arial"/>
                <a:sym typeface="Arial"/>
              </a:rPr>
              <a:t>Synthesis</a:t>
            </a:r>
            <a:endParaRPr sz="3600" u="sng">
              <a:solidFill>
                <a:schemeClr val="dk1"/>
              </a:solidFill>
              <a:latin typeface="Arial"/>
              <a:ea typeface="Arial"/>
              <a:cs typeface="Arial"/>
              <a:sym typeface="Arial"/>
            </a:endParaRPr>
          </a:p>
        </p:txBody>
      </p:sp>
      <p:sp>
        <p:nvSpPr>
          <p:cNvPr id="186" name="Google Shape;186;p24"/>
          <p:cNvSpPr txBox="1">
            <a:spLocks noGrp="1"/>
          </p:cNvSpPr>
          <p:nvPr>
            <p:ph type="body" idx="1"/>
          </p:nvPr>
        </p:nvSpPr>
        <p:spPr>
          <a:xfrm>
            <a:off x="327750" y="1295400"/>
            <a:ext cx="8488500" cy="5181600"/>
          </a:xfrm>
          <a:prstGeom prst="rect">
            <a:avLst/>
          </a:prstGeom>
          <a:noFill/>
          <a:ln>
            <a:noFill/>
          </a:ln>
        </p:spPr>
        <p:txBody>
          <a:bodyPr spcFirstLastPara="1" wrap="square" lIns="91425" tIns="45700" rIns="91425" bIns="45700" anchor="t" anchorCtr="0">
            <a:noAutofit/>
          </a:bodyPr>
          <a:lstStyle/>
          <a:p>
            <a:pPr marL="457200" lvl="0" indent="0" algn="l" rtl="0">
              <a:lnSpc>
                <a:spcPct val="189000"/>
              </a:lnSpc>
              <a:spcBef>
                <a:spcPts val="400"/>
              </a:spcBef>
              <a:spcAft>
                <a:spcPts val="0"/>
              </a:spcAft>
              <a:buSzPts val="1350"/>
              <a:buNone/>
            </a:pPr>
            <a:r>
              <a:rPr lang="en-US" sz="1600" b="0" i="0">
                <a:solidFill>
                  <a:schemeClr val="dk1"/>
                </a:solidFill>
                <a:latin typeface="Arial"/>
                <a:ea typeface="Arial"/>
                <a:cs typeface="Arial"/>
                <a:sym typeface="Arial"/>
              </a:rPr>
              <a:t>There exist several efficacious methodologies that facilitate e-learning and the utilization of up-to-date web-based content pertaining to curricula and courses. Applications and resources for online learning help students advance their education. Instructors also help their students develop the abilities and knowledge necessary to use online resources to obtain current information, which facilitates the process of obtaining information from those sources. NLP is also very good at giving students the knowledge and information they need to apply e-learning and NLP to comprehend and handle the requirement of text analysis. The development of research-based analysis of general and contextual learning forms the foundation for text understanding.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p:nvPr/>
        </p:nvSpPr>
        <p:spPr>
          <a:xfrm>
            <a:off x="138112" y="1272127"/>
            <a:ext cx="8867775" cy="4313745"/>
          </a:xfrm>
          <a:prstGeom prst="rect">
            <a:avLst/>
          </a:prstGeom>
          <a:noFill/>
          <a:ln>
            <a:noFill/>
          </a:ln>
        </p:spPr>
        <p:txBody>
          <a:bodyPr spcFirstLastPara="1" wrap="square" lIns="91425" tIns="45700" rIns="91425" bIns="45700" anchor="t" anchorCtr="0">
            <a:spAutoFit/>
          </a:bodyPr>
          <a:lstStyle/>
          <a:p>
            <a:pPr marL="457200" marR="0" lvl="0" indent="0" algn="l" rtl="0">
              <a:lnSpc>
                <a:spcPct val="189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The results of the study make it evident that using NLP in the classroom can boost student output. NLP is a very useful method for helping students develop their understanding in real-world contexts and for evaluating the data that is available from a variety of sources. Generating and gathering information can be aided by having a better understanding of information and being able to access it from the vast amount of data that is available on websites and other online sources. Therefore, it is evident that NLP can be applied successfully for academic writing, assessment purposes, writing test questions, and using automatic writing systems for the preparation of objective tests, among other things, based on the results and effectiveness of NLP in the educational context.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title"/>
          </p:nvPr>
        </p:nvSpPr>
        <p:spPr>
          <a:xfrm>
            <a:off x="457200" y="742950"/>
            <a:ext cx="8229600" cy="8191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600" u="sng"/>
              <a:t>Summary</a:t>
            </a:r>
            <a:endParaRPr/>
          </a:p>
        </p:txBody>
      </p:sp>
      <p:sp>
        <p:nvSpPr>
          <p:cNvPr id="197" name="Google Shape;197;p26"/>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142875" lvl="0" indent="0" algn="l" rtl="0">
              <a:lnSpc>
                <a:spcPct val="100000"/>
              </a:lnSpc>
              <a:spcBef>
                <a:spcPts val="360"/>
              </a:spcBef>
              <a:spcAft>
                <a:spcPts val="0"/>
              </a:spcAft>
              <a:buSzPts val="1350"/>
              <a:buNone/>
            </a:pPr>
            <a:r>
              <a:rPr lang="en-US" sz="1600"/>
              <a:t>NLP is the study of creating models and algorithms that let computers comprehend, interpret, and produce human language.</a:t>
            </a:r>
            <a:endParaRPr/>
          </a:p>
          <a:p>
            <a:pPr marL="142875" lvl="0" indent="0" algn="l" rtl="0">
              <a:lnSpc>
                <a:spcPct val="100000"/>
              </a:lnSpc>
              <a:spcBef>
                <a:spcPts val="360"/>
              </a:spcBef>
              <a:spcAft>
                <a:spcPts val="0"/>
              </a:spcAft>
              <a:buSzPts val="1350"/>
              <a:buNone/>
            </a:pPr>
            <a:r>
              <a:rPr lang="en-US" sz="1600"/>
              <a:t>It includes jobs like sentiment analysis, speech recognition, language translation, and text production. NLP is used to grade assignments, tests, and quizzes automatically, giving teachers and students fast, unbiased feedback.</a:t>
            </a:r>
            <a:endParaRPr/>
          </a:p>
          <a:p>
            <a:pPr marL="142875" lvl="0" indent="0" algn="l" rtl="0">
              <a:lnSpc>
                <a:spcPct val="100000"/>
              </a:lnSpc>
              <a:spcBef>
                <a:spcPts val="360"/>
              </a:spcBef>
              <a:spcAft>
                <a:spcPts val="0"/>
              </a:spcAft>
              <a:buSzPts val="1350"/>
              <a:buNone/>
            </a:pPr>
            <a:r>
              <a:rPr lang="en-US" sz="1600"/>
              <a:t>NLP uses student data analysis to customize educational materials according to each student's unique learning preferences, styles, and performance, resulting in a more customized educational experience. NLP apps help language learners by offering feedback on pronunciation, vocabulary recommendations, and language correction, all of which contribute to increased language proficiency.</a:t>
            </a:r>
            <a:endParaRPr/>
          </a:p>
          <a:p>
            <a:pPr marL="142875" lvl="0" indent="0" algn="l" rtl="0">
              <a:lnSpc>
                <a:spcPct val="100000"/>
              </a:lnSpc>
              <a:spcBef>
                <a:spcPts val="360"/>
              </a:spcBef>
              <a:spcAft>
                <a:spcPts val="0"/>
              </a:spcAft>
              <a:buSzPts val="1350"/>
              <a:buNone/>
            </a:pPr>
            <a:r>
              <a:rPr lang="en-US" sz="1600"/>
              <a:t>Long educational texts can be summarized by NLP algorithms, which can extract important information and help students understand complex material more quickly.</a:t>
            </a:r>
            <a:endParaRPr/>
          </a:p>
          <a:p>
            <a:pPr marL="142875" lvl="0" indent="0" algn="l" rtl="0">
              <a:lnSpc>
                <a:spcPct val="100000"/>
              </a:lnSpc>
              <a:spcBef>
                <a:spcPts val="360"/>
              </a:spcBef>
              <a:spcAft>
                <a:spcPts val="0"/>
              </a:spcAft>
              <a:buSzPts val="1350"/>
              <a:buNone/>
            </a:pPr>
            <a:endParaRPr sz="1600"/>
          </a:p>
          <a:p>
            <a:pPr marL="142875" lvl="0" indent="0" algn="l" rtl="0">
              <a:lnSpc>
                <a:spcPct val="100000"/>
              </a:lnSpc>
              <a:spcBef>
                <a:spcPts val="360"/>
              </a:spcBef>
              <a:spcAft>
                <a:spcPts val="0"/>
              </a:spcAft>
              <a:buSzPts val="1350"/>
              <a:buNone/>
            </a:pP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7"/>
          <p:cNvSpPr txBox="1"/>
          <p:nvPr/>
        </p:nvSpPr>
        <p:spPr>
          <a:xfrm>
            <a:off x="261937" y="686366"/>
            <a:ext cx="8620125" cy="4770537"/>
          </a:xfrm>
          <a:prstGeom prst="rect">
            <a:avLst/>
          </a:prstGeom>
          <a:noFill/>
          <a:ln>
            <a:noFill/>
          </a:ln>
        </p:spPr>
        <p:txBody>
          <a:bodyPr spcFirstLastPara="1" wrap="square" lIns="91425" tIns="45700" rIns="91425" bIns="45700" anchor="t" anchorCtr="0">
            <a:spAutoFit/>
          </a:bodyPr>
          <a:lstStyle/>
          <a:p>
            <a:pPr marL="142875"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In order to find trends and insights in the field of education, natural language processing (NLP) is used to analyze large datasets, such as scholarly publications and social media conversations. NLP enhances educational platform search capabilities, making it simpler for instructors and students to locate pertinent information and materials.Using natural language processing (NLP), accessibility features like text-to-speech and speech-to-text are created to meet the needs of a wide range of students, including those who have visual or auditory impairments. Potential biases in the training data, handling unstructured data such as images and videos, and ambiguity and context understanding are some of the challenges. Concerns about ethics and privacy surface, especially when handling sensitive student data.</a:t>
            </a:r>
            <a:endParaRPr/>
          </a:p>
          <a:p>
            <a:pPr marL="142875"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142875" marR="0" lvl="0" indent="0" algn="l" rtl="0">
              <a:lnSpc>
                <a:spcPct val="100000"/>
              </a:lnSpc>
              <a:spcBef>
                <a:spcPts val="0"/>
              </a:spcBef>
              <a:spcAft>
                <a:spcPts val="0"/>
              </a:spcAft>
              <a:buClr>
                <a:srgbClr val="000000"/>
              </a:buClr>
              <a:buSzPts val="1600"/>
              <a:buFont typeface="Arial"/>
              <a:buNone/>
            </a:pPr>
            <a:r>
              <a:rPr lang="en-US" sz="1600" b="0" i="0" u="sng" strike="noStrike" cap="none">
                <a:solidFill>
                  <a:srgbClr val="000000"/>
                </a:solidFill>
                <a:latin typeface="Arial"/>
                <a:ea typeface="Arial"/>
                <a:cs typeface="Arial"/>
                <a:sym typeface="Arial"/>
              </a:rPr>
              <a:t>Future Directions:</a:t>
            </a:r>
            <a:endParaRPr/>
          </a:p>
          <a:p>
            <a:pPr marL="142875"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142875"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In order to develop more complete educational solutions, research is still being done on improving NLP models, addressing limitations, and incorporating complementary technologies.</a:t>
            </a:r>
            <a:endParaRPr/>
          </a:p>
          <a:p>
            <a:pPr marL="142875"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It is anticipated that ongoing developments in NLP will accelerate the development of educational technology and improve the efficiency, accessibility, and personalization of learning.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8"/>
          <p:cNvSpPr txBox="1">
            <a:spLocks noGrp="1"/>
          </p:cNvSpPr>
          <p:nvPr>
            <p:ph type="title"/>
          </p:nvPr>
        </p:nvSpPr>
        <p:spPr>
          <a:xfrm>
            <a:off x="792162" y="263525"/>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Arial"/>
              <a:buNone/>
            </a:pPr>
            <a:r>
              <a:rPr lang="en-US" sz="3600" b="0" i="0" u="sng">
                <a:solidFill>
                  <a:schemeClr val="dk1"/>
                </a:solidFill>
                <a:latin typeface="Arial"/>
                <a:ea typeface="Arial"/>
                <a:cs typeface="Arial"/>
                <a:sym typeface="Arial"/>
              </a:rPr>
              <a:t>Conclusion</a:t>
            </a:r>
            <a:r>
              <a:rPr lang="en-US" sz="3600" b="0" i="0">
                <a:solidFill>
                  <a:schemeClr val="dk1"/>
                </a:solidFill>
                <a:latin typeface="Arial"/>
                <a:ea typeface="Arial"/>
                <a:cs typeface="Arial"/>
                <a:sym typeface="Arial"/>
              </a:rPr>
              <a:t> </a:t>
            </a:r>
            <a:endParaRPr sz="3600">
              <a:solidFill>
                <a:schemeClr val="dk1"/>
              </a:solidFill>
              <a:latin typeface="Arial"/>
              <a:ea typeface="Arial"/>
              <a:cs typeface="Arial"/>
              <a:sym typeface="Arial"/>
            </a:endParaRPr>
          </a:p>
        </p:txBody>
      </p:sp>
      <p:sp>
        <p:nvSpPr>
          <p:cNvPr id="209" name="Google Shape;209;p28"/>
          <p:cNvSpPr txBox="1"/>
          <p:nvPr/>
        </p:nvSpPr>
        <p:spPr>
          <a:xfrm>
            <a:off x="380999" y="1718100"/>
            <a:ext cx="8382001" cy="264684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In conclusion, the numerous issues and obstacles in the educational system that have an impact on students academic development and learning can all be perfectly solved by natural language processing and its educational applications. For the students, language is one of the main concerns. Using a variety of useful tools to support writing, learning, and text assessment—such as search engines, electronic resources, and the examination of grammar, syntax, sentence structure, and other aspects of text composition. NLP is an efficient way to help students advance and improve their learning abilities. These are all useful methods that can be applied to create the framework for text analysis structural analysis.</a:t>
            </a:r>
            <a:br>
              <a:rPr lang="en-US" sz="1600" b="0" i="0" u="none" strike="noStrike" cap="none">
                <a:solidFill>
                  <a:srgbClr val="000000"/>
                </a:solidFill>
                <a:latin typeface="Arial"/>
                <a:ea typeface="Arial"/>
                <a:cs typeface="Arial"/>
                <a:sym typeface="Arial"/>
              </a:rPr>
            </a:b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6"/>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Arial"/>
              <a:buNone/>
            </a:pPr>
            <a:r>
              <a:rPr lang="en-US" u="sng">
                <a:latin typeface="Arial"/>
                <a:ea typeface="Arial"/>
                <a:cs typeface="Arial"/>
                <a:sym typeface="Arial"/>
              </a:rPr>
              <a:t>Motivation</a:t>
            </a:r>
            <a:endParaRPr u="sng">
              <a:latin typeface="Arial"/>
              <a:ea typeface="Arial"/>
              <a:cs typeface="Arial"/>
              <a:sym typeface="Arial"/>
            </a:endParaRPr>
          </a:p>
        </p:txBody>
      </p:sp>
      <p:sp>
        <p:nvSpPr>
          <p:cNvPr id="133" name="Google Shape;133;p16"/>
          <p:cNvSpPr txBox="1">
            <a:spLocks noGrp="1"/>
          </p:cNvSpPr>
          <p:nvPr>
            <p:ph type="body" idx="1"/>
          </p:nvPr>
        </p:nvSpPr>
        <p:spPr>
          <a:xfrm>
            <a:off x="357600" y="2194625"/>
            <a:ext cx="8229600" cy="4368100"/>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lt2"/>
              </a:buClr>
              <a:buSzPts val="2200"/>
              <a:buFont typeface="Noto Sans Symbols"/>
              <a:buChar char="❖"/>
            </a:pPr>
            <a:r>
              <a:rPr lang="en-US" sz="1800" b="0" i="0">
                <a:solidFill>
                  <a:srgbClr val="333333"/>
                </a:solidFill>
                <a:latin typeface="Times New Roman"/>
                <a:ea typeface="Times New Roman"/>
                <a:cs typeface="Times New Roman"/>
                <a:sym typeface="Times New Roman"/>
              </a:rPr>
              <a:t>Natural Language Processing (NLP) is the process of automatically extracting relevant data from narrative text. Certain NLP algorithms classify text based on the possibility of a certain notion based on rudimentary principles. More advanced systems extract relationships and concepts from text using grammatical parsing and part-of-speech tagging. Certain NLP systems make use of statistical techniques that enable them to automatically classify text using a test set of both positive and negative instances. NLP systems are most commonly used to locate and retrieve reports of interest, which include reports with a critical result, an incidental finding, or a follow-up recommendation, when they are applied to radiology reports. NLP systems are more accurate and easier to build. Several real-world examples of both simple and sophisticated NLP systems in radiology will illustrate the spectrum of applicable techniques and the potential benefit to radiology practice.</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7"/>
          <p:cNvSpPr txBox="1">
            <a:spLocks noGrp="1"/>
          </p:cNvSpPr>
          <p:nvPr>
            <p:ph type="body" idx="1"/>
          </p:nvPr>
        </p:nvSpPr>
        <p:spPr>
          <a:xfrm>
            <a:off x="748437" y="1217925"/>
            <a:ext cx="7426200" cy="4114800"/>
          </a:xfrm>
          <a:prstGeom prst="rect">
            <a:avLst/>
          </a:prstGeom>
          <a:noFill/>
          <a:ln>
            <a:noFill/>
          </a:ln>
        </p:spPr>
        <p:txBody>
          <a:bodyPr spcFirstLastPara="1" wrap="square" lIns="91425" tIns="45700" rIns="91425" bIns="45700" anchor="t" anchorCtr="0">
            <a:noAutofit/>
          </a:bodyPr>
          <a:lstStyle/>
          <a:p>
            <a:pPr marL="50800" lvl="0" indent="0" algn="l" rtl="0">
              <a:lnSpc>
                <a:spcPct val="100000"/>
              </a:lnSpc>
              <a:spcBef>
                <a:spcPts val="0"/>
              </a:spcBef>
              <a:spcAft>
                <a:spcPts val="0"/>
              </a:spcAft>
              <a:buClr>
                <a:schemeClr val="lt2"/>
              </a:buClr>
              <a:buSzPts val="1600"/>
              <a:buNone/>
            </a:pPr>
            <a:r>
              <a:rPr lang="en-US" sz="1600" b="0" i="0">
                <a:solidFill>
                  <a:srgbClr val="000000"/>
                </a:solidFill>
                <a:latin typeface="Arial"/>
                <a:ea typeface="Arial"/>
                <a:cs typeface="Arial"/>
                <a:sym typeface="Arial"/>
              </a:rPr>
              <a:t>The primary goals and objectives of this research are to</a:t>
            </a:r>
            <a:endParaRPr/>
          </a:p>
          <a:p>
            <a:pPr marL="50800" lvl="0" indent="0" algn="l" rtl="0">
              <a:lnSpc>
                <a:spcPct val="100000"/>
              </a:lnSpc>
              <a:spcBef>
                <a:spcPts val="0"/>
              </a:spcBef>
              <a:spcAft>
                <a:spcPts val="0"/>
              </a:spcAft>
              <a:buClr>
                <a:schemeClr val="lt2"/>
              </a:buClr>
              <a:buSzPts val="1600"/>
              <a:buNone/>
            </a:pPr>
            <a:endParaRPr sz="1600" b="0" i="0">
              <a:solidFill>
                <a:srgbClr val="000000"/>
              </a:solidFill>
              <a:latin typeface="Arial"/>
              <a:ea typeface="Arial"/>
              <a:cs typeface="Arial"/>
              <a:sym typeface="Arial"/>
            </a:endParaRPr>
          </a:p>
          <a:p>
            <a:pPr marL="336550" lvl="0" indent="-285750" algn="l" rtl="0">
              <a:lnSpc>
                <a:spcPct val="100000"/>
              </a:lnSpc>
              <a:spcBef>
                <a:spcPts val="0"/>
              </a:spcBef>
              <a:spcAft>
                <a:spcPts val="0"/>
              </a:spcAft>
              <a:buClr>
                <a:schemeClr val="lt2"/>
              </a:buClr>
              <a:buSzPts val="1600"/>
              <a:buFont typeface="Noto Sans Symbols"/>
              <a:buChar char="❖"/>
            </a:pPr>
            <a:r>
              <a:rPr lang="en-US" sz="1600" b="0" i="0">
                <a:solidFill>
                  <a:srgbClr val="000000"/>
                </a:solidFill>
                <a:latin typeface="Arial"/>
                <a:ea typeface="Arial"/>
                <a:cs typeface="Arial"/>
                <a:sym typeface="Arial"/>
              </a:rPr>
              <a:t>Recognize how language is learned naturally.</a:t>
            </a:r>
            <a:endParaRPr/>
          </a:p>
          <a:p>
            <a:pPr marL="336550" lvl="0" indent="-285750" algn="l" rtl="0">
              <a:lnSpc>
                <a:spcPct val="100000"/>
              </a:lnSpc>
              <a:spcBef>
                <a:spcPts val="0"/>
              </a:spcBef>
              <a:spcAft>
                <a:spcPts val="0"/>
              </a:spcAft>
              <a:buClr>
                <a:schemeClr val="lt2"/>
              </a:buClr>
              <a:buSzPts val="1600"/>
              <a:buFont typeface="Noto Sans Symbols"/>
              <a:buChar char="❖"/>
            </a:pPr>
            <a:r>
              <a:rPr lang="en-US" sz="1600" b="0" i="0">
                <a:solidFill>
                  <a:srgbClr val="000000"/>
                </a:solidFill>
                <a:latin typeface="Arial"/>
                <a:ea typeface="Arial"/>
                <a:cs typeface="Arial"/>
                <a:sym typeface="Arial"/>
              </a:rPr>
              <a:t>This work aims to implement natural language processing (NLP) in an educational environment.</a:t>
            </a:r>
            <a:endParaRPr/>
          </a:p>
          <a:p>
            <a:pPr marL="50800" lvl="0" indent="0" algn="l" rtl="0">
              <a:lnSpc>
                <a:spcPct val="100000"/>
              </a:lnSpc>
              <a:spcBef>
                <a:spcPts val="0"/>
              </a:spcBef>
              <a:spcAft>
                <a:spcPts val="0"/>
              </a:spcAft>
              <a:buClr>
                <a:schemeClr val="lt2"/>
              </a:buClr>
              <a:buSzPts val="1600"/>
              <a:buNone/>
            </a:pPr>
            <a:br>
              <a:rPr lang="en-US" sz="1600">
                <a:latin typeface="Arial"/>
                <a:ea typeface="Arial"/>
                <a:cs typeface="Arial"/>
                <a:sym typeface="Arial"/>
              </a:rPr>
            </a:br>
            <a:endParaRPr sz="16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8"/>
          <p:cNvSpPr txBox="1">
            <a:spLocks noGrp="1"/>
          </p:cNvSpPr>
          <p:nvPr>
            <p:ph type="title"/>
          </p:nvPr>
        </p:nvSpPr>
        <p:spPr>
          <a:xfrm>
            <a:off x="414337" y="228600"/>
            <a:ext cx="8120062"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Arial"/>
              <a:buNone/>
            </a:pPr>
            <a:r>
              <a:rPr lang="en-US" sz="3600" u="sng"/>
              <a:t>Contribution</a:t>
            </a:r>
            <a:endParaRPr u="sng"/>
          </a:p>
        </p:txBody>
      </p:sp>
      <p:sp>
        <p:nvSpPr>
          <p:cNvPr id="146" name="Google Shape;146;p18"/>
          <p:cNvSpPr txBox="1">
            <a:spLocks noGrp="1"/>
          </p:cNvSpPr>
          <p:nvPr>
            <p:ph type="body" idx="1"/>
          </p:nvPr>
        </p:nvSpPr>
        <p:spPr>
          <a:xfrm>
            <a:off x="395700" y="1685925"/>
            <a:ext cx="8352600" cy="4943475"/>
          </a:xfrm>
          <a:prstGeom prst="rect">
            <a:avLst/>
          </a:prstGeom>
          <a:noFill/>
          <a:ln>
            <a:noFill/>
          </a:ln>
        </p:spPr>
        <p:txBody>
          <a:bodyPr spcFirstLastPara="1" wrap="square" lIns="91425" tIns="45700" rIns="91425" bIns="45700" anchor="ctr" anchorCtr="0">
            <a:noAutofit/>
          </a:bodyPr>
          <a:lstStyle/>
          <a:p>
            <a:pPr marL="457200" lvl="0" indent="-368300" algn="l" rtl="0">
              <a:lnSpc>
                <a:spcPct val="100000"/>
              </a:lnSpc>
              <a:spcBef>
                <a:spcPts val="0"/>
              </a:spcBef>
              <a:spcAft>
                <a:spcPts val="0"/>
              </a:spcAft>
              <a:buSzPts val="2200"/>
              <a:buChar char="★"/>
            </a:pPr>
            <a:r>
              <a:rPr lang="en-US" sz="1600" b="0" i="0">
                <a:solidFill>
                  <a:srgbClr val="000000"/>
                </a:solidFill>
                <a:latin typeface="Arial"/>
                <a:ea typeface="Arial"/>
                <a:cs typeface="Arial"/>
                <a:sym typeface="Arial"/>
              </a:rPr>
              <a:t>There are several uses for natural language processing in schooling. The development of new software programs and cutting-edge teaching methods is crucial. The main goal of applying NLP in educational settings is to enhance the educational system through the implementation of effective and efficient policies that can support the use of advanced technologies to enhance the educational system. One important method that helps with the production of educational materials with technological advancement is the application of natural language processing (NLP) in education for online learning. Teachers' and students' participation is another important aspect of NLP applications. </a:t>
            </a:r>
            <a:endParaRPr sz="1600">
              <a:latin typeface="Arial"/>
              <a:ea typeface="Arial"/>
              <a:cs typeface="Arial"/>
              <a:sym typeface="Arial"/>
            </a:endParaRPr>
          </a:p>
          <a:p>
            <a:pPr marL="457200" lvl="0" indent="-368300" algn="l" rtl="0">
              <a:lnSpc>
                <a:spcPct val="100000"/>
              </a:lnSpc>
              <a:spcBef>
                <a:spcPts val="0"/>
              </a:spcBef>
              <a:spcAft>
                <a:spcPts val="0"/>
              </a:spcAft>
              <a:buSzPts val="2200"/>
              <a:buChar char="★"/>
            </a:pPr>
            <a:r>
              <a:rPr lang="en-US" sz="1600" b="0" i="0">
                <a:solidFill>
                  <a:srgbClr val="000000"/>
                </a:solidFill>
                <a:latin typeface="Arial"/>
                <a:ea typeface="Arial"/>
                <a:cs typeface="Arial"/>
                <a:sym typeface="Arial"/>
              </a:rPr>
              <a:t>Theoretical underpinnings and secondary sources yield results that indicate a close link between text and technology. Without a solid comprehension of the language, students cannot comprehend the material. Learners cannot comprehend and remember information if they do not understand language. One of the most crucial methods that can help with language acquisition is the process of natural language acquisition. Students' academic progress can be significantly enhanced by the natural language learning process and the encouragement of their professors. Both educators and students can concentrate on the effective language use practices in the classroom.</a:t>
            </a:r>
            <a:br>
              <a:rPr lang="en-US" sz="1600">
                <a:latin typeface="Arial"/>
                <a:ea typeface="Arial"/>
                <a:cs typeface="Arial"/>
                <a:sym typeface="Arial"/>
              </a:rPr>
            </a:br>
            <a:endParaRPr sz="16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9"/>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Arial"/>
              <a:buNone/>
            </a:pPr>
            <a:r>
              <a:rPr lang="en-US" sz="3600" b="0" i="0" u="sng">
                <a:solidFill>
                  <a:schemeClr val="dk1"/>
                </a:solidFill>
                <a:latin typeface="Arial"/>
                <a:ea typeface="Arial"/>
                <a:cs typeface="Arial"/>
                <a:sym typeface="Arial"/>
              </a:rPr>
              <a:t>Methodology</a:t>
            </a:r>
            <a:r>
              <a:rPr lang="en-US" sz="3600" b="0" i="0">
                <a:solidFill>
                  <a:schemeClr val="dk1"/>
                </a:solidFill>
                <a:latin typeface="Arial"/>
                <a:ea typeface="Arial"/>
                <a:cs typeface="Arial"/>
                <a:sym typeface="Arial"/>
              </a:rPr>
              <a:t> </a:t>
            </a:r>
            <a:endParaRPr sz="3600">
              <a:solidFill>
                <a:schemeClr val="dk1"/>
              </a:solidFill>
              <a:latin typeface="Arial"/>
              <a:ea typeface="Arial"/>
              <a:cs typeface="Arial"/>
              <a:sym typeface="Arial"/>
            </a:endParaRPr>
          </a:p>
        </p:txBody>
      </p:sp>
      <p:sp>
        <p:nvSpPr>
          <p:cNvPr id="152" name="Google Shape;152;p19"/>
          <p:cNvSpPr txBox="1">
            <a:spLocks noGrp="1"/>
          </p:cNvSpPr>
          <p:nvPr>
            <p:ph type="body" idx="1"/>
          </p:nvPr>
        </p:nvSpPr>
        <p:spPr>
          <a:xfrm>
            <a:off x="533400" y="1676400"/>
            <a:ext cx="8229600" cy="3886200"/>
          </a:xfrm>
          <a:prstGeom prst="rect">
            <a:avLst/>
          </a:prstGeom>
          <a:noFill/>
          <a:ln>
            <a:noFill/>
          </a:ln>
        </p:spPr>
        <p:txBody>
          <a:bodyPr spcFirstLastPara="1" wrap="square" lIns="91425" tIns="45700" rIns="91425" bIns="45700" anchor="t" anchorCtr="0">
            <a:noAutofit/>
          </a:bodyPr>
          <a:lstStyle/>
          <a:p>
            <a:pPr marL="142875" lvl="0" indent="0" algn="l" rtl="0">
              <a:lnSpc>
                <a:spcPct val="100000"/>
              </a:lnSpc>
              <a:spcBef>
                <a:spcPts val="360"/>
              </a:spcBef>
              <a:spcAft>
                <a:spcPts val="0"/>
              </a:spcAft>
              <a:buSzPts val="1350"/>
              <a:buNone/>
            </a:pPr>
            <a:r>
              <a:rPr lang="en-US" sz="1600" b="0" i="0">
                <a:solidFill>
                  <a:srgbClr val="2A2A2A"/>
                </a:solidFill>
                <a:latin typeface="Arial"/>
                <a:ea typeface="Arial"/>
                <a:cs typeface="Arial"/>
                <a:sym typeface="Arial"/>
              </a:rPr>
              <a:t>Not only may NLP features assist students become more proficient language learners, but they can also give teachers more insight into the cognitive processes of their pupils. NLP can assist in identifying and predicting the mental states of students while they are learning by examining language use in the classroom. Research in this field is still in its infancy and needs to be strengthened. However, new study indicates that textual characteristics in students online and in-person written and spoken work can predict achievement in the math and scientific domains. Teachers can have a better idea of how well their students are prepared for learning by having automatic mental state assessments performed. Teachers may find it easier to better manage the classroom, spot struggling kids early on, and enhance student learning with the use of this information. NLP can also identify individual differences in learners. Recent research has focused on NLP predictors of students’ individual differences, including vocabulary knowledge, working memory, and identity.</a:t>
            </a:r>
            <a:endParaRPr/>
          </a:p>
          <a:p>
            <a:pPr marL="457200" lvl="0" indent="0" algn="l" rtl="0">
              <a:lnSpc>
                <a:spcPct val="90000"/>
              </a:lnSpc>
              <a:spcBef>
                <a:spcPts val="400"/>
              </a:spcBef>
              <a:spcAft>
                <a:spcPts val="0"/>
              </a:spcAft>
              <a:buSzPts val="1350"/>
              <a:buNone/>
            </a:pPr>
            <a:endParaRPr sz="1600">
              <a:latin typeface="Arial"/>
              <a:ea typeface="Arial"/>
              <a:cs typeface="Arial"/>
              <a:sym typeface="Arial"/>
            </a:endParaRPr>
          </a:p>
          <a:p>
            <a:pPr marL="457200" lvl="0" indent="0" algn="l" rtl="0">
              <a:lnSpc>
                <a:spcPct val="90000"/>
              </a:lnSpc>
              <a:spcBef>
                <a:spcPts val="400"/>
              </a:spcBef>
              <a:spcAft>
                <a:spcPts val="0"/>
              </a:spcAft>
              <a:buSzPts val="1350"/>
              <a:buNone/>
            </a:pPr>
            <a:br>
              <a:rPr lang="en-US" sz="1600" b="0" i="0" u="none">
                <a:solidFill>
                  <a:schemeClr val="dk1"/>
                </a:solidFill>
                <a:latin typeface="Arial"/>
                <a:ea typeface="Arial"/>
                <a:cs typeface="Arial"/>
                <a:sym typeface="Arial"/>
              </a:rPr>
            </a:br>
            <a:endParaRPr sz="16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2460135" y="504825"/>
            <a:ext cx="4695300" cy="1066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3600"/>
              <a:t>   </a:t>
            </a:r>
            <a:r>
              <a:rPr lang="en-US" sz="3600" u="sng"/>
              <a:t>Limitation of NLP</a:t>
            </a:r>
            <a:endParaRPr sz="3600" u="sng"/>
          </a:p>
        </p:txBody>
      </p:sp>
      <p:sp>
        <p:nvSpPr>
          <p:cNvPr id="159" name="Google Shape;159;p20"/>
          <p:cNvSpPr txBox="1">
            <a:spLocks noGrp="1"/>
          </p:cNvSpPr>
          <p:nvPr>
            <p:ph type="body" idx="1"/>
          </p:nvPr>
        </p:nvSpPr>
        <p:spPr>
          <a:xfrm>
            <a:off x="413475" y="1447800"/>
            <a:ext cx="8488500" cy="4800600"/>
          </a:xfrm>
          <a:prstGeom prst="rect">
            <a:avLst/>
          </a:prstGeom>
          <a:noFill/>
          <a:ln>
            <a:noFill/>
          </a:ln>
        </p:spPr>
        <p:txBody>
          <a:bodyPr spcFirstLastPara="1" wrap="square" lIns="91425" tIns="45700" rIns="91425" bIns="45700" anchor="t" anchorCtr="0">
            <a:noAutofit/>
          </a:bodyPr>
          <a:lstStyle/>
          <a:p>
            <a:pPr marL="457200" lvl="0" indent="0" algn="l" rtl="0">
              <a:lnSpc>
                <a:spcPct val="189000"/>
              </a:lnSpc>
              <a:spcBef>
                <a:spcPts val="400"/>
              </a:spcBef>
              <a:spcAft>
                <a:spcPts val="0"/>
              </a:spcAft>
              <a:buSzPts val="1350"/>
              <a:buNone/>
            </a:pPr>
            <a:r>
              <a:rPr lang="en-US" sz="1600">
                <a:solidFill>
                  <a:schemeClr val="dk1"/>
                </a:solidFill>
              </a:rPr>
              <a:t>Not only may NLP features assist students become more proficient language learners, but they can also give teachers more insight into the cognitive processes of their pupils. NLP can assist in identifying and predicting the mental states of students while they are learning by examining language use in the classroom. Research in this field is still in its infancy and needs to be strengthened. However, new study indicates that textual characteristics in students' online and in-person written and spoken work can predict achievement in the math and scientific domains. Teachers can have a better idea of how well their students are prepared for learning by having automatic mental state assessments performed. Teachers may find it easier to better manage the classroom, spot struggling kids early on, and enhance student learning with the use of this information. </a:t>
            </a:r>
            <a:endParaRPr sz="1600"/>
          </a:p>
          <a:p>
            <a:pPr marL="0" lvl="0" indent="0" algn="l" rtl="0">
              <a:lnSpc>
                <a:spcPct val="100000"/>
              </a:lnSpc>
              <a:spcBef>
                <a:spcPts val="0"/>
              </a:spcBef>
              <a:spcAft>
                <a:spcPts val="0"/>
              </a:spcAft>
              <a:buSzPts val="1350"/>
              <a:buNone/>
            </a:pPr>
            <a:endParaRPr sz="1600"/>
          </a:p>
          <a:p>
            <a:pPr marL="342900" lvl="0" indent="0" algn="l" rtl="0">
              <a:lnSpc>
                <a:spcPct val="100000"/>
              </a:lnSpc>
              <a:spcBef>
                <a:spcPts val="0"/>
              </a:spcBef>
              <a:spcAft>
                <a:spcPts val="0"/>
              </a:spcAft>
              <a:buSzPts val="1350"/>
              <a:buNone/>
            </a:pPr>
            <a:endParaRPr sz="1600"/>
          </a:p>
          <a:p>
            <a:pPr marL="342900" lvl="0" indent="0" algn="l" rtl="0">
              <a:lnSpc>
                <a:spcPct val="100000"/>
              </a:lnSpc>
              <a:spcBef>
                <a:spcPts val="0"/>
              </a:spcBef>
              <a:spcAft>
                <a:spcPts val="0"/>
              </a:spcAft>
              <a:buSzPts val="1350"/>
              <a:buNone/>
            </a:pPr>
            <a:endParaRPr sz="1600"/>
          </a:p>
          <a:p>
            <a:pPr marL="342900" lvl="0" indent="0" algn="l" rtl="0">
              <a:lnSpc>
                <a:spcPct val="100000"/>
              </a:lnSpc>
              <a:spcBef>
                <a:spcPts val="440"/>
              </a:spcBef>
              <a:spcAft>
                <a:spcPts val="0"/>
              </a:spcAft>
              <a:buSzPts val="1350"/>
              <a:buNone/>
            </a:pPr>
            <a:endParaRPr sz="1600"/>
          </a:p>
          <a:p>
            <a:pPr marL="342900" lvl="0" indent="-238125" algn="l" rtl="0">
              <a:lnSpc>
                <a:spcPct val="100000"/>
              </a:lnSpc>
              <a:spcBef>
                <a:spcPts val="440"/>
              </a:spcBef>
              <a:spcAft>
                <a:spcPts val="0"/>
              </a:spcAft>
              <a:buSzPts val="1650"/>
              <a:buNone/>
            </a:pPr>
            <a:endParaRPr sz="1600" b="0" i="0" u="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1"/>
          <p:cNvSpPr txBox="1"/>
          <p:nvPr/>
        </p:nvSpPr>
        <p:spPr>
          <a:xfrm>
            <a:off x="142300" y="1067100"/>
            <a:ext cx="8867100" cy="2893069"/>
          </a:xfrm>
          <a:prstGeom prst="rect">
            <a:avLst/>
          </a:prstGeom>
          <a:noFill/>
          <a:ln>
            <a:noFill/>
          </a:ln>
        </p:spPr>
        <p:txBody>
          <a:bodyPr spcFirstLastPara="1" wrap="square" lIns="91425" tIns="91425" rIns="91425" bIns="91425" anchor="t" anchorCtr="0">
            <a:spAutoFit/>
          </a:bodyPr>
          <a:lstStyle/>
          <a:p>
            <a:pPr marL="88900" marR="0" lvl="0" indent="0" algn="l"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Since there are many different types of educational content, NLP models that were trained on general language may not be the best fit for certain educational jargon or terminology. This may result in inaccurate comprehension of content that is subject-specific.</a:t>
            </a:r>
            <a:endParaRPr/>
          </a:p>
          <a:p>
            <a:pPr marL="88900" marR="0" lvl="0" indent="0" algn="l"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88900" marR="0" lvl="0" indent="0" algn="l"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Generally speaking, NLP models lack critical or creative thinking skills. They might find it difficult to reward or assess imaginative student answers, which are crucial in some teaching situations.</a:t>
            </a:r>
            <a:endParaRPr/>
          </a:p>
          <a:p>
            <a:pPr marL="88900" marR="0" lvl="0" indent="0" algn="l"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88900" marR="0" lvl="0" indent="0" algn="l"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Images, videos, and diagrams are just a few of the formats in which educational data is frequently available. NLP's capacity to completely understand educational materials may be limited if it isn't the best tool for handling these unstructured data kinds.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563535" y="381000"/>
            <a:ext cx="8370915"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Arial"/>
              <a:buNone/>
            </a:pPr>
            <a:r>
              <a:rPr lang="en-US" sz="3600" i="0" u="sng">
                <a:latin typeface="Arial"/>
                <a:ea typeface="Arial"/>
                <a:cs typeface="Arial"/>
                <a:sym typeface="Arial"/>
              </a:rPr>
              <a:t>Ambiguity and Context Understanding</a:t>
            </a:r>
            <a:endParaRPr sz="3600" u="sng">
              <a:latin typeface="Arial"/>
              <a:ea typeface="Arial"/>
              <a:cs typeface="Arial"/>
              <a:sym typeface="Arial"/>
            </a:endParaRPr>
          </a:p>
        </p:txBody>
      </p:sp>
      <p:sp>
        <p:nvSpPr>
          <p:cNvPr id="172" name="Google Shape;172;p22"/>
          <p:cNvSpPr txBox="1">
            <a:spLocks noGrp="1"/>
          </p:cNvSpPr>
          <p:nvPr>
            <p:ph type="body" idx="1"/>
          </p:nvPr>
        </p:nvSpPr>
        <p:spPr>
          <a:xfrm>
            <a:off x="563535" y="1295400"/>
            <a:ext cx="8488500" cy="4800600"/>
          </a:xfrm>
          <a:prstGeom prst="rect">
            <a:avLst/>
          </a:prstGeom>
          <a:noFill/>
          <a:ln>
            <a:noFill/>
          </a:ln>
        </p:spPr>
        <p:txBody>
          <a:bodyPr spcFirstLastPara="1" wrap="square" lIns="91425" tIns="45700" rIns="91425" bIns="45700" anchor="t" anchorCtr="0">
            <a:noAutofit/>
          </a:bodyPr>
          <a:lstStyle/>
          <a:p>
            <a:pPr marL="457200" lvl="0" indent="0" algn="l" rtl="0">
              <a:lnSpc>
                <a:spcPct val="189000"/>
              </a:lnSpc>
              <a:spcBef>
                <a:spcPts val="400"/>
              </a:spcBef>
              <a:spcAft>
                <a:spcPts val="0"/>
              </a:spcAft>
              <a:buSzPts val="1350"/>
              <a:buNone/>
            </a:pPr>
            <a:r>
              <a:rPr lang="en-US" sz="1600" b="0" i="0">
                <a:solidFill>
                  <a:schemeClr val="dk1"/>
                </a:solidFill>
                <a:latin typeface="Arial"/>
                <a:ea typeface="Arial"/>
                <a:cs typeface="Arial"/>
                <a:sym typeface="Arial"/>
              </a:rPr>
              <a:t>The difficulties ambiguity and context understanding present in natural language processing greatly influence how useful it is in teaching. An examination of these concerns' effects on NLP in educational settings is provided below:</a:t>
            </a:r>
            <a:endParaRPr/>
          </a:p>
          <a:p>
            <a:pPr marL="457200" lvl="0" indent="0" algn="l" rtl="0">
              <a:lnSpc>
                <a:spcPct val="189000"/>
              </a:lnSpc>
              <a:spcBef>
                <a:spcPts val="400"/>
              </a:spcBef>
              <a:spcAft>
                <a:spcPts val="0"/>
              </a:spcAft>
              <a:buSzPts val="1350"/>
              <a:buNone/>
            </a:pPr>
            <a:r>
              <a:rPr lang="en-US" sz="1600" b="0" i="0">
                <a:solidFill>
                  <a:schemeClr val="dk1"/>
                </a:solidFill>
                <a:latin typeface="Arial"/>
                <a:ea typeface="Arial"/>
                <a:cs typeface="Arial"/>
                <a:sym typeface="Arial"/>
              </a:rPr>
              <a:t>There are many terms and phrases in educational materials that have more than one meaning. NLP systems might find it difficult to distinguish between these meanings, which could result in misunderstandings. For example, it could be difficult for NLP models to appropriately contextualize a word that has different meanings in various academic disciplines.</a:t>
            </a:r>
            <a:endParaRPr/>
          </a:p>
          <a:p>
            <a:pPr marL="0" lvl="0" indent="0" algn="l" rtl="0">
              <a:lnSpc>
                <a:spcPct val="100000"/>
              </a:lnSpc>
              <a:spcBef>
                <a:spcPts val="0"/>
              </a:spcBef>
              <a:spcAft>
                <a:spcPts val="0"/>
              </a:spcAft>
              <a:buSzPts val="1350"/>
              <a:buNone/>
            </a:pPr>
            <a:endParaRPr sz="1600">
              <a:latin typeface="Arial"/>
              <a:ea typeface="Arial"/>
              <a:cs typeface="Arial"/>
              <a:sym typeface="Arial"/>
            </a:endParaRPr>
          </a:p>
          <a:p>
            <a:pPr marL="342900" lvl="0" indent="0" algn="l" rtl="0">
              <a:lnSpc>
                <a:spcPct val="100000"/>
              </a:lnSpc>
              <a:spcBef>
                <a:spcPts val="0"/>
              </a:spcBef>
              <a:spcAft>
                <a:spcPts val="0"/>
              </a:spcAft>
              <a:buSzPts val="1350"/>
              <a:buNone/>
            </a:pPr>
            <a:endParaRPr sz="1600">
              <a:latin typeface="Arial"/>
              <a:ea typeface="Arial"/>
              <a:cs typeface="Arial"/>
              <a:sym typeface="Arial"/>
            </a:endParaRPr>
          </a:p>
          <a:p>
            <a:pPr marL="342900" lvl="0" indent="0" algn="l" rtl="0">
              <a:lnSpc>
                <a:spcPct val="100000"/>
              </a:lnSpc>
              <a:spcBef>
                <a:spcPts val="0"/>
              </a:spcBef>
              <a:spcAft>
                <a:spcPts val="0"/>
              </a:spcAft>
              <a:buSzPts val="1350"/>
              <a:buNone/>
            </a:pPr>
            <a:endParaRPr sz="1600">
              <a:latin typeface="Arial"/>
              <a:ea typeface="Arial"/>
              <a:cs typeface="Arial"/>
              <a:sym typeface="Arial"/>
            </a:endParaRPr>
          </a:p>
          <a:p>
            <a:pPr marL="342900" lvl="0" indent="0" algn="l" rtl="0">
              <a:lnSpc>
                <a:spcPct val="100000"/>
              </a:lnSpc>
              <a:spcBef>
                <a:spcPts val="440"/>
              </a:spcBef>
              <a:spcAft>
                <a:spcPts val="0"/>
              </a:spcAft>
              <a:buSzPts val="1350"/>
              <a:buNone/>
            </a:pPr>
            <a:endParaRPr sz="1600">
              <a:latin typeface="Arial"/>
              <a:ea typeface="Arial"/>
              <a:cs typeface="Arial"/>
              <a:sym typeface="Arial"/>
            </a:endParaRPr>
          </a:p>
          <a:p>
            <a:pPr marL="342900" lvl="0" indent="-238125" algn="l" rtl="0">
              <a:lnSpc>
                <a:spcPct val="100000"/>
              </a:lnSpc>
              <a:spcBef>
                <a:spcPts val="440"/>
              </a:spcBef>
              <a:spcAft>
                <a:spcPts val="0"/>
              </a:spcAft>
              <a:buSzPts val="1650"/>
              <a:buNone/>
            </a:pPr>
            <a:endParaRPr sz="1600" b="0" i="0" u="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563535" y="381000"/>
            <a:ext cx="8370915"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Arial"/>
              <a:buNone/>
            </a:pPr>
            <a:r>
              <a:rPr lang="en-US" sz="3600" i="0" u="sng">
                <a:solidFill>
                  <a:schemeClr val="dk1"/>
                </a:solidFill>
                <a:latin typeface="Arial"/>
                <a:ea typeface="Arial"/>
                <a:cs typeface="Arial"/>
                <a:sym typeface="Arial"/>
              </a:rPr>
              <a:t>Inability to Handle Unstructured Data </a:t>
            </a:r>
            <a:endParaRPr sz="3600" u="sng">
              <a:solidFill>
                <a:schemeClr val="dk1"/>
              </a:solidFill>
              <a:latin typeface="Arial"/>
              <a:ea typeface="Arial"/>
              <a:cs typeface="Arial"/>
              <a:sym typeface="Arial"/>
            </a:endParaRPr>
          </a:p>
        </p:txBody>
      </p:sp>
      <p:sp>
        <p:nvSpPr>
          <p:cNvPr id="179" name="Google Shape;179;p23"/>
          <p:cNvSpPr txBox="1">
            <a:spLocks noGrp="1"/>
          </p:cNvSpPr>
          <p:nvPr>
            <p:ph type="body" idx="1"/>
          </p:nvPr>
        </p:nvSpPr>
        <p:spPr>
          <a:xfrm>
            <a:off x="327750" y="1295400"/>
            <a:ext cx="8488500" cy="5181600"/>
          </a:xfrm>
          <a:prstGeom prst="rect">
            <a:avLst/>
          </a:prstGeom>
          <a:noFill/>
          <a:ln>
            <a:noFill/>
          </a:ln>
        </p:spPr>
        <p:txBody>
          <a:bodyPr spcFirstLastPara="1" wrap="square" lIns="91425" tIns="45700" rIns="91425" bIns="45700" anchor="t" anchorCtr="0">
            <a:noAutofit/>
          </a:bodyPr>
          <a:lstStyle/>
          <a:p>
            <a:pPr marL="457200" lvl="0" indent="0" algn="l" rtl="0">
              <a:lnSpc>
                <a:spcPct val="189000"/>
              </a:lnSpc>
              <a:spcBef>
                <a:spcPts val="400"/>
              </a:spcBef>
              <a:spcAft>
                <a:spcPts val="0"/>
              </a:spcAft>
              <a:buSzPts val="1350"/>
              <a:buNone/>
            </a:pPr>
            <a:r>
              <a:rPr lang="en-US" sz="1600" b="0" i="0">
                <a:solidFill>
                  <a:schemeClr val="dk1"/>
                </a:solidFill>
                <a:latin typeface="Arial"/>
                <a:ea typeface="Arial"/>
                <a:cs typeface="Arial"/>
                <a:sym typeface="Arial"/>
              </a:rPr>
              <a:t>When it comes to education, one of the biggest drawbacks of Natural Language Processing (NLP) is its incapacity to handle unstructured data. Multimedia components such as diagrams, videos, images, and other formats are frequently used in educational content. Due to their primary purpose of processing and comprehending text, traditional NLP models may not be able to handle the following aspects of unstructured data in an educational setting:</a:t>
            </a:r>
            <a:endParaRPr/>
          </a:p>
          <a:p>
            <a:pPr marL="457200" lvl="0" indent="0" algn="l" rtl="0">
              <a:lnSpc>
                <a:spcPct val="189000"/>
              </a:lnSpc>
              <a:spcBef>
                <a:spcPts val="400"/>
              </a:spcBef>
              <a:spcAft>
                <a:spcPts val="0"/>
              </a:spcAft>
              <a:buSzPts val="1350"/>
              <a:buNone/>
            </a:pPr>
            <a:r>
              <a:rPr lang="en-US" sz="1600" b="0" i="0">
                <a:solidFill>
                  <a:schemeClr val="dk1"/>
                </a:solidFill>
                <a:latin typeface="Arial"/>
                <a:ea typeface="Arial"/>
                <a:cs typeface="Arial"/>
                <a:sym typeface="Arial"/>
              </a:rPr>
              <a:t>Visual materials like charts, diagrams, and videos are commonly used in educational settings. NLP models might not be able to fully comprehend the educational content because they might not be able to decipher and evaluate the data found in these non-textual formats.</a:t>
            </a:r>
            <a:endParaRPr/>
          </a:p>
          <a:p>
            <a:pPr marL="342900" lvl="0" indent="0" algn="l" rtl="0">
              <a:lnSpc>
                <a:spcPct val="100000"/>
              </a:lnSpc>
              <a:spcBef>
                <a:spcPts val="0"/>
              </a:spcBef>
              <a:spcAft>
                <a:spcPts val="0"/>
              </a:spcAft>
              <a:buSzPts val="1350"/>
              <a:buNone/>
            </a:pPr>
            <a:endParaRPr sz="1600">
              <a:latin typeface="Arial"/>
              <a:ea typeface="Arial"/>
              <a:cs typeface="Arial"/>
              <a:sym typeface="Arial"/>
            </a:endParaRPr>
          </a:p>
          <a:p>
            <a:pPr marL="342900" lvl="0" indent="0" algn="l" rtl="0">
              <a:lnSpc>
                <a:spcPct val="100000"/>
              </a:lnSpc>
              <a:spcBef>
                <a:spcPts val="0"/>
              </a:spcBef>
              <a:spcAft>
                <a:spcPts val="0"/>
              </a:spcAft>
              <a:buSzPts val="1350"/>
              <a:buNone/>
            </a:pPr>
            <a:endParaRPr sz="1600">
              <a:latin typeface="Arial"/>
              <a:ea typeface="Arial"/>
              <a:cs typeface="Arial"/>
              <a:sym typeface="Arial"/>
            </a:endParaRPr>
          </a:p>
          <a:p>
            <a:pPr marL="342900" lvl="0" indent="0" algn="l" rtl="0">
              <a:lnSpc>
                <a:spcPct val="100000"/>
              </a:lnSpc>
              <a:spcBef>
                <a:spcPts val="440"/>
              </a:spcBef>
              <a:spcAft>
                <a:spcPts val="0"/>
              </a:spcAft>
              <a:buSzPts val="1350"/>
              <a:buNone/>
            </a:pPr>
            <a:endParaRPr sz="1600">
              <a:latin typeface="Arial"/>
              <a:ea typeface="Arial"/>
              <a:cs typeface="Arial"/>
              <a:sym typeface="Arial"/>
            </a:endParaRPr>
          </a:p>
          <a:p>
            <a:pPr marL="342900" lvl="0" indent="-238125" algn="l" rtl="0">
              <a:lnSpc>
                <a:spcPct val="100000"/>
              </a:lnSpc>
              <a:spcBef>
                <a:spcPts val="440"/>
              </a:spcBef>
              <a:spcAft>
                <a:spcPts val="0"/>
              </a:spcAft>
              <a:buSzPts val="1650"/>
              <a:buNone/>
            </a:pPr>
            <a:endParaRPr sz="1600" b="0" i="0" u="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1815</Words>
  <Application>Microsoft Office PowerPoint</Application>
  <PresentationFormat>On-screen Show (4:3)</PresentationFormat>
  <Paragraphs>69</Paragraphs>
  <Slides>14</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Times New Roman</vt:lpstr>
      <vt:lpstr>Arial</vt:lpstr>
      <vt:lpstr>Noto Sans Symbols</vt:lpstr>
      <vt:lpstr>Arial Black</vt:lpstr>
      <vt:lpstr>1_Pixel</vt:lpstr>
      <vt:lpstr>Pixel</vt:lpstr>
      <vt:lpstr>CSE-431 Individual Presentation Topic: Natural Language Processing and its Use in Education   </vt:lpstr>
      <vt:lpstr>Motivation</vt:lpstr>
      <vt:lpstr>PowerPoint Presentation</vt:lpstr>
      <vt:lpstr>Contribution</vt:lpstr>
      <vt:lpstr>Methodology </vt:lpstr>
      <vt:lpstr>   Limitation of NLP</vt:lpstr>
      <vt:lpstr>PowerPoint Presentation</vt:lpstr>
      <vt:lpstr>Ambiguity and Context Understanding</vt:lpstr>
      <vt:lpstr>Inability to Handle Unstructured Data </vt:lpstr>
      <vt:lpstr>Synthesis</vt:lpstr>
      <vt:lpstr>PowerPoint Presentation</vt:lpstr>
      <vt:lpstr>Summary</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CSE-431 Individual Presentation Topic: Natural Language Processing and its Use in Education   </dc:title>
  <dc:creator>Hp</dc:creator>
  <cp:lastModifiedBy>fardin zaman</cp:lastModifiedBy>
  <cp:revision>1</cp:revision>
  <dcterms:modified xsi:type="dcterms:W3CDTF">2023-11-20T13:19:19Z</dcterms:modified>
</cp:coreProperties>
</file>