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144000"/>
  <p:notesSz cx="6858000" cy="9144000"/>
  <p:embeddedFontLst>
    <p:embeddedFont>
      <p:font typeface="Arial Black"/>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1" roundtripDataSignature="AMtx7mgEWAH5UhRFlbrroMjNKciJpn61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alBlack-regular.fntdata"/><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86" name="Google Shape;18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87" name="Google Shape;18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93" name="Google Shape;19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94" name="Google Shape;194;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36" name="Google Shape;13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37" name="Google Shape;13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43" name="Google Shape;14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44" name="Google Shape;14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50" name="Google Shape;15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51" name="Google Shape;15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67" name="Google Shape;16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68" name="Google Shape;16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26"/>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5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6"/>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spcBef>
                <a:spcPts val="680"/>
              </a:spcBef>
              <a:spcAft>
                <a:spcPts val="0"/>
              </a:spcAft>
              <a:buSzPts val="2550"/>
              <a:buFont typeface="Noto Sans Symbols"/>
              <a:buNone/>
              <a:defRPr sz="3400"/>
            </a:lvl1pPr>
            <a:lvl2pPr lvl="1" algn="l">
              <a:spcBef>
                <a:spcPts val="360"/>
              </a:spcBef>
              <a:spcAft>
                <a:spcPts val="0"/>
              </a:spcAft>
              <a:buSzPts val="144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32" name="Google Shape;32;p26"/>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9" name="Shape 99"/>
        <p:cNvGrpSpPr/>
        <p:nvPr/>
      </p:nvGrpSpPr>
      <p:grpSpPr>
        <a:xfrm>
          <a:off x="0" y="0"/>
          <a:ext cx="0" cy="0"/>
          <a:chOff x="0" y="0"/>
          <a:chExt cx="0" cy="0"/>
        </a:xfrm>
      </p:grpSpPr>
      <p:sp>
        <p:nvSpPr>
          <p:cNvPr id="100" name="Google Shape;100;p36"/>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6"/>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2" name="Google Shape;102;p36"/>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36"/>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4" name="Google Shape;104;p36"/>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3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3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3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p3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7"/>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37"/>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3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3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5" name="Shape 115"/>
        <p:cNvGrpSpPr/>
        <p:nvPr/>
      </p:nvGrpSpPr>
      <p:grpSpPr>
        <a:xfrm>
          <a:off x="0" y="0"/>
          <a:ext cx="0" cy="0"/>
          <a:chOff x="0" y="0"/>
          <a:chExt cx="0" cy="0"/>
        </a:xfrm>
      </p:grpSpPr>
      <p:sp>
        <p:nvSpPr>
          <p:cNvPr id="116" name="Google Shape;116;p38"/>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8"/>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1800"/>
              <a:buNone/>
              <a:defRPr sz="2400"/>
            </a:lvl1pPr>
            <a:lvl2pPr indent="-228600" lvl="1" marL="914400" algn="l">
              <a:spcBef>
                <a:spcPts val="400"/>
              </a:spcBef>
              <a:spcAft>
                <a:spcPts val="0"/>
              </a:spcAft>
              <a:buSzPts val="1600"/>
              <a:buNone/>
              <a:defRPr sz="2000"/>
            </a:lvl2pPr>
            <a:lvl3pPr indent="-228600" lvl="2" marL="1371600" algn="l">
              <a:spcBef>
                <a:spcPts val="360"/>
              </a:spcBef>
              <a:spcAft>
                <a:spcPts val="0"/>
              </a:spcAft>
              <a:buSzPts val="1170"/>
              <a:buNone/>
              <a:defRPr sz="1800"/>
            </a:lvl3pPr>
            <a:lvl4pPr indent="-228600" lvl="3" marL="1828800" algn="l">
              <a:spcBef>
                <a:spcPts val="320"/>
              </a:spcBef>
              <a:spcAft>
                <a:spcPts val="0"/>
              </a:spcAft>
              <a:buSzPts val="1120"/>
              <a:buNone/>
              <a:defRPr sz="1600"/>
            </a:lvl4pPr>
            <a:lvl5pPr indent="-228600" lvl="4" marL="2286000" algn="l">
              <a:spcBef>
                <a:spcPts val="320"/>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118" name="Google Shape;118;p3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3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20" name="Google Shape;120;p3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1" name="Shape 51"/>
        <p:cNvGrpSpPr/>
        <p:nvPr/>
      </p:nvGrpSpPr>
      <p:grpSpPr>
        <a:xfrm>
          <a:off x="0" y="0"/>
          <a:ext cx="0" cy="0"/>
          <a:chOff x="0" y="0"/>
          <a:chExt cx="0" cy="0"/>
        </a:xfrm>
      </p:grpSpPr>
      <p:sp>
        <p:nvSpPr>
          <p:cNvPr id="52" name="Google Shape;52;p2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2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2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57" name="Shape 57"/>
        <p:cNvGrpSpPr/>
        <p:nvPr/>
      </p:nvGrpSpPr>
      <p:grpSpPr>
        <a:xfrm>
          <a:off x="0" y="0"/>
          <a:ext cx="0" cy="0"/>
          <a:chOff x="0" y="0"/>
          <a:chExt cx="0" cy="0"/>
        </a:xfrm>
      </p:grpSpPr>
      <p:sp>
        <p:nvSpPr>
          <p:cNvPr id="58" name="Google Shape;58;p2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9"/>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29"/>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2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2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4" name="Shape 64"/>
        <p:cNvGrpSpPr/>
        <p:nvPr/>
      </p:nvGrpSpPr>
      <p:grpSpPr>
        <a:xfrm>
          <a:off x="0" y="0"/>
          <a:ext cx="0" cy="0"/>
          <a:chOff x="0" y="0"/>
          <a:chExt cx="0" cy="0"/>
        </a:xfrm>
      </p:grpSpPr>
      <p:sp>
        <p:nvSpPr>
          <p:cNvPr id="65" name="Google Shape;65;p30"/>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0"/>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3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3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3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1"/>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3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3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p32"/>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2"/>
          <p:cNvSpPr/>
          <p:nvPr>
            <p:ph idx="2" type="pic"/>
          </p:nvPr>
        </p:nvSpPr>
        <p:spPr>
          <a:xfrm>
            <a:off x="3887788" y="987425"/>
            <a:ext cx="4629150" cy="4873625"/>
          </a:xfrm>
          <a:prstGeom prst="rect">
            <a:avLst/>
          </a:prstGeom>
          <a:noFill/>
          <a:ln>
            <a:noFill/>
          </a:ln>
        </p:spPr>
      </p:sp>
      <p:sp>
        <p:nvSpPr>
          <p:cNvPr id="79" name="Google Shape;79;p32"/>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200"/>
              <a:buNone/>
              <a:defRPr sz="1600"/>
            </a:lvl1pPr>
            <a:lvl2pPr indent="-228600" lvl="1" marL="914400" algn="l">
              <a:spcBef>
                <a:spcPts val="280"/>
              </a:spcBef>
              <a:spcAft>
                <a:spcPts val="0"/>
              </a:spcAft>
              <a:buSzPts val="1120"/>
              <a:buNone/>
              <a:defRPr sz="1400"/>
            </a:lvl2pPr>
            <a:lvl3pPr indent="-228600" lvl="2" marL="1371600" algn="l">
              <a:spcBef>
                <a:spcPts val="240"/>
              </a:spcBef>
              <a:spcAft>
                <a:spcPts val="0"/>
              </a:spcAft>
              <a:buSzPts val="780"/>
              <a:buNone/>
              <a:defRPr sz="1200"/>
            </a:lvl3pPr>
            <a:lvl4pPr indent="-228600" lvl="3" marL="1828800" algn="l">
              <a:spcBef>
                <a:spcPts val="200"/>
              </a:spcBef>
              <a:spcAft>
                <a:spcPts val="0"/>
              </a:spcAft>
              <a:buSzPts val="700"/>
              <a:buNone/>
              <a:defRPr sz="1000"/>
            </a:lvl4pPr>
            <a:lvl5pPr indent="-228600" lvl="4" marL="2286000" algn="l">
              <a:spcBef>
                <a:spcPts val="2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p3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2" name="Google Shape;82;p3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3" name="Shape 83"/>
        <p:cNvGrpSpPr/>
        <p:nvPr/>
      </p:nvGrpSpPr>
      <p:grpSpPr>
        <a:xfrm>
          <a:off x="0" y="0"/>
          <a:ext cx="0" cy="0"/>
          <a:chOff x="0" y="0"/>
          <a:chExt cx="0" cy="0"/>
        </a:xfrm>
      </p:grpSpPr>
      <p:sp>
        <p:nvSpPr>
          <p:cNvPr id="84" name="Google Shape;84;p33"/>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3"/>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70840" lvl="1" marL="914400" algn="l">
              <a:spcBef>
                <a:spcPts val="560"/>
              </a:spcBef>
              <a:spcAft>
                <a:spcPts val="0"/>
              </a:spcAft>
              <a:buSzPts val="2240"/>
              <a:buChar char="◻"/>
              <a:defRPr sz="2800"/>
            </a:lvl2pPr>
            <a:lvl3pPr indent="-327660" lvl="2" marL="1371600" algn="l">
              <a:spcBef>
                <a:spcPts val="480"/>
              </a:spcBef>
              <a:spcAft>
                <a:spcPts val="0"/>
              </a:spcAft>
              <a:buSzPts val="1560"/>
              <a:buChar char="■"/>
              <a:defRPr sz="2400"/>
            </a:lvl3pPr>
            <a:lvl4pPr indent="-317500" lvl="3" marL="1828800" algn="l">
              <a:spcBef>
                <a:spcPts val="400"/>
              </a:spcBef>
              <a:spcAft>
                <a:spcPts val="0"/>
              </a:spcAft>
              <a:buSzPts val="1400"/>
              <a:buChar char="◻"/>
              <a:defRPr sz="2000"/>
            </a:lvl4pPr>
            <a:lvl5pPr indent="-355600" lvl="4" marL="2286000" algn="l">
              <a:spcBef>
                <a:spcPts val="4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6" name="Google Shape;86;p33"/>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200"/>
              <a:buNone/>
              <a:defRPr sz="1600"/>
            </a:lvl1pPr>
            <a:lvl2pPr indent="-228600" lvl="1" marL="914400" algn="l">
              <a:spcBef>
                <a:spcPts val="280"/>
              </a:spcBef>
              <a:spcAft>
                <a:spcPts val="0"/>
              </a:spcAft>
              <a:buSzPts val="1120"/>
              <a:buNone/>
              <a:defRPr sz="1400"/>
            </a:lvl2pPr>
            <a:lvl3pPr indent="-228600" lvl="2" marL="1371600" algn="l">
              <a:spcBef>
                <a:spcPts val="240"/>
              </a:spcBef>
              <a:spcAft>
                <a:spcPts val="0"/>
              </a:spcAft>
              <a:buSzPts val="780"/>
              <a:buNone/>
              <a:defRPr sz="1200"/>
            </a:lvl3pPr>
            <a:lvl4pPr indent="-228600" lvl="3" marL="1828800" algn="l">
              <a:spcBef>
                <a:spcPts val="200"/>
              </a:spcBef>
              <a:spcAft>
                <a:spcPts val="0"/>
              </a:spcAft>
              <a:buSzPts val="700"/>
              <a:buNone/>
              <a:defRPr sz="1000"/>
            </a:lvl4pPr>
            <a:lvl5pPr indent="-228600" lvl="4" marL="2286000" algn="l">
              <a:spcBef>
                <a:spcPts val="2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7" name="Google Shape;87;p3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3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3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3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3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8" name="Google Shape;98;p3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5"/>
          <p:cNvGrpSpPr/>
          <p:nvPr/>
        </p:nvGrpSpPr>
        <p:grpSpPr>
          <a:xfrm>
            <a:off x="0" y="0"/>
            <a:ext cx="9144000" cy="6858000"/>
            <a:chOff x="0" y="0"/>
            <a:chExt cx="5760" cy="4320"/>
          </a:xfrm>
        </p:grpSpPr>
        <p:sp>
          <p:nvSpPr>
            <p:cNvPr id="11" name="Google Shape;11;p25"/>
            <p:cNvSpPr txBox="1"/>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 name="Google Shape;12;p25"/>
            <p:cNvSpPr txBox="1"/>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3" name="Google Shape;13;p25"/>
            <p:cNvGrpSpPr/>
            <p:nvPr/>
          </p:nvGrpSpPr>
          <p:grpSpPr>
            <a:xfrm>
              <a:off x="0" y="672"/>
              <a:ext cx="1806" cy="1989"/>
              <a:chOff x="0" y="672"/>
              <a:chExt cx="1806" cy="1989"/>
            </a:xfrm>
          </p:grpSpPr>
          <p:sp>
            <p:nvSpPr>
              <p:cNvPr id="14" name="Google Shape;14;p25"/>
              <p:cNvSpPr txBox="1"/>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 name="Google Shape;15;p25"/>
              <p:cNvSpPr txBox="1"/>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 name="Google Shape;16;p25"/>
              <p:cNvSpPr txBox="1"/>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 name="Google Shape;17;p25"/>
              <p:cNvSpPr txBox="1"/>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 name="Google Shape;18;p25"/>
              <p:cNvSpPr txBox="1"/>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 name="Google Shape;19;p25"/>
              <p:cNvSpPr txBox="1"/>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 name="Google Shape;20;p25"/>
              <p:cNvSpPr txBox="1"/>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 name="Google Shape;21;p25"/>
              <p:cNvSpPr txBox="1"/>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 name="Google Shape;22;p25"/>
              <p:cNvSpPr txBox="1"/>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 name="Google Shape;23;p25"/>
              <p:cNvSpPr txBox="1"/>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24" name="Google Shape;24;p2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25" name="Google Shape;25;p25"/>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 name="Google Shape;26;p25"/>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2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2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 name="Shape 35"/>
        <p:cNvGrpSpPr/>
        <p:nvPr/>
      </p:nvGrpSpPr>
      <p:grpSpPr>
        <a:xfrm>
          <a:off x="0" y="0"/>
          <a:ext cx="0" cy="0"/>
          <a:chOff x="0" y="0"/>
          <a:chExt cx="0" cy="0"/>
        </a:xfrm>
      </p:grpSpPr>
      <p:sp>
        <p:nvSpPr>
          <p:cNvPr id="36" name="Google Shape;36;p2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 name="Google Shape;37;p2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38" name="Google Shape;38;p27"/>
          <p:cNvGrpSpPr/>
          <p:nvPr/>
        </p:nvGrpSpPr>
        <p:grpSpPr>
          <a:xfrm>
            <a:off x="0" y="0"/>
            <a:ext cx="9144000" cy="546100"/>
            <a:chOff x="0" y="0"/>
            <a:chExt cx="5760" cy="344"/>
          </a:xfrm>
        </p:grpSpPr>
        <p:sp>
          <p:nvSpPr>
            <p:cNvPr id="39" name="Google Shape;39;p27"/>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 name="Google Shape;40;p27"/>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 name="Google Shape;41;p27"/>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 name="Google Shape;42;p27"/>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 name="Google Shape;43;p27"/>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 name="Google Shape;44;p27"/>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 name="Google Shape;45;p27"/>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 name="Google Shape;46;p27"/>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 name="Google Shape;47;p27"/>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8" name="Google Shape;48;p2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49" name="Google Shape;49;p27"/>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0" name="Google Shape;50;p2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5000"/>
              <a:buFont typeface="Arial"/>
              <a:buNone/>
            </a:pPr>
            <a:r>
              <a:rPr lang="en-US"/>
              <a:t>CSE-431 Individual</a:t>
            </a:r>
            <a:endParaRPr/>
          </a:p>
          <a:p>
            <a:pPr indent="0" lvl="0" marL="0" rtl="0" algn="ctr">
              <a:lnSpc>
                <a:spcPct val="100000"/>
              </a:lnSpc>
              <a:spcBef>
                <a:spcPts val="0"/>
              </a:spcBef>
              <a:spcAft>
                <a:spcPts val="0"/>
              </a:spcAft>
              <a:buClr>
                <a:srgbClr val="FFFFFF"/>
              </a:buClr>
              <a:buSzPts val="5000"/>
              <a:buFont typeface="Arial"/>
              <a:buNone/>
            </a:pPr>
            <a:r>
              <a:rPr lang="en-US"/>
              <a:t>Presentation</a:t>
            </a:r>
            <a:br>
              <a:rPr b="0" i="0" lang="en-US" sz="5000" u="none">
                <a:solidFill>
                  <a:srgbClr val="FFFFFF"/>
                </a:solidFill>
                <a:latin typeface="Arial"/>
                <a:ea typeface="Arial"/>
                <a:cs typeface="Arial"/>
                <a:sym typeface="Arial"/>
              </a:rPr>
            </a:br>
            <a:endParaRPr/>
          </a:p>
        </p:txBody>
      </p:sp>
      <p:sp>
        <p:nvSpPr>
          <p:cNvPr id="126" name="Google Shape;126;p1"/>
          <p:cNvSpPr txBox="1"/>
          <p:nvPr>
            <p:ph type="ctrTitle"/>
          </p:nvPr>
        </p:nvSpPr>
        <p:spPr>
          <a:xfrm>
            <a:off x="2786850" y="3493500"/>
            <a:ext cx="6019800" cy="2209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5000"/>
              <a:buFont typeface="Arial"/>
              <a:buNone/>
            </a:pPr>
            <a:r>
              <a:t/>
            </a:r>
            <a:endParaRPr/>
          </a:p>
          <a:p>
            <a:pPr indent="0" lvl="0" marL="0" rtl="0" algn="ctr">
              <a:lnSpc>
                <a:spcPct val="100000"/>
              </a:lnSpc>
              <a:spcBef>
                <a:spcPts val="0"/>
              </a:spcBef>
              <a:spcAft>
                <a:spcPts val="0"/>
              </a:spcAft>
              <a:buClr>
                <a:srgbClr val="FFFFFF"/>
              </a:buClr>
              <a:buSzPts val="5000"/>
              <a:buFont typeface="Arial"/>
              <a:buNone/>
            </a:pPr>
            <a:br>
              <a:rPr b="0" i="0" lang="en-US" sz="5000" u="none">
                <a:solidFill>
                  <a:srgbClr val="FFFFFF"/>
                </a:solidFill>
                <a:latin typeface="Arial"/>
                <a:ea typeface="Arial"/>
                <a:cs typeface="Arial"/>
                <a:sym typeface="Arial"/>
              </a:rPr>
            </a:br>
            <a:endParaRPr/>
          </a:p>
        </p:txBody>
      </p:sp>
      <p:sp>
        <p:nvSpPr>
          <p:cNvPr id="127" name="Google Shape;127;p1"/>
          <p:cNvSpPr txBox="1"/>
          <p:nvPr>
            <p:ph type="ctrTitle"/>
          </p:nvPr>
        </p:nvSpPr>
        <p:spPr>
          <a:xfrm>
            <a:off x="2217700" y="5288500"/>
            <a:ext cx="6019800" cy="2209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5000"/>
              <a:buFont typeface="Arial"/>
              <a:buNone/>
            </a:pPr>
            <a:r>
              <a:rPr lang="en-US" sz="2400">
                <a:solidFill>
                  <a:schemeClr val="dk2"/>
                </a:solidFill>
              </a:rPr>
              <a:t>Presented by</a:t>
            </a:r>
            <a:endParaRPr sz="2400">
              <a:solidFill>
                <a:schemeClr val="dk2"/>
              </a:solidFill>
            </a:endParaRPr>
          </a:p>
          <a:p>
            <a:pPr indent="0" lvl="0" marL="0" rtl="0" algn="ctr">
              <a:lnSpc>
                <a:spcPct val="100000"/>
              </a:lnSpc>
              <a:spcBef>
                <a:spcPts val="0"/>
              </a:spcBef>
              <a:spcAft>
                <a:spcPts val="0"/>
              </a:spcAft>
              <a:buClr>
                <a:srgbClr val="FFFFFF"/>
              </a:buClr>
              <a:buSzPts val="5000"/>
              <a:buFont typeface="Arial"/>
              <a:buNone/>
            </a:pPr>
            <a:r>
              <a:rPr lang="en-US" sz="3200">
                <a:solidFill>
                  <a:schemeClr val="dk2"/>
                </a:solidFill>
              </a:rPr>
              <a:t>Fardin Zaman</a:t>
            </a:r>
            <a:endParaRPr sz="3200">
              <a:solidFill>
                <a:schemeClr val="dk2"/>
              </a:solidFill>
            </a:endParaRPr>
          </a:p>
          <a:p>
            <a:pPr indent="0" lvl="0" marL="0" rtl="0" algn="ctr">
              <a:lnSpc>
                <a:spcPct val="100000"/>
              </a:lnSpc>
              <a:spcBef>
                <a:spcPts val="0"/>
              </a:spcBef>
              <a:spcAft>
                <a:spcPts val="0"/>
              </a:spcAft>
              <a:buClr>
                <a:srgbClr val="FFFFFF"/>
              </a:buClr>
              <a:buSzPts val="5000"/>
              <a:buFont typeface="Arial"/>
              <a:buNone/>
            </a:pPr>
            <a:r>
              <a:rPr lang="en-US" sz="2900">
                <a:solidFill>
                  <a:schemeClr val="dk2"/>
                </a:solidFill>
              </a:rPr>
              <a:t>ID:20301473</a:t>
            </a:r>
            <a:endParaRPr sz="2900">
              <a:solidFill>
                <a:schemeClr val="dk2"/>
              </a:solidFill>
            </a:endParaRPr>
          </a:p>
          <a:p>
            <a:pPr indent="0" lvl="0" marL="0" rtl="0" algn="ctr">
              <a:lnSpc>
                <a:spcPct val="100000"/>
              </a:lnSpc>
              <a:spcBef>
                <a:spcPts val="0"/>
              </a:spcBef>
              <a:spcAft>
                <a:spcPts val="0"/>
              </a:spcAft>
              <a:buClr>
                <a:srgbClr val="FFFFFF"/>
              </a:buClr>
              <a:buSzPts val="5000"/>
              <a:buFont typeface="Arial"/>
              <a:buNone/>
            </a:pPr>
            <a:r>
              <a:rPr lang="en-US" sz="2900">
                <a:solidFill>
                  <a:schemeClr val="dk2"/>
                </a:solidFill>
              </a:rPr>
              <a:t>Section:02</a:t>
            </a:r>
            <a:endParaRPr sz="2900">
              <a:solidFill>
                <a:schemeClr val="dk2"/>
              </a:solidFill>
            </a:endParaRPr>
          </a:p>
          <a:p>
            <a:pPr indent="0" lvl="0" marL="0" rtl="0" algn="ctr">
              <a:lnSpc>
                <a:spcPct val="100000"/>
              </a:lnSpc>
              <a:spcBef>
                <a:spcPts val="0"/>
              </a:spcBef>
              <a:spcAft>
                <a:spcPts val="0"/>
              </a:spcAft>
              <a:buClr>
                <a:srgbClr val="FFFFFF"/>
              </a:buClr>
              <a:buSzPts val="5000"/>
              <a:buFont typeface="Arial"/>
              <a:buNone/>
            </a:pPr>
            <a:r>
              <a:t/>
            </a:r>
            <a:endParaRPr sz="3200">
              <a:solidFill>
                <a:schemeClr val="dk2"/>
              </a:solidFill>
            </a:endParaRPr>
          </a:p>
          <a:p>
            <a:pPr indent="0" lvl="0" marL="0" rtl="0" algn="ctr">
              <a:lnSpc>
                <a:spcPct val="100000"/>
              </a:lnSpc>
              <a:spcBef>
                <a:spcPts val="0"/>
              </a:spcBef>
              <a:spcAft>
                <a:spcPts val="0"/>
              </a:spcAft>
              <a:buClr>
                <a:srgbClr val="FFFFFF"/>
              </a:buClr>
              <a:buSzPts val="5000"/>
              <a:buFont typeface="Arial"/>
              <a:buNone/>
            </a:pPr>
            <a:br>
              <a:rPr b="0" i="0" lang="en-US" sz="5000" u="none">
                <a:solidFill>
                  <a:schemeClr val="dk2"/>
                </a:solidFill>
                <a:latin typeface="Arial"/>
                <a:ea typeface="Arial"/>
                <a:cs typeface="Arial"/>
                <a:sym typeface="Arial"/>
              </a:rPr>
            </a:b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3"/>
          <p:cNvSpPr txBox="1"/>
          <p:nvPr>
            <p:ph idx="1" type="body"/>
          </p:nvPr>
        </p:nvSpPr>
        <p:spPr>
          <a:xfrm>
            <a:off x="457200" y="1676400"/>
            <a:ext cx="8229600" cy="3886200"/>
          </a:xfrm>
          <a:prstGeom prst="rect">
            <a:avLst/>
          </a:prstGeom>
          <a:noFill/>
          <a:ln>
            <a:noFill/>
          </a:ln>
        </p:spPr>
        <p:txBody>
          <a:bodyPr anchorCtr="0" anchor="t" bIns="45700" lIns="91425" spcFirstLastPara="1" rIns="91425" wrap="square" tIns="45700">
            <a:noAutofit/>
          </a:bodyPr>
          <a:lstStyle/>
          <a:p>
            <a:pPr indent="0" lvl="0" marL="342900" rtl="0" algn="l">
              <a:lnSpc>
                <a:spcPct val="100000"/>
              </a:lnSpc>
              <a:spcBef>
                <a:spcPts val="0"/>
              </a:spcBef>
              <a:spcAft>
                <a:spcPts val="0"/>
              </a:spcAft>
              <a:buNone/>
            </a:pPr>
            <a:r>
              <a:t/>
            </a:r>
            <a:endParaRPr/>
          </a:p>
          <a:p>
            <a:pPr indent="-190500" lvl="0" marL="342900" rtl="0" algn="l">
              <a:spcBef>
                <a:spcPts val="640"/>
              </a:spcBef>
              <a:spcAft>
                <a:spcPts val="0"/>
              </a:spcAft>
              <a:buSzPts val="2400"/>
              <a:buNone/>
            </a:pPr>
            <a:r>
              <a:t/>
            </a:r>
            <a:endParaRPr b="0" i="0" sz="3200" u="none">
              <a:solidFill>
                <a:schemeClr val="dk1"/>
              </a:solidFill>
              <a:latin typeface="Arial"/>
              <a:ea typeface="Arial"/>
              <a:cs typeface="Arial"/>
              <a:sym typeface="Arial"/>
            </a:endParaRPr>
          </a:p>
        </p:txBody>
      </p:sp>
      <p:pic>
        <p:nvPicPr>
          <p:cNvPr id="183" name="Google Shape;183;p13"/>
          <p:cNvPicPr preferRelativeResize="0"/>
          <p:nvPr/>
        </p:nvPicPr>
        <p:blipFill>
          <a:blip r:embed="rId3">
            <a:alphaModFix/>
          </a:blip>
          <a:stretch>
            <a:fillRect/>
          </a:stretch>
        </p:blipFill>
        <p:spPr>
          <a:xfrm>
            <a:off x="2162175" y="719138"/>
            <a:ext cx="4819650" cy="5419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4"/>
          <p:cNvSpPr txBox="1"/>
          <p:nvPr>
            <p:ph type="title"/>
          </p:nvPr>
        </p:nvSpPr>
        <p:spPr>
          <a:xfrm>
            <a:off x="2224350" y="228600"/>
            <a:ext cx="4695300" cy="1066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lang="en-US" sz="3600"/>
              <a:t>Limitation of NLP</a:t>
            </a:r>
            <a:endParaRPr sz="3600"/>
          </a:p>
        </p:txBody>
      </p:sp>
      <p:sp>
        <p:nvSpPr>
          <p:cNvPr id="190" name="Google Shape;190;p14"/>
          <p:cNvSpPr txBox="1"/>
          <p:nvPr>
            <p:ph idx="1" type="body"/>
          </p:nvPr>
        </p:nvSpPr>
        <p:spPr>
          <a:xfrm>
            <a:off x="563535" y="1295400"/>
            <a:ext cx="8488500" cy="4800600"/>
          </a:xfrm>
          <a:prstGeom prst="rect">
            <a:avLst/>
          </a:prstGeom>
          <a:noFill/>
          <a:ln>
            <a:noFill/>
          </a:ln>
        </p:spPr>
        <p:txBody>
          <a:bodyPr anchorCtr="0" anchor="t" bIns="45700" lIns="91425" spcFirstLastPara="1" rIns="91425" wrap="square" tIns="45700">
            <a:noAutofit/>
          </a:bodyPr>
          <a:lstStyle/>
          <a:p>
            <a:pPr indent="-425450" lvl="0" marL="457200" rtl="0" algn="l">
              <a:lnSpc>
                <a:spcPct val="115000"/>
              </a:lnSpc>
              <a:spcBef>
                <a:spcPts val="1400"/>
              </a:spcBef>
              <a:spcAft>
                <a:spcPts val="0"/>
              </a:spcAft>
              <a:buSzPts val="3100"/>
              <a:buChar char="★"/>
            </a:pPr>
            <a:r>
              <a:rPr lang="en-US" sz="2200">
                <a:solidFill>
                  <a:srgbClr val="2B3E51"/>
                </a:solidFill>
              </a:rPr>
              <a:t>Errors in text and speech: Misspelled or misused words can create problems for text analysis. Autocorrect and grammar correction applications can handle common mistakes, but don’t always understand the writer’s intention.</a:t>
            </a:r>
            <a:endParaRPr sz="2200">
              <a:solidFill>
                <a:srgbClr val="2B3E51"/>
              </a:solidFill>
            </a:endParaRPr>
          </a:p>
          <a:p>
            <a:pPr indent="0" lvl="0" marL="0" rtl="0" algn="l">
              <a:lnSpc>
                <a:spcPct val="100000"/>
              </a:lnSpc>
              <a:spcBef>
                <a:spcPts val="400"/>
              </a:spcBef>
              <a:spcAft>
                <a:spcPts val="0"/>
              </a:spcAft>
              <a:buNone/>
            </a:pPr>
            <a:r>
              <a:t/>
            </a:r>
            <a:endParaRPr sz="2200"/>
          </a:p>
          <a:p>
            <a:pPr indent="-425450" lvl="0" marL="457200" rtl="0" algn="l">
              <a:lnSpc>
                <a:spcPct val="115000"/>
              </a:lnSpc>
              <a:spcBef>
                <a:spcPts val="1400"/>
              </a:spcBef>
              <a:spcAft>
                <a:spcPts val="0"/>
              </a:spcAft>
              <a:buSzPts val="3100"/>
              <a:buChar char="★"/>
            </a:pPr>
            <a:r>
              <a:rPr lang="en-US" sz="2200">
                <a:solidFill>
                  <a:srgbClr val="2B3E51"/>
                </a:solidFill>
              </a:rPr>
              <a:t>Low-resource languages:</a:t>
            </a:r>
            <a:r>
              <a:rPr lang="en-US" sz="2000">
                <a:solidFill>
                  <a:srgbClr val="2B3E51"/>
                </a:solidFill>
              </a:rPr>
              <a:t> </a:t>
            </a:r>
            <a:r>
              <a:rPr lang="en-US" sz="2000">
                <a:solidFill>
                  <a:srgbClr val="2B3E51"/>
                </a:solidFill>
              </a:rPr>
              <a:t>AI machine learning NLP applications have been largely built for the most common, widely used languages. And it’s downright amazing at how accurate translation systems have become. However, many languages, especially those spoken by people with less access to technology often go overlooked and under processed</a:t>
            </a:r>
            <a:r>
              <a:rPr lang="en-US" sz="1100">
                <a:solidFill>
                  <a:srgbClr val="2B3E51"/>
                </a:solidFill>
              </a:rPr>
              <a:t>.</a:t>
            </a:r>
            <a:endParaRPr sz="2200">
              <a:solidFill>
                <a:srgbClr val="2B3E51"/>
              </a:solidFill>
            </a:endParaRPr>
          </a:p>
          <a:p>
            <a:pPr indent="0" lvl="0" marL="457200" rtl="0" algn="l">
              <a:lnSpc>
                <a:spcPct val="189000"/>
              </a:lnSpc>
              <a:spcBef>
                <a:spcPts val="400"/>
              </a:spcBef>
              <a:spcAft>
                <a:spcPts val="0"/>
              </a:spcAft>
              <a:buNone/>
            </a:pPr>
            <a:r>
              <a:t/>
            </a:r>
            <a:endParaRPr sz="1100">
              <a:solidFill>
                <a:srgbClr val="2B3E51"/>
              </a:solidFill>
            </a:endParaRPr>
          </a:p>
          <a:p>
            <a:pPr indent="0" lvl="0" marL="457200" rtl="0" algn="l">
              <a:lnSpc>
                <a:spcPct val="100000"/>
              </a:lnSpc>
              <a:spcBef>
                <a:spcPts val="1600"/>
              </a:spcBef>
              <a:spcAft>
                <a:spcPts val="0"/>
              </a:spcAft>
              <a:buNone/>
            </a:pPr>
            <a:r>
              <a:t/>
            </a:r>
            <a:endParaRPr sz="2200"/>
          </a:p>
          <a:p>
            <a:pPr indent="0" lvl="0" marL="0" rtl="0" algn="l">
              <a:lnSpc>
                <a:spcPct val="100000"/>
              </a:lnSpc>
              <a:spcBef>
                <a:spcPts val="0"/>
              </a:spcBef>
              <a:spcAft>
                <a:spcPts val="0"/>
              </a:spcAft>
              <a:buNone/>
            </a:pPr>
            <a:r>
              <a:t/>
            </a:r>
            <a:endParaRPr sz="2200"/>
          </a:p>
          <a:p>
            <a:pPr indent="0" lvl="0" marL="0" rtl="0" algn="l">
              <a:lnSpc>
                <a:spcPct val="100000"/>
              </a:lnSpc>
              <a:spcBef>
                <a:spcPts val="0"/>
              </a:spcBef>
              <a:spcAft>
                <a:spcPts val="0"/>
              </a:spcAft>
              <a:buNone/>
            </a:pPr>
            <a:r>
              <a:t/>
            </a:r>
            <a:endParaRPr sz="2200"/>
          </a:p>
          <a:p>
            <a:pPr indent="0" lvl="0" marL="342900" rtl="0" algn="l">
              <a:lnSpc>
                <a:spcPct val="100000"/>
              </a:lnSpc>
              <a:spcBef>
                <a:spcPts val="0"/>
              </a:spcBef>
              <a:spcAft>
                <a:spcPts val="0"/>
              </a:spcAft>
              <a:buNone/>
            </a:pPr>
            <a:r>
              <a:t/>
            </a:r>
            <a:endParaRPr sz="2200"/>
          </a:p>
          <a:p>
            <a:pPr indent="0" lvl="0" marL="342900" rtl="0" algn="l">
              <a:lnSpc>
                <a:spcPct val="100000"/>
              </a:lnSpc>
              <a:spcBef>
                <a:spcPts val="0"/>
              </a:spcBef>
              <a:spcAft>
                <a:spcPts val="0"/>
              </a:spcAft>
              <a:buNone/>
            </a:pPr>
            <a:r>
              <a:t/>
            </a:r>
            <a:endParaRPr sz="2200"/>
          </a:p>
          <a:p>
            <a:pPr indent="0" lvl="0" marL="342900" rtl="0" algn="l">
              <a:lnSpc>
                <a:spcPct val="100000"/>
              </a:lnSpc>
              <a:spcBef>
                <a:spcPts val="440"/>
              </a:spcBef>
              <a:spcAft>
                <a:spcPts val="0"/>
              </a:spcAft>
              <a:buNone/>
            </a:pPr>
            <a:r>
              <a:t/>
            </a:r>
            <a:endParaRPr/>
          </a:p>
          <a:p>
            <a:pPr indent="-238125" lvl="0" marL="342900" rtl="0" algn="l">
              <a:spcBef>
                <a:spcPts val="440"/>
              </a:spcBef>
              <a:spcAft>
                <a:spcPts val="0"/>
              </a:spcAft>
              <a:buSzPts val="1650"/>
              <a:buNone/>
            </a:pPr>
            <a:r>
              <a:t/>
            </a:r>
            <a:endParaRPr b="0" i="0" sz="2200" u="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5"/>
          <p:cNvSpPr txBox="1"/>
          <p:nvPr/>
        </p:nvSpPr>
        <p:spPr>
          <a:xfrm>
            <a:off x="142300" y="1067100"/>
            <a:ext cx="8867100" cy="28938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Char char="★"/>
            </a:pPr>
            <a:r>
              <a:rPr lang="en-US" sz="2200"/>
              <a:t>Development time : Along similar lines, you also need to think about the development time for an NLP system.</a:t>
            </a:r>
            <a:endParaRPr sz="2200"/>
          </a:p>
          <a:p>
            <a:pPr indent="0" lvl="0" marL="457200" rtl="0" algn="l">
              <a:spcBef>
                <a:spcPts val="0"/>
              </a:spcBef>
              <a:spcAft>
                <a:spcPts val="0"/>
              </a:spcAft>
              <a:buNone/>
            </a:pPr>
            <a:r>
              <a:t/>
            </a:r>
            <a:endParaRPr sz="2200"/>
          </a:p>
          <a:p>
            <a:pPr indent="-368300" lvl="0" marL="457200" rtl="0" algn="l">
              <a:spcBef>
                <a:spcPts val="0"/>
              </a:spcBef>
              <a:spcAft>
                <a:spcPts val="0"/>
              </a:spcAft>
              <a:buSzPts val="2200"/>
              <a:buChar char="★"/>
            </a:pPr>
            <a:r>
              <a:rPr lang="en-US" sz="2200"/>
              <a:t>Innate biases</a:t>
            </a:r>
            <a:endParaRPr sz="2200"/>
          </a:p>
          <a:p>
            <a:pPr indent="0" lvl="0" marL="457200" rtl="0" algn="l">
              <a:spcBef>
                <a:spcPts val="0"/>
              </a:spcBef>
              <a:spcAft>
                <a:spcPts val="0"/>
              </a:spcAft>
              <a:buNone/>
            </a:pPr>
            <a:r>
              <a:t/>
            </a:r>
            <a:endParaRPr sz="2200"/>
          </a:p>
          <a:p>
            <a:pPr indent="-368300" lvl="0" marL="457200" rtl="0" algn="l">
              <a:spcBef>
                <a:spcPts val="0"/>
              </a:spcBef>
              <a:spcAft>
                <a:spcPts val="0"/>
              </a:spcAft>
              <a:buSzPts val="2200"/>
              <a:buChar char="★"/>
            </a:pPr>
            <a:r>
              <a:rPr lang="en-US" sz="2200"/>
              <a:t>Words with multiple meanings</a:t>
            </a:r>
            <a:endParaRPr sz="2200"/>
          </a:p>
          <a:p>
            <a:pPr indent="0" lvl="0" marL="457200" rtl="0" algn="l">
              <a:spcBef>
                <a:spcPts val="0"/>
              </a:spcBef>
              <a:spcAft>
                <a:spcPts val="0"/>
              </a:spcAft>
              <a:buNone/>
            </a:pPr>
            <a:r>
              <a:t/>
            </a:r>
            <a:endParaRPr sz="2200"/>
          </a:p>
          <a:p>
            <a:pPr indent="-368300" lvl="0" marL="457200" rtl="0" algn="l">
              <a:spcBef>
                <a:spcPts val="0"/>
              </a:spcBef>
              <a:spcAft>
                <a:spcPts val="0"/>
              </a:spcAft>
              <a:buSzPts val="2200"/>
              <a:buChar char="★"/>
            </a:pPr>
            <a:r>
              <a:rPr lang="en-US" sz="2200"/>
              <a:t>False positives and uncertainty</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lang="en-US"/>
              <a:t>Conclusion</a:t>
            </a:r>
            <a:endParaRPr/>
          </a:p>
        </p:txBody>
      </p:sp>
      <p:sp>
        <p:nvSpPr>
          <p:cNvPr id="202" name="Google Shape;202;p1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sz="2200"/>
              <a:t>Natural Language Processing, a technology that uses sophisticated algorithms and perceptive analysis, is beginning to change how we interact with the outside world. Digital assistants, chatbots, voice search, and a plethora of other uses we can't even begin to anticipate have all been made possible by NLP.</a:t>
            </a:r>
            <a:endParaRPr sz="2200"/>
          </a:p>
          <a:p>
            <a:pPr indent="0" lvl="0" marL="0" rtl="0" algn="l">
              <a:lnSpc>
                <a:spcPct val="100000"/>
              </a:lnSpc>
              <a:spcBef>
                <a:spcPts val="0"/>
              </a:spcBef>
              <a:spcAft>
                <a:spcPts val="0"/>
              </a:spcAft>
              <a:buNone/>
            </a:pPr>
            <a:r>
              <a:t/>
            </a:r>
            <a:endParaRPr sz="2200"/>
          </a:p>
          <a:p>
            <a:pPr indent="0" lvl="0" marL="0" rtl="0" algn="l">
              <a:lnSpc>
                <a:spcPct val="100000"/>
              </a:lnSpc>
              <a:spcBef>
                <a:spcPts val="0"/>
              </a:spcBef>
              <a:spcAft>
                <a:spcPts val="0"/>
              </a:spcAft>
              <a:buNone/>
            </a:pPr>
            <a:r>
              <a:rPr lang="en-US" sz="2200"/>
              <a:t>Naturally, NLP isn't quite on an endless growth trend. NLP developers are still dealing with a lot of problems.</a:t>
            </a:r>
            <a:endParaRPr sz="2200"/>
          </a:p>
          <a:p>
            <a:pPr indent="0" lvl="0" marL="0" rtl="0" algn="l">
              <a:lnSpc>
                <a:spcPct val="100000"/>
              </a:lnSpc>
              <a:spcBef>
                <a:spcPts val="0"/>
              </a:spcBef>
              <a:spcAft>
                <a:spcPts val="0"/>
              </a:spcAft>
              <a:buNone/>
            </a:pPr>
            <a:r>
              <a:t/>
            </a:r>
            <a:endParaRPr sz="2200"/>
          </a:p>
          <a:p>
            <a:pPr indent="0" lvl="0" marL="0" rtl="0" algn="l">
              <a:lnSpc>
                <a:spcPct val="100000"/>
              </a:lnSpc>
              <a:spcBef>
                <a:spcPts val="0"/>
              </a:spcBef>
              <a:spcAft>
                <a:spcPts val="0"/>
              </a:spcAft>
              <a:buClr>
                <a:schemeClr val="dk1"/>
              </a:buClr>
              <a:buSzPts val="1100"/>
              <a:buFont typeface="Arial"/>
              <a:buNone/>
            </a:pPr>
            <a:r>
              <a:t/>
            </a:r>
            <a:endParaRPr sz="2200"/>
          </a:p>
          <a:p>
            <a:pPr indent="0" lvl="0" marL="0" rtl="0" algn="l">
              <a:lnSpc>
                <a:spcPct val="100000"/>
              </a:lnSpc>
              <a:spcBef>
                <a:spcPts val="0"/>
              </a:spcBef>
              <a:spcAft>
                <a:spcPts val="0"/>
              </a:spcAft>
              <a:buNone/>
            </a:pPr>
            <a:br>
              <a:rPr b="0" i="0" lang="en-US" sz="3200" u="none">
                <a:solidFill>
                  <a:schemeClr val="dk1"/>
                </a:solidFill>
                <a:latin typeface="Arial"/>
                <a:ea typeface="Arial"/>
                <a:cs typeface="Arial"/>
                <a:sym typeface="Arial"/>
              </a:rPr>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lang="en-US"/>
              <a:t>Introduction</a:t>
            </a:r>
            <a:endParaRPr/>
          </a:p>
        </p:txBody>
      </p:sp>
      <p:sp>
        <p:nvSpPr>
          <p:cNvPr id="133" name="Google Shape;133;p2"/>
          <p:cNvSpPr txBox="1"/>
          <p:nvPr>
            <p:ph idx="1" type="body"/>
          </p:nvPr>
        </p:nvSpPr>
        <p:spPr>
          <a:xfrm>
            <a:off x="357600" y="2194625"/>
            <a:ext cx="8229600" cy="3886200"/>
          </a:xfrm>
          <a:prstGeom prst="rect">
            <a:avLst/>
          </a:prstGeom>
          <a:noFill/>
          <a:ln>
            <a:noFill/>
          </a:ln>
        </p:spPr>
        <p:txBody>
          <a:bodyPr anchorCtr="0" anchor="t" bIns="45700" lIns="91425" spcFirstLastPara="1" rIns="91425" wrap="square" tIns="45700">
            <a:noAutofit/>
          </a:bodyPr>
          <a:lstStyle/>
          <a:p>
            <a:pPr indent="-349250" lvl="0" marL="342900" rtl="0" algn="l">
              <a:lnSpc>
                <a:spcPct val="80000"/>
              </a:lnSpc>
              <a:spcBef>
                <a:spcPts val="0"/>
              </a:spcBef>
              <a:spcAft>
                <a:spcPts val="0"/>
              </a:spcAft>
              <a:buClr>
                <a:schemeClr val="lt2"/>
              </a:buClr>
              <a:buSzPts val="2200"/>
              <a:buChar char="■"/>
            </a:pPr>
            <a:r>
              <a:rPr lang="en-US" sz="2200"/>
              <a:t>A language is characterized as a system of rules or a collection of symbols that are integrated and used to transmit or broadcast information. Actually, natural language processing is a branch of artificial intelligence and linguistics that focuses on teaching computers to comprehend words or sentences written in human languages. It was created to make user work easier and to fulfill the desire for natural language communication between users and computers.</a:t>
            </a:r>
            <a:endParaRPr sz="2200"/>
          </a:p>
          <a:p>
            <a:pPr indent="0" lvl="0" marL="342900" rtl="0" algn="l">
              <a:lnSpc>
                <a:spcPct val="80000"/>
              </a:lnSpc>
              <a:spcBef>
                <a:spcPts val="56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
          <p:cNvSpPr txBox="1"/>
          <p:nvPr>
            <p:ph idx="1" type="body"/>
          </p:nvPr>
        </p:nvSpPr>
        <p:spPr>
          <a:xfrm>
            <a:off x="748437" y="1217925"/>
            <a:ext cx="7426200" cy="4114800"/>
          </a:xfrm>
          <a:prstGeom prst="rect">
            <a:avLst/>
          </a:prstGeom>
          <a:noFill/>
          <a:ln>
            <a:noFill/>
          </a:ln>
        </p:spPr>
        <p:txBody>
          <a:bodyPr anchorCtr="0" anchor="t" bIns="45700" lIns="91425" spcFirstLastPara="1" rIns="91425" wrap="square" tIns="45700">
            <a:noAutofit/>
          </a:bodyPr>
          <a:lstStyle/>
          <a:p>
            <a:pPr indent="-292100" lvl="0" marL="342900" rtl="0" algn="l">
              <a:lnSpc>
                <a:spcPct val="100000"/>
              </a:lnSpc>
              <a:spcBef>
                <a:spcPts val="0"/>
              </a:spcBef>
              <a:spcAft>
                <a:spcPts val="0"/>
              </a:spcAft>
              <a:buClr>
                <a:schemeClr val="lt2"/>
              </a:buClr>
              <a:buSzPts val="1600"/>
              <a:buFont typeface="Noto Sans Symbols"/>
              <a:buChar char="■"/>
            </a:pPr>
            <a:r>
              <a:rPr lang="en-US" sz="2400"/>
              <a:t>It </a:t>
            </a:r>
            <a:r>
              <a:rPr lang="en-US" sz="2400"/>
              <a:t>can be classified into two parts which are </a:t>
            </a:r>
            <a:r>
              <a:rPr lang="en-US" sz="2400"/>
              <a:t>Natural Language Understanding</a:t>
            </a:r>
            <a:r>
              <a:rPr lang="en-US" sz="2400"/>
              <a:t> and Natural Language Generation which evolves the task to understand and generate the text. </a:t>
            </a:r>
            <a:endParaRPr/>
          </a:p>
        </p:txBody>
      </p:sp>
      <p:pic>
        <p:nvPicPr>
          <p:cNvPr id="140" name="Google Shape;140;p3"/>
          <p:cNvPicPr preferRelativeResize="0"/>
          <p:nvPr/>
        </p:nvPicPr>
        <p:blipFill>
          <a:blip r:embed="rId3">
            <a:alphaModFix/>
          </a:blip>
          <a:stretch>
            <a:fillRect/>
          </a:stretch>
        </p:blipFill>
        <p:spPr>
          <a:xfrm>
            <a:off x="1401000" y="2965150"/>
            <a:ext cx="6121051" cy="3500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4"/>
          <p:cNvSpPr txBox="1"/>
          <p:nvPr>
            <p:ph type="title"/>
          </p:nvPr>
        </p:nvSpPr>
        <p:spPr>
          <a:xfrm>
            <a:off x="414337" y="228600"/>
            <a:ext cx="8120062"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lang="en-US" sz="3600"/>
              <a:t>Abstract</a:t>
            </a:r>
            <a:endParaRPr/>
          </a:p>
        </p:txBody>
      </p:sp>
      <p:sp>
        <p:nvSpPr>
          <p:cNvPr id="147" name="Google Shape;147;p4"/>
          <p:cNvSpPr txBox="1"/>
          <p:nvPr>
            <p:ph idx="1" type="body"/>
          </p:nvPr>
        </p:nvSpPr>
        <p:spPr>
          <a:xfrm>
            <a:off x="486600" y="1371600"/>
            <a:ext cx="8352600" cy="5257800"/>
          </a:xfrm>
          <a:prstGeom prst="rect">
            <a:avLst/>
          </a:prstGeom>
          <a:noFill/>
          <a:ln>
            <a:noFill/>
          </a:ln>
        </p:spPr>
        <p:txBody>
          <a:bodyPr anchorCtr="0" anchor="ctr" bIns="45700" lIns="91425" spcFirstLastPara="1" rIns="91425" wrap="square" tIns="45700">
            <a:noAutofit/>
          </a:bodyPr>
          <a:lstStyle/>
          <a:p>
            <a:pPr indent="-368300" lvl="0" marL="457200" rtl="0" algn="just">
              <a:spcBef>
                <a:spcPts val="0"/>
              </a:spcBef>
              <a:spcAft>
                <a:spcPts val="0"/>
              </a:spcAft>
              <a:buSzPts val="2200"/>
              <a:buChar char="★"/>
            </a:pPr>
            <a:r>
              <a:rPr lang="en-US" sz="2200"/>
              <a:t>Computer intelligent recognition technology describes the application of machine learning, computer vision, natural language processing, and other technologies to make computers capable of recognizing, interpreting, and responding to human language and behavior. Target tracking, NLP, face recognition, picture recognition, and other domains are among the common uses of computer intelligent recognition technologies. Natural language processing (NLP) is a branch of computer science that studies how computers and natural languages interact. Text, audio, and picture data that contains natural language can be processed, analyzed, and produced using NLP technology. Language translation, emotion analysis, text classification, speech recognition, and question-answering systems are a few common uses for NLP technology.</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5"/>
          <p:cNvSpPr txBox="1"/>
          <p:nvPr>
            <p:ph idx="1" type="body"/>
          </p:nvPr>
        </p:nvSpPr>
        <p:spPr>
          <a:xfrm>
            <a:off x="685800" y="1295400"/>
            <a:ext cx="7772400" cy="5257800"/>
          </a:xfrm>
          <a:prstGeom prst="rect">
            <a:avLst/>
          </a:prstGeom>
          <a:noFill/>
          <a:ln>
            <a:noFill/>
          </a:ln>
        </p:spPr>
        <p:txBody>
          <a:bodyPr anchorCtr="0" anchor="t" bIns="45700" lIns="91425" spcFirstLastPara="1" rIns="91425" wrap="square" tIns="45700">
            <a:noAutofit/>
          </a:bodyPr>
          <a:lstStyle/>
          <a:p>
            <a:pPr indent="-374650" lvl="0" marL="342900" rtl="0" algn="l">
              <a:lnSpc>
                <a:spcPct val="100000"/>
              </a:lnSpc>
              <a:spcBef>
                <a:spcPts val="400"/>
              </a:spcBef>
              <a:spcAft>
                <a:spcPts val="0"/>
              </a:spcAft>
              <a:buClr>
                <a:schemeClr val="lt2"/>
              </a:buClr>
              <a:buSzPts val="2000"/>
              <a:buFont typeface="Noto Sans Symbols"/>
              <a:buChar char="★"/>
            </a:pPr>
            <a:r>
              <a:rPr lang="en-US" sz="2200"/>
              <a:t>Natural language processing as a means of computing modeling and interpreting human language. Its uses have expanded to a number of domains, including email spam detection and machine translation. We first identify four stages by going through the various NLP levels and NLP components, then we go into the background and development of NLP. After that, we go into great length about the state of the art, outlining the numerous uses for NLP as well as present trends and difficulties.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lang="en-US" sz="3500"/>
              <a:t>Different Natural language Components</a:t>
            </a:r>
            <a:endParaRPr sz="3500"/>
          </a:p>
        </p:txBody>
      </p:sp>
      <p:sp>
        <p:nvSpPr>
          <p:cNvPr id="159" name="Google Shape;159;p9"/>
          <p:cNvSpPr txBox="1"/>
          <p:nvPr>
            <p:ph idx="1" type="body"/>
          </p:nvPr>
        </p:nvSpPr>
        <p:spPr>
          <a:xfrm>
            <a:off x="533400" y="1676400"/>
            <a:ext cx="82296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400"/>
              </a:spcBef>
              <a:spcAft>
                <a:spcPts val="0"/>
              </a:spcAft>
              <a:buSzPts val="1500"/>
              <a:buNone/>
            </a:pPr>
            <a:r>
              <a:rPr lang="en-US" sz="2200"/>
              <a:t>There are three </a:t>
            </a:r>
            <a:r>
              <a:rPr lang="en-US" sz="2200"/>
              <a:t>Natural language Components.</a:t>
            </a:r>
            <a:endParaRPr sz="2200"/>
          </a:p>
          <a:p>
            <a:pPr indent="-342900" lvl="0" marL="342900" rtl="0" algn="l">
              <a:lnSpc>
                <a:spcPct val="90000"/>
              </a:lnSpc>
              <a:spcBef>
                <a:spcPts val="400"/>
              </a:spcBef>
              <a:spcAft>
                <a:spcPts val="0"/>
              </a:spcAft>
              <a:buSzPts val="1500"/>
              <a:buNone/>
            </a:pPr>
            <a:r>
              <a:t/>
            </a:r>
            <a:endParaRPr sz="2200"/>
          </a:p>
          <a:p>
            <a:pPr indent="-355600" lvl="0" marL="457200" rtl="0" algn="l">
              <a:lnSpc>
                <a:spcPct val="90000"/>
              </a:lnSpc>
              <a:spcBef>
                <a:spcPts val="400"/>
              </a:spcBef>
              <a:spcAft>
                <a:spcPts val="0"/>
              </a:spcAft>
              <a:buSzPts val="2000"/>
              <a:buChar char="➢"/>
            </a:pPr>
            <a:r>
              <a:rPr lang="en-US" sz="2000"/>
              <a:t>Components and Levels of Representation: The process of language generation involves the following interweaved tasks.</a:t>
            </a:r>
            <a:endParaRPr sz="2000"/>
          </a:p>
          <a:p>
            <a:pPr indent="0" lvl="0" marL="457200" rtl="0" algn="l">
              <a:lnSpc>
                <a:spcPct val="90000"/>
              </a:lnSpc>
              <a:spcBef>
                <a:spcPts val="400"/>
              </a:spcBef>
              <a:spcAft>
                <a:spcPts val="0"/>
              </a:spcAft>
              <a:buNone/>
            </a:pPr>
            <a:r>
              <a:t/>
            </a:r>
            <a:endParaRPr sz="2000"/>
          </a:p>
          <a:p>
            <a:pPr indent="-355600" lvl="0" marL="457200" rtl="0" algn="l">
              <a:lnSpc>
                <a:spcPct val="90000"/>
              </a:lnSpc>
              <a:spcBef>
                <a:spcPts val="400"/>
              </a:spcBef>
              <a:spcAft>
                <a:spcPts val="0"/>
              </a:spcAft>
              <a:buSzPts val="2000"/>
              <a:buChar char="➢"/>
            </a:pPr>
            <a:r>
              <a:rPr lang="en-US" sz="2000"/>
              <a:t>Application or Speaker: This is only for maintaining the model of the situation. Here the speaker just initiates the process doesn’t take part in the language generation.</a:t>
            </a:r>
            <a:endParaRPr sz="2000"/>
          </a:p>
          <a:p>
            <a:pPr indent="0" lvl="0" marL="457200" rtl="0" algn="l">
              <a:lnSpc>
                <a:spcPct val="90000"/>
              </a:lnSpc>
              <a:spcBef>
                <a:spcPts val="400"/>
              </a:spcBef>
              <a:spcAft>
                <a:spcPts val="0"/>
              </a:spcAft>
              <a:buNone/>
            </a:pPr>
            <a:r>
              <a:t/>
            </a:r>
            <a:endParaRPr sz="2000"/>
          </a:p>
          <a:p>
            <a:pPr indent="-355600" lvl="0" marL="457200" rtl="0" algn="l">
              <a:lnSpc>
                <a:spcPct val="90000"/>
              </a:lnSpc>
              <a:spcBef>
                <a:spcPts val="400"/>
              </a:spcBef>
              <a:spcAft>
                <a:spcPts val="0"/>
              </a:spcAft>
              <a:buSzPts val="2000"/>
              <a:buChar char="➢"/>
            </a:pPr>
            <a:r>
              <a:rPr lang="en-US" sz="2000"/>
              <a:t>Speaker and Generator </a:t>
            </a:r>
            <a:endParaRPr sz="2000"/>
          </a:p>
          <a:p>
            <a:pPr indent="0" lvl="0" marL="457200" rtl="0" algn="l">
              <a:lnSpc>
                <a:spcPct val="90000"/>
              </a:lnSpc>
              <a:spcBef>
                <a:spcPts val="400"/>
              </a:spcBef>
              <a:spcAft>
                <a:spcPts val="0"/>
              </a:spcAft>
              <a:buNone/>
            </a:pPr>
            <a:r>
              <a:t/>
            </a:r>
            <a:endParaRPr sz="2000"/>
          </a:p>
          <a:p>
            <a:pPr indent="0" lvl="0" marL="457200" rtl="0" algn="l">
              <a:lnSpc>
                <a:spcPct val="90000"/>
              </a:lnSpc>
              <a:spcBef>
                <a:spcPts val="400"/>
              </a:spcBef>
              <a:spcAft>
                <a:spcPts val="0"/>
              </a:spcAft>
              <a:buNone/>
            </a:pPr>
            <a:br>
              <a:rPr b="0" i="0" lang="en-US" sz="2000" u="none">
                <a:solidFill>
                  <a:schemeClr val="dk1"/>
                </a:solidFill>
                <a:latin typeface="Arial"/>
                <a:ea typeface="Arial"/>
                <a:cs typeface="Arial"/>
                <a:sym typeface="Arial"/>
              </a:rPr>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0"/>
          <p:cNvPicPr preferRelativeResize="0"/>
          <p:nvPr/>
        </p:nvPicPr>
        <p:blipFill>
          <a:blip r:embed="rId3">
            <a:alphaModFix/>
          </a:blip>
          <a:stretch>
            <a:fillRect/>
          </a:stretch>
        </p:blipFill>
        <p:spPr>
          <a:xfrm>
            <a:off x="152400" y="721525"/>
            <a:ext cx="8839198" cy="51710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type="title"/>
          </p:nvPr>
        </p:nvSpPr>
        <p:spPr>
          <a:xfrm>
            <a:off x="792162" y="1778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lang="en-US" sz="3600"/>
              <a:t>The Evaluation of NLP</a:t>
            </a:r>
            <a:r>
              <a:rPr b="0" i="0" lang="en-US" sz="3600" u="none">
                <a:solidFill>
                  <a:schemeClr val="dk1"/>
                </a:solidFill>
                <a:latin typeface="Arial"/>
                <a:ea typeface="Arial"/>
                <a:cs typeface="Arial"/>
                <a:sym typeface="Arial"/>
              </a:rPr>
              <a:t> </a:t>
            </a:r>
            <a:endParaRPr/>
          </a:p>
        </p:txBody>
      </p:sp>
      <p:sp>
        <p:nvSpPr>
          <p:cNvPr id="171" name="Google Shape;171;p11"/>
          <p:cNvSpPr txBox="1"/>
          <p:nvPr/>
        </p:nvSpPr>
        <p:spPr>
          <a:xfrm>
            <a:off x="0" y="1422825"/>
            <a:ext cx="91440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t>In the late 1940s the term NLP wasn’t in existence, but the work regarding machine translation had started. In fact, NLP research almost died. In early 1980s computational grammar theory became a very active area of research linked with logics for meaning. Some researcher  demonstrated that rhetorical </a:t>
            </a:r>
            <a:r>
              <a:rPr lang="en-US" sz="2200"/>
              <a:t>schemes</a:t>
            </a:r>
            <a:r>
              <a:rPr lang="en-US" sz="2200"/>
              <a:t> could be used for producing both linguistically coherent and communicatively effective text. Information extraction and automatic summarizing was also a point of focus.</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2"/>
          <p:cNvSpPr txBox="1"/>
          <p:nvPr/>
        </p:nvSpPr>
        <p:spPr>
          <a:xfrm>
            <a:off x="205650" y="1843650"/>
            <a:ext cx="8732700" cy="317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lang="en-US" sz="2000">
                <a:solidFill>
                  <a:schemeClr val="dk1"/>
                </a:solidFill>
              </a:rPr>
              <a:t>Neural language modeling was introduced in the early 2000s, where the likelihood of a given word appearing given n preceding words is calculated. The feed forward neural network and lookup table concepts, which represent the n preceding words in succession, were proposed. Parts-of-speech and named entity recognition tagging were carried out using two convolutional models with max pooling. in their proposal for the use of multitask learning in NLP. A word embedding procedure that addressed the dense vector representation of text was presented. Additionally, they discuss the difficulties that conventional sparse bag-of-words representation faces.</a:t>
            </a:r>
            <a:endParaRPr/>
          </a:p>
        </p:txBody>
      </p:sp>
      <p:sp>
        <p:nvSpPr>
          <p:cNvPr id="177" name="Google Shape;177;p12"/>
          <p:cNvSpPr txBox="1"/>
          <p:nvPr>
            <p:ph type="title"/>
          </p:nvPr>
        </p:nvSpPr>
        <p:spPr>
          <a:xfrm>
            <a:off x="685812" y="242662"/>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lang="en-US" sz="3400"/>
              <a:t>Recent Development on NLP</a:t>
            </a:r>
            <a:endParaRPr sz="3400"/>
          </a:p>
        </p:txBody>
      </p:sp>
    </p:spTree>
  </p:cSld>
  <p:clrMapOvr>
    <a:masterClrMapping/>
  </p:clrMapOvr>
</p:sld>
</file>

<file path=ppt/theme/theme1.xml><?xml version="1.0" encoding="utf-8"?>
<a:theme xmlns:a="http://schemas.openxmlformats.org/drawingml/2006/main" xmlns:r="http://schemas.openxmlformats.org/officeDocument/2006/relationships"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2008-04-02T20:14:30Z</dcterms:created>
  <dc:creator>Thomas Schwarz, S.J.</dc:creator>
</cp:coreProperties>
</file>