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0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73" r:id="rId1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2.emf"/><Relationship Id="rId7" Type="http://schemas.openxmlformats.org/officeDocument/2006/relationships/image" Target="../media/image41.jpeg"/><Relationship Id="rId12" Type="http://schemas.openxmlformats.org/officeDocument/2006/relationships/image" Target="../media/image46.png"/><Relationship Id="rId17" Type="http://schemas.openxmlformats.org/officeDocument/2006/relationships/hyperlink" Target="https://www.pilship.com/Public/dsp.jsp?id=2005000061" TargetMode="External"/><Relationship Id="rId2" Type="http://schemas.openxmlformats.org/officeDocument/2006/relationships/image" Target="../media/image36.png"/><Relationship Id="rId16" Type="http://schemas.openxmlformats.org/officeDocument/2006/relationships/image" Target="../media/image50.jpeg"/><Relationship Id="rId20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5" Type="http://schemas.openxmlformats.org/officeDocument/2006/relationships/image" Target="../media/image39.png"/><Relationship Id="rId15" Type="http://schemas.openxmlformats.org/officeDocument/2006/relationships/image" Target="../media/image49.jpeg"/><Relationship Id="rId10" Type="http://schemas.openxmlformats.org/officeDocument/2006/relationships/image" Target="../media/image44.png"/><Relationship Id="rId19" Type="http://schemas.openxmlformats.org/officeDocument/2006/relationships/image" Target="../media/image52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jpe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31.jpe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jpeg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1.vml"/><Relationship Id="rId6" Type="http://schemas.openxmlformats.org/officeDocument/2006/relationships/image" Target="http://www.ce-air.com/upload/zh_CN/homepage/JPG1119411163114.jpg" TargetMode="External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5" Type="http://schemas.openxmlformats.org/officeDocument/2006/relationships/image" Target="../media/image17.jpe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008_Travel_3200x21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7309338" cy="562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286870" y="4995618"/>
            <a:ext cx="6264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>Worldwide Express ,Freight and logistics Services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7451481" y="0"/>
            <a:ext cx="1692519" cy="5589588"/>
          </a:xfrm>
          <a:prstGeom prst="rect">
            <a:avLst/>
          </a:prstGeom>
          <a:solidFill>
            <a:srgbClr val="00A47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7451481" y="5734050"/>
            <a:ext cx="1692519" cy="1150938"/>
          </a:xfrm>
          <a:prstGeom prst="rect">
            <a:avLst/>
          </a:prstGeom>
          <a:solidFill>
            <a:srgbClr val="0052A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6388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3714750" y="22050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517281" y="1913038"/>
            <a:ext cx="77767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1. Good relationship with Carriers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1007452" y="2548037"/>
            <a:ext cx="791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>
                <a:latin typeface="Georgia" pitchFamily="18" charset="0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58766" y="3201988"/>
            <a:ext cx="7850065" cy="3427412"/>
            <a:chOff x="859" y="1434"/>
            <a:chExt cx="5357" cy="2495"/>
          </a:xfrm>
        </p:grpSpPr>
        <p:sp>
          <p:nvSpPr>
            <p:cNvPr id="14365" name="AutoShape 28"/>
            <p:cNvSpPr>
              <a:spLocks noChangeArrowheads="1"/>
            </p:cNvSpPr>
            <p:nvPr/>
          </p:nvSpPr>
          <p:spPr bwMode="auto">
            <a:xfrm>
              <a:off x="859" y="1706"/>
              <a:ext cx="5061" cy="2223"/>
            </a:xfrm>
            <a:prstGeom prst="roundRect">
              <a:avLst>
                <a:gd name="adj" fmla="val 5829"/>
              </a:avLst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Georgia" pitchFamily="18" charset="0"/>
              </a:endParaRPr>
            </a:p>
          </p:txBody>
        </p:sp>
        <p:sp>
          <p:nvSpPr>
            <p:cNvPr id="73754" name="Text Box 26"/>
            <p:cNvSpPr txBox="1">
              <a:spLocks noChangeArrowheads="1"/>
            </p:cNvSpPr>
            <p:nvPr/>
          </p:nvSpPr>
          <p:spPr bwMode="auto">
            <a:xfrm>
              <a:off x="909" y="1434"/>
              <a:ext cx="53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TW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eorgia" pitchFamily="18" charset="0"/>
                  <a:ea typeface="新細明體" pitchFamily="18" charset="-120"/>
                </a:rPr>
                <a:t>Our business partners: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3931" y="1227439"/>
            <a:ext cx="853293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Sea Freight</a:t>
            </a:r>
          </a:p>
        </p:txBody>
      </p:sp>
      <p:grpSp>
        <p:nvGrpSpPr>
          <p:cNvPr id="3" name="群組 44"/>
          <p:cNvGrpSpPr>
            <a:grpSpLocks/>
          </p:cNvGrpSpPr>
          <p:nvPr/>
        </p:nvGrpSpPr>
        <p:grpSpPr bwMode="auto">
          <a:xfrm>
            <a:off x="1248508" y="3633788"/>
            <a:ext cx="7416312" cy="2995612"/>
            <a:chOff x="1352600" y="2907268"/>
            <a:chExt cx="8034337" cy="3528608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1352600" y="2907268"/>
              <a:ext cx="8034337" cy="3528608"/>
              <a:chOff x="859" y="1706"/>
              <a:chExt cx="5061" cy="2223"/>
            </a:xfrm>
          </p:grpSpPr>
          <p:sp>
            <p:nvSpPr>
              <p:cNvPr id="14350" name="AutoShape 28"/>
              <p:cNvSpPr>
                <a:spLocks noChangeArrowheads="1"/>
              </p:cNvSpPr>
              <p:nvPr/>
            </p:nvSpPr>
            <p:spPr bwMode="auto">
              <a:xfrm>
                <a:off x="859" y="1706"/>
                <a:ext cx="5061" cy="2223"/>
              </a:xfrm>
              <a:prstGeom prst="roundRect">
                <a:avLst>
                  <a:gd name="adj" fmla="val 5829"/>
                </a:avLst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14351" name="Picture 12" descr="apl_logo_13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50" y="1859"/>
                <a:ext cx="1133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2" name="Picture 13" descr="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84" y="1853"/>
                <a:ext cx="642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3" name="Picture 14" descr="top_logo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47" y="3646"/>
                <a:ext cx="97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4" name="Picture 15" descr="hlo_09120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66" y="2568"/>
                <a:ext cx="1428" cy="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5" name="Picture 16" descr="wanhainame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661" y="2767"/>
                <a:ext cx="169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6" name="Picture 17" descr="LOGO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62" y="3345"/>
                <a:ext cx="1882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7" name="Picture 18" descr="head1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056" y="2877"/>
                <a:ext cx="143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8" name="Picture 19" descr="main_r2_c10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891" y="1989"/>
                <a:ext cx="960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59" name="Picture 20" descr="he_logo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776" y="2521"/>
                <a:ext cx="179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0" name="Picture 29" descr="nyk-line-new-zealand-ltd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995" y="3532"/>
                <a:ext cx="102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1" name="Picture 30" descr="Logo-Evergreen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069" y="3158"/>
                <a:ext cx="1425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2" name="Picture 31" descr="brand"/>
              <p:cNvPicPr>
                <a:picLocks noChangeAspect="1" noChangeArrowheads="1"/>
              </p:cNvPicPr>
              <p:nvPr/>
            </p:nvPicPr>
            <p:blipFill>
              <a:blip r:embed="rId13"/>
              <a:srcRect t="19032" b="18927"/>
              <a:stretch>
                <a:fillRect/>
              </a:stretch>
            </p:blipFill>
            <p:spPr bwMode="auto">
              <a:xfrm>
                <a:off x="2579" y="2795"/>
                <a:ext cx="1031" cy="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3" name="Picture 32" descr="logo-rcl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2084" y="3532"/>
                <a:ext cx="743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64" name="Picture 33" descr="logo_mediterranean_shipping_company_(mauritius)_ltd_(msc)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4987" y="1853"/>
                <a:ext cx="68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49" name="Picture 26" descr="http://i00.i.aliimg.com/photo/v0/114164642/Intra_Asia_Shipping_Containerized_.jp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17514" y="3140968"/>
              <a:ext cx="1099582" cy="767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45" name="Picture 24" descr="https://www.pilship.com/UserFiles/Image/img/newpil-logo.gif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 r="65791"/>
          <a:stretch>
            <a:fillRect/>
          </a:stretch>
        </p:blipFill>
        <p:spPr bwMode="auto">
          <a:xfrm>
            <a:off x="7296150" y="5836475"/>
            <a:ext cx="1131277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8" descr="http://www.alargashipsupplier.com/_images/references/yang-ming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369170" y="5497247"/>
            <a:ext cx="1661746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28" descr="http://eportal.penavicoxm.com/eportal/gb/images/uasc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831623" y="4525541"/>
            <a:ext cx="153132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/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295400" y="2286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2" grpId="0" autoUpdateAnimBg="0"/>
      <p:bldP spid="737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4878388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100" i="1" dirty="0">
                <a:latin typeface="Georgia" pitchFamily="18" charset="0"/>
              </a:rPr>
              <a:t>“We Deliver Competitive Advantage To Our Valued</a:t>
            </a:r>
            <a:r>
              <a:rPr lang="en-GB" sz="2100" b="1" i="1" dirty="0">
                <a:latin typeface="Georgia" pitchFamily="18" charset="0"/>
              </a:rPr>
              <a:t/>
            </a:r>
            <a:br>
              <a:rPr lang="en-GB" sz="2100" b="1" i="1" dirty="0">
                <a:latin typeface="Georgia" pitchFamily="18" charset="0"/>
              </a:rPr>
            </a:br>
            <a:r>
              <a:rPr lang="en-GB" sz="2100" b="1" i="1" dirty="0">
                <a:latin typeface="Georgia" pitchFamily="18" charset="0"/>
              </a:rPr>
              <a:t> </a:t>
            </a:r>
            <a:r>
              <a:rPr lang="en-GB" sz="2100" i="1" dirty="0">
                <a:latin typeface="Georgia" pitchFamily="18" charset="0"/>
              </a:rPr>
              <a:t>Customer’s Through Global Supply Chain.............”</a:t>
            </a:r>
            <a:endParaRPr lang="tr-TR" sz="2100" b="1" dirty="0">
              <a:latin typeface="Georgia" pitchFamily="18" charset="0"/>
            </a:endParaRPr>
          </a:p>
        </p:txBody>
      </p:sp>
      <p:pic>
        <p:nvPicPr>
          <p:cNvPr id="7" name="Picture 5" descr="diff5_right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124200" y="1376363"/>
            <a:ext cx="2590800" cy="3200400"/>
          </a:xfrm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381000" y="3009900"/>
          <a:ext cx="8578850" cy="3140132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49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049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26676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Airline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Biman and Warehouse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Flybird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Office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Consignee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Bangladesh Custom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Local Transportation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Arrival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hi-I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Receive pre alert and Issue arrival notice to consignee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Filing papers in customs                     (If 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Flybird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is doing Customs) 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hi-I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hi-I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621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N+1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N+2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Handover cargo and all original docs to Biman( Handling agent) by carrier</a:t>
                      </a:r>
                      <a:endParaRPr kumimoji="0" lang="hi-I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Received cargo and MAWB &amp; Original HAWB from Carrier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Reception of    original docs from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Biman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to handover ultimate consignee or their representative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taken DO and release original docs after submit of NOC from bank (If applicable) &amp; Authorized  letter of consignee.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     Cargo examine &amp; Passed by customs</a:t>
                      </a:r>
                      <a:endParaRPr kumimoji="0" lang="hi-I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hi-I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621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N+2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hi-I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Deliver cargo to consignee or their representative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Cargo deliver  to the consignee and received POD</a:t>
                      </a:r>
                      <a:endParaRPr kumimoji="0" lang="hi-IN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Deliver cargo to the local transporter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1743075" y="1422400"/>
            <a:ext cx="2643188" cy="142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000" u="sng" dirty="0">
                <a:solidFill>
                  <a:srgbClr val="000000"/>
                </a:solidFill>
                <a:cs typeface="Arial" pitchFamily="34" charset="0"/>
              </a:rPr>
              <a:t>Collection of delivery order &amp; original docs from airline </a:t>
            </a:r>
          </a:p>
          <a:p>
            <a:pPr algn="ctr" eaLnBrk="0" hangingPunct="0">
              <a:defRPr/>
            </a:pPr>
            <a:endParaRPr lang="en-US" sz="1000" u="sng" dirty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Original delivery order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Original MAWB &amp; HAWB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 Air Cargo Manifest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Original Invoice &amp; Packing list 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COO/GSP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67300" y="1422400"/>
            <a:ext cx="2643188" cy="142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000" u="sng" dirty="0">
                <a:solidFill>
                  <a:srgbClr val="000000"/>
                </a:solidFill>
                <a:cs typeface="Arial" pitchFamily="34" charset="0"/>
              </a:rPr>
              <a:t>Docs required by Consignee</a:t>
            </a:r>
          </a:p>
          <a:p>
            <a:pPr algn="ctr" eaLnBrk="0" hangingPunct="0">
              <a:defRPr/>
            </a:pPr>
            <a:endParaRPr lang="en-US" u="sng" dirty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Cargo arrival notice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cs typeface="Arial" pitchFamily="34" charset="0"/>
              </a:rPr>
              <a:t> Delivery </a:t>
            </a: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order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Original HAWB &amp; MAWB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Air Cargo Manifest</a:t>
            </a:r>
          </a:p>
          <a:p>
            <a:pPr eaLnBrk="0" hangingPunct="0">
              <a:buFont typeface="Calibri" pitchFamily="34" charset="0"/>
              <a:buAutoNum type="arabicPeriod"/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Invoice/Packing List</a:t>
            </a:r>
          </a:p>
          <a:p>
            <a:pPr eaLnBrk="0" hangingPunct="0"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Line 52"/>
          <p:cNvSpPr>
            <a:spLocks noChangeShapeType="1"/>
          </p:cNvSpPr>
          <p:nvPr/>
        </p:nvSpPr>
        <p:spPr bwMode="auto">
          <a:xfrm>
            <a:off x="1974850" y="3759200"/>
            <a:ext cx="1290638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>
            <a:off x="4500563" y="3759200"/>
            <a:ext cx="1443037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1543050" y="3857500"/>
            <a:ext cx="0" cy="246063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>
            <a:off x="2054225" y="4521200"/>
            <a:ext cx="166688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8"/>
          <p:cNvSpPr>
            <a:spLocks noChangeShapeType="1"/>
          </p:cNvSpPr>
          <p:nvPr/>
        </p:nvSpPr>
        <p:spPr bwMode="auto">
          <a:xfrm>
            <a:off x="3195638" y="4521200"/>
            <a:ext cx="139700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1"/>
          <p:cNvSpPr>
            <a:spLocks noChangeShapeType="1"/>
          </p:cNvSpPr>
          <p:nvPr/>
        </p:nvSpPr>
        <p:spPr bwMode="auto">
          <a:xfrm>
            <a:off x="4411663" y="4521200"/>
            <a:ext cx="177800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2"/>
          <p:cNvSpPr>
            <a:spLocks noChangeShapeType="1"/>
          </p:cNvSpPr>
          <p:nvPr/>
        </p:nvSpPr>
        <p:spPr bwMode="auto">
          <a:xfrm>
            <a:off x="5900738" y="4519613"/>
            <a:ext cx="207962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>
            <a:off x="6726238" y="4618038"/>
            <a:ext cx="0" cy="531812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 flipH="1">
            <a:off x="1543050" y="5141913"/>
            <a:ext cx="5183188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65"/>
          <p:cNvSpPr>
            <a:spLocks noChangeShapeType="1"/>
          </p:cNvSpPr>
          <p:nvPr/>
        </p:nvSpPr>
        <p:spPr bwMode="auto">
          <a:xfrm>
            <a:off x="1543050" y="5149850"/>
            <a:ext cx="0" cy="333375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>
            <a:off x="1543050" y="5487988"/>
            <a:ext cx="595313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68"/>
          <p:cNvSpPr>
            <a:spLocks noChangeShapeType="1"/>
          </p:cNvSpPr>
          <p:nvPr/>
        </p:nvSpPr>
        <p:spPr bwMode="auto">
          <a:xfrm>
            <a:off x="2809875" y="5931725"/>
            <a:ext cx="5229225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 flipH="1">
            <a:off x="5943600" y="5483225"/>
            <a:ext cx="1611313" cy="0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1666875" y="6461125"/>
            <a:ext cx="5059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** </a:t>
            </a:r>
            <a:r>
              <a:rPr lang="en-US" sz="1000" b="1" dirty="0" err="1">
                <a:solidFill>
                  <a:srgbClr val="C00000"/>
                </a:solidFill>
              </a:rPr>
              <a:t>Biman</a:t>
            </a:r>
            <a:r>
              <a:rPr lang="en-US" sz="1000" b="1" dirty="0">
                <a:solidFill>
                  <a:srgbClr val="C00000"/>
                </a:solidFill>
              </a:rPr>
              <a:t> is handling agent in Bangladesh for all Carriers</a:t>
            </a:r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2819400" y="5652012"/>
            <a:ext cx="0" cy="246063"/>
          </a:xfrm>
          <a:prstGeom prst="line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7912925" y="5766656"/>
            <a:ext cx="304800" cy="1588"/>
          </a:xfrm>
          <a:prstGeom prst="straightConnector1">
            <a:avLst/>
          </a:prstGeom>
          <a:noFill/>
          <a:ln w="9525">
            <a:solidFill>
              <a:srgbClr val="CF1D28"/>
            </a:solidFill>
            <a:round/>
            <a:headEnd/>
            <a:tailEnd type="triangle" w="med" len="med"/>
          </a:ln>
        </p:spPr>
      </p:cxnSp>
      <p:pic>
        <p:nvPicPr>
          <p:cNvPr id="23" name="Picture 2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4114800" cy="4724400"/>
          </a:xfrm>
        </p:spPr>
        <p:txBody>
          <a:bodyPr>
            <a:normAutofit fontScale="92500"/>
          </a:bodyPr>
          <a:lstStyle/>
          <a:p>
            <a:r>
              <a:rPr lang="en-US" sz="3800" b="1" dirty="0">
                <a:solidFill>
                  <a:schemeClr val="tx1"/>
                </a:solidFill>
                <a:latin typeface="Georgia" pitchFamily="18" charset="0"/>
              </a:rPr>
              <a:t>Company Profile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  <a:latin typeface="Georgia" pitchFamily="18" charset="0"/>
              </a:rPr>
              <a:t>Flybird</a:t>
            </a:r>
            <a:r>
              <a:rPr lang="en-US" sz="1700" dirty="0">
                <a:solidFill>
                  <a:schemeClr val="tx1"/>
                </a:solidFill>
                <a:latin typeface="Georgia" pitchFamily="18" charset="0"/>
              </a:rPr>
              <a:t> Express Services LTD is a international company offering multi-modal services in freight forwarding, Courier, logistics and supply chain management. </a:t>
            </a:r>
          </a:p>
          <a:p>
            <a:pPr algn="l"/>
            <a:endParaRPr lang="en-US" sz="1700" dirty="0">
              <a:solidFill>
                <a:schemeClr val="tx1"/>
              </a:solidFill>
              <a:latin typeface="Georgia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Georgia" pitchFamily="18" charset="0"/>
              </a:rPr>
              <a:t>The group has established worldwide operations with over 300 professionals providing integrated logistics solutions.</a:t>
            </a:r>
          </a:p>
          <a:p>
            <a:pPr algn="l">
              <a:buFont typeface="Arial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Georgia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Georgia" pitchFamily="18" charset="0"/>
              </a:rPr>
              <a:t>Through our global network, diverse services and expertise in technology, </a:t>
            </a:r>
            <a:r>
              <a:rPr lang="en-US" sz="1700" dirty="0" err="1">
                <a:solidFill>
                  <a:schemeClr val="tx1"/>
                </a:solidFill>
                <a:latin typeface="Georgia" pitchFamily="18" charset="0"/>
              </a:rPr>
              <a:t>Flybird</a:t>
            </a:r>
            <a:r>
              <a:rPr lang="en-US" sz="1700" dirty="0">
                <a:solidFill>
                  <a:schemeClr val="tx1"/>
                </a:solidFill>
                <a:latin typeface="Georgia" pitchFamily="18" charset="0"/>
              </a:rPr>
              <a:t> serves customers in more than 150 cities in 70 countries worldwide.</a:t>
            </a:r>
          </a:p>
          <a:p>
            <a:endParaRPr lang="en-US" dirty="0"/>
          </a:p>
        </p:txBody>
      </p:sp>
      <p:pic>
        <p:nvPicPr>
          <p:cNvPr id="1028" name="Picture 4" descr="http://www.jancofreight.com/images/wor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4419600" cy="47244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1" name="Picture 1" descr="H:\AVE_trans_mixpics_2013090913474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524000"/>
            <a:ext cx="4416552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258888"/>
            <a:ext cx="2819400" cy="15696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Georgia" pitchFamily="18" charset="0"/>
              </a:rPr>
              <a:t>Corporate Office:</a:t>
            </a:r>
            <a:r>
              <a:rPr lang="en-US" sz="1200" dirty="0">
                <a:latin typeface="Georgia" pitchFamily="18" charset="0"/>
              </a:rPr>
              <a:t>			</a:t>
            </a:r>
            <a:endParaRPr lang="en-US" sz="1200" u="sng" dirty="0">
              <a:latin typeface="Georgia" pitchFamily="18" charset="0"/>
            </a:endParaRPr>
          </a:p>
          <a:p>
            <a:r>
              <a:rPr lang="en-US" sz="1200" dirty="0">
                <a:latin typeface="Georgia" pitchFamily="18" charset="0"/>
                <a:ea typeface="Calibri"/>
              </a:rPr>
              <a:t>Flybird Express Services Ltd </a:t>
            </a:r>
            <a:r>
              <a:rPr lang="en-US" sz="1200" dirty="0" smtClean="0">
                <a:latin typeface="Georgia" pitchFamily="18" charset="0"/>
                <a:ea typeface="Calibri"/>
              </a:rPr>
              <a:t>House#386 </a:t>
            </a:r>
            <a:r>
              <a:rPr lang="en-US" sz="1200" dirty="0">
                <a:latin typeface="Georgia" pitchFamily="18" charset="0"/>
                <a:ea typeface="Calibri"/>
              </a:rPr>
              <a:t>, Road#06,</a:t>
            </a:r>
          </a:p>
          <a:p>
            <a:r>
              <a:rPr lang="en-US" sz="1200" dirty="0" err="1">
                <a:latin typeface="Georgia" pitchFamily="18" charset="0"/>
                <a:ea typeface="Calibri"/>
              </a:rPr>
              <a:t>Baridhara</a:t>
            </a:r>
            <a:r>
              <a:rPr lang="en-US" sz="1200" dirty="0">
                <a:latin typeface="Georgia" pitchFamily="18" charset="0"/>
                <a:ea typeface="Calibri"/>
              </a:rPr>
              <a:t> DOHS</a:t>
            </a:r>
          </a:p>
          <a:p>
            <a:r>
              <a:rPr lang="en-US" sz="1200" dirty="0">
                <a:latin typeface="Georgia" pitchFamily="18" charset="0"/>
                <a:ea typeface="Calibri"/>
              </a:rPr>
              <a:t>Dhaka- 1213,</a:t>
            </a:r>
          </a:p>
          <a:p>
            <a:r>
              <a:rPr lang="en-US" sz="1200" dirty="0">
                <a:latin typeface="Georgia" pitchFamily="18" charset="0"/>
                <a:ea typeface="Calibri"/>
                <a:cs typeface="Times New Roman"/>
              </a:rPr>
              <a:t>Tel: +88 02 8415948, </a:t>
            </a:r>
          </a:p>
          <a:p>
            <a:r>
              <a:rPr lang="en-US" sz="1200" dirty="0">
                <a:latin typeface="Georgia" pitchFamily="18" charset="0"/>
                <a:ea typeface="Calibri"/>
                <a:cs typeface="Times New Roman"/>
              </a:rPr>
              <a:t>Fax : +88 02 8419129</a:t>
            </a:r>
            <a:endParaRPr lang="en-US" sz="1200" dirty="0">
              <a:latin typeface="Georgia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3600" y="1231401"/>
            <a:ext cx="2819400" cy="17235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Georgia" pitchFamily="18" charset="0"/>
              </a:rPr>
              <a:t>Chittagong Office:</a:t>
            </a:r>
            <a:r>
              <a:rPr lang="en-US" sz="1200" dirty="0">
                <a:latin typeface="Georgia" pitchFamily="18" charset="0"/>
              </a:rPr>
              <a:t>	</a:t>
            </a:r>
            <a:endParaRPr lang="en-US" sz="1200" u="sng" dirty="0">
              <a:latin typeface="Georgia" pitchFamily="18" charset="0"/>
            </a:endParaRPr>
          </a:p>
          <a:p>
            <a:endParaRPr lang="en-US" sz="1200" u="sng" dirty="0">
              <a:latin typeface="Georgia" pitchFamily="18" charset="0"/>
            </a:endParaRPr>
          </a:p>
          <a:p>
            <a:r>
              <a:rPr lang="en-US" sz="1200" dirty="0" err="1">
                <a:latin typeface="Georgia" pitchFamily="18" charset="0"/>
                <a:ea typeface="Calibri"/>
              </a:rPr>
              <a:t>Flybird</a:t>
            </a:r>
            <a:r>
              <a:rPr lang="en-US" sz="1200" dirty="0">
                <a:latin typeface="Georgia" pitchFamily="18" charset="0"/>
                <a:ea typeface="Calibri"/>
              </a:rPr>
              <a:t> Express Services LTD.</a:t>
            </a:r>
            <a:br>
              <a:rPr lang="en-US" sz="1200" dirty="0">
                <a:latin typeface="Georgia" pitchFamily="18" charset="0"/>
                <a:ea typeface="Calibri"/>
              </a:rPr>
            </a:br>
            <a:r>
              <a:rPr lang="en-US" sz="1200" dirty="0">
                <a:latin typeface="Georgia" pitchFamily="18" charset="0"/>
                <a:ea typeface="Calibri"/>
              </a:rPr>
              <a:t>522, Sheikh </a:t>
            </a:r>
            <a:r>
              <a:rPr lang="en-US" sz="1200" dirty="0" err="1">
                <a:latin typeface="Georgia" pitchFamily="18" charset="0"/>
                <a:ea typeface="Calibri"/>
              </a:rPr>
              <a:t>Mujib</a:t>
            </a:r>
            <a:r>
              <a:rPr lang="en-US" sz="1200" dirty="0">
                <a:latin typeface="Georgia" pitchFamily="18" charset="0"/>
                <a:ea typeface="Calibri"/>
              </a:rPr>
              <a:t> Road. </a:t>
            </a:r>
          </a:p>
          <a:p>
            <a:r>
              <a:rPr lang="en-US" sz="1200" dirty="0" err="1">
                <a:latin typeface="Georgia" pitchFamily="18" charset="0"/>
                <a:ea typeface="Calibri"/>
              </a:rPr>
              <a:t>Agrabad</a:t>
            </a:r>
            <a:r>
              <a:rPr lang="en-US" sz="1200" dirty="0">
                <a:latin typeface="Georgia" pitchFamily="18" charset="0"/>
                <a:ea typeface="Calibri"/>
              </a:rPr>
              <a:t>, Chittagong-4000, Bangladesh</a:t>
            </a:r>
            <a:br>
              <a:rPr lang="en-US" sz="1200" dirty="0">
                <a:latin typeface="Georgia" pitchFamily="18" charset="0"/>
                <a:ea typeface="Calibri"/>
              </a:rPr>
            </a:br>
            <a:r>
              <a:rPr lang="en-US" sz="1200" dirty="0">
                <a:latin typeface="Georgia" pitchFamily="18" charset="0"/>
                <a:ea typeface="Calibri"/>
              </a:rPr>
              <a:t>Tel : 880-3-8413948</a:t>
            </a:r>
          </a:p>
          <a:p>
            <a:r>
              <a:rPr lang="en-US" sz="1200" dirty="0">
                <a:latin typeface="Georgia" pitchFamily="18" charset="0"/>
                <a:ea typeface="Calibri"/>
              </a:rPr>
              <a:t>Fax : 880-2-8410129</a:t>
            </a:r>
          </a:p>
          <a:p>
            <a:endParaRPr lang="en-US" sz="1000" dirty="0">
              <a:latin typeface="Georgia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3429000"/>
            <a:ext cx="2590800" cy="209288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Contact  in Bangladesh : </a:t>
            </a: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Mr. </a:t>
            </a:r>
            <a:r>
              <a:rPr lang="en-US" sz="1200" dirty="0" err="1">
                <a:latin typeface="Georgia" pitchFamily="18" charset="0"/>
                <a:ea typeface="Calibri"/>
              </a:rPr>
              <a:t>Kazi</a:t>
            </a:r>
            <a:r>
              <a:rPr lang="en-US" sz="1200" dirty="0">
                <a:latin typeface="Georgia" pitchFamily="18" charset="0"/>
                <a:ea typeface="Calibri"/>
              </a:rPr>
              <a:t> Sorwar Hossen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Georgia" pitchFamily="18" charset="0"/>
              </a:rPr>
              <a:t>( Courier &amp; Express) 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Mobile : +88001711661403 /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 Tell: +88 02 8415948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Fax +88 02 9820324</a:t>
            </a: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Email : sorwar@flybirdbd.com</a:t>
            </a:r>
          </a:p>
          <a:p>
            <a:endParaRPr lang="en-US" dirty="0">
              <a:latin typeface="Georgia" pitchFamily="18" charset="0"/>
              <a:ea typeface="Calibri"/>
            </a:endParaRPr>
          </a:p>
          <a:p>
            <a:endParaRPr lang="en-US" sz="1200" dirty="0">
              <a:solidFill>
                <a:schemeClr val="accent2"/>
              </a:solidFill>
              <a:latin typeface="Georgia" pitchFamily="18" charset="0"/>
            </a:endParaRPr>
          </a:p>
        </p:txBody>
      </p:sp>
      <p:pic>
        <p:nvPicPr>
          <p:cNvPr id="10" name="Picture 20" descr="profilepic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95400"/>
            <a:ext cx="172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8" descr="airpic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50" y="2151062"/>
            <a:ext cx="15049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6" descr="profilepic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8039" y="1590675"/>
            <a:ext cx="132556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3048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5596719" y="3706742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Contact  in Bangladesh : </a:t>
            </a: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Mr. </a:t>
            </a:r>
            <a:r>
              <a:rPr lang="en-US" sz="1200" dirty="0" err="1">
                <a:latin typeface="Georgia" pitchFamily="18" charset="0"/>
                <a:ea typeface="Calibri"/>
              </a:rPr>
              <a:t>Arif</a:t>
            </a:r>
            <a:r>
              <a:rPr lang="en-US" sz="1200" dirty="0">
                <a:latin typeface="Georgia" pitchFamily="18" charset="0"/>
                <a:ea typeface="Calibri"/>
              </a:rPr>
              <a:t> </a:t>
            </a:r>
            <a:r>
              <a:rPr lang="en-US" sz="1200" dirty="0" err="1">
                <a:latin typeface="Georgia" pitchFamily="18" charset="0"/>
                <a:ea typeface="Calibri"/>
              </a:rPr>
              <a:t>Hoosain</a:t>
            </a:r>
            <a:endParaRPr lang="en-US" sz="1200" dirty="0">
              <a:latin typeface="Georgia" pitchFamily="18" charset="0"/>
              <a:ea typeface="Calibri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Georgia" pitchFamily="18" charset="0"/>
              </a:rPr>
              <a:t>(Freight Forwarding)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Mobile : +88001682316580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 Tell: +88 02 8415948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Fax +88 02 9820324</a:t>
            </a: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Email : ops@flybirdbd.com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157182" y="3429000"/>
            <a:ext cx="2590800" cy="209288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Contact  in </a:t>
            </a:r>
            <a:r>
              <a:rPr lang="en-US" sz="1200" b="1" dirty="0" err="1" smtClean="0">
                <a:solidFill>
                  <a:srgbClr val="008000"/>
                </a:solidFill>
                <a:latin typeface="Georgia" pitchFamily="18" charset="0"/>
                <a:ea typeface="Calibri"/>
              </a:rPr>
              <a:t>HongKong</a:t>
            </a:r>
            <a:r>
              <a:rPr lang="en-US" sz="1200" b="1" dirty="0" smtClean="0">
                <a:solidFill>
                  <a:srgbClr val="008000"/>
                </a:solidFill>
                <a:latin typeface="Georgia" pitchFamily="18" charset="0"/>
                <a:ea typeface="Calibri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Georgia" pitchFamily="18" charset="0"/>
                <a:ea typeface="Calibri"/>
              </a:rPr>
              <a:t>: </a:t>
            </a: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Mr. </a:t>
            </a:r>
            <a:r>
              <a:rPr lang="en-US" sz="1200" dirty="0" smtClean="0">
                <a:latin typeface="Georgia" pitchFamily="18" charset="0"/>
                <a:ea typeface="Calibri"/>
              </a:rPr>
              <a:t>Ibrahim</a:t>
            </a:r>
            <a:endParaRPr lang="en-US" sz="1200" dirty="0">
              <a:latin typeface="Georgia" pitchFamily="18" charset="0"/>
              <a:ea typeface="Calibri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Georgia" pitchFamily="18" charset="0"/>
              </a:rPr>
              <a:t>( Courier &amp; Express) 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Mobile : </a:t>
            </a:r>
            <a:r>
              <a:rPr lang="en-US" sz="1200" dirty="0" smtClean="0">
                <a:latin typeface="Georgia" pitchFamily="18" charset="0"/>
              </a:rPr>
              <a:t>+</a:t>
            </a:r>
            <a:r>
              <a:rPr lang="en-US" sz="1200" dirty="0" smtClean="0">
                <a:latin typeface="Georgia" pitchFamily="18" charset="0"/>
              </a:rPr>
              <a:t>85293122733 </a:t>
            </a:r>
            <a:r>
              <a:rPr lang="en-US" sz="1200" dirty="0">
                <a:latin typeface="Georgia" pitchFamily="18" charset="0"/>
              </a:rPr>
              <a:t>/</a:t>
            </a:r>
          </a:p>
          <a:p>
            <a:pPr algn="ctr"/>
            <a:r>
              <a:rPr lang="en-US" sz="1200" dirty="0">
                <a:latin typeface="Georgia" pitchFamily="18" charset="0"/>
              </a:rPr>
              <a:t> Tell: </a:t>
            </a:r>
            <a:r>
              <a:rPr lang="en-US" sz="1200" dirty="0" smtClean="0">
                <a:latin typeface="Georgia" pitchFamily="18" charset="0"/>
              </a:rPr>
              <a:t>+</a:t>
            </a:r>
            <a:r>
              <a:rPr lang="en-US" sz="1200" dirty="0" smtClean="0">
                <a:latin typeface="Georgia" pitchFamily="18" charset="0"/>
              </a:rPr>
              <a:t>85255793290</a:t>
            </a:r>
            <a:endParaRPr lang="en-US" sz="1200" dirty="0">
              <a:latin typeface="Georgia" pitchFamily="18" charset="0"/>
            </a:endParaRPr>
          </a:p>
          <a:p>
            <a:pPr algn="ctr"/>
            <a:r>
              <a:rPr lang="en-US" sz="1200" dirty="0" smtClean="0">
                <a:latin typeface="Georgia" pitchFamily="18" charset="0"/>
              </a:rPr>
              <a:t>Fax:  </a:t>
            </a:r>
            <a:endParaRPr lang="en-US" sz="1200" dirty="0">
              <a:latin typeface="Georgia" pitchFamily="18" charset="0"/>
            </a:endParaRPr>
          </a:p>
          <a:p>
            <a:pPr algn="ctr"/>
            <a:r>
              <a:rPr lang="en-US" sz="1200" dirty="0">
                <a:latin typeface="Georgia" pitchFamily="18" charset="0"/>
                <a:ea typeface="Calibri"/>
              </a:rPr>
              <a:t>Email : </a:t>
            </a:r>
            <a:r>
              <a:rPr lang="en-US" sz="1200" dirty="0" smtClean="0">
                <a:latin typeface="Georgia" pitchFamily="18" charset="0"/>
                <a:ea typeface="Calibri"/>
              </a:rPr>
              <a:t>ops@flybirdhk.com</a:t>
            </a:r>
            <a:endParaRPr lang="en-US" sz="1200" dirty="0">
              <a:latin typeface="Georgia" pitchFamily="18" charset="0"/>
              <a:ea typeface="Calibri"/>
            </a:endParaRPr>
          </a:p>
          <a:p>
            <a:endParaRPr lang="en-US" dirty="0">
              <a:latin typeface="Georgia" pitchFamily="18" charset="0"/>
              <a:ea typeface="Calibri"/>
            </a:endParaRPr>
          </a:p>
          <a:p>
            <a:endParaRPr lang="en-US" sz="1200" dirty="0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2879153"/>
            <a:ext cx="7543800" cy="364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6" rIns="91431" bIns="45716">
            <a:spAutoFit/>
          </a:bodyPr>
          <a:lstStyle/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Air &amp; Ocean Freight Forwarding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Courier &amp; Express Services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Inter-modal Transport Services (Sea – Air, Air – Sea) 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Customs Clearance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Contract Logistics / Order Management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Warehouse Management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Quality Inspection Management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Supply Chain Planning / Management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Palletization Management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Consulting</a:t>
            </a:r>
          </a:p>
          <a:p>
            <a:pPr marL="398463" indent="-398463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1400" dirty="0">
                <a:solidFill>
                  <a:srgbClr val="4D4D4D"/>
                </a:solidFill>
                <a:latin typeface="Georgia" pitchFamily="18" charset="0"/>
                <a:cs typeface="Angsana New" pitchFamily="18" charset="-34"/>
              </a:rPr>
              <a:t>Multi-Country Consolidation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74266"/>
            <a:ext cx="6981825" cy="971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0988" y="1299591"/>
            <a:ext cx="5468937" cy="423862"/>
          </a:xfrm>
        </p:spPr>
        <p:txBody>
          <a:bodyPr>
            <a:no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charset="-120"/>
              </a:rPr>
              <a:t>  Products and Services</a:t>
            </a:r>
            <a:endParaRPr lang="en-AU" sz="2400" b="0" dirty="0">
              <a:effectLst>
                <a:outerShdw blurRad="38100" dist="38100" dir="2700000" algn="tl">
                  <a:srgbClr val="C0C0C0"/>
                </a:outerShdw>
              </a:effectLst>
              <a:latin typeface="Georgia" pitchFamily="18" charset="0"/>
              <a:ea typeface="新細明體" charset="-12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810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3" name="Picture 1" descr="H:\logistics2.22153223_st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886200"/>
            <a:ext cx="3705225" cy="2080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3931" y="1152526"/>
            <a:ext cx="853293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Our Strengths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30166" y="2646362"/>
            <a:ext cx="7929196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Key Carrier Partnership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Flexibility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Competitive Pricing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Measured Cycle Time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EDI with Carriers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Easy-To-Use Tracking System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Capacity Protection During Peak Season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3224" y="2063750"/>
            <a:ext cx="828088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TW" sz="24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1.Competitive Advantages</a:t>
            </a:r>
          </a:p>
        </p:txBody>
      </p:sp>
      <p:pic>
        <p:nvPicPr>
          <p:cNvPr id="10245" name="Picture 7" descr="G:\TDDOWNLOAD\3927dsa\3927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9169" y="1757363"/>
            <a:ext cx="363562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 descr="http://www.ltlmagazine.com/Media/CompetitiveAdvant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3119" y="5022850"/>
            <a:ext cx="2650881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3931" y="1156189"/>
            <a:ext cx="853293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Our Strengths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3224" y="2067413"/>
            <a:ext cx="828088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TW" sz="24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2. Market diversifying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1030166" y="2650025"/>
            <a:ext cx="7929196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1813" eaLnBrk="1" hangingPunct="1">
              <a:spcBef>
                <a:spcPct val="50000"/>
              </a:spcBef>
              <a:buFontTx/>
              <a:buChar char="-"/>
            </a:pPr>
            <a:r>
              <a:rPr kumimoji="1" lang="en-US" altLang="zh-TW" sz="1600">
                <a:latin typeface="Georgia" pitchFamily="18" charset="0"/>
              </a:rPr>
              <a:t> International Business Development Team (IBD)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030166" y="3081826"/>
            <a:ext cx="7064619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1813" eaLnBrk="1" hangingPunct="1">
              <a:spcBef>
                <a:spcPct val="50000"/>
              </a:spcBef>
              <a:buFontTx/>
              <a:buChar char="-"/>
            </a:pPr>
            <a:r>
              <a:rPr kumimoji="1" lang="en-US" altLang="zh-TW" sz="1600" dirty="0">
                <a:latin typeface="Georgia" pitchFamily="18" charset="0"/>
              </a:rPr>
              <a:t> IBD adds values to the company</a:t>
            </a:r>
          </a:p>
          <a:p>
            <a:pPr lvl="1" defTabSz="531813" eaLnBrk="1" hangingPunct="1">
              <a:spcBef>
                <a:spcPct val="50000"/>
              </a:spcBef>
            </a:pPr>
            <a:r>
              <a:rPr kumimoji="1" lang="it-IT" altLang="zh-TW" sz="1400" b="0" dirty="0">
                <a:latin typeface="Georgia" pitchFamily="18" charset="0"/>
              </a:rPr>
              <a:t>~	</a:t>
            </a:r>
            <a:r>
              <a:rPr kumimoji="1" lang="it-IT" altLang="zh-TW" sz="1400" b="0">
                <a:latin typeface="Georgia" pitchFamily="18" charset="0"/>
              </a:rPr>
              <a:t>Developing overseas </a:t>
            </a:r>
            <a:r>
              <a:rPr kumimoji="1" lang="it-IT" altLang="zh-TW" sz="1400" b="0" dirty="0">
                <a:latin typeface="Georgia" pitchFamily="18" charset="0"/>
              </a:rPr>
              <a:t>partners to expand our business 	network and 					worldwide development</a:t>
            </a:r>
          </a:p>
          <a:p>
            <a:pPr lvl="1" defTabSz="531813" eaLnBrk="1" hangingPunct="1">
              <a:spcBef>
                <a:spcPct val="50000"/>
              </a:spcBef>
            </a:pPr>
            <a:r>
              <a:rPr kumimoji="1" lang="it-IT" altLang="zh-TW" sz="1400" b="0" dirty="0">
                <a:latin typeface="Georgia" pitchFamily="18" charset="0"/>
              </a:rPr>
              <a:t>~	Strengthen existing markets &amp; explore the new markets</a:t>
            </a:r>
          </a:p>
          <a:p>
            <a:pPr lvl="1" defTabSz="531813" eaLnBrk="1" hangingPunct="1">
              <a:spcBef>
                <a:spcPct val="50000"/>
              </a:spcBef>
            </a:pPr>
            <a:r>
              <a:rPr kumimoji="1" lang="it-IT" altLang="zh-TW" sz="1400" b="0" dirty="0">
                <a:latin typeface="Georgia" pitchFamily="18" charset="0"/>
              </a:rPr>
              <a:t>~	Connecting to more than 120 agents worldwide to do bilateral and 					triangular trade of all kinds</a:t>
            </a:r>
          </a:p>
          <a:p>
            <a:pPr lvl="1" defTabSz="531813" eaLnBrk="1" hangingPunct="1">
              <a:spcBef>
                <a:spcPct val="50000"/>
              </a:spcBef>
            </a:pPr>
            <a:r>
              <a:rPr kumimoji="1" lang="it-IT" altLang="zh-TW" sz="1400" b="0" dirty="0">
                <a:latin typeface="Georgia" pitchFamily="18" charset="0"/>
              </a:rPr>
              <a:t>~	Strong service networks in Hong Kong and China mainland to 					accommodate your  freight management and logistics needs</a:t>
            </a:r>
          </a:p>
          <a:p>
            <a:pPr lvl="1" defTabSz="531813" eaLnBrk="1" hangingPunct="1">
              <a:spcBef>
                <a:spcPct val="50000"/>
              </a:spcBef>
            </a:pPr>
            <a:r>
              <a:rPr kumimoji="1" lang="it-IT" altLang="zh-TW" sz="1400" b="0" dirty="0">
                <a:latin typeface="Georgia" pitchFamily="18" charset="0"/>
              </a:rPr>
              <a:t>~	Our 150 employees are highly motivated and aggressive 				sales 	pushing for freehand business and follow up sales leads 					aggressively</a:t>
            </a:r>
          </a:p>
          <a:p>
            <a:pPr defTabSz="531813" eaLnBrk="1" hangingPunct="1">
              <a:spcBef>
                <a:spcPct val="50000"/>
              </a:spcBef>
              <a:buFontTx/>
              <a:buChar char="-"/>
            </a:pPr>
            <a:endParaRPr kumimoji="1" lang="en-US" altLang="zh-TW" sz="1600" dirty="0">
              <a:latin typeface="Georgia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3931" y="1295400"/>
            <a:ext cx="853293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Express &amp; Air Freight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3224" y="2057400"/>
            <a:ext cx="828088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Services: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030166" y="2819400"/>
            <a:ext cx="7929196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Door-to-Door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Door-to-Airport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Consolidation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Full, or Part-Aircraft charter solutions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Hand Carry / Courier Services</a:t>
            </a:r>
          </a:p>
        </p:txBody>
      </p:sp>
      <p:pic>
        <p:nvPicPr>
          <p:cNvPr id="12293" name="Picture 8" descr="http://www.cedra.co.nz/assets/Air-Freight-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48200"/>
            <a:ext cx="768740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5103935" y="3261438"/>
          <a:ext cx="2325565" cy="654050"/>
        </p:xfrm>
        <a:graphic>
          <a:graphicData uri="http://schemas.openxmlformats.org/presentationml/2006/ole">
            <p:oleObj spid="_x0000_s19512" name="Photo Editor 影像" r:id="rId3" imgW="4285714" imgH="676369" progId="">
              <p:embed/>
            </p:oleObj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5103935" y="2181938"/>
          <a:ext cx="1795096" cy="868362"/>
        </p:xfrm>
        <a:graphic>
          <a:graphicData uri="http://schemas.openxmlformats.org/presentationml/2006/ole">
            <p:oleObj spid="_x0000_s19513" name="Photo Editor 影像" r:id="rId4" imgW="1448002" imgH="809738" progId="">
              <p:embed/>
            </p:oleObj>
          </a:graphicData>
        </a:graphic>
      </p:graphicFrame>
      <p:pic>
        <p:nvPicPr>
          <p:cNvPr id="1029" name="Picture 18" descr="http://www.ce-air.com/upload/zh_CN/homepage/JPG1119411163114.jp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849923" y="2037475"/>
            <a:ext cx="1462454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7562850" y="2181938"/>
          <a:ext cx="1223596" cy="1028700"/>
        </p:xfrm>
        <a:graphic>
          <a:graphicData uri="http://schemas.openxmlformats.org/presentationml/2006/ole">
            <p:oleObj spid="_x0000_s19514" name="Photo Editor 影像" r:id="rId7" imgW="666667" imgH="647619" progId="">
              <p:embed/>
            </p:oleObj>
          </a:graphicData>
        </a:graphic>
      </p:graphicFrame>
      <p:pic>
        <p:nvPicPr>
          <p:cNvPr id="1030" name="Picture 21" descr="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9923" y="2829638"/>
            <a:ext cx="199438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AutoShape 32"/>
          <p:cNvSpPr>
            <a:spLocks noChangeArrowheads="1"/>
          </p:cNvSpPr>
          <p:nvPr/>
        </p:nvSpPr>
        <p:spPr bwMode="auto">
          <a:xfrm>
            <a:off x="4904643" y="1966039"/>
            <a:ext cx="4054719" cy="4751387"/>
          </a:xfrm>
          <a:prstGeom prst="roundRect">
            <a:avLst>
              <a:gd name="adj" fmla="val 5829"/>
            </a:avLst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b="0"/>
          </a:p>
        </p:txBody>
      </p:sp>
      <p:pic>
        <p:nvPicPr>
          <p:cNvPr id="1032" name="Picture 36" descr="PIA%20LOGO_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9923" y="3477339"/>
            <a:ext cx="152839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39" descr="20083179421353_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15866" y="4198063"/>
            <a:ext cx="73122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4800" y="1289450"/>
            <a:ext cx="8532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Air Freight Carrier Partner</a:t>
            </a:r>
          </a:p>
        </p:txBody>
      </p:sp>
      <p:sp>
        <p:nvSpPr>
          <p:cNvPr id="1037" name="AutoShape 32"/>
          <p:cNvSpPr>
            <a:spLocks noChangeArrowheads="1"/>
          </p:cNvSpPr>
          <p:nvPr/>
        </p:nvSpPr>
        <p:spPr bwMode="auto">
          <a:xfrm>
            <a:off x="650631" y="1966039"/>
            <a:ext cx="4054720" cy="4767261"/>
          </a:xfrm>
          <a:prstGeom prst="roundRect">
            <a:avLst>
              <a:gd name="adj" fmla="val 5829"/>
            </a:avLst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b="0"/>
          </a:p>
        </p:txBody>
      </p:sp>
      <p:pic>
        <p:nvPicPr>
          <p:cNvPr id="1038" name="Picture 6" descr="http://t0.gstatic.com/images?q=tbn:ANd9GcQbz0mmfRzFLXLNqYAYro4C2KImDkol6CpMVjKEHImOTFCVW6b98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49923" y="5998288"/>
            <a:ext cx="179509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8" descr="http://www.eureka.lk/bluenote/srilanken_logo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37992" y="4485401"/>
            <a:ext cx="1395046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4" descr="http://www.oleole.com/media/main/images/blogs/images/group1/subgrp31/blogimg_1650_6107-20100913105115404504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75489" y="2181939"/>
            <a:ext cx="1364273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6" descr="http://www.iata.org/whatwedo/PublishingImages/cargo2000/image-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64266" y="4629864"/>
            <a:ext cx="161778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 descr="http://sharealogo.com/wp-content/uploads/Garuda_Indonesia_eps.png"/>
          <p:cNvPicPr>
            <a:picLocks noChangeAspect="1" noChangeArrowheads="1"/>
          </p:cNvPicPr>
          <p:nvPr/>
        </p:nvPicPr>
        <p:blipFill>
          <a:blip r:embed="rId15"/>
          <a:srcRect t="17390" b="20006"/>
          <a:stretch>
            <a:fillRect/>
          </a:stretch>
        </p:blipFill>
        <p:spPr bwMode="auto">
          <a:xfrm>
            <a:off x="5103935" y="5626814"/>
            <a:ext cx="1395046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20" descr="http://www.flightglobal.com/blogs/flight-international/assets_c/2011/03/Hong%20Kong%20Airlines%20747-8I_2-thumb-560x399-121049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98323" y="6069725"/>
            <a:ext cx="159433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4" descr="http://neelrao.com/800px-American-Airlines-Logo.svg_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10962" y="3332875"/>
            <a:ext cx="1926981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6" descr="http://thirtythousand.files.wordpress.com/2012/01/singapore-airlines-logo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030916" y="4063125"/>
            <a:ext cx="195482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8" descr="http://www.utapao.com/TG%20WEB2010/PIC%20FOR%20WEB/NewLogoTHAI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710962" y="5998289"/>
            <a:ext cx="1861038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30" descr="http://neelrao.com/ROYAL_JORDANIAN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175489" y="5001339"/>
            <a:ext cx="1475642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32" descr="http://t3.gstatic.com/images?q=tbn:ANd9GcStSWFmTVJy3U4Y4w_kOOtROCBnLYQ-tTdeB5aLnFwT1EYsC5NEGFnW1ez_pQ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910254" y="4479051"/>
            <a:ext cx="172768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34" descr="http://www.dynamicartsgallery.com/NorthAmericanCanadianAirlines/Polar%20Air%20Cargo%20Wings%20of%20Change%20Boeing%20747-46NF%20SCD%20%20N451PA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49923" y="5350589"/>
            <a:ext cx="1919654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36" descr="http://img1.imagehousing.com/79/5b6b6aaa336a9f6d36185e89cd3ecaca.pn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303228" y="3909139"/>
            <a:ext cx="135401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AutoShape 28" descr="data:image/jpeg;base64,/9j/4AAQSkZJRgABAQAAAQABAAD/2wBDAAkGBwgHBgkIBwgKCgkLDRYPDQwMDRsUFRAWIB0iIiAdHx8kKDQsJCYxJx8fLT0tMTU3Ojo6Iys/RD84QzQ5Ojf/2wBDAQoKCg0MDRoPDxo3JR8lNzc3Nzc3Nzc3Nzc3Nzc3Nzc3Nzc3Nzc3Nzc3Nzc3Nzc3Nzc3Nzc3Nzc3Nzc3Nzc3Nzf/wAARCACdAKYDASIAAhEBAxEB/8QAHAABAAIDAQEBAAAAAAAAAAAAAAYHAwQFAQII/8QASRAAAQMDAQUFAwcGCwkAAAAAAQACAwQFEQYHEiExQRNRYXGBIpGhFCMyUrHB0RVCcoKSwiQlM2Nkg5OisuHxF0NTVFZiw9Pw/8QAGwEAAgMBAQEAAAAAAAAAAAAAAAUDBAYBAgf/xAA3EQABBAADAwgKAgIDAAAAAAABAAIDBAURIRIxUQYTIjJBYYGhFBUzcZGxwdHh8CNCUvE0Q3L/2gAMAwEAAhEDEQA/AJeiIvlq1SIiIQiIi7khE8crl3jUFrsrc3GrZG8jIiHtSO8mjioNddqEpy20W9rP5yqOT+y38Uzp4Rct6xs04nQKvLaii0cdVZvxQAnoqMqdY6kuD3M/KU3Hj2dOwNA8t0ZWtLRairWZkpbzUg9XRTPB96ct5LPb7WVo/fBUziYPVaSr8xk44pjz9y/Pp0/eonZNnuTSOO8KaTh6gLILjfbWQ75Vcqbd5CRzwPc7gvZ5Ltd7OcH99656yy3sV/eqKmbZtCv9K5vbzRVseeImjAP7TcfeplZdo9qrXNiuDH0Erh9J5Do8/pDl6hLbfJ69ACQ3aHd9t6sRX4X6E5e9TRF8RSxzRtkie17HDLXNIIPkQvtI3NLTkQroIKIiLyhEREIRERCEREQhERYK6qp6Cklq6yQRQRt3nuPQL2xhe4NaMyVwkAZlfVTUQ0sD56iVkUMY3nvecBo81WWp9o01Rv09g3oIeTqpwG879EdB4nj5Lh6s1TWakq+yY18dEH4gpm8S854F2Obj3dFKdIbPmMbHW6gY2R5ALKM8m+L+8+HLvythWw2rhcQsXtXdjf3/AEEqksS2XbEOg4qI2PS141FIZ443CF5y+rqXHDj4Hm7n096sC07N7NRtY6v7SvlGCS9xYzPg0HiPMlTJrQ0BrWhrQMAAcAF6ll7lDbn6MZ2G8ArENCJmrtStekoqWijDKSmhgYBgCKMNx7lsHjx6oiROe5xzccyroaBuTkvHtEg3XgOHc4ZC9RcDiDmEZBcG6aOsVzJfPb2MlP8AvICY3fDgfXKg972aV1LvS2ef5ZGOIhkw2QeR5H4K1kKa08bu1iNl+Y4HVVpacMg1GRVDWW+XfTNUWU75IcOzLSTsIafNp4g+IwVbWl9VW/UMQbC7sKxozJTPdxHi3vHj78LPqPTdu1BT7lZFuzNHzdQzg9n4jwKqC92W56UukRke5ha7ep6uHgHeR6HvH2haEGjjjMstib5/f5qhlNTOe9qvdFFND6uiv8JpqrdZcYm5c0cBK36zfvHRStZG3UlqymKUZEJrFK2Voc1ERFVUiIiIQiIg5rqEJwM5AHeVTWv9UOvde6kpZP4tp3Ybuu/lnDm7y6D3qabS78612cUVM7FVXBzMg8WR/nH14D1Pcohs106y6XM11UzNJRuBDSOEknQeQ4H3LX4JViqV3YhP2dX948EquSuleIGeKkuzzSAoYY7tc4v4ZI0Ohie3HYNPUj6xB9OXep3zCIs5euy3JjLIfwr8MLYmbLUREVNTIiIuIRERCEREQhFp3a2Ut3oZKOuiEkT/AHtPQg9CtxF7jkdG4OaciFxzQ4ZFUPeLZcdJ3xrBI5ssThJTVDBgSDvx8CPuVwaVv0OoLTHVsAZMPZniB+g8fceY81i1lYGX+zSQNAFXFl9M/udjlnuPL/RVboe9vsN/Z8oDmQVDhBUsdw3PawHHxac+mVs37ON0C/L+Vnn/AL+aUDOnNl/Uq7wiA5yixRGRThERFxCIi52o651usVfVsID4oHlmfrYwPipYYzJI1g3k5Ly92y0u4KnNaXGS86oqnREyMbJ8ngYO4HHDzdk+quHTdrZZbLS0DQN6NmZHY+k88XH3qotnltFx1TRseMx038IdjqW/R/vY9xVz09woqqR8VPVwSyRuLHMZIC5rhzBHetbyjcY2R04h0WgE5fAJXQAc50rt5Wyi5txv1stdbBR19WyCadpcwPBxgd55D1XRY9r2h7HBzSMgtOQVk3wSMaHOaQDuTMSNJyB1XqJlFFkvaIiLiERFy7pqKz2h5juNfDDIBvdmcl+O/dGT8FLFDJK7ZjBJ7l5c9rRm45LqIopJtD02z6NVPJ+jTP8AvAWB+0vTzeH8LP8AU4+9XRg99wzER+ChNuAf2CmSKFf7TdP/ANL/ALL/ADX2zaXp130n1Tf6n/NevU18f9RR6ZB/kpkeeQqd2n2gW+/mrjb8xXt38DpIMBw+w+pU4j2h6YcONfJH+lTyfcCtHXclDqLR8lfbZxUNo5RIHtBA7nDiB0OfQJlgzbVC4wysLWu0OY07vNVrZiniOyQSNV1dAXU3XTNM+V+9PB8xKScklvInxIwfVSNVbsgrdy43ChLjiaNsrW+LSQfg4e4K0lQxuqK157RuOo8VPTk5yEE70REShWkUQ2p1PyfSb4+OaiojiGPVx/wqXqDbXT/EFGP6a3/A9NMFaHYhEDxVa4coHLkbHoWurbpORxjijYP1i4/urq3rZrR1U01Xba2emqJHl+JDvtDjxOD9Ie8rBseaBQXN2OJnYP7qsJM8XxCxWxKQxOy3D36BV6teOSu0OHFUTqSw362P7a8slmjADBU9qZWY6DePEc+AOOa1bPfbnZXh1trJImZ4xE70bv1Tw9eav9wDgQQCCMEEcCFD9RbP7bcy6egPyCqPHLBmNx8W9PMfFMaXKOCZohuMAHcNPgq81B7TtRH7rUs+0GT5FFU362yw08hLW1tOwuicQccRzHHxKmVvuVFc4O3t9VFUR98bs48x09VUDnal0NUGOTDaaQ43XjtKeX8D7ituluelbhO2onhqrBcBx+U0Tj2ZPkM4z5eqju4JBN/LAOidxb0h4jf8F2G49nRf56K3kUftN/tcNCyOr1HR1krSd6Zz2sJHTIHhha9117YKBh7KqNZJj2WUw3s+buQ96zYw2y6QxsYT4H6pj6RGG5uOS79yroLbQz1tW/chhYXOOPgO8nkqDvNylu90qa+cYfO8u3fqt5AegAXQ1Tqit1HOztwIqWMkxQN5Dpknqfx4LhLd4FhBosMknXd5Dgkty1z7sm7gskEMlRNHDAwvlkcGsY3m4lT62s1jb6KKkptK29zYxjflha57upJPacTlRTT1BDVTPmmvUNpMBBZK8kPcTn6OCDw+9dtzbTGd2q17XSO/mmTEferOIP5xwjAzA4tcfko4G5DaPzC7Yq9d/wDTFs/sG/8AsXjqrW/5+lLW7zpgf/IuJnTp56zux/q5fwWzbaK0XGsjo7frC8STyHDWhkgz8OHqljomtbtOYAP/AA8fVWA4k5A+Y+y7Npp7zca6OnvWkbTDTOz2s3Y4wB3DeOSpVc7ZANNV1uo4Y4IXU0rI2Rtw1pLSeXnxWay238lW+OlNVPVPGS6ed5c55J7z06Y8FuyAdm/u3Ssravc5OOb0aCMss8j36kpnFDssO1vKpPZzUOh1fb8HAmD43DwLCR8QFd3cqE0QSNU2Yj/mWhX2OACa8rABaY7iPqq2GH+MjvRERZNM0UL2swuk0zFI0fyNWxzvItc37XBTRcPW9H8u0rcog3ec2EyNA55Yd77kwwuXmrsTzxChst2oXDuUR2OzHN2gJGPmpAP2gfuVlKnNltc2l1OIXnDayF0eMc3D2h9hVxpjymhLMQcf8gD9FXw52cAHBERFn1eWOeGGohfBURskieMOY9uWkeIVfak2bMfvVGn3iM8zTSu9n9V3TyPwVip5q/SxKxSdtRO8OxQzV2TDpBfnOtoqihqHU1bTyQzt5skbg+nf5rDyX6Fu1ooLxT9hcaVk7ObSeDmHvBHEKudQbNKqDfmsc3ymPiewlOHjwDuR9cLcYfykrWAGzdB3kk09CSPVuo81A4o5JpGxwxukkccNY1pcXHuAHNTSz7NbpVhslzmjoYjzYPblPpyHvPkohPBV26qa2oinpamNwc0OaWOaRyI/FWNpTaLFIyOk1Aezl5NqwPZd+kByPiOHkrWLzXWwh9LIjt7T4KKsyEvyl0XVpNnOn6doE0U9U7HEyzEA+jcLrxaVsETQ1tmoiB9aEOPvPFdWCaOeJksEjJInjLXscHNI6EEL7wF89mxC48/ySOz95T1leFo6LQud+QrQBwtdH/YtWSjtNuop3T0dDTQSuG6ZIow0kd2VuoqxnlIy2j8VIGN7Ai1rlUMpLdVVMn0IYHyO8mtJ+5bKju0GtbRaSryTh0zRA0Z5lxx9mfivdOIzWGRjtIXJnbEZcqs0DF2urrU0/myF37LHH7levRVHsmozLqCepIG7T056dXHH2Aq3E95VSh1wM4AKlhjcoi7iUREWYTFF44Nc0teMtIwR4L1Oq9NORzQdyoKuhl03qWRkYJkoKlr4+PNoIc33ghXtQVcVfRwVdOcxTxtkYfAjKr/azZS5sF6p2Z3PmqnA6fmuPrw9QvdleoGmN1jqpBvMy+lJP0hzc305+/uWyxNnrLDWW2auYNfr90orn0ew6I7juVjIiLGJuiIi4hE4dURdCFq3C30dxgMFfTRVEZ/NkbnHl3eih112ZW2oBda6mWjf0Y/51nxOfip2iu1cStVfZPIHDs+ChkrxSdYKphpvWemS59nldLFxJbSu3s+cbhx9AVtw7SLnby2G92cl/wBbDoHH9VwKs5YqmngqojFUwxzMIwWyNDgR3YKZ+uorH/LgDjxGhVb0NzPZPIUJbtStIbmWgr2nuAYf3gpjbKw11FFVOpZ6btRlsc4AeB0yATjy5rmM0fYI6+KuitkLJonbzQ3Ibnv3c4+C7vNU78tBzQKrCD25nyU0DZwc5Tmiq3a1dmzVtLaonAinBlmx0eR7I893Jx/3BWLebnBZ7ZPcKk+xC3Ib1eejR4k4CpCjgrNU6kaxxc6arm35XDlG3qfIDh7k05N1BzjrknVYPP8ACrYhLoIm7yrI2V2v5Hp99a9uJK6TeGRxDG5Df3j6qaLHTQRUtPFT07AyKJgYxoHAADACyJFfsm1ZfMe0q7BHzcYbwRERU1KiIi6hYa2lhrqSakqWb8MzCyRucZBGFRl7tdbpW/CNr3tfE8S0tR9dvQ5+BV8rjaq09S6it3yebDJ48mnm3cmN34HAyPwT3A8UFOXYl9m7f3d/3VK5W51ubesFj0jqSDUVuErS1lXEAKiHluu7x4Hp7l3VQjXXbSd8OCaeugPEcSyRv7zT/wDcVbeldV0OoYA1juxrmtzLTOPHxLe8fZ1U2MYMYD6RXGcZ107PwvFW3t9CTRykCIizaYIiIhCIiIQiIi6hF8vc1jC97mta0ElzjgAL4qqiCkp3z1UrYooxlz3nAAVS621s+8l1Dbi6K3A+28gh03mOjfDr8E0wzC5r8mTRk3tPBVrNlkDdd/Ba2vdUG/VwhpHH8nU7sxHH8q7GC8+8geHmpts50060UBr62Mtrqpv0XDjFHng3wJ5n07lwtnujjLJHd7tDuxNOaaB4+mfrkdw6A+as9OMavxQQihV6o3n981VqQOe/n5N/YiIiyZTNERFxCIiIQiIi6hcfUmnaHUNH2NY3dlYPmp2Ab8Z/DvH+qqC+6fu2mKtsk2+1m8exrYHEDwwRxafD7Ve6+JoY6iJ0U0bJI3DDmPAII8QnmF45LSHNuG0zh9lTs02y9IaFVnp3aTNEGQX6IysAwKqFvtD9JvXrxHuVhWu72+7RCS3VcU7SOTT7Q8xzHqofftmtHVF8tnqHUkh4iJ/tRZ8OrfiPBQa5aYv1leZZqKYBnET0xL2gebeI9cJu6lhWJ9Ku/Ycez8fYqoJrNfovGYV7ZRUZbtbX+hw2O5OmaBwFQBJ8efvK6zNpt+bzp7a8d5iePseqUnJW609Ag+OSmbiURGoIVuoqlftQvRPzdFbWjqSyQ/vhaVVtF1DM1wbPTQZ6xQ8R5bxK8M5LX3HXIeK67EoctM1csjmRsL5HBjBzc44CiV92g2i3B8dG419QOG7EcMafF/L3ZVX9petR1Bbv1lxf1aC5zW+n0WqTWbZrcaotku0zKKHHGNhD5PwHxV5uCUaXTuyg5dg/c1Cbk8ukTfFcG8X28anrWRzlzy53zVJADu58G9T4lTXR+z8U5jr7+wPmB3mUnAtZ4u7z4cvNSyw6dtlhi3LfTgSHg+Z53pH+bvuGAuthVb+Pgs5ik3YZ5/j5qWCj0tuU5lOeERFmCc0xAyRERcQiIiEIiIhCIiIQiIiEIg4ckRdzQtOstVvrs/LaKmnz/wASIH7QuTPofTc5y+1xtP8ANvez/CQpEisx3bMfUkI9xKjdBG7e0KMN2f6Za4OFtyR9aolP7y6NLpix0rmugtVI1zeTuzBPvK6yL0/ELb9HSE+K4K8Q3NC8YxrGhrWhrRyDRgD0XuERVS4k5kqUDLciIi8oRERCEREQhEREIX//2Q=="/>
          <p:cNvSpPr>
            <a:spLocks noChangeAspect="1" noChangeArrowheads="1"/>
          </p:cNvSpPr>
          <p:nvPr/>
        </p:nvSpPr>
        <p:spPr bwMode="auto">
          <a:xfrm>
            <a:off x="58616" y="-582613"/>
            <a:ext cx="1169377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052" name="Picture 30" descr="http://www.yourlogoresources.com/wp-content/uploads/2011/07/lufthansa-logo.jp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846385" y="4198063"/>
            <a:ext cx="731227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/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295400" y="3048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http://i00.i.aliimg.com/photo/v0/111381278/SEA_FRE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337950"/>
            <a:ext cx="254683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8756" y="2012738"/>
            <a:ext cx="77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Services: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018291" y="2557876"/>
            <a:ext cx="7929196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FCL and LCL services with first class carriers from Hong Kong to major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1600" dirty="0">
                <a:latin typeface="Georgia" pitchFamily="18" charset="0"/>
              </a:rPr>
              <a:t>   destinations all over the world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Proactive cargo consolidation program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Marine insurance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N.V.O.C.C. services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Transshipments and on-forwarding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Customs Clearance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Preparation of documents for banks and consular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Freight collection &amp; settlement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Continuous monitoring of customer's shipment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Pre-alert, arrival &amp; cargo availability report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-"/>
            </a:pPr>
            <a:r>
              <a:rPr lang="en-US" altLang="zh-TW" sz="1600" dirty="0">
                <a:latin typeface="Georgia" pitchFamily="18" charset="0"/>
              </a:rPr>
              <a:t>  Advice in routing, transit time and shipping schedule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2056" y="1358064"/>
            <a:ext cx="853293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ea typeface="新細明體" pitchFamily="18" charset="-120"/>
              </a:rPr>
              <a:t>Sea Freight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3400"/>
            <a:ext cx="6019800" cy="89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582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Photo Editor 影像</vt:lpstr>
      <vt:lpstr>Slide 1</vt:lpstr>
      <vt:lpstr>Slide 2</vt:lpstr>
      <vt:lpstr>Slide 3</vt:lpstr>
      <vt:lpstr>  Products and Services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KaLiM</dc:creator>
  <cp:lastModifiedBy>SHOVON</cp:lastModifiedBy>
  <cp:revision>53</cp:revision>
  <dcterms:created xsi:type="dcterms:W3CDTF">2006-08-16T00:00:00Z</dcterms:created>
  <dcterms:modified xsi:type="dcterms:W3CDTF">2019-01-31T06:07:28Z</dcterms:modified>
</cp:coreProperties>
</file>