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5EAE-505C-20F2-265B-549E4E4CD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6FBD8-D251-A9BC-8985-2E080DC2D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A2A8-C502-CEFD-94D5-59E8A800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E666-699C-4689-9BF9-6E48C25E5C1F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A6A24-1495-7F91-F6C1-764BB051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FCE4-B6A3-EF41-4AA5-6787114D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C26A-BCDB-41E3-8841-B3F31DBE3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1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5342-5D44-6FB2-A16B-C34A2793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94166-9BEF-E596-AA3E-985EFC889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AFA4-7F3A-C976-72EB-ADE066C7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E666-699C-4689-9BF9-6E48C25E5C1F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68E1-C73F-89BF-F761-C13EDC2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4012-B693-792C-55DB-5575381C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C26A-BCDB-41E3-8841-B3F31DBE3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72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CCD61-2635-4B23-BFCC-C992B3226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A59DE-906B-B868-3473-1CF391E76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95367-DD8B-8970-0426-75FD1BF5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E666-699C-4689-9BF9-6E48C25E5C1F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E9FDE-3A1B-B2AD-30CD-AB79ABAD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915D-A264-8E5A-107D-19743CA3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C26A-BCDB-41E3-8841-B3F31DBE3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12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4D61-806D-2CE0-055B-612B0155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44A9-CBFC-559B-3E06-ED2C50C7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0530-672A-2802-2527-9A24D22C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E666-699C-4689-9BF9-6E48C25E5C1F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AF0C-DC68-9801-1125-29FED258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881EF-37B8-E7B9-305A-4105F29E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C26A-BCDB-41E3-8841-B3F31DBE3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37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26DD-12D7-1A4F-0E8C-B9B59115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7E924-D020-7D8A-8C04-CFF64A035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62DA0-C692-2A76-85BC-751483E0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E666-699C-4689-9BF9-6E48C25E5C1F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7300D-309A-D034-A95B-0EE96E0B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1A3E9-E7A9-F749-DAB4-A377D9F2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C26A-BCDB-41E3-8841-B3F31DBE3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9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B664-FC8F-79EF-5270-B40CC871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7AA3-BE45-D2E2-E021-C5B0D02C0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FB97E-8ED1-78BF-988B-FDD2A8C01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813E0-50EB-2EA8-CEFE-FB3B95D2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E666-699C-4689-9BF9-6E48C25E5C1F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7C031-8521-A6E3-0264-28918345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DC54A-F77F-110F-3C6D-EA88E58E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C26A-BCDB-41E3-8841-B3F31DBE3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0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D17B-020B-4B90-DC0E-954278B8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84276-F9A1-47B6-4A93-008BB0E97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FC35A-B399-96A8-9059-9AE3E877F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904FD-EC64-6E21-15E4-7955DB228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A229C-55FB-1E87-3B83-3D01F30F2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90D35-28E2-0772-4B07-08210FE7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E666-699C-4689-9BF9-6E48C25E5C1F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E63D3-107A-2AD2-C7ED-B45F461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F183E-521B-BF8F-4C5E-89A99D3C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C26A-BCDB-41E3-8841-B3F31DBE3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08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6EF5-8172-F505-B40F-E2C1B6DF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EFD81-DB15-9F99-92A9-D958584F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E666-699C-4689-9BF9-6E48C25E5C1F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4C356-D8E6-BE1D-40D3-C386B326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E9BAA-3EA0-4F24-2815-ACE5B1B3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C26A-BCDB-41E3-8841-B3F31DBE3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6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6A97D-9774-9619-41F4-7E7DDE0B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E666-699C-4689-9BF9-6E48C25E5C1F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A981E-3E28-73EC-308F-3C606281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BFB30-AD92-7EA6-D1A5-E5777DFC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C26A-BCDB-41E3-8841-B3F31DBE3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26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B095-B7D2-5963-7A3E-734D3AD7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C68B-0A87-F1C7-4E45-CFC1A1DC0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1D874-7D6D-D5F9-B68E-F019AB35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08C6A-9354-53C4-1279-12B3121A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E666-699C-4689-9BF9-6E48C25E5C1F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FE173-E34F-226E-F7C9-E09DADD4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73720-257A-EF44-9174-072583F4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C26A-BCDB-41E3-8841-B3F31DBE3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03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6FD9-0730-240D-DA66-2EB99A4F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21CB6-5F60-16AB-ACD9-0E9116642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A05CD-42A5-1AA6-F34B-D3698DC6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8E7C9-0471-B388-A60E-A0234B1A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E666-699C-4689-9BF9-6E48C25E5C1F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A5B69-5977-2BCA-A5C9-18260F12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1259A-63F6-A6C2-E5BD-540613D2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C26A-BCDB-41E3-8841-B3F31DBE3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49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8423D-80D3-A40F-21F7-42EF6BC6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59347-B9D4-64AE-1A91-6F66F83B0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EB4E6-539E-A4C3-5556-62CF5A92D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CE666-699C-4689-9BF9-6E48C25E5C1F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E14D-92C5-34A1-20F9-F907FDC2A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6AA14-3AF2-FDE9-5853-0BF103BED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AC26A-BCDB-41E3-8841-B3F31DBE3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0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CB7277-0CB6-F574-60C9-1581950C1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" t="15538" r="3750" b="72739"/>
          <a:stretch/>
        </p:blipFill>
        <p:spPr>
          <a:xfrm>
            <a:off x="595745" y="221673"/>
            <a:ext cx="11416145" cy="803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73FE29-FF33-D049-56AE-EB3604512932}"/>
              </a:ext>
            </a:extLst>
          </p:cNvPr>
          <p:cNvSpPr txBox="1"/>
          <p:nvPr/>
        </p:nvSpPr>
        <p:spPr>
          <a:xfrm>
            <a:off x="2665157" y="2351782"/>
            <a:ext cx="6861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LENDING CLUB CASE STUDY </a:t>
            </a:r>
          </a:p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D5870-2480-059C-7C81-82373D2C2CAC}"/>
              </a:ext>
            </a:extLst>
          </p:cNvPr>
          <p:cNvSpPr txBox="1"/>
          <p:nvPr/>
        </p:nvSpPr>
        <p:spPr>
          <a:xfrm>
            <a:off x="718699" y="4878656"/>
            <a:ext cx="6582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Kalpesh Krushna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Zambare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5/02/2023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2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B50849-721F-DB8C-2CC6-E2429124F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" t="15538" r="3750" b="72739"/>
          <a:stretch/>
        </p:blipFill>
        <p:spPr>
          <a:xfrm>
            <a:off x="547619" y="221673"/>
            <a:ext cx="11416145" cy="803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882075-5710-B607-A637-D48608F8C485}"/>
              </a:ext>
            </a:extLst>
          </p:cNvPr>
          <p:cNvSpPr txBox="1"/>
          <p:nvPr/>
        </p:nvSpPr>
        <p:spPr>
          <a:xfrm>
            <a:off x="547619" y="1239252"/>
            <a:ext cx="9390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2: Consideration of Member grades when processing loan application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Plot3: Considering loan term when processing application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A8B0D-12CA-7FFA-A4B4-E5197DBF6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60" t="33300" r="30921" b="12263"/>
          <a:stretch/>
        </p:blipFill>
        <p:spPr>
          <a:xfrm>
            <a:off x="944415" y="2284264"/>
            <a:ext cx="10136669" cy="39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6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C7BF23-3162-0ECC-FBD6-259BB18AE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" t="15538" r="3750" b="72739"/>
          <a:stretch/>
        </p:blipFill>
        <p:spPr>
          <a:xfrm>
            <a:off x="547619" y="221673"/>
            <a:ext cx="11416145" cy="803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8E6F0C-D027-90AD-9D2A-ADC470E48AD6}"/>
              </a:ext>
            </a:extLst>
          </p:cNvPr>
          <p:cNvSpPr txBox="1"/>
          <p:nvPr/>
        </p:nvSpPr>
        <p:spPr>
          <a:xfrm>
            <a:off x="547619" y="1025237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&lt;Conclusions&gt;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D0012-61B4-B09E-26E4-BC3B7608AA42}"/>
              </a:ext>
            </a:extLst>
          </p:cNvPr>
          <p:cNvSpPr txBox="1"/>
          <p:nvPr/>
        </p:nvSpPr>
        <p:spPr>
          <a:xfrm>
            <a:off x="457201" y="1684421"/>
            <a:ext cx="114161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Loan Purpose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Paid loan has good success rate for loan purpose for "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debt_consolidation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credit_card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loan purpose has success rate of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aprox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4000/(500+4000) ~= 86%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Duraiton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36month seems to be the ideal duration to avoid loan defaulter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State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large number of clients as members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 has 3k/3.5k ~=85% successful repay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has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~81% success repay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Length has significant impact on loan repayment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10+ years of employment length are the largest consumer of the loans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0,2,3 years of employment length are having ~86% success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1,4,5 years of employment length have ~83% success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and Purpose has no significant relation in loan repayment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having nay significant impact on term and purpose, except for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renewable_energy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educational loan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and loan duration has impact on the loan repayment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small_business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doing better with 36months term loan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grade with employment length has impact on the loan recovery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grade is not doing well on any emp length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1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2990B7-54C1-E19D-4D94-91964E2B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7" y="2398686"/>
            <a:ext cx="11089585" cy="2060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46255-88B0-E3D1-2067-E16789D4E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3" t="15538" r="3750" b="72739"/>
          <a:stretch/>
        </p:blipFill>
        <p:spPr>
          <a:xfrm>
            <a:off x="547619" y="221673"/>
            <a:ext cx="11416145" cy="803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67A33-2287-B698-6620-E8A24AEF7AAC}"/>
              </a:ext>
            </a:extLst>
          </p:cNvPr>
          <p:cNvSpPr txBox="1"/>
          <p:nvPr/>
        </p:nvSpPr>
        <p:spPr>
          <a:xfrm>
            <a:off x="385010" y="1323473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&lt;Conclusions&gt;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0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91AD66-63E9-8244-7EE5-E40FC6C3E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" t="15538" r="3750" b="72739"/>
          <a:stretch/>
        </p:blipFill>
        <p:spPr>
          <a:xfrm>
            <a:off x="595745" y="221673"/>
            <a:ext cx="11416145" cy="803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0F28C3-872C-AC63-5593-4F3DE2B8AAC6}"/>
              </a:ext>
            </a:extLst>
          </p:cNvPr>
          <p:cNvSpPr txBox="1"/>
          <p:nvPr/>
        </p:nvSpPr>
        <p:spPr>
          <a:xfrm>
            <a:off x="595745" y="1565564"/>
            <a:ext cx="862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Lending Club Loan Assessment for loan default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5E10A-BB58-C2C1-2CDF-3C3E12810558}"/>
              </a:ext>
            </a:extLst>
          </p:cNvPr>
          <p:cNvSpPr txBox="1"/>
          <p:nvPr/>
        </p:nvSpPr>
        <p:spPr>
          <a:xfrm>
            <a:off x="595745" y="2551835"/>
            <a:ext cx="10917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Lending Club is interested in understanding patterns which indicates if a person is likely to default.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case study is to process the data set received from the Lending Club data from past loan applicants and identify patterns where the loan is successfully repaid or defaulted.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assessment helps lending companies to identify risky loan applicants and take early decisions saving credit loss to the company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4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9A86CF-72B0-9F5F-B97B-68939DCD2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" t="15538" r="3750" b="72739"/>
          <a:stretch/>
        </p:blipFill>
        <p:spPr>
          <a:xfrm>
            <a:off x="595745" y="221673"/>
            <a:ext cx="11416145" cy="803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23BF8C-F071-2F3A-7163-7A948313B937}"/>
              </a:ext>
            </a:extLst>
          </p:cNvPr>
          <p:cNvSpPr txBox="1"/>
          <p:nvPr/>
        </p:nvSpPr>
        <p:spPr>
          <a:xfrm>
            <a:off x="595745" y="119149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FA36C-DA98-B590-3D14-EA7121C3BDCA}"/>
              </a:ext>
            </a:extLst>
          </p:cNvPr>
          <p:cNvSpPr txBox="1"/>
          <p:nvPr/>
        </p:nvSpPr>
        <p:spPr>
          <a:xfrm>
            <a:off x="595745" y="1837821"/>
            <a:ext cx="10100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analysis involves below flow for data analysis and problem solving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loan data from lending club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EB2AD-9BF2-02F7-4D8F-E2FE5EBB2882}"/>
              </a:ext>
            </a:extLst>
          </p:cNvPr>
          <p:cNvSpPr txBox="1"/>
          <p:nvPr/>
        </p:nvSpPr>
        <p:spPr>
          <a:xfrm>
            <a:off x="595745" y="2598003"/>
            <a:ext cx="11416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Learning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 part of this step carefully understand each columns from the data set, it’s possible impacts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BFFF4-E232-2CEC-67AC-F38435004177}"/>
              </a:ext>
            </a:extLst>
          </p:cNvPr>
          <p:cNvSpPr txBox="1"/>
          <p:nvPr/>
        </p:nvSpPr>
        <p:spPr>
          <a:xfrm>
            <a:off x="595745" y="4044218"/>
            <a:ext cx="11213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columns from datasets which are all empty, to reduce the size of the data set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data to lowercase, add numeric columns for the data to extrapolate graphs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remove outliers(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Impute or Remove rows which are not relevant (current:2% of entire set)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1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A5FAF3-041D-9D65-C7ED-D11C051F3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" t="15538" r="3750" b="72739"/>
          <a:stretch/>
        </p:blipFill>
        <p:spPr>
          <a:xfrm>
            <a:off x="595745" y="221673"/>
            <a:ext cx="11416145" cy="803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9B3168-1BC1-A56E-90AC-152C044D4D49}"/>
              </a:ext>
            </a:extLst>
          </p:cNvPr>
          <p:cNvSpPr txBox="1"/>
          <p:nvPr/>
        </p:nvSpPr>
        <p:spPr>
          <a:xfrm>
            <a:off x="595745" y="1204331"/>
            <a:ext cx="113026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univariate analysis using columns {purpose, term,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addr_state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verification_status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sub_grade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emp_length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on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loan_status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the observations from each of the analysis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columns which are of not much significance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graphs to understand the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BAA03-C2DB-143A-6BDA-F6B4D758A95C}"/>
              </a:ext>
            </a:extLst>
          </p:cNvPr>
          <p:cNvSpPr txBox="1"/>
          <p:nvPr/>
        </p:nvSpPr>
        <p:spPr>
          <a:xfrm>
            <a:off x="595745" y="3322417"/>
            <a:ext cx="11302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Bivariate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anlaysis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columns {(term, purpose),(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emp_length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purpose), (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sub_grade,emp_length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term,emp_length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the observations from each of the analysis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combinations which are of not much significance, to avoid confusion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graphs to understand the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other graphs and data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anslysis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required to get more patterns on the dataset.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4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73515F-E215-F75F-9E32-2730DCBBC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" t="15538" r="3750" b="72739"/>
          <a:stretch/>
        </p:blipFill>
        <p:spPr>
          <a:xfrm>
            <a:off x="595745" y="221673"/>
            <a:ext cx="11416145" cy="803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5A04B6-657E-2C08-6329-CD0407DC56B0}"/>
              </a:ext>
            </a:extLst>
          </p:cNvPr>
          <p:cNvSpPr txBox="1"/>
          <p:nvPr/>
        </p:nvSpPr>
        <p:spPr>
          <a:xfrm>
            <a:off x="476321" y="1209236"/>
            <a:ext cx="10964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Anlysis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part of initial analysis get the data and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sets for processing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rows with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loan_status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=“current” as it contributes only 2% of the dataset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outliers, as no much relevant data found in analysis form outlier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EADFF-A94D-E2D9-6E3D-0C7E7DF7DB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8841" t="41899" r="59939" b="33813"/>
          <a:stretch/>
        </p:blipFill>
        <p:spPr>
          <a:xfrm>
            <a:off x="595745" y="2962896"/>
            <a:ext cx="4560721" cy="3092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78C082-5C39-483F-DA9F-FEC940112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055" t="18520" r="8538" b="25842"/>
          <a:stretch/>
        </p:blipFill>
        <p:spPr>
          <a:xfrm>
            <a:off x="6880430" y="2778896"/>
            <a:ext cx="4560721" cy="363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6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5F7098-63C0-92C8-E839-7E0096BBE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" t="15538" r="3750" b="72739"/>
          <a:stretch/>
        </p:blipFill>
        <p:spPr>
          <a:xfrm>
            <a:off x="595745" y="221673"/>
            <a:ext cx="11416145" cy="803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F5C633-8014-4B48-D988-4EC27779196A}"/>
              </a:ext>
            </a:extLst>
          </p:cNvPr>
          <p:cNvSpPr txBox="1"/>
          <p:nvPr/>
        </p:nvSpPr>
        <p:spPr>
          <a:xfrm>
            <a:off x="595746" y="1193180"/>
            <a:ext cx="68532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Anlysis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of Analysis involves univariate analysis of the 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Lending Club data for different columns </a:t>
            </a: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 of loan default with purpose of loan.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Paid loan has good success rate for "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debt_consolidation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credit_cart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has success rate of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aprox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4000/(500+4000) ~= 86%</a:t>
            </a: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 of loan default with loan term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36month seems to be the ideal duration to avoid loan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C9728-72AC-6760-879E-21074E43F9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2561" t="14933" r="8811" b="48942"/>
          <a:stretch/>
        </p:blipFill>
        <p:spPr>
          <a:xfrm>
            <a:off x="7549376" y="1025237"/>
            <a:ext cx="4447813" cy="2476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2BEF3F-7F34-CE4C-808E-52061B255C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76" t="50000" r="8811" b="8272"/>
          <a:stretch/>
        </p:blipFill>
        <p:spPr>
          <a:xfrm>
            <a:off x="460916" y="3593837"/>
            <a:ext cx="11135337" cy="28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4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6C675-8EA4-8849-D0A4-CC11A93FB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" t="15538" r="3750" b="72739"/>
          <a:stretch/>
        </p:blipFill>
        <p:spPr>
          <a:xfrm>
            <a:off x="595745" y="185578"/>
            <a:ext cx="11416145" cy="803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1002F9-857D-D27A-8EBC-F695DBDFAC88}"/>
              </a:ext>
            </a:extLst>
          </p:cNvPr>
          <p:cNvSpPr txBox="1"/>
          <p:nvPr/>
        </p:nvSpPr>
        <p:spPr>
          <a:xfrm>
            <a:off x="324852" y="1120676"/>
            <a:ext cx="701441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of Analysis involves univariate analysis 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Lending Club data for different columns </a:t>
            </a: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 of loan default with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addr_state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 has 3k/3.5k ~=85% successful repay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has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~81% success repay </a:t>
            </a: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 of loan default with employment length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10+ years of employment length are the largest consumer of the loans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0,2,3 years of employment length are having ~86% success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1,4,5 years of employment length have ~83% success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C7190-BC79-B504-68A0-4DCE545E2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1184" t="21390" r="10198" b="43265"/>
          <a:stretch/>
        </p:blipFill>
        <p:spPr>
          <a:xfrm>
            <a:off x="7339263" y="1120675"/>
            <a:ext cx="4672627" cy="2669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B0849-61EB-1083-6572-D738B707F5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86" t="57184" r="10099" b="6997"/>
          <a:stretch/>
        </p:blipFill>
        <p:spPr>
          <a:xfrm>
            <a:off x="210734" y="4022199"/>
            <a:ext cx="11616308" cy="25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1B1241-9F68-C70D-069E-12FA8846D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" t="15538" r="3750" b="72739"/>
          <a:stretch/>
        </p:blipFill>
        <p:spPr>
          <a:xfrm>
            <a:off x="595745" y="221673"/>
            <a:ext cx="11416145" cy="803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445B02-50C4-CD84-00AA-A2938548D09C}"/>
              </a:ext>
            </a:extLst>
          </p:cNvPr>
          <p:cNvSpPr txBox="1"/>
          <p:nvPr/>
        </p:nvSpPr>
        <p:spPr>
          <a:xfrm>
            <a:off x="389386" y="1025237"/>
            <a:ext cx="72266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of the Analysis involves bivariate analysis 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involving two columns to get the impact on loan status </a:t>
            </a: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length and Term has impact on loan status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having nay significant impact on term and purpose.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small_business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doing better with 36months term loan </a:t>
            </a: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Grade and employment length has impact on loan 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grade is not doing well on any emp length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39080-5D9E-BEB6-C7F7-9DF0342DD0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059" t="28235" r="5363" b="39437"/>
          <a:stretch/>
        </p:blipFill>
        <p:spPr>
          <a:xfrm>
            <a:off x="5859379" y="1828801"/>
            <a:ext cx="5943235" cy="2215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8CE7E-A159-EA7C-25FC-C5934FD352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87" t="58745" r="47105" b="8926"/>
          <a:stretch/>
        </p:blipFill>
        <p:spPr>
          <a:xfrm>
            <a:off x="242819" y="4160745"/>
            <a:ext cx="5853181" cy="22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5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6B51EE-9FFE-8090-1F79-E843B1740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" t="15538" r="3750" b="72739"/>
          <a:stretch/>
        </p:blipFill>
        <p:spPr>
          <a:xfrm>
            <a:off x="595745" y="221673"/>
            <a:ext cx="11416145" cy="803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35C0A9-4FE7-C119-C225-123ACB2A66CA}"/>
              </a:ext>
            </a:extLst>
          </p:cNvPr>
          <p:cNvSpPr txBox="1"/>
          <p:nvPr/>
        </p:nvSpPr>
        <p:spPr>
          <a:xfrm>
            <a:off x="595745" y="1431757"/>
            <a:ext cx="11279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&lt;Results&gt;</a:t>
            </a:r>
          </a:p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1: Histogram shows considering loan purpose which can be used to consider the loan application 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4F71E-C856-7CB8-0B5D-7CD4791DA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69" t="38019" r="21151" b="10857"/>
          <a:stretch/>
        </p:blipFill>
        <p:spPr>
          <a:xfrm>
            <a:off x="1010653" y="2607718"/>
            <a:ext cx="10274968" cy="38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3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837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2023-02-15T09:57:59Z</dcterms:created>
  <dcterms:modified xsi:type="dcterms:W3CDTF">2023-12-30T08:06:30Z</dcterms:modified>
</cp:coreProperties>
</file>