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8" r:id="rId3"/>
    <p:sldId id="257" r:id="rId4"/>
    <p:sldId id="262" r:id="rId5"/>
    <p:sldId id="264" r:id="rId6"/>
    <p:sldId id="265" r:id="rId7"/>
    <p:sldId id="299" r:id="rId8"/>
    <p:sldId id="267" r:id="rId9"/>
    <p:sldId id="300" r:id="rId10"/>
    <p:sldId id="269" r:id="rId11"/>
    <p:sldId id="266" r:id="rId12"/>
    <p:sldId id="268" r:id="rId13"/>
    <p:sldId id="270" r:id="rId14"/>
    <p:sldId id="263" r:id="rId15"/>
    <p:sldId id="259" r:id="rId16"/>
    <p:sldId id="294" r:id="rId17"/>
    <p:sldId id="295" r:id="rId18"/>
    <p:sldId id="297" r:id="rId19"/>
    <p:sldId id="296" r:id="rId20"/>
    <p:sldId id="298" r:id="rId21"/>
    <p:sldId id="260" r:id="rId22"/>
    <p:sldId id="271" r:id="rId23"/>
    <p:sldId id="301" r:id="rId24"/>
    <p:sldId id="273" r:id="rId25"/>
    <p:sldId id="302" r:id="rId26"/>
    <p:sldId id="274" r:id="rId27"/>
    <p:sldId id="276" r:id="rId28"/>
    <p:sldId id="277" r:id="rId29"/>
    <p:sldId id="278" r:id="rId30"/>
    <p:sldId id="303" r:id="rId31"/>
    <p:sldId id="279" r:id="rId32"/>
    <p:sldId id="280" r:id="rId33"/>
    <p:sldId id="281" r:id="rId34"/>
    <p:sldId id="282" r:id="rId35"/>
    <p:sldId id="272" r:id="rId36"/>
    <p:sldId id="261" r:id="rId37"/>
    <p:sldId id="283" r:id="rId38"/>
    <p:sldId id="284" r:id="rId39"/>
    <p:sldId id="285" r:id="rId40"/>
    <p:sldId id="286" r:id="rId41"/>
    <p:sldId id="287" r:id="rId42"/>
    <p:sldId id="304" r:id="rId43"/>
    <p:sldId id="288" r:id="rId44"/>
    <p:sldId id="289" r:id="rId45"/>
    <p:sldId id="290" r:id="rId46"/>
    <p:sldId id="291" r:id="rId47"/>
    <p:sldId id="305" r:id="rId48"/>
    <p:sldId id="292" r:id="rId49"/>
    <p:sldId id="306" r:id="rId50"/>
    <p:sldId id="307" r:id="rId51"/>
    <p:sldId id="308" r:id="rId52"/>
    <p:sldId id="29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7"/>
    <p:restoredTop sz="94771"/>
  </p:normalViewPr>
  <p:slideViewPr>
    <p:cSldViewPr snapToGrid="0" snapToObjects="1">
      <p:cViewPr>
        <p:scale>
          <a:sx n="150" d="100"/>
          <a:sy n="150" d="100"/>
        </p:scale>
        <p:origin x="16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7B5EC-4BD2-4C4E-9D13-8B38DFB04985}" type="datetimeFigureOut">
              <a:rPr kumimoji="1" lang="ja-JP" altLang="en-US" smtClean="0"/>
              <a:t>2017/7/29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318CE-65BC-0D43-97C6-E6EE6BBEE4C3}" type="slidenum">
              <a:rPr kumimoji="1" lang="ja-JP" altLang="en-US" smtClean="0"/>
              <a:t>‹#›</a:t>
            </a:fld>
            <a:endParaRPr kumimoji="1" lang="ja-JP" altLang="en-US"/>
          </a:p>
        </p:txBody>
      </p:sp>
    </p:spTree>
    <p:extLst>
      <p:ext uri="{BB962C8B-B14F-4D97-AF65-F5344CB8AC3E}">
        <p14:creationId xmlns:p14="http://schemas.microsoft.com/office/powerpoint/2010/main" val="13084200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BF318CE-65BC-0D43-97C6-E6EE6BBEE4C3}" type="slidenum">
              <a:rPr kumimoji="1" lang="ja-JP" altLang="en-US" smtClean="0"/>
              <a:t>27</a:t>
            </a:fld>
            <a:endParaRPr kumimoji="1" lang="ja-JP" altLang="en-US"/>
          </a:p>
        </p:txBody>
      </p:sp>
    </p:spTree>
    <p:extLst>
      <p:ext uri="{BB962C8B-B14F-4D97-AF65-F5344CB8AC3E}">
        <p14:creationId xmlns:p14="http://schemas.microsoft.com/office/powerpoint/2010/main" val="10395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7/29/17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7/29/17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7/29/17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7/29/17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7/29/17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ata.go.jp/" TargetMode="External"/><Relationship Id="rId3" Type="http://schemas.openxmlformats.org/officeDocument/2006/relationships/hyperlink" Target="https://imi.go.jp/go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wiki/LinkedData" TargetMode="External"/><Relationship Id="rId4" Type="http://schemas.openxmlformats.org/officeDocument/2006/relationships/hyperlink" Target="http://lod-cloud.net/" TargetMode="External"/><Relationship Id="rId5" Type="http://schemas.openxmlformats.org/officeDocument/2006/relationships/hyperlink" Target="http://www.data.go.jp/" TargetMode="External"/><Relationship Id="rId6" Type="http://schemas.openxmlformats.org/officeDocument/2006/relationships/hyperlink" Target="https://imi.go.jp/goi/" TargetMode="External"/><Relationship Id="rId7" Type="http://schemas.openxmlformats.org/officeDocument/2006/relationships/hyperlink" Target="http://vos.openlinksw.com/owiki/wiki/VOS/" TargetMode="External"/><Relationship Id="rId1" Type="http://schemas.openxmlformats.org/officeDocument/2006/relationships/slideLayout" Target="../slideLayouts/slideLayout2.xml"/><Relationship Id="rId2" Type="http://schemas.openxmlformats.org/officeDocument/2006/relationships/hyperlink" Target="https://www.w3.org/2001/sw/wiki/R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zambendorf/cfc2017aug.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org/TR/sparql11-overview/" TargetMode="External"/><Relationship Id="rId3" Type="http://schemas.openxmlformats.org/officeDocument/2006/relationships/hyperlink" Target="http://www.asahi-net.or.jp/~ax2s-kmtn/internet/rdf/REC-sparql11-query-20130321.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Uniform_Resource_Identifier" TargetMode="External"/><Relationship Id="rId3" Type="http://schemas.openxmlformats.org/officeDocument/2006/relationships/hyperlink" Target="https://ja.wikipedia.org/wiki/Htt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latin typeface="Hiragino Kaku Gothic ProN W3" charset="-128"/>
                <a:ea typeface="Hiragino Kaku Gothic ProN W3" charset="-128"/>
                <a:cs typeface="Hiragino Kaku Gothic ProN W3" charset="-128"/>
              </a:rPr>
              <a:t>CFC Virtuoso</a:t>
            </a:r>
            <a:br>
              <a:rPr kumimoji="1" lang="en-US" altLang="ja-JP" dirty="0" smtClean="0">
                <a:latin typeface="Hiragino Kaku Gothic ProN W3" charset="-128"/>
                <a:ea typeface="Hiragino Kaku Gothic ProN W3" charset="-128"/>
                <a:cs typeface="Hiragino Kaku Gothic ProN W3" charset="-128"/>
              </a:rPr>
            </a:br>
            <a:r>
              <a:rPr kumimoji="1" lang="ja-JP" altLang="en-US" dirty="0" smtClean="0">
                <a:latin typeface="Hiragino Kaku Gothic ProN W3" charset="-128"/>
                <a:ea typeface="Hiragino Kaku Gothic ProN W3" charset="-128"/>
                <a:cs typeface="Hiragino Kaku Gothic ProN W3" charset="-128"/>
              </a:rPr>
              <a:t>ハンズオン</a:t>
            </a:r>
            <a:endParaRPr kumimoji="1" lang="ja-JP" altLang="en-US" dirty="0">
              <a:latin typeface="Hiragino Kaku Gothic ProN W3" charset="-128"/>
              <a:ea typeface="Hiragino Kaku Gothic ProN W3" charset="-128"/>
              <a:cs typeface="Hiragino Kaku Gothic ProN W3" charset="-128"/>
            </a:endParaRPr>
          </a:p>
        </p:txBody>
      </p:sp>
      <p:sp>
        <p:nvSpPr>
          <p:cNvPr id="3" name="サブタイトル 2"/>
          <p:cNvSpPr>
            <a:spLocks noGrp="1"/>
          </p:cNvSpPr>
          <p:nvPr>
            <p:ph type="subTitle" idx="1"/>
          </p:nvPr>
        </p:nvSpPr>
        <p:spPr/>
        <p:txBody>
          <a:bodyPr/>
          <a:lstStyle/>
          <a:p>
            <a:r>
              <a:rPr lang="en-US" altLang="ja-JP" dirty="0" smtClean="0">
                <a:latin typeface="Hiragino Kaku Gothic ProN W3" charset="-128"/>
                <a:ea typeface="Hiragino Kaku Gothic ProN W3" charset="-128"/>
                <a:cs typeface="Hiragino Kaku Gothic ProN W3" charset="-128"/>
              </a:rPr>
              <a:t>2017</a:t>
            </a:r>
            <a:r>
              <a:rPr lang="ja-JP" altLang="en-US" dirty="0" smtClean="0">
                <a:latin typeface="Hiragino Kaku Gothic ProN W3" charset="-128"/>
                <a:ea typeface="Hiragino Kaku Gothic ProN W3" charset="-128"/>
                <a:cs typeface="Hiragino Kaku Gothic ProN W3" charset="-128"/>
              </a:rPr>
              <a:t>年</a:t>
            </a:r>
            <a:r>
              <a:rPr lang="en-US" altLang="ja-JP" dirty="0" smtClean="0">
                <a:latin typeface="Hiragino Kaku Gothic ProN W3" charset="-128"/>
                <a:ea typeface="Hiragino Kaku Gothic ProN W3" charset="-128"/>
                <a:cs typeface="Hiragino Kaku Gothic ProN W3" charset="-128"/>
              </a:rPr>
              <a:t>8</a:t>
            </a:r>
            <a:r>
              <a:rPr lang="ja-JP" altLang="en-US" dirty="0" smtClean="0">
                <a:latin typeface="Hiragino Kaku Gothic ProN W3" charset="-128"/>
                <a:ea typeface="Hiragino Kaku Gothic ProN W3" charset="-128"/>
                <a:cs typeface="Hiragino Kaku Gothic ProN W3" charset="-128"/>
              </a:rPr>
              <a:t>月</a:t>
            </a:r>
            <a:r>
              <a:rPr lang="en-US" altLang="ja-JP" dirty="0" smtClean="0">
                <a:latin typeface="Hiragino Kaku Gothic ProN W3" charset="-128"/>
                <a:ea typeface="Hiragino Kaku Gothic ProN W3" charset="-128"/>
                <a:cs typeface="Hiragino Kaku Gothic ProN W3" charset="-128"/>
              </a:rPr>
              <a:t>5</a:t>
            </a:r>
            <a:r>
              <a:rPr lang="ja-JP" altLang="en-US" dirty="0" smtClean="0">
                <a:latin typeface="Hiragino Kaku Gothic ProN W3" charset="-128"/>
                <a:ea typeface="Hiragino Kaku Gothic ProN W3" charset="-128"/>
                <a:cs typeface="Hiragino Kaku Gothic ProN W3" charset="-128"/>
              </a:rPr>
              <a:t>日 ＠稲毛海岸</a:t>
            </a:r>
            <a:endParaRPr lang="en-US" altLang="ja-JP" dirty="0" smtClean="0">
              <a:latin typeface="Hiragino Kaku Gothic ProN W3" charset="-128"/>
              <a:ea typeface="Hiragino Kaku Gothic ProN W3" charset="-128"/>
              <a:cs typeface="Hiragino Kaku Gothic ProN W3" charset="-128"/>
            </a:endParaRPr>
          </a:p>
          <a:p>
            <a:r>
              <a:rPr kumimoji="1" lang="ja-JP" altLang="en-US" dirty="0" smtClean="0">
                <a:latin typeface="Hiragino Kaku Gothic ProN W3" charset="-128"/>
                <a:ea typeface="Hiragino Kaku Gothic ProN W3" charset="-128"/>
                <a:cs typeface="Hiragino Kaku Gothic ProN W3" charset="-128"/>
              </a:rPr>
              <a:t>新田</a:t>
            </a:r>
            <a:r>
              <a:rPr kumimoji="1" lang="en-US" altLang="ja-JP" dirty="0" smtClean="0">
                <a:latin typeface="Hiragino Kaku Gothic ProN W3" charset="-128"/>
                <a:ea typeface="Hiragino Kaku Gothic ProN W3" charset="-128"/>
                <a:cs typeface="Hiragino Kaku Gothic ProN W3" charset="-128"/>
              </a:rPr>
              <a:t> </a:t>
            </a:r>
            <a:r>
              <a:rPr kumimoji="1" lang="ja-JP" altLang="en-US" dirty="0" smtClean="0">
                <a:latin typeface="Hiragino Kaku Gothic ProN W3" charset="-128"/>
                <a:ea typeface="Hiragino Kaku Gothic ProN W3" charset="-128"/>
                <a:cs typeface="Hiragino Kaku Gothic ProN W3" charset="-128"/>
              </a:rPr>
              <a:t>清</a:t>
            </a:r>
            <a:r>
              <a:rPr kumimoji="1" lang="en-US" altLang="ja-JP" dirty="0" smtClean="0">
                <a:latin typeface="Hiragino Kaku Gothic ProN W3" charset="-128"/>
                <a:ea typeface="Hiragino Kaku Gothic ProN W3" charset="-128"/>
                <a:cs typeface="Hiragino Kaku Gothic ProN W3" charset="-128"/>
              </a:rPr>
              <a:t> &lt;</a:t>
            </a:r>
            <a:r>
              <a:rPr kumimoji="1" lang="en-US" altLang="ja-JP" dirty="0" err="1" smtClean="0">
                <a:latin typeface="Hiragino Kaku Gothic ProN W3" charset="-128"/>
                <a:ea typeface="Hiragino Kaku Gothic ProN W3" charset="-128"/>
                <a:cs typeface="Hiragino Kaku Gothic ProN W3" charset="-128"/>
              </a:rPr>
              <a:t>knitta@acm.org</a:t>
            </a:r>
            <a:r>
              <a:rPr kumimoji="1" lang="en-US" altLang="ja-JP" dirty="0" smtClean="0">
                <a:latin typeface="Hiragino Kaku Gothic ProN W3" charset="-128"/>
                <a:ea typeface="Hiragino Kaku Gothic ProN W3" charset="-128"/>
                <a:cs typeface="Hiragino Kaku Gothic ProN W3" charset="-128"/>
              </a:rPr>
              <a:t>&gt;</a:t>
            </a:r>
            <a:endParaRPr kumimoji="1" lang="ja-JP" altLang="en-US"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08031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LOD</a:t>
            </a:r>
            <a:r>
              <a:rPr lang="ja-JP" altLang="en-US" b="1" dirty="0" smtClean="0">
                <a:latin typeface="Hiragino Kaku Gothic ProN W6" charset="-128"/>
                <a:ea typeface="Hiragino Kaku Gothic ProN W6" charset="-128"/>
                <a:cs typeface="Hiragino Kaku Gothic ProN W6" charset="-128"/>
              </a:rPr>
              <a:t>に関する動き</a:t>
            </a:r>
            <a:endParaRPr kumimoji="1" lang="ja-JP" altLang="en-US" b="1" dirty="0">
              <a:latin typeface="Hiragino Kaku Gothic ProN W6" charset="-128"/>
              <a:ea typeface="Hiragino Kaku Gothic ProN W6" charset="-128"/>
              <a:cs typeface="Hiragino Kaku Gothic ProN W6" charset="-128"/>
            </a:endParaRPr>
          </a:p>
        </p:txBody>
      </p:sp>
      <p:sp>
        <p:nvSpPr>
          <p:cNvPr id="9" name="コンテンツ プレースホルダー 2"/>
          <p:cNvSpPr>
            <a:spLocks noGrp="1"/>
          </p:cNvSpPr>
          <p:nvPr>
            <p:ph idx="1"/>
          </p:nvPr>
        </p:nvSpPr>
        <p:spPr>
          <a:xfrm>
            <a:off x="1371600" y="2286000"/>
            <a:ext cx="9601200" cy="3581400"/>
          </a:xfrm>
        </p:spPr>
        <p:txBody>
          <a:bodyPr>
            <a:normAutofit/>
          </a:bodyPr>
          <a:lstStyle/>
          <a:p>
            <a:r>
              <a:rPr lang="ja-JP" altLang="en-US" dirty="0" smtClean="0">
                <a:latin typeface="Hiragino Kaku Gothic ProN W3" charset="-128"/>
                <a:ea typeface="Hiragino Kaku Gothic ProN W3" charset="-128"/>
                <a:cs typeface="Hiragino Kaku Gothic ProN W3" charset="-128"/>
              </a:rPr>
              <a:t>データカタログサイト</a:t>
            </a:r>
            <a:r>
              <a:rPr lang="en-US" altLang="ja-JP" dirty="0" smtClean="0">
                <a:latin typeface="Hiragino Kaku Gothic ProN W3" charset="-128"/>
                <a:ea typeface="Hiragino Kaku Gothic ProN W3" charset="-128"/>
                <a:cs typeface="Hiragino Kaku Gothic ProN W3" charset="-128"/>
              </a:rPr>
              <a:t> (</a:t>
            </a:r>
            <a:r>
              <a:rPr lang="en-US" altLang="ja-JP" dirty="0">
                <a:latin typeface="Hiragino Kaku Gothic ProN W3" charset="-128"/>
                <a:ea typeface="Hiragino Kaku Gothic ProN W3" charset="-128"/>
                <a:cs typeface="Hiragino Kaku Gothic ProN W3" charset="-128"/>
                <a:hlinkClick r:id="rId2"/>
              </a:rPr>
              <a:t>http://www.data.go.jp/</a:t>
            </a:r>
            <a:r>
              <a:rPr lang="en-US" altLang="ja-JP" dirty="0" smtClean="0">
                <a:latin typeface="Hiragino Kaku Gothic ProN W3" charset="-128"/>
                <a:ea typeface="Hiragino Kaku Gothic ProN W3" charset="-128"/>
                <a:cs typeface="Hiragino Kaku Gothic ProN W3" charset="-128"/>
              </a:rPr>
              <a:t>)</a:t>
            </a:r>
          </a:p>
          <a:p>
            <a:pPr lvl="1"/>
            <a:r>
              <a:rPr kumimoji="1" lang="ja-JP" altLang="en-US" dirty="0" smtClean="0">
                <a:latin typeface="Hiragino Kaku Gothic ProN W3" charset="-128"/>
                <a:ea typeface="Hiragino Kaku Gothic ProN W3" charset="-128"/>
                <a:cs typeface="Hiragino Kaku Gothic ProN W3" charset="-128"/>
              </a:rPr>
              <a:t>日本政府が自治体公開データのポータルとして公開したもの</a:t>
            </a:r>
            <a:endParaRPr kumimoji="1"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データそのものは多い</a:t>
            </a:r>
            <a:endParaRPr kumimoji="1" lang="en-US" altLang="ja-JP" dirty="0" smtClean="0">
              <a:latin typeface="Hiragino Kaku Gothic ProN W3" charset="-128"/>
              <a:ea typeface="Hiragino Kaku Gothic ProN W3" charset="-128"/>
              <a:cs typeface="Hiragino Kaku Gothic ProN W3" charset="-128"/>
            </a:endParaRPr>
          </a:p>
          <a:p>
            <a:r>
              <a:rPr kumimoji="1" lang="ja-JP" altLang="en-US" dirty="0" smtClean="0">
                <a:latin typeface="Hiragino Kaku Gothic ProN W3" charset="-128"/>
                <a:ea typeface="Hiragino Kaku Gothic ProN W3" charset="-128"/>
                <a:cs typeface="Hiragino Kaku Gothic ProN W3" charset="-128"/>
              </a:rPr>
              <a:t>共通語彙基盤</a:t>
            </a:r>
            <a:r>
              <a:rPr kumimoji="1" lang="en-US" altLang="ja-JP" dirty="0" smtClean="0">
                <a:latin typeface="Hiragino Kaku Gothic ProN W3" charset="-128"/>
                <a:ea typeface="Hiragino Kaku Gothic ProN W3" charset="-128"/>
                <a:cs typeface="Hiragino Kaku Gothic ProN W3" charset="-128"/>
              </a:rPr>
              <a:t> (</a:t>
            </a:r>
            <a:r>
              <a:rPr lang="en-US" altLang="ja-JP" dirty="0">
                <a:latin typeface="Hiragino Kaku Gothic ProN W3" charset="-128"/>
                <a:ea typeface="Hiragino Kaku Gothic ProN W3" charset="-128"/>
                <a:cs typeface="Hiragino Kaku Gothic ProN W3" charset="-128"/>
                <a:hlinkClick r:id="rId3"/>
              </a:rPr>
              <a:t>https://imi.go.jp/goi</a:t>
            </a:r>
            <a:r>
              <a:rPr lang="en-US" altLang="ja-JP" dirty="0" smtClean="0">
                <a:latin typeface="Hiragino Kaku Gothic ProN W3" charset="-128"/>
                <a:ea typeface="Hiragino Kaku Gothic ProN W3" charset="-128"/>
                <a:cs typeface="Hiragino Kaku Gothic ProN W3" charset="-128"/>
                <a:hlinkClick r:id="rId3"/>
              </a:rPr>
              <a:t>/</a:t>
            </a:r>
            <a:r>
              <a:rPr lang="en-US" altLang="ja-JP" dirty="0" smtClean="0">
                <a:latin typeface="Hiragino Kaku Gothic ProN W3" charset="-128"/>
                <a:ea typeface="Hiragino Kaku Gothic ProN W3" charset="-128"/>
                <a:cs typeface="Hiragino Kaku Gothic ProN W3" charset="-128"/>
              </a:rPr>
              <a:t>)</a:t>
            </a:r>
            <a:endParaRPr kumimoji="1" lang="en-US" altLang="ja-JP" dirty="0" smtClean="0">
              <a:latin typeface="Hiragino Kaku Gothic ProN W3" charset="-128"/>
              <a:ea typeface="Hiragino Kaku Gothic ProN W3" charset="-128"/>
              <a:cs typeface="Hiragino Kaku Gothic ProN W3" charset="-128"/>
            </a:endParaRPr>
          </a:p>
          <a:p>
            <a:pPr lvl="1"/>
            <a:r>
              <a:rPr kumimoji="1" lang="ja-JP" altLang="en-US" dirty="0" smtClean="0">
                <a:latin typeface="Hiragino Kaku Gothic ProN W3" charset="-128"/>
                <a:ea typeface="Hiragino Kaku Gothic ProN W3" charset="-128"/>
                <a:cs typeface="Hiragino Kaku Gothic ProN W3" charset="-128"/>
              </a:rPr>
              <a:t>公開データの横断活用を効率化する</a:t>
            </a:r>
            <a:endParaRPr kumimoji="1"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グローバルな</a:t>
            </a:r>
            <a:r>
              <a:rPr lang="en-US" altLang="ja-JP" dirty="0" smtClean="0">
                <a:latin typeface="Hiragino Kaku Gothic ProN W3" charset="-128"/>
                <a:ea typeface="Hiragino Kaku Gothic ProN W3" charset="-128"/>
                <a:cs typeface="Hiragino Kaku Gothic ProN W3" charset="-128"/>
              </a:rPr>
              <a:t>LOD</a:t>
            </a:r>
            <a:r>
              <a:rPr lang="ja-JP" altLang="en-US" dirty="0" smtClean="0">
                <a:latin typeface="Hiragino Kaku Gothic ProN W3" charset="-128"/>
                <a:ea typeface="Hiragino Kaku Gothic ProN W3" charset="-128"/>
                <a:cs typeface="Hiragino Kaku Gothic ProN W3" charset="-128"/>
              </a:rPr>
              <a:t>ではメジャーなサイトの語彙が自然に選択されるに任されているが、日本語データの</a:t>
            </a:r>
            <a:r>
              <a:rPr lang="en-US" altLang="ja-JP" dirty="0" smtClean="0">
                <a:latin typeface="Hiragino Kaku Gothic ProN W3" charset="-128"/>
                <a:ea typeface="Hiragino Kaku Gothic ProN W3" charset="-128"/>
                <a:cs typeface="Hiragino Kaku Gothic ProN W3" charset="-128"/>
              </a:rPr>
              <a:t>LOD</a:t>
            </a:r>
            <a:r>
              <a:rPr lang="ja-JP" altLang="en-US" dirty="0" smtClean="0">
                <a:latin typeface="Hiragino Kaku Gothic ProN W3" charset="-128"/>
                <a:ea typeface="Hiragino Kaku Gothic ProN W3" charset="-128"/>
                <a:cs typeface="Hiragino Kaku Gothic ProN W3" charset="-128"/>
              </a:rPr>
              <a:t>コミュニティはまだ立ち上げ期なのであると便利</a:t>
            </a:r>
            <a:endParaRPr kumimoji="1" lang="en-US" altLang="ja-JP" dirty="0" smtClean="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307768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RDF</a:t>
            </a:r>
            <a:r>
              <a:rPr kumimoji="1" lang="ja-JP" altLang="en-US" b="1" dirty="0" smtClean="0">
                <a:latin typeface="Hiragino Kaku Gothic ProN W6" charset="-128"/>
                <a:ea typeface="Hiragino Kaku Gothic ProN W6" charset="-128"/>
                <a:cs typeface="Hiragino Kaku Gothic ProN W6" charset="-128"/>
              </a:rPr>
              <a:t>データ利用のアプローチ</a:t>
            </a:r>
            <a:endParaRPr kumimoji="1" lang="ja-JP" altLang="en-US" b="1" dirty="0">
              <a:latin typeface="Hiragino Kaku Gothic ProN W6" charset="-128"/>
              <a:ea typeface="Hiragino Kaku Gothic ProN W6" charset="-128"/>
              <a:cs typeface="Hiragino Kaku Gothic ProN W6" charset="-128"/>
            </a:endParaRPr>
          </a:p>
        </p:txBody>
      </p:sp>
      <p:sp>
        <p:nvSpPr>
          <p:cNvPr id="9" name="コンテンツ プレースホルダー 2"/>
          <p:cNvSpPr>
            <a:spLocks noGrp="1"/>
          </p:cNvSpPr>
          <p:nvPr>
            <p:ph idx="1"/>
          </p:nvPr>
        </p:nvSpPr>
        <p:spPr>
          <a:xfrm>
            <a:off x="1371600" y="2286000"/>
            <a:ext cx="9601200" cy="3581400"/>
          </a:xfrm>
        </p:spPr>
        <p:txBody>
          <a:bodyPr>
            <a:normAutofit/>
          </a:bodyPr>
          <a:lstStyle/>
          <a:p>
            <a:pPr marL="514350" indent="-514350">
              <a:buFont typeface="+mj-lt"/>
              <a:buAutoNum type="romanUcPeriod"/>
            </a:pPr>
            <a:r>
              <a:rPr kumimoji="1" lang="ja-JP" altLang="en-US" dirty="0" smtClean="0">
                <a:latin typeface="Hiragino Kaku Gothic ProN W3" charset="-128"/>
                <a:ea typeface="Hiragino Kaku Gothic ProN W3" charset="-128"/>
                <a:cs typeface="Hiragino Kaku Gothic ProN W3" charset="-128"/>
              </a:rPr>
              <a:t>リレーショナル</a:t>
            </a:r>
            <a:r>
              <a:rPr kumimoji="1" lang="en-US" altLang="ja-JP" dirty="0" smtClean="0">
                <a:latin typeface="Hiragino Kaku Gothic ProN W3" charset="-128"/>
                <a:ea typeface="Hiragino Kaku Gothic ProN W3" charset="-128"/>
                <a:cs typeface="Hiragino Kaku Gothic ProN W3" charset="-128"/>
              </a:rPr>
              <a:t>DB</a:t>
            </a:r>
            <a:r>
              <a:rPr kumimoji="1" lang="ja-JP" altLang="en-US" dirty="0" smtClean="0">
                <a:latin typeface="Hiragino Kaku Gothic ProN W3" charset="-128"/>
                <a:ea typeface="Hiragino Kaku Gothic ProN W3" charset="-128"/>
                <a:cs typeface="Hiragino Kaku Gothic ProN W3" charset="-128"/>
              </a:rPr>
              <a:t>に入れて利用</a:t>
            </a:r>
            <a:endParaRPr kumimoji="1" lang="en-US" altLang="ja-JP" dirty="0" smtClean="0">
              <a:latin typeface="Hiragino Kaku Gothic ProN W3" charset="-128"/>
              <a:ea typeface="Hiragino Kaku Gothic ProN W3" charset="-128"/>
              <a:cs typeface="Hiragino Kaku Gothic ProN W3" charset="-128"/>
            </a:endParaRPr>
          </a:p>
          <a:p>
            <a:pPr lvl="1"/>
            <a:r>
              <a:rPr kumimoji="1" lang="ja-JP" altLang="en-US" dirty="0" smtClean="0">
                <a:latin typeface="Hiragino Kaku Gothic ProN W3" charset="-128"/>
                <a:ea typeface="Hiragino Kaku Gothic ProN W3" charset="-128"/>
                <a:cs typeface="Hiragino Kaku Gothic ProN W3" charset="-128"/>
              </a:rPr>
              <a:t>必要なデータセットの数が固定で少数の場合</a:t>
            </a:r>
            <a:endParaRPr kumimoji="1"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高い処理効率</a:t>
            </a:r>
            <a:endParaRPr lang="en-US" altLang="ja-JP" dirty="0" smtClean="0">
              <a:latin typeface="Hiragino Kaku Gothic ProN W3" charset="-128"/>
              <a:ea typeface="Hiragino Kaku Gothic ProN W3" charset="-128"/>
              <a:cs typeface="Hiragino Kaku Gothic ProN W3" charset="-128"/>
            </a:endParaRPr>
          </a:p>
          <a:p>
            <a:pPr lvl="1"/>
            <a:r>
              <a:rPr kumimoji="1" lang="en-US" altLang="ja-JP" dirty="0" smtClean="0">
                <a:latin typeface="Hiragino Kaku Gothic ProN W3" charset="-128"/>
                <a:ea typeface="Hiragino Kaku Gothic ProN W3" charset="-128"/>
                <a:cs typeface="Hiragino Kaku Gothic ProN W3" charset="-128"/>
              </a:rPr>
              <a:t>SQL</a:t>
            </a:r>
            <a:r>
              <a:rPr kumimoji="1" lang="ja-JP" altLang="en-US" dirty="0" smtClean="0">
                <a:latin typeface="Hiragino Kaku Gothic ProN W3" charset="-128"/>
                <a:ea typeface="Hiragino Kaku Gothic ProN W3" charset="-128"/>
                <a:cs typeface="Hiragino Kaku Gothic ProN W3" charset="-128"/>
              </a:rPr>
              <a:t>等の一般的なスキル</a:t>
            </a:r>
            <a:endParaRPr kumimoji="1" lang="en-US" altLang="ja-JP" dirty="0" smtClean="0">
              <a:latin typeface="Hiragino Kaku Gothic ProN W3" charset="-128"/>
              <a:ea typeface="Hiragino Kaku Gothic ProN W3" charset="-128"/>
              <a:cs typeface="Hiragino Kaku Gothic ProN W3" charset="-128"/>
            </a:endParaRPr>
          </a:p>
          <a:p>
            <a:pPr marL="514350" indent="-514350">
              <a:buFont typeface="+mj-lt"/>
              <a:buAutoNum type="romanUcPeriod"/>
            </a:pPr>
            <a:r>
              <a:rPr lang="ja-JP" altLang="en-US" dirty="0" smtClean="0">
                <a:latin typeface="Hiragino Kaku Gothic ProN W3" charset="-128"/>
                <a:ea typeface="Hiragino Kaku Gothic ProN W3" charset="-128"/>
                <a:cs typeface="Hiragino Kaku Gothic ProN W3" charset="-128"/>
              </a:rPr>
              <a:t>専用の</a:t>
            </a:r>
            <a:r>
              <a:rPr lang="en-US" altLang="ja-JP" dirty="0" smtClean="0">
                <a:latin typeface="Hiragino Kaku Gothic ProN W3" charset="-128"/>
                <a:ea typeface="Hiragino Kaku Gothic ProN W3" charset="-128"/>
                <a:cs typeface="Hiragino Kaku Gothic ProN W3" charset="-128"/>
              </a:rPr>
              <a:t>DB</a:t>
            </a:r>
            <a:r>
              <a:rPr lang="ja-JP" altLang="en-US" dirty="0" smtClean="0">
                <a:latin typeface="Hiragino Kaku Gothic ProN W3" charset="-128"/>
                <a:ea typeface="Hiragino Kaku Gothic ProN W3" charset="-128"/>
                <a:cs typeface="Hiragino Kaku Gothic ProN W3" charset="-128"/>
              </a:rPr>
              <a:t>に入れて利用</a:t>
            </a:r>
            <a:endParaRPr lang="en-US" altLang="ja-JP" dirty="0" smtClean="0">
              <a:latin typeface="Hiragino Kaku Gothic ProN W3" charset="-128"/>
              <a:ea typeface="Hiragino Kaku Gothic ProN W3" charset="-128"/>
              <a:cs typeface="Hiragino Kaku Gothic ProN W3" charset="-128"/>
            </a:endParaRPr>
          </a:p>
          <a:p>
            <a:pPr lvl="1"/>
            <a:r>
              <a:rPr kumimoji="1" lang="ja-JP" altLang="en-US" dirty="0" smtClean="0">
                <a:latin typeface="Hiragino Kaku Gothic ProN W3" charset="-128"/>
                <a:ea typeface="Hiragino Kaku Gothic ProN W3" charset="-128"/>
                <a:cs typeface="Hiragino Kaku Gothic ProN W3" charset="-128"/>
              </a:rPr>
              <a:t>必要なデータセットが不明確、多数、動的変更ありの場合</a:t>
            </a:r>
            <a:endParaRPr kumimoji="1"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柔軟なデータ表現</a:t>
            </a:r>
            <a:endParaRPr lang="en-US" altLang="ja-JP" dirty="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トリプルストアへの格納</a:t>
            </a:r>
            <a:endParaRPr lang="en-US" altLang="ja-JP" dirty="0">
              <a:latin typeface="Hiragino Kaku Gothic ProN W3" charset="-128"/>
              <a:ea typeface="Hiragino Kaku Gothic ProN W3" charset="-128"/>
              <a:cs typeface="Hiragino Kaku Gothic ProN W3" charset="-128"/>
            </a:endParaRPr>
          </a:p>
          <a:p>
            <a:pPr lvl="1"/>
            <a:r>
              <a:rPr kumimoji="1" lang="en-US" altLang="ja-JP" dirty="0" smtClean="0">
                <a:latin typeface="Hiragino Kaku Gothic ProN W3" charset="-128"/>
                <a:ea typeface="Hiragino Kaku Gothic ProN W3" charset="-128"/>
                <a:cs typeface="Hiragino Kaku Gothic ProN W3" charset="-128"/>
              </a:rPr>
              <a:t>SPARQL</a:t>
            </a:r>
            <a:r>
              <a:rPr kumimoji="1" lang="ja-JP" altLang="en-US" dirty="0" smtClean="0">
                <a:latin typeface="Hiragino Kaku Gothic ProN W3" charset="-128"/>
                <a:ea typeface="Hiragino Kaku Gothic ProN W3" charset="-128"/>
                <a:cs typeface="Hiragino Kaku Gothic ProN W3" charset="-128"/>
              </a:rPr>
              <a:t>スキルの習得</a:t>
            </a:r>
            <a:endParaRPr kumimoji="1" lang="en-US" altLang="ja-JP" dirty="0" smtClean="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801819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Virtuoso Open Source</a:t>
            </a:r>
            <a:endParaRPr kumimoji="1" lang="ja-JP" altLang="en-US" b="1" dirty="0">
              <a:latin typeface="Hiragino Kaku Gothic ProN W6" charset="-128"/>
              <a:ea typeface="Hiragino Kaku Gothic ProN W6" charset="-128"/>
              <a:cs typeface="Hiragino Kaku Gothic ProN W6" charset="-128"/>
            </a:endParaRPr>
          </a:p>
        </p:txBody>
      </p:sp>
      <p:sp>
        <p:nvSpPr>
          <p:cNvPr id="9" name="コンテンツ プレースホルダー 2"/>
          <p:cNvSpPr>
            <a:spLocks noGrp="1"/>
          </p:cNvSpPr>
          <p:nvPr>
            <p:ph idx="1"/>
          </p:nvPr>
        </p:nvSpPr>
        <p:spPr>
          <a:xfrm>
            <a:off x="1371600" y="2286000"/>
            <a:ext cx="9601200" cy="3581400"/>
          </a:xfrm>
        </p:spPr>
        <p:txBody>
          <a:bodyPr>
            <a:normAutofit/>
          </a:bodyPr>
          <a:lstStyle/>
          <a:p>
            <a:r>
              <a:rPr kumimoji="1" lang="ja-JP" altLang="en-US" dirty="0" smtClean="0">
                <a:latin typeface="Hiragino Kaku Gothic ProN W3" charset="-128"/>
                <a:ea typeface="Hiragino Kaku Gothic ProN W3" charset="-128"/>
                <a:cs typeface="Hiragino Kaku Gothic ProN W3" charset="-128"/>
              </a:rPr>
              <a:t>トリプルストアのひとつ</a:t>
            </a:r>
            <a:endParaRPr kumimoji="1" lang="en-US" altLang="ja-JP" dirty="0" smtClean="0">
              <a:latin typeface="Hiragino Kaku Gothic ProN W3" charset="-128"/>
              <a:ea typeface="Hiragino Kaku Gothic ProN W3" charset="-128"/>
              <a:cs typeface="Hiragino Kaku Gothic ProN W3" charset="-128"/>
            </a:endParaRPr>
          </a:p>
          <a:p>
            <a:r>
              <a:rPr lang="en-US" altLang="ja-JP" dirty="0" err="1">
                <a:latin typeface="Hiragino Kaku Gothic ProN W3" charset="-128"/>
                <a:ea typeface="Hiragino Kaku Gothic ProN W3" charset="-128"/>
                <a:cs typeface="Hiragino Kaku Gothic ProN W3" charset="-128"/>
              </a:rPr>
              <a:t>OpenLink</a:t>
            </a:r>
            <a:r>
              <a:rPr lang="en-US" altLang="ja-JP" dirty="0">
                <a:latin typeface="Hiragino Kaku Gothic ProN W3" charset="-128"/>
                <a:ea typeface="Hiragino Kaku Gothic ProN W3" charset="-128"/>
                <a:cs typeface="Hiragino Kaku Gothic ProN W3" charset="-128"/>
              </a:rPr>
              <a:t> </a:t>
            </a:r>
            <a:r>
              <a:rPr lang="en-US" altLang="ja-JP" dirty="0" smtClean="0">
                <a:latin typeface="Hiragino Kaku Gothic ProN W3" charset="-128"/>
                <a:ea typeface="Hiragino Kaku Gothic ProN W3" charset="-128"/>
                <a:cs typeface="Hiragino Kaku Gothic ProN W3" charset="-128"/>
              </a:rPr>
              <a:t>Software</a:t>
            </a:r>
            <a:r>
              <a:rPr lang="ja-JP" altLang="en-US" dirty="0" smtClean="0">
                <a:latin typeface="Hiragino Kaku Gothic ProN W3" charset="-128"/>
                <a:ea typeface="Hiragino Kaku Gothic ProN W3" charset="-128"/>
                <a:cs typeface="Hiragino Kaku Gothic ProN W3" charset="-128"/>
              </a:rPr>
              <a:t>製で</a:t>
            </a:r>
            <a:r>
              <a:rPr kumimoji="1" lang="ja-JP" altLang="en-US" dirty="0" smtClean="0">
                <a:latin typeface="Hiragino Kaku Gothic ProN W3" charset="-128"/>
                <a:ea typeface="Hiragino Kaku Gothic ProN W3" charset="-128"/>
                <a:cs typeface="Hiragino Kaku Gothic ProN W3" charset="-128"/>
              </a:rPr>
              <a:t>商用製品もあり処理効率や</a:t>
            </a:r>
            <a:r>
              <a:rPr kumimoji="1" lang="en-US" altLang="ja-JP" dirty="0" smtClean="0">
                <a:latin typeface="Hiragino Kaku Gothic ProN W3" charset="-128"/>
                <a:ea typeface="Hiragino Kaku Gothic ProN W3" charset="-128"/>
                <a:cs typeface="Hiragino Kaku Gothic ProN W3" charset="-128"/>
              </a:rPr>
              <a:t>SPARQL</a:t>
            </a:r>
            <a:r>
              <a:rPr kumimoji="1" lang="ja-JP" altLang="en-US" dirty="0" smtClean="0">
                <a:latin typeface="Hiragino Kaku Gothic ProN W3" charset="-128"/>
                <a:ea typeface="Hiragino Kaku Gothic ProN W3" charset="-128"/>
                <a:cs typeface="Hiragino Kaku Gothic ProN W3" charset="-128"/>
              </a:rPr>
              <a:t>サポート率の面で完成度が高い</a:t>
            </a:r>
            <a:endParaRPr kumimoji="1" lang="en-US" altLang="ja-JP" dirty="0" smtClean="0">
              <a:latin typeface="Hiragino Kaku Gothic ProN W3" charset="-128"/>
              <a:ea typeface="Hiragino Kaku Gothic ProN W3" charset="-128"/>
              <a:cs typeface="Hiragino Kaku Gothic ProN W3" charset="-128"/>
            </a:endParaRPr>
          </a:p>
          <a:p>
            <a:r>
              <a:rPr kumimoji="1" lang="ja-JP" altLang="en-US" dirty="0" smtClean="0">
                <a:latin typeface="Hiragino Kaku Gothic ProN W3" charset="-128"/>
                <a:ea typeface="Hiragino Kaku Gothic ProN W3" charset="-128"/>
                <a:cs typeface="Hiragino Kaku Gothic ProN W3" charset="-128"/>
              </a:rPr>
              <a:t>ライセンスは</a:t>
            </a:r>
            <a:r>
              <a:rPr lang="en-US" altLang="ja-JP" b="1" dirty="0"/>
              <a:t>GNU General Public License (GPL) Version </a:t>
            </a:r>
            <a:r>
              <a:rPr lang="en-US" altLang="ja-JP" b="1" dirty="0" smtClean="0"/>
              <a:t>2</a:t>
            </a:r>
            <a:endParaRPr lang="en-US" altLang="ja-JP" dirty="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小規模な計算機からでも稼働させることが可能</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ドキュメントやチュートリアルがそれなりにある</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発音が難しい</a:t>
            </a:r>
            <a:r>
              <a:rPr lang="en-US" altLang="ja-JP" dirty="0" smtClean="0">
                <a:latin typeface="Hiragino Kaku Gothic ProN W3" charset="-128"/>
                <a:ea typeface="Hiragino Kaku Gothic ProN W3" charset="-128"/>
                <a:cs typeface="Hiragino Kaku Gothic ProN W3" charset="-128"/>
              </a:rPr>
              <a:t> (^^;</a:t>
            </a:r>
            <a:endParaRPr lang="en-US" altLang="ja-JP"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754195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N W6" charset="-128"/>
                <a:ea typeface="Hiragino Kaku Gothic ProN W6" charset="-128"/>
                <a:cs typeface="Hiragino Kaku Gothic ProN W6" charset="-128"/>
              </a:rPr>
              <a:t>本ハンズオンの目的</a:t>
            </a:r>
            <a:endParaRPr kumimoji="1" lang="ja-JP" altLang="en-US" b="1" dirty="0">
              <a:latin typeface="Hiragino Kaku Gothic ProN W6" charset="-128"/>
              <a:ea typeface="Hiragino Kaku Gothic ProN W6" charset="-128"/>
              <a:cs typeface="Hiragino Kaku Gothic ProN W6" charset="-128"/>
            </a:endParaRPr>
          </a:p>
        </p:txBody>
      </p:sp>
      <p:sp>
        <p:nvSpPr>
          <p:cNvPr id="9" name="コンテンツ プレースホルダー 2"/>
          <p:cNvSpPr>
            <a:spLocks noGrp="1"/>
          </p:cNvSpPr>
          <p:nvPr>
            <p:ph idx="1"/>
          </p:nvPr>
        </p:nvSpPr>
        <p:spPr>
          <a:xfrm>
            <a:off x="1371600" y="2286000"/>
            <a:ext cx="9601200" cy="3581400"/>
          </a:xfrm>
        </p:spPr>
        <p:txBody>
          <a:bodyPr>
            <a:normAutofit/>
          </a:bodyPr>
          <a:lstStyle/>
          <a:p>
            <a:r>
              <a:rPr kumimoji="1" lang="ja-JP" altLang="en-US" dirty="0" smtClean="0">
                <a:latin typeface="Hiragino Kaku Gothic ProN W3" charset="-128"/>
                <a:ea typeface="Hiragino Kaku Gothic ProN W3" charset="-128"/>
                <a:cs typeface="Hiragino Kaku Gothic ProN W3" charset="-128"/>
              </a:rPr>
              <a:t>データ提供される方</a:t>
            </a:r>
            <a:endParaRPr kumimoji="1" lang="en-US" altLang="ja-JP" dirty="0" smtClean="0">
              <a:latin typeface="Hiragino Kaku Gothic ProN W3" charset="-128"/>
              <a:ea typeface="Hiragino Kaku Gothic ProN W3" charset="-128"/>
              <a:cs typeface="Hiragino Kaku Gothic ProN W3" charset="-128"/>
            </a:endParaRPr>
          </a:p>
          <a:p>
            <a:pPr lvl="1"/>
            <a:r>
              <a:rPr lang="en-US" altLang="ja-JP" dirty="0" smtClean="0">
                <a:latin typeface="Hiragino Kaku Gothic ProN W3" charset="-128"/>
                <a:ea typeface="Hiragino Kaku Gothic ProN W3" charset="-128"/>
                <a:cs typeface="Hiragino Kaku Gothic ProN W3" charset="-128"/>
              </a:rPr>
              <a:t>LOD/RDF</a:t>
            </a:r>
            <a:r>
              <a:rPr lang="ja-JP" altLang="en-US" dirty="0" smtClean="0">
                <a:latin typeface="Hiragino Kaku Gothic ProN W3" charset="-128"/>
                <a:ea typeface="Hiragino Kaku Gothic ProN W3" charset="-128"/>
                <a:cs typeface="Hiragino Kaku Gothic ProN W3" charset="-128"/>
              </a:rPr>
              <a:t>形式でオープンデータを公開する長所を理解する</a:t>
            </a:r>
            <a:endParaRPr lang="en-US" altLang="ja-JP" dirty="0" smtClean="0">
              <a:latin typeface="Hiragino Kaku Gothic ProN W3" charset="-128"/>
              <a:ea typeface="Hiragino Kaku Gothic ProN W3" charset="-128"/>
              <a:cs typeface="Hiragino Kaku Gothic ProN W3" charset="-128"/>
            </a:endParaRPr>
          </a:p>
          <a:p>
            <a:pPr lvl="1"/>
            <a:r>
              <a:rPr lang="en-US" altLang="ja-JP" dirty="0" smtClean="0">
                <a:latin typeface="Hiragino Kaku Gothic ProN W3" charset="-128"/>
                <a:ea typeface="Hiragino Kaku Gothic ProN W3" charset="-128"/>
                <a:cs typeface="Hiragino Kaku Gothic ProN W3" charset="-128"/>
              </a:rPr>
              <a:t>SPARQL</a:t>
            </a:r>
            <a:r>
              <a:rPr lang="ja-JP" altLang="en-US" dirty="0" smtClean="0">
                <a:latin typeface="Hiragino Kaku Gothic ProN W3" charset="-128"/>
                <a:ea typeface="Hiragino Kaku Gothic ProN W3" charset="-128"/>
                <a:cs typeface="Hiragino Kaku Gothic ProN W3" charset="-128"/>
              </a:rPr>
              <a:t>エンドポイントを立ち上げデータ提供する</a:t>
            </a:r>
            <a:endParaRPr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提供データが実際にどのように利用されるのかを体験する</a:t>
            </a:r>
            <a:endParaRPr kumimoji="1" lang="en-US" altLang="ja-JP" dirty="0" smtClean="0">
              <a:latin typeface="Hiragino Kaku Gothic ProN W3" charset="-128"/>
              <a:ea typeface="Hiragino Kaku Gothic ProN W3" charset="-128"/>
              <a:cs typeface="Hiragino Kaku Gothic ProN W3" charset="-128"/>
            </a:endParaRPr>
          </a:p>
          <a:p>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データ</a:t>
            </a:r>
            <a:r>
              <a:rPr lang="ja-JP" altLang="en-US" dirty="0" smtClean="0">
                <a:latin typeface="Hiragino Kaku Gothic ProN W3" charset="-128"/>
                <a:ea typeface="Hiragino Kaku Gothic ProN W3" charset="-128"/>
                <a:cs typeface="Hiragino Kaku Gothic ProN W3" charset="-128"/>
              </a:rPr>
              <a:t>利用される方</a:t>
            </a:r>
            <a:endParaRPr lang="en-US" altLang="ja-JP" dirty="0" smtClean="0">
              <a:latin typeface="Hiragino Kaku Gothic ProN W3" charset="-128"/>
              <a:ea typeface="Hiragino Kaku Gothic ProN W3" charset="-128"/>
              <a:cs typeface="Hiragino Kaku Gothic ProN W3" charset="-128"/>
            </a:endParaRPr>
          </a:p>
          <a:p>
            <a:pPr lvl="1"/>
            <a:r>
              <a:rPr lang="en-US" altLang="ja-JP" dirty="0">
                <a:latin typeface="Hiragino Kaku Gothic ProN W3" charset="-128"/>
                <a:ea typeface="Hiragino Kaku Gothic ProN W3" charset="-128"/>
                <a:cs typeface="Hiragino Kaku Gothic ProN W3" charset="-128"/>
              </a:rPr>
              <a:t>LOD/RDF</a:t>
            </a:r>
            <a:r>
              <a:rPr lang="ja-JP" altLang="en-US" dirty="0" smtClean="0">
                <a:latin typeface="Hiragino Kaku Gothic ProN W3" charset="-128"/>
                <a:ea typeface="Hiragino Kaku Gothic ProN W3" charset="-128"/>
                <a:cs typeface="Hiragino Kaku Gothic ProN W3" charset="-128"/>
              </a:rPr>
              <a:t>形式データ</a:t>
            </a:r>
            <a:r>
              <a:rPr lang="ja-JP" altLang="en-US" dirty="0">
                <a:latin typeface="Hiragino Kaku Gothic ProN W3" charset="-128"/>
                <a:ea typeface="Hiragino Kaku Gothic ProN W3" charset="-128"/>
                <a:cs typeface="Hiragino Kaku Gothic ProN W3" charset="-128"/>
              </a:rPr>
              <a:t>の長所を理解</a:t>
            </a:r>
            <a:r>
              <a:rPr lang="ja-JP" altLang="en-US" dirty="0" smtClean="0">
                <a:latin typeface="Hiragino Kaku Gothic ProN W3" charset="-128"/>
                <a:ea typeface="Hiragino Kaku Gothic ProN W3" charset="-128"/>
                <a:cs typeface="Hiragino Kaku Gothic ProN W3" charset="-128"/>
              </a:rPr>
              <a:t>する</a:t>
            </a:r>
            <a:endParaRPr kumimoji="1" lang="en-US" altLang="ja-JP" dirty="0" smtClean="0">
              <a:latin typeface="Hiragino Kaku Gothic ProN W3" charset="-128"/>
              <a:ea typeface="Hiragino Kaku Gothic ProN W3" charset="-128"/>
              <a:cs typeface="Hiragino Kaku Gothic ProN W3" charset="-128"/>
            </a:endParaRPr>
          </a:p>
          <a:p>
            <a:pPr lvl="1"/>
            <a:r>
              <a:rPr kumimoji="1" lang="ja-JP" altLang="en-US" dirty="0" smtClean="0">
                <a:latin typeface="Hiragino Kaku Gothic ProN W3" charset="-128"/>
                <a:ea typeface="Hiragino Kaku Gothic ProN W3" charset="-128"/>
                <a:cs typeface="Hiragino Kaku Gothic ProN W3" charset="-128"/>
              </a:rPr>
              <a:t>手間</a:t>
            </a:r>
            <a:r>
              <a:rPr kumimoji="1" lang="ja-JP" altLang="en-US" dirty="0" smtClean="0">
                <a:latin typeface="Hiragino Kaku Gothic ProN W3" charset="-128"/>
                <a:ea typeface="Hiragino Kaku Gothic ProN W3" charset="-128"/>
                <a:cs typeface="Hiragino Kaku Gothic ProN W3" charset="-128"/>
              </a:rPr>
              <a:t>をかけずに</a:t>
            </a:r>
            <a:r>
              <a:rPr kumimoji="1" lang="en-US" altLang="ja-JP" dirty="0" smtClean="0">
                <a:latin typeface="Hiragino Kaku Gothic ProN W3" charset="-128"/>
                <a:ea typeface="Hiragino Kaku Gothic ProN W3" charset="-128"/>
                <a:cs typeface="Hiragino Kaku Gothic ProN W3" charset="-128"/>
              </a:rPr>
              <a:t>LOD/RDF</a:t>
            </a:r>
            <a:r>
              <a:rPr kumimoji="1" lang="ja-JP" altLang="en-US" dirty="0" smtClean="0">
                <a:latin typeface="Hiragino Kaku Gothic ProN W3" charset="-128"/>
                <a:ea typeface="Hiragino Kaku Gothic ProN W3" charset="-128"/>
                <a:cs typeface="Hiragino Kaku Gothic ProN W3" charset="-128"/>
              </a:rPr>
              <a:t>データを利用する</a:t>
            </a:r>
            <a:endParaRPr kumimoji="1"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実際にデータにふれながら</a:t>
            </a:r>
            <a:r>
              <a:rPr lang="ja-JP" altLang="en-US" dirty="0" smtClean="0">
                <a:latin typeface="Hiragino Kaku Gothic ProN W3" charset="-128"/>
                <a:ea typeface="Hiragino Kaku Gothic ProN W3" charset="-128"/>
                <a:cs typeface="Hiragino Kaku Gothic ProN W3" charset="-128"/>
              </a:rPr>
              <a:t>、</a:t>
            </a:r>
            <a:r>
              <a:rPr lang="ja-JP" altLang="en-US" dirty="0" smtClean="0">
                <a:latin typeface="Hiragino Kaku Gothic ProN W3" charset="-128"/>
                <a:ea typeface="Hiragino Kaku Gothic ProN W3" charset="-128"/>
                <a:cs typeface="Hiragino Kaku Gothic ProN W3" charset="-128"/>
              </a:rPr>
              <a:t>目的に合った</a:t>
            </a:r>
            <a:r>
              <a:rPr lang="ja-JP" altLang="en-US" dirty="0" smtClean="0">
                <a:latin typeface="Hiragino Kaku Gothic ProN W3" charset="-128"/>
                <a:ea typeface="Hiragino Kaku Gothic ProN W3" charset="-128"/>
                <a:cs typeface="Hiragino Kaku Gothic ProN W3" charset="-128"/>
              </a:rPr>
              <a:t>オープンデータ</a:t>
            </a:r>
            <a:r>
              <a:rPr lang="ja-JP" altLang="en-US" dirty="0" smtClean="0">
                <a:latin typeface="Hiragino Kaku Gothic ProN W3" charset="-128"/>
                <a:ea typeface="Hiragino Kaku Gothic ProN W3" charset="-128"/>
                <a:cs typeface="Hiragino Kaku Gothic ProN W3" charset="-128"/>
              </a:rPr>
              <a:t>を絞り込む</a:t>
            </a:r>
            <a:endParaRPr kumimoji="1" lang="en-US" altLang="ja-JP" dirty="0" smtClean="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885676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N W6" charset="-128"/>
                <a:ea typeface="Hiragino Kaku Gothic ProN W6" charset="-128"/>
                <a:cs typeface="Hiragino Kaku Gothic ProN W6" charset="-128"/>
              </a:rPr>
              <a:t>リンク</a:t>
            </a:r>
            <a:endParaRPr kumimoji="1" lang="ja-JP" altLang="en-US" b="1"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20000"/>
          </a:bodyPr>
          <a:lstStyle/>
          <a:p>
            <a:r>
              <a:rPr lang="en-US" altLang="ja-JP" dirty="0">
                <a:solidFill>
                  <a:schemeClr val="tx1"/>
                </a:solidFill>
                <a:latin typeface="Hiragino Kaku Gothic ProN W3" charset="-128"/>
                <a:ea typeface="Hiragino Kaku Gothic ProN W3" charset="-128"/>
                <a:cs typeface="Hiragino Kaku Gothic ProN W3" charset="-128"/>
              </a:rPr>
              <a:t>Resource Description Framework (RDF)</a:t>
            </a:r>
            <a:br>
              <a:rPr lang="en-US" altLang="ja-JP" dirty="0">
                <a:solidFill>
                  <a:schemeClr val="tx1"/>
                </a:solidFill>
                <a:latin typeface="Hiragino Kaku Gothic ProN W3" charset="-128"/>
                <a:ea typeface="Hiragino Kaku Gothic ProN W3" charset="-128"/>
                <a:cs typeface="Hiragino Kaku Gothic ProN W3" charset="-128"/>
              </a:rPr>
            </a:br>
            <a:r>
              <a:rPr lang="en-US" altLang="ja-JP" dirty="0">
                <a:solidFill>
                  <a:schemeClr val="tx1"/>
                </a:solidFill>
                <a:latin typeface="Hiragino Kaku Gothic ProN W3" charset="-128"/>
                <a:ea typeface="Hiragino Kaku Gothic ProN W3" charset="-128"/>
                <a:cs typeface="Hiragino Kaku Gothic ProN W3" charset="-128"/>
                <a:hlinkClick r:id="rId2"/>
              </a:rPr>
              <a:t>https://</a:t>
            </a:r>
            <a:r>
              <a:rPr lang="en-US" altLang="ja-JP" dirty="0" smtClean="0">
                <a:solidFill>
                  <a:schemeClr val="tx1"/>
                </a:solidFill>
                <a:latin typeface="Hiragino Kaku Gothic ProN W3" charset="-128"/>
                <a:ea typeface="Hiragino Kaku Gothic ProN W3" charset="-128"/>
                <a:cs typeface="Hiragino Kaku Gothic ProN W3" charset="-128"/>
                <a:hlinkClick r:id="rId2"/>
              </a:rPr>
              <a:t>www.w3.org/2001/sw/wiki/RDF</a:t>
            </a:r>
            <a:endParaRPr lang="en-US" altLang="ja-JP" dirty="0">
              <a:solidFill>
                <a:schemeClr val="tx1"/>
              </a:solidFill>
              <a:latin typeface="Hiragino Kaku Gothic ProN W3" charset="-128"/>
              <a:ea typeface="Hiragino Kaku Gothic ProN W3" charset="-128"/>
              <a:cs typeface="Hiragino Kaku Gothic ProN W3" charset="-128"/>
            </a:endParaRPr>
          </a:p>
          <a:p>
            <a:r>
              <a:rPr lang="en-US" altLang="ja-JP" dirty="0" err="1" smtClean="0">
                <a:solidFill>
                  <a:schemeClr val="tx1"/>
                </a:solidFill>
                <a:latin typeface="Hiragino Kaku Gothic ProN W3" charset="-128"/>
                <a:ea typeface="Hiragino Kaku Gothic ProN W3" charset="-128"/>
                <a:cs typeface="Hiragino Kaku Gothic ProN W3" charset="-128"/>
              </a:rPr>
              <a:t>LinkedData</a:t>
            </a:r>
            <a:r>
              <a:rPr lang="en-US" altLang="ja-JP" dirty="0">
                <a:solidFill>
                  <a:schemeClr val="tx1"/>
                </a:solidFill>
                <a:latin typeface="Hiragino Kaku Gothic ProN W3" charset="-128"/>
                <a:ea typeface="Hiragino Kaku Gothic ProN W3" charset="-128"/>
                <a:cs typeface="Hiragino Kaku Gothic ProN W3" charset="-128"/>
              </a:rPr>
              <a:t> </a:t>
            </a:r>
            <a:r>
              <a:rPr lang="en-US" altLang="ja-JP" dirty="0" smtClean="0">
                <a:solidFill>
                  <a:schemeClr val="tx1"/>
                </a:solidFill>
                <a:latin typeface="Hiragino Kaku Gothic ProN W3" charset="-128"/>
                <a:ea typeface="Hiragino Kaku Gothic ProN W3" charset="-128"/>
                <a:cs typeface="Hiragino Kaku Gothic ProN W3" charset="-128"/>
              </a:rPr>
              <a:t>(</a:t>
            </a:r>
            <a:r>
              <a:rPr lang="ja-JP" altLang="en-US" dirty="0">
                <a:solidFill>
                  <a:schemeClr val="tx1"/>
                </a:solidFill>
                <a:latin typeface="Hiragino Kaku Gothic ProN W3" charset="-128"/>
                <a:ea typeface="Hiragino Kaku Gothic ProN W3" charset="-128"/>
                <a:cs typeface="Hiragino Kaku Gothic ProN W3" charset="-128"/>
              </a:rPr>
              <a:t>ルール</a:t>
            </a:r>
            <a:r>
              <a:rPr lang="en-US" altLang="ja-JP" dirty="0" smtClean="0">
                <a:solidFill>
                  <a:schemeClr val="tx1"/>
                </a:solidFill>
                <a:latin typeface="Hiragino Kaku Gothic ProN W3" charset="-128"/>
                <a:ea typeface="Hiragino Kaku Gothic ProN W3" charset="-128"/>
                <a:cs typeface="Hiragino Kaku Gothic ProN W3" charset="-128"/>
              </a:rPr>
              <a:t>)</a:t>
            </a:r>
            <a:r>
              <a:rPr lang="en-US" altLang="ja-JP" dirty="0">
                <a:solidFill>
                  <a:schemeClr val="tx1"/>
                </a:solidFill>
                <a:latin typeface="Hiragino Kaku Gothic ProN W3" charset="-128"/>
                <a:ea typeface="Hiragino Kaku Gothic ProN W3" charset="-128"/>
                <a:cs typeface="Hiragino Kaku Gothic ProN W3" charset="-128"/>
              </a:rPr>
              <a:t/>
            </a:r>
            <a:br>
              <a:rPr lang="en-US" altLang="ja-JP" dirty="0">
                <a:solidFill>
                  <a:schemeClr val="tx1"/>
                </a:solidFill>
                <a:latin typeface="Hiragino Kaku Gothic ProN W3" charset="-128"/>
                <a:ea typeface="Hiragino Kaku Gothic ProN W3" charset="-128"/>
                <a:cs typeface="Hiragino Kaku Gothic ProN W3" charset="-128"/>
              </a:rPr>
            </a:br>
            <a:r>
              <a:rPr lang="en-US" altLang="ja-JP" dirty="0">
                <a:solidFill>
                  <a:schemeClr val="tx1"/>
                </a:solidFill>
                <a:latin typeface="Hiragino Kaku Gothic ProN W3" charset="-128"/>
                <a:ea typeface="Hiragino Kaku Gothic ProN W3" charset="-128"/>
                <a:cs typeface="Hiragino Kaku Gothic ProN W3" charset="-128"/>
                <a:hlinkClick r:id="rId3"/>
              </a:rPr>
              <a:t>https://</a:t>
            </a:r>
            <a:r>
              <a:rPr lang="en-US" altLang="ja-JP" dirty="0" smtClean="0">
                <a:solidFill>
                  <a:schemeClr val="tx1"/>
                </a:solidFill>
                <a:latin typeface="Hiragino Kaku Gothic ProN W3" charset="-128"/>
                <a:ea typeface="Hiragino Kaku Gothic ProN W3" charset="-128"/>
                <a:cs typeface="Hiragino Kaku Gothic ProN W3" charset="-128"/>
                <a:hlinkClick r:id="rId3"/>
              </a:rPr>
              <a:t>www.w3.org/wiki/LinkedData</a:t>
            </a:r>
            <a:endParaRPr lang="en-US" altLang="ja-JP" dirty="0" smtClean="0">
              <a:solidFill>
                <a:schemeClr val="tx1"/>
              </a:solidFill>
              <a:latin typeface="Hiragino Kaku Gothic ProN W3" charset="-128"/>
              <a:ea typeface="Hiragino Kaku Gothic ProN W3" charset="-128"/>
              <a:cs typeface="Hiragino Kaku Gothic ProN W3" charset="-128"/>
            </a:endParaRPr>
          </a:p>
          <a:p>
            <a:r>
              <a:rPr lang="en-US" altLang="ja-JP" dirty="0" smtClean="0">
                <a:solidFill>
                  <a:schemeClr val="tx1"/>
                </a:solidFill>
                <a:latin typeface="Hiragino Kaku Gothic ProN W3" charset="-128"/>
                <a:ea typeface="Hiragino Kaku Gothic ProN W3" charset="-128"/>
                <a:cs typeface="Hiragino Kaku Gothic ProN W3" charset="-128"/>
              </a:rPr>
              <a:t>LOD</a:t>
            </a:r>
            <a:r>
              <a:rPr lang="ja-JP" altLang="en-US" dirty="0" smtClean="0">
                <a:solidFill>
                  <a:schemeClr val="tx1"/>
                </a:solidFill>
                <a:latin typeface="Hiragino Kaku Gothic ProN W3" charset="-128"/>
                <a:ea typeface="Hiragino Kaku Gothic ProN W3" charset="-128"/>
                <a:cs typeface="Hiragino Kaku Gothic ProN W3" charset="-128"/>
              </a:rPr>
              <a:t>クラウド</a:t>
            </a:r>
            <a:r>
              <a:rPr lang="en-US" altLang="ja-JP" dirty="0">
                <a:solidFill>
                  <a:schemeClr val="tx1"/>
                </a:solidFill>
                <a:latin typeface="Hiragino Kaku Gothic ProN W3" charset="-128"/>
                <a:ea typeface="Hiragino Kaku Gothic ProN W3" charset="-128"/>
                <a:cs typeface="Hiragino Kaku Gothic ProN W3" charset="-128"/>
              </a:rPr>
              <a:t/>
            </a:r>
            <a:br>
              <a:rPr lang="en-US" altLang="ja-JP" dirty="0">
                <a:solidFill>
                  <a:schemeClr val="tx1"/>
                </a:solidFill>
                <a:latin typeface="Hiragino Kaku Gothic ProN W3" charset="-128"/>
                <a:ea typeface="Hiragino Kaku Gothic ProN W3" charset="-128"/>
                <a:cs typeface="Hiragino Kaku Gothic ProN W3" charset="-128"/>
              </a:rPr>
            </a:br>
            <a:r>
              <a:rPr lang="en-US" altLang="ja-JP" dirty="0">
                <a:solidFill>
                  <a:schemeClr val="tx1"/>
                </a:solidFill>
                <a:latin typeface="Hiragino Kaku Gothic ProN W3" charset="-128"/>
                <a:ea typeface="Hiragino Kaku Gothic ProN W3" charset="-128"/>
                <a:cs typeface="Hiragino Kaku Gothic ProN W3" charset="-128"/>
              </a:rPr>
              <a:t> </a:t>
            </a:r>
            <a:r>
              <a:rPr lang="en-US" altLang="ja-JP" dirty="0">
                <a:solidFill>
                  <a:schemeClr val="tx1"/>
                </a:solidFill>
                <a:latin typeface="Hiragino Kaku Gothic ProN W3" charset="-128"/>
                <a:ea typeface="Hiragino Kaku Gothic ProN W3" charset="-128"/>
                <a:cs typeface="Hiragino Kaku Gothic ProN W3" charset="-128"/>
                <a:hlinkClick r:id="rId4"/>
              </a:rPr>
              <a:t>http://lod-cloud.net</a:t>
            </a:r>
            <a:r>
              <a:rPr lang="en-US" altLang="ja-JP" dirty="0" smtClean="0">
                <a:solidFill>
                  <a:schemeClr val="tx1"/>
                </a:solidFill>
                <a:latin typeface="Hiragino Kaku Gothic ProN W3" charset="-128"/>
                <a:ea typeface="Hiragino Kaku Gothic ProN W3" charset="-128"/>
                <a:cs typeface="Hiragino Kaku Gothic ProN W3" charset="-128"/>
                <a:hlinkClick r:id="rId4"/>
              </a:rPr>
              <a:t>/</a:t>
            </a:r>
            <a:endParaRPr lang="en-US" altLang="ja-JP" dirty="0" smtClean="0">
              <a:solidFill>
                <a:schemeClr val="tx1"/>
              </a:solidFill>
              <a:latin typeface="Hiragino Kaku Gothic ProN W3" charset="-128"/>
              <a:ea typeface="Hiragino Kaku Gothic ProN W3" charset="-128"/>
              <a:cs typeface="Hiragino Kaku Gothic ProN W3" charset="-128"/>
            </a:endParaRPr>
          </a:p>
          <a:p>
            <a:r>
              <a:rPr lang="ja-JP" altLang="en-US" dirty="0">
                <a:latin typeface="Hiragino Kaku Gothic ProN W3" charset="-128"/>
                <a:ea typeface="Hiragino Kaku Gothic ProN W3" charset="-128"/>
                <a:cs typeface="Hiragino Kaku Gothic ProN W3" charset="-128"/>
              </a:rPr>
              <a:t>日本政府</a:t>
            </a:r>
            <a:r>
              <a:rPr lang="ja-JP" altLang="en-US" dirty="0" smtClean="0">
                <a:latin typeface="Hiragino Kaku Gothic ProN W3" charset="-128"/>
                <a:ea typeface="Hiragino Kaku Gothic ProN W3" charset="-128"/>
                <a:cs typeface="Hiragino Kaku Gothic ProN W3" charset="-128"/>
              </a:rPr>
              <a:t>データカタログサイト</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dirty="0">
                <a:latin typeface="Hiragino Kaku Gothic ProN W3" charset="-128"/>
                <a:ea typeface="Hiragino Kaku Gothic ProN W3" charset="-128"/>
                <a:cs typeface="Hiragino Kaku Gothic ProN W3" charset="-128"/>
                <a:hlinkClick r:id="rId5"/>
              </a:rPr>
              <a:t>http://www.data.go.jp</a:t>
            </a:r>
            <a:r>
              <a:rPr lang="en-US" altLang="ja-JP" dirty="0" smtClean="0">
                <a:latin typeface="Hiragino Kaku Gothic ProN W3" charset="-128"/>
                <a:ea typeface="Hiragino Kaku Gothic ProN W3" charset="-128"/>
                <a:cs typeface="Hiragino Kaku Gothic ProN W3" charset="-128"/>
                <a:hlinkClick r:id="rId5"/>
              </a:rPr>
              <a:t>/</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共通</a:t>
            </a:r>
            <a:r>
              <a:rPr lang="ja-JP" altLang="en-US" dirty="0">
                <a:latin typeface="Hiragino Kaku Gothic ProN W3" charset="-128"/>
                <a:ea typeface="Hiragino Kaku Gothic ProN W3" charset="-128"/>
                <a:cs typeface="Hiragino Kaku Gothic ProN W3" charset="-128"/>
              </a:rPr>
              <a:t>語彙</a:t>
            </a:r>
            <a:r>
              <a:rPr lang="ja-JP" altLang="en-US" dirty="0" smtClean="0">
                <a:latin typeface="Hiragino Kaku Gothic ProN W3" charset="-128"/>
                <a:ea typeface="Hiragino Kaku Gothic ProN W3" charset="-128"/>
                <a:cs typeface="Hiragino Kaku Gothic ProN W3" charset="-128"/>
              </a:rPr>
              <a:t>基盤</a:t>
            </a:r>
            <a:r>
              <a:rPr lang="en-US" altLang="ja-JP" dirty="0"/>
              <a:t/>
            </a:r>
            <a:br>
              <a:rPr lang="en-US" altLang="ja-JP" dirty="0"/>
            </a:br>
            <a:r>
              <a:rPr lang="en-US" altLang="ja-JP" dirty="0">
                <a:hlinkClick r:id="rId6"/>
              </a:rPr>
              <a:t>https://imi.go.jp/goi</a:t>
            </a:r>
            <a:r>
              <a:rPr lang="en-US" altLang="ja-JP" dirty="0" smtClean="0">
                <a:hlinkClick r:id="rId6"/>
              </a:rPr>
              <a:t>/</a:t>
            </a:r>
            <a:endParaRPr lang="en-US" altLang="ja-JP" dirty="0" smtClean="0">
              <a:solidFill>
                <a:schemeClr val="tx1"/>
              </a:solidFill>
              <a:latin typeface="Hiragino Kaku Gothic ProN W3" charset="-128"/>
              <a:ea typeface="Hiragino Kaku Gothic ProN W3" charset="-128"/>
              <a:cs typeface="Hiragino Kaku Gothic ProN W3" charset="-128"/>
            </a:endParaRPr>
          </a:p>
          <a:p>
            <a:r>
              <a:rPr lang="en-US" altLang="ja-JP" dirty="0" smtClean="0">
                <a:solidFill>
                  <a:schemeClr val="tx1"/>
                </a:solidFill>
                <a:latin typeface="Hiragino Kaku Gothic ProN W3" charset="-128"/>
                <a:ea typeface="Hiragino Kaku Gothic ProN W3" charset="-128"/>
                <a:cs typeface="Hiragino Kaku Gothic ProN W3" charset="-128"/>
              </a:rPr>
              <a:t>Virtuoso </a:t>
            </a:r>
            <a:r>
              <a:rPr lang="en-US" altLang="ja-JP" dirty="0">
                <a:solidFill>
                  <a:schemeClr val="tx1"/>
                </a:solidFill>
                <a:latin typeface="Hiragino Kaku Gothic ProN W3" charset="-128"/>
                <a:ea typeface="Hiragino Kaku Gothic ProN W3" charset="-128"/>
                <a:cs typeface="Hiragino Kaku Gothic ProN W3" charset="-128"/>
              </a:rPr>
              <a:t>Open Source</a:t>
            </a:r>
            <a:br>
              <a:rPr lang="en-US" altLang="ja-JP" dirty="0">
                <a:solidFill>
                  <a:schemeClr val="tx1"/>
                </a:solidFill>
                <a:latin typeface="Hiragino Kaku Gothic ProN W3" charset="-128"/>
                <a:ea typeface="Hiragino Kaku Gothic ProN W3" charset="-128"/>
                <a:cs typeface="Hiragino Kaku Gothic ProN W3" charset="-128"/>
              </a:rPr>
            </a:br>
            <a:r>
              <a:rPr lang="en-US" altLang="ja-JP" dirty="0">
                <a:solidFill>
                  <a:schemeClr val="tx1"/>
                </a:solidFill>
                <a:latin typeface="Hiragino Kaku Gothic ProN W3" charset="-128"/>
                <a:ea typeface="Hiragino Kaku Gothic ProN W3" charset="-128"/>
                <a:cs typeface="Hiragino Kaku Gothic ProN W3" charset="-128"/>
                <a:hlinkClick r:id="rId7"/>
              </a:rPr>
              <a:t>http://vos.openlinksw.com/owiki/wiki/VOS</a:t>
            </a:r>
            <a:r>
              <a:rPr lang="en-US" altLang="ja-JP" dirty="0" smtClean="0">
                <a:solidFill>
                  <a:schemeClr val="tx1"/>
                </a:solidFill>
                <a:latin typeface="Hiragino Kaku Gothic ProN W3" charset="-128"/>
                <a:ea typeface="Hiragino Kaku Gothic ProN W3" charset="-128"/>
                <a:cs typeface="Hiragino Kaku Gothic ProN W3" charset="-128"/>
                <a:hlinkClick r:id="rId7"/>
              </a:rPr>
              <a:t>/</a:t>
            </a:r>
            <a:endParaRPr lang="en-US" altLang="ja-JP" dirty="0" smtClean="0">
              <a:solidFill>
                <a:schemeClr val="tx1"/>
              </a:solidFill>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09144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latin typeface="Hiragino Kaku Gothic ProN W3" charset="-128"/>
                <a:ea typeface="Hiragino Kaku Gothic ProN W3" charset="-128"/>
                <a:cs typeface="Hiragino Kaku Gothic ProN W3" charset="-128"/>
              </a:rPr>
              <a:t>Virtuoso</a:t>
            </a:r>
            <a:r>
              <a:rPr lang="ja-JP" altLang="en-US" dirty="0" smtClean="0">
                <a:latin typeface="Hiragino Kaku Gothic ProN W3" charset="-128"/>
                <a:ea typeface="Hiragino Kaku Gothic ProN W3" charset="-128"/>
                <a:cs typeface="Hiragino Kaku Gothic ProN W3" charset="-128"/>
              </a:rPr>
              <a:t>の</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ja-JP" altLang="en-US" dirty="0" smtClean="0">
                <a:latin typeface="Hiragino Kaku Gothic ProN W3" charset="-128"/>
                <a:ea typeface="Hiragino Kaku Gothic ProN W3" charset="-128"/>
                <a:cs typeface="Hiragino Kaku Gothic ProN W3" charset="-128"/>
              </a:rPr>
              <a:t>インストールと</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ja-JP" altLang="en-US" dirty="0" smtClean="0">
                <a:latin typeface="Hiragino Kaku Gothic ProN W3" charset="-128"/>
                <a:ea typeface="Hiragino Kaku Gothic ProN W3" charset="-128"/>
                <a:cs typeface="Hiragino Kaku Gothic ProN W3" charset="-128"/>
              </a:rPr>
              <a:t>サンプルデータ</a:t>
            </a:r>
            <a:r>
              <a:rPr lang="ja-JP" altLang="en-US" dirty="0">
                <a:latin typeface="Hiragino Kaku Gothic ProN W3" charset="-128"/>
                <a:ea typeface="Hiragino Kaku Gothic ProN W3" charset="-128"/>
                <a:cs typeface="Hiragino Kaku Gothic ProN W3" charset="-128"/>
              </a:rPr>
              <a:t>の</a:t>
            </a:r>
            <a:r>
              <a:rPr lang="ja-JP" altLang="en-US" dirty="0" smtClean="0">
                <a:latin typeface="Hiragino Kaku Gothic ProN W3" charset="-128"/>
                <a:ea typeface="Hiragino Kaku Gothic ProN W3" charset="-128"/>
                <a:cs typeface="Hiragino Kaku Gothic ProN W3" charset="-128"/>
              </a:rPr>
              <a:t>ロード</a:t>
            </a:r>
            <a:endParaRPr lang="ja-JP" altLang="en-US" dirty="0">
              <a:latin typeface="Hiragino Kaku Gothic ProN W3" charset="-128"/>
              <a:ea typeface="Hiragino Kaku Gothic ProN W3" charset="-128"/>
              <a:cs typeface="Hiragino Kaku Gothic ProN W3" charset="-128"/>
            </a:endParaRPr>
          </a:p>
        </p:txBody>
      </p:sp>
      <p:sp>
        <p:nvSpPr>
          <p:cNvPr id="3" name="テキスト プレースホルダー 2"/>
          <p:cNvSpPr>
            <a:spLocks noGrp="1"/>
          </p:cNvSpPr>
          <p:nvPr>
            <p:ph type="body" idx="1"/>
          </p:nvPr>
        </p:nvSpPr>
        <p:spPr/>
        <p:txBody>
          <a:bodyPr/>
          <a:lstStyle/>
          <a:p>
            <a:r>
              <a:rPr lang="en-US" altLang="ja-JP" dirty="0">
                <a:latin typeface="Hiragino Kaku Gothic ProN W3" charset="-128"/>
                <a:ea typeface="Hiragino Kaku Gothic ProN W3" charset="-128"/>
                <a:cs typeface="Hiragino Kaku Gothic ProN W3" charset="-128"/>
              </a:rPr>
              <a:t>(</a:t>
            </a:r>
            <a:r>
              <a:rPr lang="ja-JP" altLang="en-US" dirty="0">
                <a:latin typeface="Hiragino Kaku Gothic ProN W3" charset="-128"/>
                <a:ea typeface="Hiragino Kaku Gothic ProN W3" charset="-128"/>
                <a:cs typeface="Hiragino Kaku Gothic ProN W3" charset="-128"/>
              </a:rPr>
              <a:t>ハンズオン</a:t>
            </a:r>
            <a:r>
              <a:rPr lang="en-US" altLang="ja-JP" dirty="0">
                <a:latin typeface="Hiragino Kaku Gothic ProN W3" charset="-128"/>
                <a:ea typeface="Hiragino Kaku Gothic ProN W3" charset="-128"/>
                <a:cs typeface="Hiragino Kaku Gothic ProN W3" charset="-128"/>
              </a:rPr>
              <a:t>)</a:t>
            </a:r>
            <a:endParaRPr kumimoji="1" lang="ja-JP" altLang="en-US" dirty="0"/>
          </a:p>
        </p:txBody>
      </p:sp>
    </p:spTree>
    <p:extLst>
      <p:ext uri="{BB962C8B-B14F-4D97-AF65-F5344CB8AC3E}">
        <p14:creationId xmlns:p14="http://schemas.microsoft.com/office/powerpoint/2010/main" val="38362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latin typeface="Hiragino Kaku Gothic ProN W6" charset="-128"/>
                <a:ea typeface="Hiragino Kaku Gothic ProN W6" charset="-128"/>
                <a:cs typeface="Hiragino Kaku Gothic ProN W6" charset="-128"/>
              </a:rPr>
              <a:t>AWS</a:t>
            </a:r>
            <a:r>
              <a:rPr lang="ja-JP" altLang="en-US" b="1" dirty="0">
                <a:latin typeface="Hiragino Kaku Gothic ProN W6" charset="-128"/>
                <a:ea typeface="Hiragino Kaku Gothic ProN W6" charset="-128"/>
                <a:cs typeface="Hiragino Kaku Gothic ProN W6" charset="-128"/>
              </a:rPr>
              <a:t>設定</a:t>
            </a:r>
            <a:endParaRPr kumimoji="1" lang="ja-JP" altLang="en-US" b="1" dirty="0">
              <a:latin typeface="Hiragino Kaku Gothic ProN W6" charset="-128"/>
              <a:ea typeface="Hiragino Kaku Gothic ProN W6" charset="-128"/>
              <a:cs typeface="Hiragino Kaku Gothic ProN W6" charset="-128"/>
            </a:endParaRPr>
          </a:p>
        </p:txBody>
      </p:sp>
      <p:sp>
        <p:nvSpPr>
          <p:cNvPr id="9" name="コンテンツ プレースホルダー 2"/>
          <p:cNvSpPr>
            <a:spLocks noGrp="1"/>
          </p:cNvSpPr>
          <p:nvPr>
            <p:ph idx="1"/>
          </p:nvPr>
        </p:nvSpPr>
        <p:spPr>
          <a:xfrm>
            <a:off x="1371600" y="2286000"/>
            <a:ext cx="9601200" cy="3581400"/>
          </a:xfrm>
        </p:spPr>
        <p:txBody>
          <a:bodyPr>
            <a:normAutofit/>
          </a:bodyPr>
          <a:lstStyle/>
          <a:p>
            <a:r>
              <a:rPr lang="ja-JP" altLang="en-US" dirty="0">
                <a:latin typeface="Hiragino Kaku Gothic ProN W3" charset="-128"/>
                <a:ea typeface="Hiragino Kaku Gothic ProN W3" charset="-128"/>
                <a:cs typeface="Hiragino Kaku Gothic ProN W3" charset="-128"/>
              </a:rPr>
              <a:t>キーペア作成</a:t>
            </a:r>
          </a:p>
          <a:p>
            <a:pPr lvl="1"/>
            <a:r>
              <a:rPr lang="ja-JP" altLang="en-US" dirty="0">
                <a:latin typeface="Hiragino Kaku Gothic ProN W3" charset="-128"/>
                <a:ea typeface="Hiragino Kaku Gothic ProN W3" charset="-128"/>
                <a:cs typeface="Hiragino Kaku Gothic ProN W3" charset="-128"/>
              </a:rPr>
              <a:t>安全な場所に保管</a:t>
            </a:r>
          </a:p>
          <a:p>
            <a:r>
              <a:rPr lang="ja-JP" altLang="en-US" dirty="0">
                <a:latin typeface="Hiragino Kaku Gothic ProN W3" charset="-128"/>
                <a:ea typeface="Hiragino Kaku Gothic ProN W3" charset="-128"/>
                <a:cs typeface="Hiragino Kaku Gothic ProN W3" charset="-128"/>
              </a:rPr>
              <a:t>セキュリティグループ作成</a:t>
            </a:r>
          </a:p>
          <a:p>
            <a:pPr lvl="1"/>
            <a:r>
              <a:rPr lang="en-US" altLang="ja-JP" dirty="0" err="1">
                <a:latin typeface="Hiragino Kaku Gothic ProN W3" charset="-128"/>
                <a:ea typeface="Hiragino Kaku Gothic ProN W3" charset="-128"/>
                <a:cs typeface="Hiragino Kaku Gothic ProN W3" charset="-128"/>
              </a:rPr>
              <a:t>ssh</a:t>
            </a:r>
            <a:r>
              <a:rPr lang="ja-JP" altLang="en-US" dirty="0">
                <a:latin typeface="Hiragino Kaku Gothic ProN W3" charset="-128"/>
                <a:ea typeface="Hiragino Kaku Gothic ProN W3" charset="-128"/>
                <a:cs typeface="Hiragino Kaku Gothic ProN W3" charset="-128"/>
              </a:rPr>
              <a:t>と</a:t>
            </a:r>
            <a:r>
              <a:rPr lang="en-US" altLang="ja-JP" dirty="0">
                <a:latin typeface="Hiragino Kaku Gothic ProN W3" charset="-128"/>
                <a:ea typeface="Hiragino Kaku Gothic ProN W3" charset="-128"/>
                <a:cs typeface="Hiragino Kaku Gothic ProN W3" charset="-128"/>
              </a:rPr>
              <a:t>http</a:t>
            </a:r>
            <a:r>
              <a:rPr lang="ja-JP" altLang="en-US" dirty="0">
                <a:latin typeface="Hiragino Kaku Gothic ProN W3" charset="-128"/>
                <a:ea typeface="Hiragino Kaku Gothic ProN W3" charset="-128"/>
                <a:cs typeface="Hiragino Kaku Gothic ProN W3" charset="-128"/>
              </a:rPr>
              <a:t>を外部からアクセス許可するルールを追加</a:t>
            </a:r>
          </a:p>
          <a:p>
            <a:r>
              <a:rPr lang="en-US" altLang="ja-JP" dirty="0">
                <a:latin typeface="Hiragino Kaku Gothic ProN W3" charset="-128"/>
                <a:ea typeface="Hiragino Kaku Gothic ProN W3" charset="-128"/>
                <a:cs typeface="Hiragino Kaku Gothic ProN W3" charset="-128"/>
              </a:rPr>
              <a:t>EC2 </a:t>
            </a:r>
            <a:r>
              <a:rPr lang="ja-JP" altLang="en-US" dirty="0" smtClean="0">
                <a:latin typeface="Hiragino Kaku Gothic ProN W3" charset="-128"/>
                <a:ea typeface="Hiragino Kaku Gothic ProN W3" charset="-128"/>
                <a:cs typeface="Hiragino Kaku Gothic ProN W3" charset="-128"/>
              </a:rPr>
              <a:t>インスタンス</a:t>
            </a:r>
            <a:r>
              <a:rPr lang="ja-JP" altLang="en-US" dirty="0">
                <a:latin typeface="Hiragino Kaku Gothic ProN W3" charset="-128"/>
                <a:ea typeface="Hiragino Kaku Gothic ProN W3" charset="-128"/>
                <a:cs typeface="Hiragino Kaku Gothic ProN W3" charset="-128"/>
              </a:rPr>
              <a:t>を</a:t>
            </a:r>
            <a:r>
              <a:rPr lang="ja-JP" altLang="en-US" dirty="0" smtClean="0">
                <a:latin typeface="Hiragino Kaku Gothic ProN W3" charset="-128"/>
                <a:ea typeface="Hiragino Kaku Gothic ProN W3" charset="-128"/>
                <a:cs typeface="Hiragino Kaku Gothic ProN W3" charset="-128"/>
              </a:rPr>
              <a:t>作成</a:t>
            </a:r>
            <a:endParaRPr lang="ja-JP" altLang="en-US" dirty="0">
              <a:latin typeface="Hiragino Kaku Gothic ProN W3" charset="-128"/>
              <a:ea typeface="Hiragino Kaku Gothic ProN W3" charset="-128"/>
              <a:cs typeface="Hiragino Kaku Gothic ProN W3"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472559140"/>
              </p:ext>
            </p:extLst>
          </p:nvPr>
        </p:nvGraphicFramePr>
        <p:xfrm>
          <a:off x="1371600" y="4483100"/>
          <a:ext cx="10033462" cy="2225040"/>
        </p:xfrm>
        <a:graphic>
          <a:graphicData uri="http://schemas.openxmlformats.org/drawingml/2006/table">
            <a:tbl>
              <a:tblPr bandRow="1">
                <a:tableStyleId>{5C22544A-7EE6-4342-B048-85BDC9FD1C3A}</a:tableStyleId>
              </a:tblPr>
              <a:tblGrid>
                <a:gridCol w="2526030"/>
                <a:gridCol w="750743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dirty="0" smtClean="0">
                          <a:latin typeface="Hiragino Kaku Gothic ProN W3" charset="-128"/>
                          <a:ea typeface="Hiragino Kaku Gothic ProN W3" charset="-128"/>
                          <a:cs typeface="Hiragino Kaku Gothic ProN W3" charset="-128"/>
                        </a:rPr>
                        <a:t>AMI</a:t>
                      </a:r>
                      <a:endParaRPr lang="ja-JP" altLang="en-US" sz="1600" dirty="0" smtClean="0">
                        <a:latin typeface="Hiragino Kaku Gothic ProN W3" charset="-128"/>
                        <a:ea typeface="Hiragino Kaku Gothic ProN W3" charset="-128"/>
                        <a:cs typeface="Hiragino Kaku Gothic ProN W3"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dirty="0" smtClean="0">
                          <a:latin typeface="Hiragino Kaku Gothic ProN W3" charset="-128"/>
                          <a:ea typeface="Hiragino Kaku Gothic ProN W3" charset="-128"/>
                          <a:cs typeface="Hiragino Kaku Gothic ProN W3" charset="-128"/>
                        </a:rPr>
                        <a:t>Amazon Linux AMI 2017.03.1 (HVM), SSD Volume Type - ami-3bd3c45c</a:t>
                      </a:r>
                    </a:p>
                  </a:txBody>
                  <a:tcPr/>
                </a:tc>
              </a:tr>
              <a:tr h="370840">
                <a:tc>
                  <a:txBody>
                    <a:bodyPr/>
                    <a:lstStyle/>
                    <a:p>
                      <a:r>
                        <a:rPr lang="ja-JP" altLang="en-US" sz="1600" dirty="0" smtClean="0">
                          <a:latin typeface="Hiragino Kaku Gothic ProN W3" charset="-128"/>
                          <a:ea typeface="Hiragino Kaku Gothic ProN W3" charset="-128"/>
                          <a:cs typeface="Hiragino Kaku Gothic ProN W3" charset="-128"/>
                        </a:rPr>
                        <a:t>インスタンスタイプ</a:t>
                      </a:r>
                      <a:endParaRPr kumimoji="1" lang="ja-JP"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dirty="0" smtClean="0">
                          <a:latin typeface="Hiragino Kaku Gothic ProN W3" charset="-128"/>
                          <a:ea typeface="Hiragino Kaku Gothic ProN W3" charset="-128"/>
                          <a:cs typeface="Hiragino Kaku Gothic ProN W3" charset="-128"/>
                        </a:rPr>
                        <a:t>t2.micro</a:t>
                      </a:r>
                    </a:p>
                  </a:txBody>
                  <a:tcPr/>
                </a:tc>
              </a:tr>
              <a:tr h="370840">
                <a:tc>
                  <a:txBody>
                    <a:bodyPr/>
                    <a:lstStyle/>
                    <a:p>
                      <a:r>
                        <a:rPr lang="ja-JP" altLang="en-US" sz="1600" dirty="0" smtClean="0">
                          <a:latin typeface="Hiragino Kaku Gothic ProN W3" charset="-128"/>
                          <a:ea typeface="Hiragino Kaku Gothic ProN W3" charset="-128"/>
                          <a:cs typeface="Hiragino Kaku Gothic ProN W3" charset="-128"/>
                        </a:rPr>
                        <a:t>インスタンス設定</a:t>
                      </a:r>
                    </a:p>
                  </a:txBody>
                  <a:tcPr/>
                </a:tc>
                <a:tc>
                  <a:txBody>
                    <a:bodyPr/>
                    <a:lstStyle/>
                    <a:p>
                      <a:r>
                        <a:rPr lang="ja-JP" altLang="en-US" sz="1600" dirty="0" smtClean="0">
                          <a:latin typeface="Hiragino Kaku Gothic ProN W3" charset="-128"/>
                          <a:ea typeface="Hiragino Kaku Gothic ProN W3" charset="-128"/>
                          <a:cs typeface="Hiragino Kaku Gothic ProN W3" charset="-128"/>
                        </a:rPr>
                        <a:t>全てデフォルト</a:t>
                      </a:r>
                      <a:endParaRPr kumimoji="1" lang="ja-JP" altLang="en-US" sz="1600" dirty="0"/>
                    </a:p>
                  </a:txBody>
                  <a:tcPr/>
                </a:tc>
              </a:tr>
              <a:tr h="370840">
                <a:tc>
                  <a:txBody>
                    <a:bodyPr/>
                    <a:lstStyle/>
                    <a:p>
                      <a:r>
                        <a:rPr lang="ja-JP" altLang="en-US" sz="1600" dirty="0" smtClean="0">
                          <a:latin typeface="Hiragino Kaku Gothic ProN W3" charset="-128"/>
                          <a:ea typeface="Hiragino Kaku Gothic ProN W3" charset="-128"/>
                          <a:cs typeface="Hiragino Kaku Gothic ProN W3" charset="-128"/>
                        </a:rPr>
                        <a:t>ストレージ要領</a:t>
                      </a:r>
                      <a:endParaRPr lang="en-US" altLang="ja-JP" sz="1600" dirty="0" smtClean="0">
                        <a:latin typeface="Hiragino Kaku Gothic ProN W3" charset="-128"/>
                        <a:ea typeface="Hiragino Kaku Gothic ProN W3" charset="-128"/>
                        <a:cs typeface="Hiragino Kaku Gothic ProN W3" charset="-128"/>
                      </a:endParaRPr>
                    </a:p>
                  </a:txBody>
                  <a:tcPr/>
                </a:tc>
                <a:tc>
                  <a:txBody>
                    <a:bodyPr/>
                    <a:lstStyle/>
                    <a:p>
                      <a:r>
                        <a:rPr lang="en-US" altLang="ja-JP" sz="1600" dirty="0" smtClean="0">
                          <a:latin typeface="Hiragino Kaku Gothic ProN W3" charset="-128"/>
                          <a:ea typeface="Hiragino Kaku Gothic ProN W3" charset="-128"/>
                          <a:cs typeface="Hiragino Kaku Gothic ProN W3" charset="-128"/>
                        </a:rPr>
                        <a:t>20GB</a:t>
                      </a:r>
                      <a:endParaRPr kumimoji="1" lang="ja-JP" altLang="en-US" sz="1600" dirty="0"/>
                    </a:p>
                  </a:txBody>
                  <a:tcPr/>
                </a:tc>
              </a:tr>
              <a:tr h="370840">
                <a:tc>
                  <a:txBody>
                    <a:bodyPr/>
                    <a:lstStyle/>
                    <a:p>
                      <a:r>
                        <a:rPr lang="ja-JP" altLang="en-US" sz="1600" dirty="0" smtClean="0">
                          <a:latin typeface="Hiragino Kaku Gothic ProN W3" charset="-128"/>
                          <a:ea typeface="Hiragino Kaku Gothic ProN W3" charset="-128"/>
                          <a:cs typeface="Hiragino Kaku Gothic ProN W3" charset="-128"/>
                        </a:rPr>
                        <a:t>タグ</a:t>
                      </a:r>
                    </a:p>
                  </a:txBody>
                  <a:tcPr/>
                </a:tc>
                <a:tc>
                  <a:txBody>
                    <a:bodyPr/>
                    <a:lstStyle/>
                    <a:p>
                      <a:r>
                        <a:rPr lang="ja-JP" altLang="en-US" sz="1600" dirty="0" smtClean="0">
                          <a:latin typeface="Hiragino Kaku Gothic ProN W3" charset="-128"/>
                          <a:ea typeface="Hiragino Kaku Gothic ProN W3" charset="-128"/>
                          <a:cs typeface="Hiragino Kaku Gothic ProN W3" charset="-128"/>
                        </a:rPr>
                        <a:t>なし</a:t>
                      </a:r>
                      <a:endParaRPr kumimoji="1" lang="ja-JP" alt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latin typeface="Hiragino Kaku Gothic ProN W3" charset="-128"/>
                          <a:ea typeface="Hiragino Kaku Gothic ProN W3" charset="-128"/>
                          <a:cs typeface="Hiragino Kaku Gothic ProN W3" charset="-128"/>
                        </a:rPr>
                        <a:t>セキュリティグループ</a:t>
                      </a:r>
                      <a:endParaRPr kumimoji="1" lang="ja-JP"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latin typeface="Hiragino Kaku Gothic ProN W3" charset="-128"/>
                          <a:ea typeface="Hiragino Kaku Gothic ProN W3" charset="-128"/>
                          <a:cs typeface="Hiragino Kaku Gothic ProN W3" charset="-128"/>
                        </a:rPr>
                        <a:t>上記作成した</a:t>
                      </a:r>
                      <a:r>
                        <a:rPr lang="en-US" altLang="ja-JP" sz="1600" dirty="0" smtClean="0">
                          <a:latin typeface="Hiragino Kaku Gothic ProN W3" charset="-128"/>
                          <a:ea typeface="Hiragino Kaku Gothic ProN W3" charset="-128"/>
                          <a:cs typeface="Hiragino Kaku Gothic ProN W3" charset="-128"/>
                        </a:rPr>
                        <a:t>SG</a:t>
                      </a:r>
                      <a:r>
                        <a:rPr lang="ja-JP" altLang="en-US" sz="1600" dirty="0" smtClean="0">
                          <a:latin typeface="Hiragino Kaku Gothic ProN W3" charset="-128"/>
                          <a:ea typeface="Hiragino Kaku Gothic ProN W3" charset="-128"/>
                          <a:cs typeface="Hiragino Kaku Gothic ProN W3" charset="-128"/>
                        </a:rPr>
                        <a:t>を選択</a:t>
                      </a:r>
                      <a:endParaRPr kumimoji="1" lang="ja-JP" altLang="en-US" sz="1600" dirty="0" smtClean="0"/>
                    </a:p>
                  </a:txBody>
                  <a:tcPr/>
                </a:tc>
              </a:tr>
            </a:tbl>
          </a:graphicData>
        </a:graphic>
      </p:graphicFrame>
    </p:spTree>
    <p:extLst>
      <p:ext uri="{BB962C8B-B14F-4D97-AF65-F5344CB8AC3E}">
        <p14:creationId xmlns:p14="http://schemas.microsoft.com/office/powerpoint/2010/main" val="906663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it-IT" altLang="ja-JP" b="1" dirty="0">
                <a:latin typeface="Hiragino Kaku Gothic ProN W6" charset="-128"/>
                <a:ea typeface="Hiragino Kaku Gothic ProN W6" charset="-128"/>
                <a:cs typeface="Hiragino Kaku Gothic ProN W6" charset="-128"/>
              </a:rPr>
              <a:t>Virtuoso</a:t>
            </a:r>
            <a:r>
              <a:rPr lang="ja-JP" altLang="it-IT" b="1" dirty="0" smtClean="0">
                <a:latin typeface="Hiragino Kaku Gothic ProN W6" charset="-128"/>
                <a:ea typeface="Hiragino Kaku Gothic ProN W6" charset="-128"/>
                <a:cs typeface="Hiragino Kaku Gothic ProN W6" charset="-128"/>
              </a:rPr>
              <a:t>設定</a:t>
            </a:r>
            <a:r>
              <a:rPr lang="it-IT" altLang="ja-JP" b="1" dirty="0" smtClean="0">
                <a:latin typeface="Hiragino Kaku Gothic ProN W6" charset="-128"/>
                <a:ea typeface="Hiragino Kaku Gothic ProN W6" charset="-128"/>
                <a:cs typeface="Hiragino Kaku Gothic ProN W6" charset="-128"/>
              </a:rPr>
              <a:t> (1)</a:t>
            </a:r>
            <a:endParaRPr kumimoji="1" lang="ja-JP" altLang="en-US" b="1" dirty="0">
              <a:latin typeface="Hiragino Kaku Gothic ProN W6" charset="-128"/>
              <a:ea typeface="Hiragino Kaku Gothic ProN W6" charset="-128"/>
              <a:cs typeface="Hiragino Kaku Gothic ProN W6" charset="-128"/>
            </a:endParaRPr>
          </a:p>
        </p:txBody>
      </p:sp>
      <p:sp>
        <p:nvSpPr>
          <p:cNvPr id="9" name="コンテンツ プレースホルダー 2"/>
          <p:cNvSpPr>
            <a:spLocks noGrp="1"/>
          </p:cNvSpPr>
          <p:nvPr>
            <p:ph idx="1"/>
          </p:nvPr>
        </p:nvSpPr>
        <p:spPr>
          <a:xfrm>
            <a:off x="1371600" y="2286000"/>
            <a:ext cx="9601200" cy="3581400"/>
          </a:xfrm>
        </p:spPr>
        <p:txBody>
          <a:bodyPr>
            <a:normAutofit/>
          </a:bodyPr>
          <a:lstStyle/>
          <a:p>
            <a:r>
              <a:rPr lang="ja-JP" altLang="en-US" dirty="0" smtClean="0">
                <a:latin typeface="Hiragino Kaku Gothic ProN W3" charset="-128"/>
                <a:ea typeface="Hiragino Kaku Gothic ProN W3" charset="-128"/>
                <a:cs typeface="Hiragino Kaku Gothic ProN W3" charset="-128"/>
              </a:rPr>
              <a:t>ソースコード</a:t>
            </a:r>
            <a:r>
              <a:rPr lang="ja-JP" altLang="en-US" dirty="0">
                <a:latin typeface="Hiragino Kaku Gothic ProN W3" charset="-128"/>
                <a:ea typeface="Hiragino Kaku Gothic ProN W3" charset="-128"/>
                <a:cs typeface="Hiragino Kaku Gothic ProN W3" charset="-128"/>
              </a:rPr>
              <a:t>を</a:t>
            </a:r>
            <a:r>
              <a:rPr lang="ja-JP" altLang="en-US" dirty="0" smtClean="0">
                <a:latin typeface="Hiragino Kaku Gothic ProN W3" charset="-128"/>
                <a:ea typeface="Hiragino Kaku Gothic ProN W3" charset="-128"/>
                <a:cs typeface="Hiragino Kaku Gothic ProN W3" charset="-128"/>
              </a:rPr>
              <a:t>ダウンロード </a:t>
            </a:r>
            <a:r>
              <a:rPr lang="en-US" altLang="ja-JP" dirty="0" smtClean="0">
                <a:latin typeface="Hiragino Kaku Gothic ProN W3" charset="-128"/>
                <a:ea typeface="Hiragino Kaku Gothic ProN W3" charset="-128"/>
                <a:cs typeface="Hiragino Kaku Gothic ProN W3" charset="-128"/>
              </a:rPr>
              <a:t>(</a:t>
            </a:r>
            <a:r>
              <a:rPr lang="ja-JP" altLang="en-US" dirty="0" smtClean="0">
                <a:latin typeface="Hiragino Kaku Gothic ProN W3" charset="-128"/>
                <a:ea typeface="Hiragino Kaku Gothic ProN W3" charset="-128"/>
                <a:cs typeface="Hiragino Kaku Gothic ProN W3" charset="-128"/>
              </a:rPr>
              <a:t>所用時間</a:t>
            </a:r>
            <a:r>
              <a:rPr lang="en-US" altLang="ja-JP" dirty="0" smtClean="0">
                <a:latin typeface="Hiragino Kaku Gothic ProN W3" charset="-128"/>
                <a:ea typeface="Hiragino Kaku Gothic ProN W3" charset="-128"/>
                <a:cs typeface="Hiragino Kaku Gothic ProN W3" charset="-128"/>
              </a:rPr>
              <a:t>: </a:t>
            </a:r>
            <a:r>
              <a:rPr lang="ja-JP" altLang="en-US" dirty="0" smtClean="0">
                <a:latin typeface="Hiragino Kaku Gothic ProN W3" charset="-128"/>
                <a:ea typeface="Hiragino Kaku Gothic ProN W3" charset="-128"/>
                <a:cs typeface="Hiragino Kaku Gothic ProN W3" charset="-128"/>
              </a:rPr>
              <a:t>約</a:t>
            </a:r>
            <a:r>
              <a:rPr lang="en-US" altLang="ja-JP" dirty="0" smtClean="0">
                <a:latin typeface="Hiragino Kaku Gothic ProN W3" charset="-128"/>
                <a:ea typeface="Hiragino Kaku Gothic ProN W3" charset="-128"/>
                <a:cs typeface="Hiragino Kaku Gothic ProN W3" charset="-128"/>
              </a:rPr>
              <a:t>3-4</a:t>
            </a:r>
            <a:r>
              <a:rPr lang="ja-JP" altLang="en-US" dirty="0" smtClean="0">
                <a:latin typeface="Hiragino Kaku Gothic ProN W3" charset="-128"/>
                <a:ea typeface="Hiragino Kaku Gothic ProN W3" charset="-128"/>
                <a:cs typeface="Hiragino Kaku Gothic ProN W3" charset="-128"/>
              </a:rPr>
              <a:t>分</a:t>
            </a:r>
            <a:r>
              <a:rPr lang="en-US" altLang="ja-JP" dirty="0" smtClean="0">
                <a:latin typeface="Hiragino Kaku Gothic ProN W3" charset="-128"/>
                <a:ea typeface="Hiragino Kaku Gothic ProN W3" charset="-128"/>
                <a:cs typeface="Hiragino Kaku Gothic ProN W3" charset="-128"/>
              </a:rPr>
              <a:t>)</a:t>
            </a:r>
            <a:br>
              <a:rPr lang="en-US" altLang="ja-JP" dirty="0" smtClean="0">
                <a:latin typeface="Hiragino Kaku Gothic ProN W3" charset="-128"/>
                <a:ea typeface="Hiragino Kaku Gothic ProN W3" charset="-128"/>
                <a:cs typeface="Hiragino Kaku Gothic ProN W3" charset="-128"/>
              </a:rPr>
            </a:b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mkdir</a:t>
            </a: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wrk</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cd </a:t>
            </a:r>
            <a:r>
              <a:rPr lang="en-US" altLang="ja-JP" sz="1600" dirty="0" err="1" smtClean="0">
                <a:latin typeface="Apple Symbols" charset="0"/>
                <a:ea typeface="Apple Symbols" charset="0"/>
                <a:cs typeface="Apple Symbols" charset="0"/>
              </a:rPr>
              <a:t>wrk</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wget</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https://</a:t>
            </a:r>
            <a:r>
              <a:rPr lang="en-US" altLang="ja-JP" sz="1600" dirty="0" err="1" smtClean="0">
                <a:latin typeface="Apple Symbols" charset="0"/>
                <a:ea typeface="Apple Symbols" charset="0"/>
                <a:cs typeface="Apple Symbols" charset="0"/>
              </a:rPr>
              <a:t>github.com</a:t>
            </a:r>
            <a:r>
              <a:rPr lang="en-US" altLang="ja-JP" sz="1600" dirty="0" smtClean="0">
                <a:latin typeface="Apple Symbols" charset="0"/>
                <a:ea typeface="Apple Symbols" charset="0"/>
                <a:cs typeface="Apple Symbols" charset="0"/>
              </a:rPr>
              <a:t>/</a:t>
            </a:r>
            <a:r>
              <a:rPr lang="en-US" altLang="ja-JP" sz="1600" dirty="0" err="1" smtClean="0">
                <a:latin typeface="Apple Symbols" charset="0"/>
                <a:ea typeface="Apple Symbols" charset="0"/>
                <a:cs typeface="Apple Symbols" charset="0"/>
              </a:rPr>
              <a:t>openlink</a:t>
            </a:r>
            <a:r>
              <a:rPr lang="en-US" altLang="ja-JP" sz="1600" dirty="0" smtClean="0">
                <a:latin typeface="Apple Symbols" charset="0"/>
                <a:ea typeface="Apple Symbols" charset="0"/>
                <a:cs typeface="Apple Symbols" charset="0"/>
              </a:rPr>
              <a:t>/virtuoso-</a:t>
            </a:r>
            <a:r>
              <a:rPr lang="en-US" altLang="ja-JP" sz="1600" dirty="0" err="1" smtClean="0">
                <a:latin typeface="Apple Symbols" charset="0"/>
                <a:ea typeface="Apple Symbols" charset="0"/>
                <a:cs typeface="Apple Symbols" charset="0"/>
              </a:rPr>
              <a:t>opensource</a:t>
            </a:r>
            <a:r>
              <a:rPr lang="en-US" altLang="ja-JP" sz="1600" dirty="0" smtClean="0">
                <a:latin typeface="Apple Symbols" charset="0"/>
                <a:ea typeface="Apple Symbols" charset="0"/>
                <a:cs typeface="Apple Symbols" charset="0"/>
              </a:rPr>
              <a:t>/releases/download/v7.2.4.2/virtuoso-opensource-7.2.4.2.tar.gz</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tar </a:t>
            </a:r>
            <a:r>
              <a:rPr lang="en-US" altLang="ja-JP" sz="1600" dirty="0" err="1">
                <a:latin typeface="Apple Symbols" charset="0"/>
                <a:ea typeface="Apple Symbols" charset="0"/>
                <a:cs typeface="Apple Symbols" charset="0"/>
              </a:rPr>
              <a:t>zxvf</a:t>
            </a:r>
            <a:r>
              <a:rPr lang="en-US" altLang="ja-JP" sz="1600" dirty="0">
                <a:latin typeface="Apple Symbols" charset="0"/>
                <a:ea typeface="Apple Symbols" charset="0"/>
                <a:cs typeface="Apple Symbols" charset="0"/>
              </a:rPr>
              <a:t> virtuoso-opensource-7.2.4.2.tar.gz cd </a:t>
            </a:r>
            <a:r>
              <a:rPr lang="en-US" altLang="ja-JP" sz="1600" dirty="0" smtClean="0">
                <a:latin typeface="Apple Symbols" charset="0"/>
                <a:ea typeface="Apple Symbols" charset="0"/>
                <a:cs typeface="Apple Symbols" charset="0"/>
              </a:rPr>
              <a:t>virtuoso-opensource-7.2.4.2</a:t>
            </a:r>
          </a:p>
          <a:p>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ビルド</a:t>
            </a:r>
            <a:r>
              <a:rPr lang="ja-JP" altLang="en-US" dirty="0" smtClean="0">
                <a:latin typeface="Hiragino Kaku Gothic ProN W3" charset="-128"/>
                <a:ea typeface="Hiragino Kaku Gothic ProN W3" charset="-128"/>
                <a:cs typeface="Hiragino Kaku Gothic ProN W3" charset="-128"/>
              </a:rPr>
              <a:t>のために以下のツールをインストール</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sudo</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yum-</a:t>
            </a:r>
            <a:r>
              <a:rPr lang="en-US" altLang="ja-JP" sz="1600" dirty="0" err="1">
                <a:latin typeface="Apple Symbols" charset="0"/>
                <a:ea typeface="Apple Symbols" charset="0"/>
                <a:cs typeface="Apple Symbols" charset="0"/>
              </a:rPr>
              <a:t>config</a:t>
            </a:r>
            <a:r>
              <a:rPr lang="en-US" altLang="ja-JP" sz="1600" dirty="0">
                <a:latin typeface="Apple Symbols" charset="0"/>
                <a:ea typeface="Apple Symbols" charset="0"/>
                <a:cs typeface="Apple Symbols" charset="0"/>
              </a:rPr>
              <a:t>-manager --enable </a:t>
            </a:r>
            <a:r>
              <a:rPr lang="en-US" altLang="ja-JP" sz="1600" dirty="0" err="1" smtClean="0">
                <a:latin typeface="Apple Symbols" charset="0"/>
                <a:ea typeface="Apple Symbols" charset="0"/>
                <a:cs typeface="Apple Symbols" charset="0"/>
              </a:rPr>
              <a:t>epel</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sudo</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yum install </a:t>
            </a:r>
            <a:r>
              <a:rPr lang="en-US" altLang="ja-JP" sz="1600" dirty="0" err="1">
                <a:latin typeface="Apple Symbols" charset="0"/>
                <a:ea typeface="Apple Symbols" charset="0"/>
                <a:cs typeface="Apple Symbols" charset="0"/>
              </a:rPr>
              <a:t>gcc</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gmake</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autoconf</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automake</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libtool</a:t>
            </a:r>
            <a:r>
              <a:rPr lang="en-US" altLang="ja-JP" sz="1600" dirty="0">
                <a:latin typeface="Apple Symbols" charset="0"/>
                <a:ea typeface="Apple Symbols" charset="0"/>
                <a:cs typeface="Apple Symbols" charset="0"/>
              </a:rPr>
              <a:t> flex bison </a:t>
            </a:r>
            <a:r>
              <a:rPr lang="en-US" altLang="ja-JP" sz="1600" dirty="0" err="1">
                <a:latin typeface="Apple Symbols" charset="0"/>
                <a:ea typeface="Apple Symbols" charset="0"/>
                <a:cs typeface="Apple Symbols" charset="0"/>
              </a:rPr>
              <a:t>gperf</a:t>
            </a:r>
            <a:r>
              <a:rPr lang="en-US" altLang="ja-JP" sz="1600" dirty="0">
                <a:latin typeface="Apple Symbols" charset="0"/>
                <a:ea typeface="Apple Symbols" charset="0"/>
                <a:cs typeface="Apple Symbols" charset="0"/>
              </a:rPr>
              <a:t> gawk m4 make </a:t>
            </a:r>
            <a:r>
              <a:rPr lang="en-US" altLang="ja-JP" sz="1600" dirty="0" err="1">
                <a:latin typeface="Apple Symbols" charset="0"/>
                <a:ea typeface="Apple Symbols" charset="0"/>
                <a:cs typeface="Apple Symbols" charset="0"/>
              </a:rPr>
              <a:t>openssl-devel</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readline-devel</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err="1" smtClean="0">
                <a:latin typeface="Apple Symbols" charset="0"/>
                <a:ea typeface="Apple Symbols" charset="0"/>
                <a:cs typeface="Apple Symbols" charset="0"/>
              </a:rPr>
              <a:t>wget</a:t>
            </a:r>
            <a:r>
              <a:rPr lang="en-US" altLang="ja-JP" sz="1600" dirty="0" smtClean="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git</a:t>
            </a:r>
            <a:r>
              <a:rPr lang="en-US" altLang="ja-JP" sz="1600" dirty="0">
                <a:latin typeface="Apple Symbols" charset="0"/>
                <a:ea typeface="Apple Symbols" charset="0"/>
                <a:cs typeface="Apple Symbols" charset="0"/>
              </a:rPr>
              <a:t> p7zip</a:t>
            </a:r>
            <a:endParaRPr lang="en-US" altLang="ja-JP" sz="1600" dirty="0" smtClean="0">
              <a:latin typeface="Apple Symbols" charset="0"/>
              <a:ea typeface="Apple Symbols" charset="0"/>
              <a:cs typeface="Apple Symbols" charset="0"/>
            </a:endParaRPr>
          </a:p>
        </p:txBody>
      </p:sp>
    </p:spTree>
    <p:extLst>
      <p:ext uri="{BB962C8B-B14F-4D97-AF65-F5344CB8AC3E}">
        <p14:creationId xmlns:p14="http://schemas.microsoft.com/office/powerpoint/2010/main" val="544729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it-IT" altLang="ja-JP" b="1" dirty="0">
                <a:latin typeface="Hiragino Kaku Gothic ProN W6" charset="-128"/>
                <a:ea typeface="Hiragino Kaku Gothic ProN W6" charset="-128"/>
                <a:cs typeface="Hiragino Kaku Gothic ProN W6" charset="-128"/>
              </a:rPr>
              <a:t>Virtuoso</a:t>
            </a:r>
            <a:r>
              <a:rPr lang="ja-JP" altLang="it-IT" b="1" dirty="0" smtClean="0">
                <a:latin typeface="Hiragino Kaku Gothic ProN W6" charset="-128"/>
                <a:ea typeface="Hiragino Kaku Gothic ProN W6" charset="-128"/>
                <a:cs typeface="Hiragino Kaku Gothic ProN W6" charset="-128"/>
              </a:rPr>
              <a:t>設定</a:t>
            </a:r>
            <a:r>
              <a:rPr lang="it-IT" altLang="ja-JP"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2</a:t>
            </a:r>
            <a:r>
              <a:rPr lang="it-IT" altLang="ja-JP" b="1" dirty="0" smtClean="0">
                <a:latin typeface="Hiragino Kaku Gothic ProN W6" charset="-128"/>
                <a:ea typeface="Hiragino Kaku Gothic ProN W6" charset="-128"/>
                <a:cs typeface="Hiragino Kaku Gothic ProN W6" charset="-128"/>
              </a:rPr>
              <a:t>)</a:t>
            </a:r>
            <a:endParaRPr kumimoji="1" lang="ja-JP" altLang="en-US" b="1" dirty="0">
              <a:latin typeface="Hiragino Kaku Gothic ProN W6" charset="-128"/>
              <a:ea typeface="Hiragino Kaku Gothic ProN W6" charset="-128"/>
              <a:cs typeface="Hiragino Kaku Gothic ProN W6" charset="-128"/>
            </a:endParaRPr>
          </a:p>
        </p:txBody>
      </p:sp>
      <p:sp>
        <p:nvSpPr>
          <p:cNvPr id="9" name="コンテンツ プレースホルダー 2"/>
          <p:cNvSpPr>
            <a:spLocks noGrp="1"/>
          </p:cNvSpPr>
          <p:nvPr>
            <p:ph idx="1"/>
          </p:nvPr>
        </p:nvSpPr>
        <p:spPr>
          <a:xfrm>
            <a:off x="1371600" y="2286000"/>
            <a:ext cx="9601200" cy="3581400"/>
          </a:xfrm>
        </p:spPr>
        <p:txBody>
          <a:bodyPr>
            <a:normAutofit/>
          </a:bodyPr>
          <a:lstStyle/>
          <a:p>
            <a:r>
              <a:rPr lang="ja-JP" altLang="en-US" dirty="0" smtClean="0">
                <a:latin typeface="Hiragino Kaku Gothic ProN W3" charset="-128"/>
                <a:ea typeface="Hiragino Kaku Gothic ProN W3" charset="-128"/>
                <a:cs typeface="Hiragino Kaku Gothic ProN W3" charset="-128"/>
              </a:rPr>
              <a:t>ビルドとインストール </a:t>
            </a:r>
            <a:r>
              <a:rPr lang="en-US" altLang="ja-JP" dirty="0" smtClean="0">
                <a:latin typeface="Hiragino Kaku Gothic ProN W3" charset="-128"/>
                <a:ea typeface="Hiragino Kaku Gothic ProN W3" charset="-128"/>
                <a:cs typeface="Hiragino Kaku Gothic ProN W3" charset="-128"/>
              </a:rPr>
              <a:t>(</a:t>
            </a:r>
            <a:r>
              <a:rPr lang="ja-JP" altLang="en-US" dirty="0" smtClean="0">
                <a:latin typeface="Hiragino Kaku Gothic ProN W3" charset="-128"/>
                <a:ea typeface="Hiragino Kaku Gothic ProN W3" charset="-128"/>
                <a:cs typeface="Hiragino Kaku Gothic ProN W3" charset="-128"/>
              </a:rPr>
              <a:t>所用時間</a:t>
            </a:r>
            <a:r>
              <a:rPr lang="en-US" altLang="ja-JP" dirty="0" smtClean="0">
                <a:latin typeface="Hiragino Kaku Gothic ProN W3" charset="-128"/>
                <a:ea typeface="Hiragino Kaku Gothic ProN W3" charset="-128"/>
                <a:cs typeface="Hiragino Kaku Gothic ProN W3" charset="-128"/>
              </a:rPr>
              <a:t>: </a:t>
            </a:r>
            <a:r>
              <a:rPr lang="ja-JP" altLang="en-US" dirty="0" smtClean="0">
                <a:latin typeface="Hiragino Kaku Gothic ProN W3" charset="-128"/>
                <a:ea typeface="Hiragino Kaku Gothic ProN W3" charset="-128"/>
                <a:cs typeface="Hiragino Kaku Gothic ProN W3" charset="-128"/>
              </a:rPr>
              <a:t>約</a:t>
            </a:r>
            <a:r>
              <a:rPr lang="en-US" altLang="ja-JP" dirty="0" smtClean="0">
                <a:latin typeface="Hiragino Kaku Gothic ProN W3" charset="-128"/>
                <a:ea typeface="Hiragino Kaku Gothic ProN W3" charset="-128"/>
                <a:cs typeface="Hiragino Kaku Gothic ProN W3" charset="-128"/>
              </a:rPr>
              <a:t>10</a:t>
            </a:r>
            <a:r>
              <a:rPr lang="ja-JP" altLang="en-US" dirty="0" smtClean="0">
                <a:latin typeface="Hiragino Kaku Gothic ProN W3" charset="-128"/>
                <a:ea typeface="Hiragino Kaku Gothic ProN W3" charset="-128"/>
                <a:cs typeface="Hiragino Kaku Gothic ProN W3" charset="-128"/>
              </a:rPr>
              <a:t>分</a:t>
            </a:r>
            <a:r>
              <a:rPr lang="en-US" altLang="ja-JP" dirty="0" smtClean="0">
                <a:latin typeface="Hiragino Kaku Gothic ProN W3" charset="-128"/>
                <a:ea typeface="Hiragino Kaku Gothic ProN W3" charset="-128"/>
                <a:cs typeface="Hiragino Kaku Gothic ProN W3" charset="-128"/>
              </a:rPr>
              <a:t>)</a:t>
            </a:r>
            <a:br>
              <a:rPr lang="en-US" altLang="ja-JP" dirty="0" smtClean="0">
                <a:latin typeface="Hiragino Kaku Gothic ProN W3" charset="-128"/>
                <a:ea typeface="Hiragino Kaku Gothic ProN W3" charset="-128"/>
                <a:cs typeface="Hiragino Kaku Gothic ProN W3" charset="-128"/>
              </a:rPr>
            </a:b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configure --prefix=/</a:t>
            </a:r>
            <a:r>
              <a:rPr lang="en-US" altLang="ja-JP" sz="1600" dirty="0" err="1">
                <a:latin typeface="Apple Symbols" charset="0"/>
                <a:ea typeface="Apple Symbols" charset="0"/>
                <a:cs typeface="Apple Symbols" charset="0"/>
              </a:rPr>
              <a:t>usr</a:t>
            </a:r>
            <a:r>
              <a:rPr lang="en-US" altLang="ja-JP" sz="1600" dirty="0">
                <a:latin typeface="Apple Symbols" charset="0"/>
                <a:ea typeface="Apple Symbols" charset="0"/>
                <a:cs typeface="Apple Symbols" charset="0"/>
              </a:rPr>
              <a:t>/local/ -</a:t>
            </a:r>
            <a:r>
              <a:rPr lang="en-US" altLang="ja-JP" sz="1600" dirty="0" smtClean="0">
                <a:latin typeface="Apple Symbols" charset="0"/>
                <a:ea typeface="Apple Symbols" charset="0"/>
                <a:cs typeface="Apple Symbols" charset="0"/>
              </a:rPr>
              <a:t>with-</a:t>
            </a:r>
            <a:r>
              <a:rPr lang="en-US" altLang="ja-JP" sz="1600" dirty="0" err="1" smtClean="0">
                <a:latin typeface="Apple Symbols" charset="0"/>
                <a:ea typeface="Apple Symbols" charset="0"/>
                <a:cs typeface="Apple Symbols" charset="0"/>
              </a:rPr>
              <a:t>readline</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make              </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8-9m</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sudo</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make install # 4s</a:t>
            </a:r>
            <a:endParaRPr lang="en-US" altLang="ja-JP" sz="1600" dirty="0" smtClean="0">
              <a:latin typeface="Apple Symbols" charset="0"/>
              <a:ea typeface="Apple Symbols" charset="0"/>
              <a:cs typeface="Apple Symbols" charset="0"/>
            </a:endParaRPr>
          </a:p>
          <a:p>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Virtuoso</a:t>
            </a:r>
            <a:r>
              <a:rPr lang="ja-JP" altLang="en-US" dirty="0" smtClean="0">
                <a:latin typeface="Hiragino Kaku Gothic ProN W3" charset="-128"/>
                <a:ea typeface="Hiragino Kaku Gothic ProN W3" charset="-128"/>
                <a:cs typeface="Hiragino Kaku Gothic ProN W3" charset="-128"/>
              </a:rPr>
              <a:t>サーバを起動</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 cd </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usr</a:t>
            </a:r>
            <a:r>
              <a:rPr lang="en-US" altLang="ja-JP" sz="1600" dirty="0">
                <a:latin typeface="Apple Symbols" charset="0"/>
                <a:ea typeface="Apple Symbols" charset="0"/>
                <a:cs typeface="Apple Symbols" charset="0"/>
              </a:rPr>
              <a:t>/local/</a:t>
            </a:r>
            <a:r>
              <a:rPr lang="en-US" altLang="ja-JP" sz="1600" dirty="0" err="1">
                <a:latin typeface="Apple Symbols" charset="0"/>
                <a:ea typeface="Apple Symbols" charset="0"/>
                <a:cs typeface="Apple Symbols" charset="0"/>
              </a:rPr>
              <a:t>var</a:t>
            </a:r>
            <a:r>
              <a:rPr lang="en-US" altLang="ja-JP" sz="1600" dirty="0">
                <a:latin typeface="Apple Symbols" charset="0"/>
                <a:ea typeface="Apple Symbols" charset="0"/>
                <a:cs typeface="Apple Symbols" charset="0"/>
              </a:rPr>
              <a:t>/lib/virtuoso/</a:t>
            </a:r>
            <a:r>
              <a:rPr lang="en-US" altLang="ja-JP" sz="1600" dirty="0" err="1">
                <a:latin typeface="Apple Symbols" charset="0"/>
                <a:ea typeface="Apple Symbols" charset="0"/>
                <a:cs typeface="Apple Symbols" charset="0"/>
              </a:rPr>
              <a:t>db</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sudo</a:t>
            </a:r>
            <a:r>
              <a:rPr lang="en-US" altLang="ja-JP" sz="1600" dirty="0" smtClean="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chown</a:t>
            </a:r>
            <a:r>
              <a:rPr lang="en-US" altLang="ja-JP" sz="1600" dirty="0">
                <a:latin typeface="Apple Symbols" charset="0"/>
                <a:ea typeface="Apple Symbols" charset="0"/>
                <a:cs typeface="Apple Symbols" charset="0"/>
              </a:rPr>
              <a:t> -R ec2-user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virtuoso-t </a:t>
            </a:r>
            <a:r>
              <a:rPr lang="mr-IN" altLang="ja-JP" sz="1600" dirty="0" smtClean="0">
                <a:latin typeface="Apple Symbols" charset="0"/>
                <a:ea typeface="Apple Symbols" charset="0"/>
                <a:cs typeface="Apple Symbols" charset="0"/>
              </a:rPr>
              <a:t>–</a:t>
            </a:r>
            <a:r>
              <a:rPr lang="en-US" altLang="ja-JP" sz="1600" dirty="0" err="1" smtClean="0">
                <a:latin typeface="Apple Symbols" charset="0"/>
                <a:ea typeface="Apple Symbols" charset="0"/>
                <a:cs typeface="Apple Symbols" charset="0"/>
              </a:rPr>
              <a:t>df</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&amp;</a:t>
            </a:r>
          </a:p>
        </p:txBody>
      </p:sp>
    </p:spTree>
    <p:extLst>
      <p:ext uri="{BB962C8B-B14F-4D97-AF65-F5344CB8AC3E}">
        <p14:creationId xmlns:p14="http://schemas.microsoft.com/office/powerpoint/2010/main" val="53839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データの</a:t>
            </a:r>
            <a:r>
              <a:rPr lang="ja-JP" altLang="en-US" b="1" dirty="0" smtClean="0">
                <a:latin typeface="Hiragino Kaku Gothic ProN W6" charset="-128"/>
                <a:ea typeface="Hiragino Kaku Gothic ProN W6" charset="-128"/>
                <a:cs typeface="Hiragino Kaku Gothic ProN W6" charset="-128"/>
              </a:rPr>
              <a:t>ロード</a:t>
            </a:r>
            <a:r>
              <a:rPr lang="en-US" altLang="ja-JP" b="1" dirty="0" smtClean="0">
                <a:latin typeface="Hiragino Kaku Gothic ProN W6" charset="-128"/>
                <a:ea typeface="Hiragino Kaku Gothic ProN W6" charset="-128"/>
                <a:cs typeface="Hiragino Kaku Gothic ProN W6" charset="-128"/>
              </a:rPr>
              <a:t> (1)</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2"/>
          <p:cNvSpPr>
            <a:spLocks noGrp="1"/>
          </p:cNvSpPr>
          <p:nvPr>
            <p:ph idx="1"/>
          </p:nvPr>
        </p:nvSpPr>
        <p:spPr>
          <a:xfrm>
            <a:off x="1371600" y="2286000"/>
            <a:ext cx="9601200" cy="3581400"/>
          </a:xfrm>
        </p:spPr>
        <p:txBody>
          <a:bodyPr>
            <a:normAutofit fontScale="92500" lnSpcReduction="20000"/>
          </a:bodyPr>
          <a:lstStyle/>
          <a:p>
            <a:r>
              <a:rPr lang="ja-JP" altLang="en-US" dirty="0" smtClean="0">
                <a:latin typeface="Hiragino Kaku Gothic ProN W3" charset="-128"/>
                <a:ea typeface="Hiragino Kaku Gothic ProN W3" charset="-128"/>
                <a:cs typeface="Hiragino Kaku Gothic ProN W3" charset="-128"/>
              </a:rPr>
              <a:t>ハンズオン用</a:t>
            </a:r>
            <a:r>
              <a:rPr lang="en-US" altLang="ja-JP" dirty="0" err="1" smtClean="0">
                <a:latin typeface="Hiragino Kaku Gothic ProN W3" charset="-128"/>
                <a:ea typeface="Hiragino Kaku Gothic ProN W3" charset="-128"/>
                <a:cs typeface="Hiragino Kaku Gothic ProN W3" charset="-128"/>
              </a:rPr>
              <a:t>github</a:t>
            </a:r>
            <a:r>
              <a:rPr lang="ja-JP" altLang="en-US" dirty="0" smtClean="0">
                <a:latin typeface="Hiragino Kaku Gothic ProN W3" charset="-128"/>
                <a:ea typeface="Hiragino Kaku Gothic ProN W3" charset="-128"/>
                <a:cs typeface="Hiragino Kaku Gothic ProN W3" charset="-128"/>
              </a:rPr>
              <a:t>からサンプルデータをダウンロード</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 cd </a:t>
            </a:r>
            <a:r>
              <a:rPr lang="en-US" altLang="ja-JP" sz="1600" dirty="0">
                <a:latin typeface="Apple Symbols" charset="0"/>
                <a:ea typeface="Apple Symbols" charset="0"/>
                <a:cs typeface="Apple Symbols" charset="0"/>
              </a:rPr>
              <a:t>/</a:t>
            </a:r>
            <a:r>
              <a:rPr lang="en-US" altLang="ja-JP" sz="1600" dirty="0" smtClean="0">
                <a:latin typeface="Apple Symbols" charset="0"/>
                <a:ea typeface="Apple Symbols" charset="0"/>
                <a:cs typeface="Apple Symbols" charset="0"/>
              </a:rPr>
              <a:t>home/ec2-user/</a:t>
            </a:r>
            <a:r>
              <a:rPr lang="en-US" altLang="ja-JP" sz="1600" dirty="0" err="1" smtClean="0">
                <a:latin typeface="Apple Symbols" charset="0"/>
                <a:ea typeface="Apple Symbols" charset="0"/>
                <a:cs typeface="Apple Symbols" charset="0"/>
              </a:rPr>
              <a:t>wrk</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git</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clone </a:t>
            </a:r>
            <a:r>
              <a:rPr lang="en-US" altLang="ja-JP" sz="1600" dirty="0">
                <a:latin typeface="Apple Symbols" charset="0"/>
                <a:ea typeface="Apple Symbols" charset="0"/>
                <a:cs typeface="Apple Symbols" charset="0"/>
                <a:hlinkClick r:id="rId2"/>
              </a:rPr>
              <a:t>https://</a:t>
            </a:r>
            <a:r>
              <a:rPr lang="en-US" altLang="ja-JP" sz="1600" dirty="0" smtClean="0">
                <a:latin typeface="Apple Symbols" charset="0"/>
                <a:ea typeface="Apple Symbols" charset="0"/>
                <a:cs typeface="Apple Symbols" charset="0"/>
                <a:hlinkClick r:id="rId2"/>
              </a:rPr>
              <a:t>github.com/zambendorf/cfc2017aug.git</a:t>
            </a:r>
            <a:endParaRPr lang="en-US" altLang="ja-JP" sz="1600" dirty="0" smtClean="0">
              <a:latin typeface="Apple Symbols" charset="0"/>
              <a:ea typeface="Apple Symbols" charset="0"/>
              <a:cs typeface="Apple Symbols" charset="0"/>
            </a:endParaRPr>
          </a:p>
          <a:p>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Virtuoso</a:t>
            </a:r>
            <a:r>
              <a:rPr lang="ja-JP" altLang="en-US" dirty="0" smtClean="0">
                <a:latin typeface="Hiragino Kaku Gothic ProN W3" charset="-128"/>
                <a:ea typeface="Hiragino Kaku Gothic ProN W3" charset="-128"/>
                <a:cs typeface="Hiragino Kaku Gothic ProN W3" charset="-128"/>
              </a:rPr>
              <a:t>で読めるようにリンクを設定</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 cd </a:t>
            </a:r>
            <a:r>
              <a:rPr lang="en-US" altLang="ja-JP" sz="1600" dirty="0">
                <a:latin typeface="Apple Symbols" charset="0"/>
                <a:ea typeface="Apple Symbols" charset="0"/>
                <a:cs typeface="Apple Symbols" charset="0"/>
              </a:rPr>
              <a:t>/</a:t>
            </a:r>
            <a:r>
              <a:rPr lang="en-US" altLang="ja-JP" sz="1600" dirty="0" err="1" smtClean="0">
                <a:latin typeface="Apple Symbols" charset="0"/>
                <a:ea typeface="Apple Symbols" charset="0"/>
                <a:cs typeface="Apple Symbols" charset="0"/>
              </a:rPr>
              <a:t>usr</a:t>
            </a:r>
            <a:r>
              <a:rPr lang="en-US" altLang="ja-JP" sz="1600" dirty="0" smtClean="0">
                <a:latin typeface="Apple Symbols" charset="0"/>
                <a:ea typeface="Apple Symbols" charset="0"/>
                <a:cs typeface="Apple Symbols" charset="0"/>
              </a:rPr>
              <a:t>/local/</a:t>
            </a:r>
            <a:r>
              <a:rPr lang="en-US" altLang="ja-JP" sz="1600" dirty="0" err="1" smtClean="0">
                <a:latin typeface="Apple Symbols" charset="0"/>
                <a:ea typeface="Apple Symbols" charset="0"/>
                <a:cs typeface="Apple Symbols" charset="0"/>
              </a:rPr>
              <a:t>var</a:t>
            </a:r>
            <a:r>
              <a:rPr lang="en-US" altLang="ja-JP" sz="1600" dirty="0" smtClean="0">
                <a:latin typeface="Apple Symbols" charset="0"/>
                <a:ea typeface="Apple Symbols" charset="0"/>
                <a:cs typeface="Apple Symbols" charset="0"/>
              </a:rPr>
              <a:t>/lib/virtuoso/</a:t>
            </a:r>
            <a:r>
              <a:rPr lang="en-US" altLang="ja-JP" sz="1600" dirty="0" err="1" smtClean="0">
                <a:latin typeface="Apple Symbols" charset="0"/>
                <a:ea typeface="Apple Symbols" charset="0"/>
                <a:cs typeface="Apple Symbols" charset="0"/>
              </a:rPr>
              <a:t>db</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sudo</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ln -s /</a:t>
            </a:r>
            <a:r>
              <a:rPr lang="en-US" altLang="ja-JP" sz="1600" dirty="0" smtClean="0">
                <a:latin typeface="Apple Symbols" charset="0"/>
                <a:ea typeface="Apple Symbols" charset="0"/>
                <a:cs typeface="Apple Symbols" charset="0"/>
              </a:rPr>
              <a:t>home/ec2-user/</a:t>
            </a:r>
            <a:r>
              <a:rPr lang="en-US" altLang="ja-JP" sz="1600" dirty="0" err="1" smtClean="0">
                <a:latin typeface="Apple Symbols" charset="0"/>
                <a:ea typeface="Apple Symbols" charset="0"/>
                <a:cs typeface="Apple Symbols" charset="0"/>
              </a:rPr>
              <a:t>wrk</a:t>
            </a:r>
            <a:r>
              <a:rPr lang="en-US" altLang="ja-JP" sz="1600" dirty="0" smtClean="0">
                <a:latin typeface="Apple Symbols" charset="0"/>
                <a:ea typeface="Apple Symbols" charset="0"/>
                <a:cs typeface="Apple Symbols" charset="0"/>
              </a:rPr>
              <a:t>/cfc2017aug/</a:t>
            </a:r>
            <a:r>
              <a:rPr lang="en-US" altLang="ja-JP" sz="1600" dirty="0" err="1" smtClean="0">
                <a:latin typeface="Apple Symbols" charset="0"/>
                <a:ea typeface="Apple Symbols" charset="0"/>
                <a:cs typeface="Apple Symbols" charset="0"/>
              </a:rPr>
              <a:t>dat</a:t>
            </a:r>
            <a:endParaRPr lang="en-US" altLang="ja-JP" sz="1600" dirty="0" smtClean="0">
              <a:latin typeface="Apple Symbols" charset="0"/>
              <a:ea typeface="Apple Symbols" charset="0"/>
              <a:cs typeface="Apple Symbols" charset="0"/>
            </a:endParaRPr>
          </a:p>
          <a:p>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bulk </a:t>
            </a:r>
            <a:r>
              <a:rPr lang="en-US" altLang="ja-JP" dirty="0" smtClean="0">
                <a:latin typeface="Hiragino Kaku Gothic ProN W3" charset="-128"/>
                <a:ea typeface="Hiragino Kaku Gothic ProN W3" charset="-128"/>
                <a:cs typeface="Hiragino Kaku Gothic ProN W3" charset="-128"/>
              </a:rPr>
              <a:t>loader</a:t>
            </a:r>
            <a:r>
              <a:rPr lang="ja-JP" altLang="en-US" dirty="0" smtClean="0">
                <a:latin typeface="Hiragino Kaku Gothic ProN W3" charset="-128"/>
                <a:ea typeface="Hiragino Kaku Gothic ProN W3" charset="-128"/>
                <a:cs typeface="Hiragino Kaku Gothic ProN W3" charset="-128"/>
              </a:rPr>
              <a:t>の機能を設定</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isql</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localhost:1111 dba </a:t>
            </a:r>
            <a:r>
              <a:rPr lang="en-US" altLang="ja-JP" sz="1600" dirty="0" smtClean="0">
                <a:latin typeface="Apple Symbols" charset="0"/>
                <a:ea typeface="Apple Symbols" charset="0"/>
                <a:cs typeface="Apple Symbols" charset="0"/>
              </a:rPr>
              <a:t>dba</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SQL&gt;LOAD </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src</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rdfloader.sql</a:t>
            </a:r>
            <a:r>
              <a:rPr lang="en-US" altLang="ja-JP" sz="1600" dirty="0">
                <a:latin typeface="Apple Symbols" charset="0"/>
                <a:ea typeface="Apple Symbols" charset="0"/>
                <a:cs typeface="Apple Symbols" charset="0"/>
              </a:rPr>
              <a:t>';</a:t>
            </a:r>
          </a:p>
        </p:txBody>
      </p:sp>
    </p:spTree>
    <p:extLst>
      <p:ext uri="{BB962C8B-B14F-4D97-AF65-F5344CB8AC3E}">
        <p14:creationId xmlns:p14="http://schemas.microsoft.com/office/powerpoint/2010/main" val="553465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latin typeface="Hiragino Kaku Gothic ProN W6" charset="-128"/>
                <a:ea typeface="Hiragino Kaku Gothic ProN W6" charset="-128"/>
                <a:cs typeface="Hiragino Kaku Gothic ProN W6" charset="-128"/>
              </a:rPr>
              <a:t>タイムテーブル</a:t>
            </a:r>
            <a:endParaRPr kumimoji="1" lang="ja-JP" altLang="en-US" b="1" dirty="0">
              <a:latin typeface="Hiragino Kaku Gothic ProN W6" charset="-128"/>
              <a:ea typeface="Hiragino Kaku Gothic ProN W6" charset="-128"/>
              <a:cs typeface="Hiragino Kaku Gothic ProN W6"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80069872"/>
              </p:ext>
            </p:extLst>
          </p:nvPr>
        </p:nvGraphicFramePr>
        <p:xfrm>
          <a:off x="1371600" y="2286000"/>
          <a:ext cx="8141653" cy="1854200"/>
        </p:xfrm>
        <a:graphic>
          <a:graphicData uri="http://schemas.openxmlformats.org/drawingml/2006/table">
            <a:tbl>
              <a:tblPr firstRow="1" bandRow="1">
                <a:tableStyleId>{5C22544A-7EE6-4342-B048-85BDC9FD1C3A}</a:tableStyleId>
              </a:tblPr>
              <a:tblGrid>
                <a:gridCol w="1183005"/>
                <a:gridCol w="5556568"/>
                <a:gridCol w="1402080"/>
              </a:tblGrid>
              <a:tr h="370840">
                <a:tc>
                  <a:txBody>
                    <a:bodyPr/>
                    <a:lstStyle/>
                    <a:p>
                      <a:r>
                        <a:rPr kumimoji="1" lang="ja-JP" altLang="en-US" b="0" i="0" dirty="0" smtClean="0">
                          <a:latin typeface="Hiragino Kaku Gothic ProN W3" charset="-128"/>
                          <a:ea typeface="Hiragino Kaku Gothic ProN W3" charset="-128"/>
                          <a:cs typeface="Hiragino Kaku Gothic ProN W3" charset="-128"/>
                        </a:rPr>
                        <a:t>時間</a:t>
                      </a:r>
                      <a:r>
                        <a:rPr kumimoji="1" lang="ja-JP" altLang="en-US" b="0" i="0" baseline="0" dirty="0" smtClean="0">
                          <a:latin typeface="Hiragino Kaku Gothic ProN W3" charset="-128"/>
                          <a:ea typeface="Hiragino Kaku Gothic ProN W3" charset="-128"/>
                          <a:cs typeface="Hiragino Kaku Gothic ProN W3" charset="-128"/>
                        </a:rPr>
                        <a:t> </a:t>
                      </a:r>
                      <a:r>
                        <a:rPr kumimoji="1" lang="en-US" altLang="ja-JP" b="0" i="0" baseline="0" dirty="0" smtClean="0">
                          <a:latin typeface="Hiragino Kaku Gothic ProN W3" charset="-128"/>
                          <a:ea typeface="Hiragino Kaku Gothic ProN W3" charset="-128"/>
                          <a:cs typeface="Hiragino Kaku Gothic ProN W3" charset="-128"/>
                        </a:rPr>
                        <a:t>(</a:t>
                      </a:r>
                      <a:r>
                        <a:rPr kumimoji="1" lang="ja-JP" altLang="en-US" b="0" i="0" baseline="0" dirty="0" smtClean="0">
                          <a:latin typeface="Hiragino Kaku Gothic ProN W3" charset="-128"/>
                          <a:ea typeface="Hiragino Kaku Gothic ProN W3" charset="-128"/>
                          <a:cs typeface="Hiragino Kaku Gothic ProN W3" charset="-128"/>
                        </a:rPr>
                        <a:t>分</a:t>
                      </a:r>
                      <a:r>
                        <a:rPr kumimoji="1" lang="en-US" altLang="ja-JP" b="0" i="0" baseline="0" dirty="0" smtClean="0">
                          <a:latin typeface="Hiragino Kaku Gothic ProN W3" charset="-128"/>
                          <a:ea typeface="Hiragino Kaku Gothic ProN W3" charset="-128"/>
                          <a:cs typeface="Hiragino Kaku Gothic ProN W3" charset="-128"/>
                        </a:rPr>
                        <a:t>)</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ja-JP" altLang="en-US" b="0" i="0" dirty="0" smtClean="0">
                          <a:latin typeface="Hiragino Kaku Gothic ProN W3" charset="-128"/>
                          <a:ea typeface="Hiragino Kaku Gothic ProN W3" charset="-128"/>
                          <a:cs typeface="Hiragino Kaku Gothic ProN W3" charset="-128"/>
                        </a:rPr>
                        <a:t>項目</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ja-JP" altLang="en-US" b="0" i="0" dirty="0" smtClean="0">
                          <a:latin typeface="Hiragino Kaku Gothic ProN W3" charset="-128"/>
                          <a:ea typeface="Hiragino Kaku Gothic ProN W3" charset="-128"/>
                          <a:cs typeface="Hiragino Kaku Gothic ProN W3" charset="-128"/>
                        </a:rPr>
                        <a:t>種類</a:t>
                      </a:r>
                      <a:endParaRPr kumimoji="1" lang="ja-JP" altLang="en-US" b="0" i="0" dirty="0">
                        <a:latin typeface="Hiragino Kaku Gothic ProN W3" charset="-128"/>
                        <a:ea typeface="Hiragino Kaku Gothic ProN W3" charset="-128"/>
                        <a:cs typeface="Hiragino Kaku Gothic ProN W3" charset="-128"/>
                      </a:endParaRPr>
                    </a:p>
                  </a:txBody>
                  <a:tcPr/>
                </a:tc>
              </a:tr>
              <a:tr h="370840">
                <a:tc>
                  <a:txBody>
                    <a:bodyPr/>
                    <a:lstStyle/>
                    <a:p>
                      <a:r>
                        <a:rPr kumimoji="1" lang="en-US" altLang="ja-JP" b="0" i="0" dirty="0" smtClean="0">
                          <a:latin typeface="Hiragino Kaku Gothic ProN W3" charset="-128"/>
                          <a:ea typeface="Hiragino Kaku Gothic ProN W3" charset="-128"/>
                          <a:cs typeface="Hiragino Kaku Gothic ProN W3" charset="-128"/>
                        </a:rPr>
                        <a:t>0-15</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ja-JP" altLang="en-US" b="0" i="0" dirty="0" smtClean="0">
                          <a:latin typeface="Hiragino Kaku Gothic ProN W3" charset="-128"/>
                          <a:ea typeface="Hiragino Kaku Gothic ProN W3" charset="-128"/>
                          <a:cs typeface="Hiragino Kaku Gothic ProN W3" charset="-128"/>
                        </a:rPr>
                        <a:t>オープンデータの共有と利用アプローチ</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ja-JP" altLang="en-US" b="0" i="0" dirty="0" smtClean="0">
                          <a:latin typeface="Hiragino Kaku Gothic ProN W3" charset="-128"/>
                          <a:ea typeface="Hiragino Kaku Gothic ProN W3" charset="-128"/>
                          <a:cs typeface="Hiragino Kaku Gothic ProN W3" charset="-128"/>
                        </a:rPr>
                        <a:t>プレゼン</a:t>
                      </a:r>
                      <a:endParaRPr kumimoji="1" lang="ja-JP" altLang="en-US" b="0" i="0" dirty="0">
                        <a:latin typeface="Hiragino Kaku Gothic ProN W3" charset="-128"/>
                        <a:ea typeface="Hiragino Kaku Gothic ProN W3" charset="-128"/>
                        <a:cs typeface="Hiragino Kaku Gothic ProN W3" charset="-128"/>
                      </a:endParaRPr>
                    </a:p>
                  </a:txBody>
                  <a:tcPr/>
                </a:tc>
              </a:tr>
              <a:tr h="370840">
                <a:tc>
                  <a:txBody>
                    <a:bodyPr/>
                    <a:lstStyle/>
                    <a:p>
                      <a:r>
                        <a:rPr kumimoji="1" lang="en-US" altLang="ja-JP" b="0" i="0" dirty="0" smtClean="0">
                          <a:latin typeface="Hiragino Kaku Gothic ProN W3" charset="-128"/>
                          <a:ea typeface="Hiragino Kaku Gothic ProN W3" charset="-128"/>
                          <a:cs typeface="Hiragino Kaku Gothic ProN W3" charset="-128"/>
                        </a:rPr>
                        <a:t>15-45</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en-US" altLang="ja-JP" b="0" i="0" dirty="0" smtClean="0">
                          <a:latin typeface="Hiragino Kaku Gothic ProN W3" charset="-128"/>
                          <a:ea typeface="Hiragino Kaku Gothic ProN W3" charset="-128"/>
                          <a:cs typeface="Hiragino Kaku Gothic ProN W3" charset="-128"/>
                        </a:rPr>
                        <a:t>Virtuoso</a:t>
                      </a:r>
                      <a:r>
                        <a:rPr kumimoji="1" lang="ja-JP" altLang="en-US" b="0" i="0" dirty="0" smtClean="0">
                          <a:latin typeface="Hiragino Kaku Gothic ProN W3" charset="-128"/>
                          <a:ea typeface="Hiragino Kaku Gothic ProN W3" charset="-128"/>
                          <a:cs typeface="Hiragino Kaku Gothic ProN W3" charset="-128"/>
                        </a:rPr>
                        <a:t>のインストールとサンプルデータのロード</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ja-JP" altLang="en-US" b="0" i="0" dirty="0" smtClean="0">
                          <a:latin typeface="Hiragino Kaku Gothic ProN W3" charset="-128"/>
                          <a:ea typeface="Hiragino Kaku Gothic ProN W3" charset="-128"/>
                          <a:cs typeface="Hiragino Kaku Gothic ProN W3" charset="-128"/>
                        </a:rPr>
                        <a:t>ハンズオン</a:t>
                      </a:r>
                      <a:endParaRPr kumimoji="1" lang="ja-JP" altLang="en-US" b="0" i="0" dirty="0">
                        <a:latin typeface="Hiragino Kaku Gothic ProN W3" charset="-128"/>
                        <a:ea typeface="Hiragino Kaku Gothic ProN W3" charset="-128"/>
                        <a:cs typeface="Hiragino Kaku Gothic ProN W3" charset="-128"/>
                      </a:endParaRPr>
                    </a:p>
                  </a:txBody>
                  <a:tcPr/>
                </a:tc>
              </a:tr>
              <a:tr h="370840">
                <a:tc>
                  <a:txBody>
                    <a:bodyPr/>
                    <a:lstStyle/>
                    <a:p>
                      <a:r>
                        <a:rPr kumimoji="1" lang="en-US" altLang="ja-JP" b="0" i="0" dirty="0" smtClean="0">
                          <a:latin typeface="Hiragino Kaku Gothic ProN W3" charset="-128"/>
                          <a:ea typeface="Hiragino Kaku Gothic ProN W3" charset="-128"/>
                          <a:cs typeface="Hiragino Kaku Gothic ProN W3" charset="-128"/>
                        </a:rPr>
                        <a:t>45-90</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en-US" altLang="ja-JP" b="0" i="0" dirty="0" smtClean="0">
                          <a:latin typeface="Hiragino Kaku Gothic ProN W3" charset="-128"/>
                          <a:ea typeface="Hiragino Kaku Gothic ProN W3" charset="-128"/>
                          <a:cs typeface="Hiragino Kaku Gothic ProN W3" charset="-128"/>
                        </a:rPr>
                        <a:t>SPARQL</a:t>
                      </a:r>
                      <a:r>
                        <a:rPr kumimoji="1" lang="ja-JP" altLang="en-US" b="0" i="0" dirty="0" smtClean="0">
                          <a:latin typeface="Hiragino Kaku Gothic ProN W3" charset="-128"/>
                          <a:ea typeface="Hiragino Kaku Gothic ProN W3" charset="-128"/>
                          <a:cs typeface="Hiragino Kaku Gothic ProN W3" charset="-128"/>
                        </a:rPr>
                        <a:t>の紹介</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ja-JP" altLang="en-US" b="0" i="0" dirty="0" smtClean="0">
                          <a:latin typeface="Hiragino Kaku Gothic ProN W3" charset="-128"/>
                          <a:ea typeface="Hiragino Kaku Gothic ProN W3" charset="-128"/>
                          <a:cs typeface="Hiragino Kaku Gothic ProN W3" charset="-128"/>
                        </a:rPr>
                        <a:t>プレゼン</a:t>
                      </a:r>
                      <a:endParaRPr kumimoji="1" lang="ja-JP" altLang="en-US" b="0" i="0" dirty="0">
                        <a:latin typeface="Hiragino Kaku Gothic ProN W3" charset="-128"/>
                        <a:ea typeface="Hiragino Kaku Gothic ProN W3" charset="-128"/>
                        <a:cs typeface="Hiragino Kaku Gothic ProN W3" charset="-128"/>
                      </a:endParaRPr>
                    </a:p>
                  </a:txBody>
                  <a:tcPr/>
                </a:tc>
              </a:tr>
              <a:tr h="370840">
                <a:tc>
                  <a:txBody>
                    <a:bodyPr/>
                    <a:lstStyle/>
                    <a:p>
                      <a:r>
                        <a:rPr kumimoji="1" lang="en-US" altLang="ja-JP" b="0" i="0" dirty="0" smtClean="0">
                          <a:latin typeface="Hiragino Kaku Gothic ProN W3" charset="-128"/>
                          <a:ea typeface="Hiragino Kaku Gothic ProN W3" charset="-128"/>
                          <a:cs typeface="Hiragino Kaku Gothic ProN W3" charset="-128"/>
                        </a:rPr>
                        <a:t>90-120</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ja-JP" altLang="en-US" b="0" i="0" dirty="0" smtClean="0">
                          <a:latin typeface="Hiragino Kaku Gothic ProN W3" charset="-128"/>
                          <a:ea typeface="Hiragino Kaku Gothic ProN W3" charset="-128"/>
                          <a:cs typeface="Hiragino Kaku Gothic ProN W3" charset="-128"/>
                        </a:rPr>
                        <a:t>データ検索</a:t>
                      </a:r>
                      <a:endParaRPr kumimoji="1" lang="ja-JP" altLang="en-US" b="0" i="0" dirty="0">
                        <a:latin typeface="Hiragino Kaku Gothic ProN W3" charset="-128"/>
                        <a:ea typeface="Hiragino Kaku Gothic ProN W3" charset="-128"/>
                        <a:cs typeface="Hiragino Kaku Gothic ProN W3" charset="-128"/>
                      </a:endParaRPr>
                    </a:p>
                  </a:txBody>
                  <a:tcPr/>
                </a:tc>
                <a:tc>
                  <a:txBody>
                    <a:bodyPr/>
                    <a:lstStyle/>
                    <a:p>
                      <a:r>
                        <a:rPr kumimoji="1" lang="ja-JP" altLang="en-US" b="0" i="0" dirty="0" smtClean="0">
                          <a:latin typeface="Hiragino Kaku Gothic ProN W3" charset="-128"/>
                          <a:ea typeface="Hiragino Kaku Gothic ProN W3" charset="-128"/>
                          <a:cs typeface="Hiragino Kaku Gothic ProN W3" charset="-128"/>
                        </a:rPr>
                        <a:t>ハンズオン</a:t>
                      </a:r>
                      <a:endParaRPr kumimoji="1" lang="ja-JP" altLang="en-US" b="0" i="0" dirty="0">
                        <a:latin typeface="Hiragino Kaku Gothic ProN W3" charset="-128"/>
                        <a:ea typeface="Hiragino Kaku Gothic ProN W3" charset="-128"/>
                        <a:cs typeface="Hiragino Kaku Gothic ProN W3" charset="-128"/>
                      </a:endParaRPr>
                    </a:p>
                  </a:txBody>
                  <a:tcPr/>
                </a:tc>
              </a:tr>
            </a:tbl>
          </a:graphicData>
        </a:graphic>
      </p:graphicFrame>
    </p:spTree>
    <p:extLst>
      <p:ext uri="{BB962C8B-B14F-4D97-AF65-F5344CB8AC3E}">
        <p14:creationId xmlns:p14="http://schemas.microsoft.com/office/powerpoint/2010/main" val="1981750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データの</a:t>
            </a:r>
            <a:r>
              <a:rPr lang="ja-JP" altLang="en-US" b="1" dirty="0" smtClean="0">
                <a:latin typeface="Hiragino Kaku Gothic ProN W6" charset="-128"/>
                <a:ea typeface="Hiragino Kaku Gothic ProN W6" charset="-128"/>
                <a:cs typeface="Hiragino Kaku Gothic ProN W6" charset="-128"/>
              </a:rPr>
              <a:t>ロード</a:t>
            </a:r>
            <a:r>
              <a:rPr lang="en-US" altLang="ja-JP" b="1" dirty="0" smtClean="0">
                <a:latin typeface="Hiragino Kaku Gothic ProN W6" charset="-128"/>
                <a:ea typeface="Hiragino Kaku Gothic ProN W6" charset="-128"/>
                <a:cs typeface="Hiragino Kaku Gothic ProN W6" charset="-128"/>
              </a:rPr>
              <a:t> (2)</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2"/>
          <p:cNvSpPr>
            <a:spLocks noGrp="1"/>
          </p:cNvSpPr>
          <p:nvPr>
            <p:ph idx="1"/>
          </p:nvPr>
        </p:nvSpPr>
        <p:spPr>
          <a:xfrm>
            <a:off x="1371600" y="2286000"/>
            <a:ext cx="9601200" cy="3581400"/>
          </a:xfrm>
        </p:spPr>
        <p:txBody>
          <a:bodyPr>
            <a:normAutofit/>
          </a:bodyPr>
          <a:lstStyle/>
          <a:p>
            <a:r>
              <a:rPr lang="en-US" altLang="ja-JP" dirty="0" err="1" smtClean="0">
                <a:latin typeface="Hiragino Kaku Gothic ProN W3" charset="-128"/>
                <a:ea typeface="Hiragino Kaku Gothic ProN W3" charset="-128"/>
                <a:cs typeface="Hiragino Kaku Gothic ProN W3" charset="-128"/>
              </a:rPr>
              <a:t>isql</a:t>
            </a:r>
            <a:r>
              <a:rPr lang="ja-JP" altLang="en-US" dirty="0" smtClean="0">
                <a:latin typeface="Hiragino Kaku Gothic ProN W3" charset="-128"/>
                <a:ea typeface="Hiragino Kaku Gothic ProN W3" charset="-128"/>
                <a:cs typeface="Hiragino Kaku Gothic ProN W3" charset="-128"/>
              </a:rPr>
              <a:t>からデータ読み取り指示を出す</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SQL&gt;</a:t>
            </a:r>
            <a:r>
              <a:rPr lang="ja-JP" altLang="en-US" sz="1600" dirty="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ld_dir</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dat</a:t>
            </a:r>
            <a:r>
              <a:rPr lang="en-US" altLang="ja-JP" sz="1600" dirty="0">
                <a:latin typeface="Apple Symbols" charset="0"/>
                <a:ea typeface="Apple Symbols" charset="0"/>
                <a:cs typeface="Apple Symbols" charset="0"/>
              </a:rPr>
              <a:t>', 'yagoFacts-h200k.ttl', 'http://ygfact.cfc2017.test</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a:latin typeface="Apple Symbols" charset="0"/>
                <a:ea typeface="Apple Symbols" charset="0"/>
                <a:cs typeface="Apple Symbols" charset="0"/>
              </a:rPr>
              <a:t>SQL</a:t>
            </a:r>
            <a:r>
              <a:rPr lang="en-US" altLang="ja-JP" sz="1600" dirty="0" smtClean="0">
                <a:latin typeface="Apple Symbols" charset="0"/>
                <a:ea typeface="Apple Symbols" charset="0"/>
                <a:cs typeface="Apple Symbols" charset="0"/>
              </a:rPr>
              <a:t>&gt; </a:t>
            </a:r>
            <a:r>
              <a:rPr lang="en-US" altLang="ja-JP" sz="1600" dirty="0" err="1" smtClean="0">
                <a:latin typeface="Apple Symbols" charset="0"/>
                <a:ea typeface="Apple Symbols" charset="0"/>
                <a:cs typeface="Apple Symbols" charset="0"/>
              </a:rPr>
              <a:t>ld_dir</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dat</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yagoTaxonomy.ttl</a:t>
            </a:r>
            <a:r>
              <a:rPr lang="en-US" altLang="ja-JP" sz="1600" dirty="0">
                <a:latin typeface="Apple Symbols" charset="0"/>
                <a:ea typeface="Apple Symbols" charset="0"/>
                <a:cs typeface="Apple Symbols" charset="0"/>
              </a:rPr>
              <a:t>', 'http://ygtaxo.cfc2017.test</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SQL&gt; </a:t>
            </a:r>
            <a:r>
              <a:rPr lang="en-US" altLang="ja-JP" sz="1600" dirty="0" err="1" smtClean="0">
                <a:latin typeface="Apple Symbols" charset="0"/>
                <a:ea typeface="Apple Symbols" charset="0"/>
                <a:cs typeface="Apple Symbols" charset="0"/>
              </a:rPr>
              <a:t>rdf_loader_run</a:t>
            </a:r>
            <a:r>
              <a:rPr lang="en-US" altLang="ja-JP" sz="1600" dirty="0" smtClean="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t>
            </a:r>
          </a:p>
          <a:p>
            <a:endParaRPr lang="en-US" altLang="ja-JP" dirty="0" smtClean="0">
              <a:latin typeface="Hiragino Kaku Gothic ProN W3" charset="-128"/>
              <a:ea typeface="Hiragino Kaku Gothic ProN W3" charset="-128"/>
              <a:cs typeface="Hiragino Kaku Gothic ProN W3" charset="-128"/>
            </a:endParaRPr>
          </a:p>
          <a:p>
            <a:r>
              <a:rPr lang="en-US" altLang="ja-JP" dirty="0" err="1" smtClean="0">
                <a:latin typeface="Hiragino Kaku Gothic ProN W3" charset="-128"/>
                <a:ea typeface="Hiragino Kaku Gothic ProN W3" charset="-128"/>
                <a:cs typeface="Hiragino Kaku Gothic ProN W3" charset="-128"/>
              </a:rPr>
              <a:t>isql</a:t>
            </a:r>
            <a:r>
              <a:rPr lang="ja-JP" altLang="en-US" dirty="0" smtClean="0">
                <a:latin typeface="Hiragino Kaku Gothic ProN W3" charset="-128"/>
                <a:ea typeface="Hiragino Kaku Gothic ProN W3" charset="-128"/>
                <a:cs typeface="Hiragino Kaku Gothic ProN W3" charset="-128"/>
              </a:rPr>
              <a:t>で確認</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SQL&gt; SPARQL </a:t>
            </a:r>
            <a:r>
              <a:rPr lang="en-US" altLang="ja-JP" sz="1600" dirty="0">
                <a:latin typeface="Apple Symbols" charset="0"/>
                <a:ea typeface="Apple Symbols" charset="0"/>
                <a:cs typeface="Apple Symbols" charset="0"/>
              </a:rPr>
              <a:t>SELECT * FROM </a:t>
            </a:r>
            <a:r>
              <a:rPr lang="en-US" altLang="ja-JP" sz="1600" dirty="0">
                <a:solidFill>
                  <a:schemeClr val="tx1"/>
                </a:solidFill>
                <a:latin typeface="Apple Symbols" charset="0"/>
                <a:ea typeface="Apple Symbols" charset="0"/>
                <a:cs typeface="Apple Symbols" charset="0"/>
              </a:rPr>
              <a:t>&lt;</a:t>
            </a:r>
            <a:r>
              <a:rPr lang="en-US" altLang="ja-JP" sz="1600" dirty="0">
                <a:solidFill>
                  <a:srgbClr val="FF0000"/>
                </a:solidFill>
                <a:latin typeface="Apple Symbols" charset="0"/>
                <a:ea typeface="Apple Symbols" charset="0"/>
                <a:cs typeface="Apple Symbols" charset="0"/>
              </a:rPr>
              <a:t>http://</a:t>
            </a:r>
            <a:r>
              <a:rPr lang="en-US" altLang="ja-JP" sz="1600" dirty="0" smtClean="0">
                <a:solidFill>
                  <a:srgbClr val="FF0000"/>
                </a:solidFill>
                <a:latin typeface="Apple Symbols" charset="0"/>
                <a:ea typeface="Apple Symbols" charset="0"/>
                <a:cs typeface="Apple Symbols" charset="0"/>
              </a:rPr>
              <a:t>ygfact.cfc2017.test</a:t>
            </a:r>
            <a:r>
              <a:rPr lang="en-US" altLang="ja-JP" sz="1600" dirty="0">
                <a:solidFill>
                  <a:schemeClr val="tx1"/>
                </a:solidFill>
                <a:latin typeface="Apple Symbols" charset="0"/>
                <a:ea typeface="Apple Symbols" charset="0"/>
                <a:cs typeface="Apple Symbols" charset="0"/>
              </a:rPr>
              <a:t>#&gt;</a:t>
            </a:r>
            <a:r>
              <a:rPr lang="en-US" altLang="ja-JP" sz="1600" dirty="0">
                <a:solidFill>
                  <a:srgbClr val="FF0000"/>
                </a:solidFill>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WHERE { ?s ?p ?o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a:latin typeface="Apple Symbols" charset="0"/>
                <a:ea typeface="Apple Symbols" charset="0"/>
                <a:cs typeface="Apple Symbols" charset="0"/>
              </a:rPr>
              <a:t>SQL&gt; SPARQL SELECT * FROM </a:t>
            </a:r>
            <a:r>
              <a:rPr lang="en-US" altLang="ja-JP" sz="1600" dirty="0">
                <a:solidFill>
                  <a:schemeClr val="tx1"/>
                </a:solidFill>
                <a:latin typeface="Apple Symbols" charset="0"/>
                <a:ea typeface="Apple Symbols" charset="0"/>
                <a:cs typeface="Apple Symbols" charset="0"/>
              </a:rPr>
              <a:t>&lt;</a:t>
            </a:r>
            <a:r>
              <a:rPr lang="en-US" altLang="ja-JP" sz="1600" dirty="0">
                <a:solidFill>
                  <a:srgbClr val="FF0000"/>
                </a:solidFill>
                <a:latin typeface="Apple Symbols" charset="0"/>
                <a:ea typeface="Apple Symbols" charset="0"/>
                <a:cs typeface="Apple Symbols" charset="0"/>
              </a:rPr>
              <a:t>http://ygtaxo.cfc2017.test</a:t>
            </a:r>
            <a:r>
              <a:rPr lang="en-US" altLang="ja-JP" sz="1600" dirty="0">
                <a:solidFill>
                  <a:schemeClr val="tx1"/>
                </a:solidFill>
                <a:latin typeface="Apple Symbols" charset="0"/>
                <a:ea typeface="Apple Symbols" charset="0"/>
                <a:cs typeface="Apple Symbols" charset="0"/>
              </a:rPr>
              <a:t>#&gt;</a:t>
            </a:r>
            <a:r>
              <a:rPr lang="en-US" altLang="ja-JP" sz="1600" dirty="0">
                <a:solidFill>
                  <a:srgbClr val="FF0000"/>
                </a:solidFill>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WHERE { ?s ?p ?o </a:t>
            </a:r>
            <a:r>
              <a:rPr lang="en-US" altLang="ja-JP" sz="1600" dirty="0" smtClean="0">
                <a:latin typeface="Apple Symbols" charset="0"/>
                <a:ea typeface="Apple Symbols" charset="0"/>
                <a:cs typeface="Apple Symbols" charset="0"/>
              </a:rPr>
              <a:t>};</a:t>
            </a:r>
            <a:endParaRPr lang="en-US" altLang="ja-JP" sz="1600" dirty="0">
              <a:latin typeface="Apple Symbols" charset="0"/>
              <a:ea typeface="Apple Symbols" charset="0"/>
              <a:cs typeface="Apple Symbols" charset="0"/>
            </a:endParaRPr>
          </a:p>
        </p:txBody>
      </p:sp>
    </p:spTree>
    <p:extLst>
      <p:ext uri="{BB962C8B-B14F-4D97-AF65-F5344CB8AC3E}">
        <p14:creationId xmlns:p14="http://schemas.microsoft.com/office/powerpoint/2010/main" val="1763077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latin typeface="Hiragino Kaku Gothic ProN W3" charset="-128"/>
                <a:ea typeface="Hiragino Kaku Gothic ProN W3" charset="-128"/>
                <a:cs typeface="Hiragino Kaku Gothic ProN W3" charset="-128"/>
              </a:rPr>
              <a:t>SPARQL</a:t>
            </a:r>
            <a:r>
              <a:rPr lang="ja-JP" altLang="en-US" dirty="0">
                <a:latin typeface="Hiragino Kaku Gothic ProN W3" charset="-128"/>
                <a:ea typeface="Hiragino Kaku Gothic ProN W3" charset="-128"/>
                <a:cs typeface="Hiragino Kaku Gothic ProN W3" charset="-128"/>
              </a:rPr>
              <a:t>の紹介</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82843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SPARQL</a:t>
            </a:r>
            <a:r>
              <a:rPr kumimoji="1" lang="ja-JP" altLang="en-US" b="1" dirty="0" smtClean="0">
                <a:latin typeface="Hiragino Kaku Gothic ProN W6" charset="-128"/>
                <a:ea typeface="Hiragino Kaku Gothic ProN W6" charset="-128"/>
                <a:cs typeface="Hiragino Kaku Gothic ProN W6" charset="-128"/>
              </a:rPr>
              <a:t>概要</a:t>
            </a:r>
            <a:endParaRPr kumimoji="1" lang="ja-JP" altLang="en-US" b="1"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a:bodyPr>
          <a:lstStyle/>
          <a:p>
            <a:r>
              <a:rPr lang="en-US" altLang="ja-JP" dirty="0">
                <a:latin typeface="Hiragino Kaku Gothic ProN W3" charset="-128"/>
                <a:ea typeface="Hiragino Kaku Gothic ProN W3" charset="-128"/>
                <a:cs typeface="Hiragino Kaku Gothic ProN W3" charset="-128"/>
              </a:rPr>
              <a:t>RDF</a:t>
            </a:r>
            <a:r>
              <a:rPr lang="ja-JP" altLang="en-US" dirty="0">
                <a:latin typeface="Hiragino Kaku Gothic ProN W3" charset="-128"/>
                <a:ea typeface="Hiragino Kaku Gothic ProN W3" charset="-128"/>
                <a:cs typeface="Hiragino Kaku Gothic ProN W3" charset="-128"/>
              </a:rPr>
              <a:t>用クエリ</a:t>
            </a:r>
            <a:r>
              <a:rPr lang="ja-JP" altLang="en-US" dirty="0" smtClean="0">
                <a:latin typeface="Hiragino Kaku Gothic ProN W3" charset="-128"/>
                <a:ea typeface="Hiragino Kaku Gothic ProN W3" charset="-128"/>
                <a:cs typeface="Hiragino Kaku Gothic ProN W3" charset="-128"/>
              </a:rPr>
              <a:t>言語で</a:t>
            </a:r>
            <a:r>
              <a:rPr lang="en-US" altLang="ja-JP" dirty="0" smtClean="0">
                <a:latin typeface="Hiragino Kaku Gothic ProN W3" charset="-128"/>
                <a:ea typeface="Hiragino Kaku Gothic ProN W3" charset="-128"/>
                <a:cs typeface="Hiragino Kaku Gothic ProN W3" charset="-128"/>
              </a:rPr>
              <a:t>W3C</a:t>
            </a:r>
            <a:r>
              <a:rPr lang="ja-JP" altLang="en-US" dirty="0" smtClean="0">
                <a:latin typeface="Hiragino Kaku Gothic ProN W3" charset="-128"/>
                <a:ea typeface="Hiragino Kaku Gothic ProN W3" charset="-128"/>
                <a:cs typeface="Hiragino Kaku Gothic ProN W3" charset="-128"/>
              </a:rPr>
              <a:t>勧告で仕様が定義されており、様々な実装がある</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SQL</a:t>
            </a:r>
            <a:r>
              <a:rPr lang="ja-JP" altLang="en-US" dirty="0" smtClean="0">
                <a:latin typeface="Hiragino Kaku Gothic ProN W3" charset="-128"/>
                <a:ea typeface="Hiragino Kaku Gothic ProN W3" charset="-128"/>
                <a:cs typeface="Hiragino Kaku Gothic ProN W3" charset="-128"/>
              </a:rPr>
              <a:t>に類似した構文で問い合わせを行うが、基本要素が</a:t>
            </a:r>
            <a:r>
              <a:rPr lang="en-US" altLang="ja-JP" dirty="0" smtClean="0">
                <a:latin typeface="Hiragino Kaku Gothic ProN W3" charset="-128"/>
                <a:ea typeface="Hiragino Kaku Gothic ProN W3" charset="-128"/>
                <a:cs typeface="Hiragino Kaku Gothic ProN W3" charset="-128"/>
              </a:rPr>
              <a:t>RDF</a:t>
            </a:r>
            <a:r>
              <a:rPr lang="ja-JP" altLang="en-US" dirty="0" smtClean="0">
                <a:latin typeface="Hiragino Kaku Gothic ProN W3" charset="-128"/>
                <a:ea typeface="Hiragino Kaku Gothic ProN W3" charset="-128"/>
                <a:cs typeface="Hiragino Kaku Gothic ProN W3" charset="-128"/>
              </a:rPr>
              <a:t>トリプルとなる</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変数を含む複数のトリプルからなるグラフパターンがクエリの骨格である</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RDF</a:t>
            </a:r>
            <a:r>
              <a:rPr lang="ja-JP" altLang="en-US" dirty="0" smtClean="0">
                <a:latin typeface="Hiragino Kaku Gothic ProN W3" charset="-128"/>
                <a:ea typeface="Hiragino Kaku Gothic ProN W3" charset="-128"/>
                <a:cs typeface="Hiragino Kaku Gothic ProN W3" charset="-128"/>
              </a:rPr>
              <a:t>データの実態に合わせた仕様として、</a:t>
            </a:r>
            <a:r>
              <a:rPr lang="en-US" altLang="ja-JP" dirty="0" smtClean="0">
                <a:latin typeface="Hiragino Kaku Gothic ProN W3" charset="-128"/>
                <a:ea typeface="Hiragino Kaku Gothic ProN W3" charset="-128"/>
                <a:cs typeface="Hiragino Kaku Gothic ProN W3" charset="-128"/>
              </a:rPr>
              <a:t>OPTIONAL</a:t>
            </a:r>
            <a:r>
              <a:rPr lang="ja-JP" altLang="en-US" dirty="0" smtClean="0">
                <a:latin typeface="Hiragino Kaku Gothic ProN W3" charset="-128"/>
                <a:ea typeface="Hiragino Kaku Gothic ProN W3" charset="-128"/>
                <a:cs typeface="Hiragino Kaku Gothic ProN W3" charset="-128"/>
              </a:rPr>
              <a:t>構文が用意されている</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SPARQL1.1</a:t>
            </a:r>
            <a:r>
              <a:rPr lang="ja-JP" altLang="en-US" dirty="0" smtClean="0">
                <a:latin typeface="Hiragino Kaku Gothic ProN W3" charset="-128"/>
                <a:ea typeface="Hiragino Kaku Gothic ProN W3" charset="-128"/>
                <a:cs typeface="Hiragino Kaku Gothic ProN W3" charset="-128"/>
              </a:rPr>
              <a:t>で追加された仕様として、プロパティーパスがある</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SQL</a:t>
            </a:r>
            <a:r>
              <a:rPr lang="ja-JP" altLang="en-US" dirty="0" smtClean="0">
                <a:latin typeface="Hiragino Kaku Gothic ProN W3" charset="-128"/>
                <a:ea typeface="Hiragino Kaku Gothic ProN W3" charset="-128"/>
                <a:cs typeface="Hiragino Kaku Gothic ProN W3" charset="-128"/>
              </a:rPr>
              <a:t>と同様なサブクエリ構文が使える</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データセットによりデータの分割管理が可能</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SQL</a:t>
            </a:r>
            <a:r>
              <a:rPr lang="ja-JP" altLang="en-US" dirty="0" smtClean="0">
                <a:latin typeface="Hiragino Kaku Gothic ProN W3" charset="-128"/>
                <a:ea typeface="Hiragino Kaku Gothic ProN W3" charset="-128"/>
                <a:cs typeface="Hiragino Kaku Gothic ProN W3" charset="-128"/>
              </a:rPr>
              <a:t>と同様なソリューション</a:t>
            </a:r>
            <a:r>
              <a:rPr lang="ja-JP" altLang="en-US" dirty="0">
                <a:latin typeface="Hiragino Kaku Gothic ProN W3" charset="-128"/>
                <a:ea typeface="Hiragino Kaku Gothic ProN W3" charset="-128"/>
                <a:cs typeface="Hiragino Kaku Gothic ProN W3" charset="-128"/>
              </a:rPr>
              <a:t>・シーケンスやクエリ</a:t>
            </a:r>
            <a:r>
              <a:rPr lang="ja-JP" altLang="en-US" dirty="0" smtClean="0">
                <a:latin typeface="Hiragino Kaku Gothic ProN W3" charset="-128"/>
                <a:ea typeface="Hiragino Kaku Gothic ProN W3" charset="-128"/>
                <a:cs typeface="Hiragino Kaku Gothic ProN W3" charset="-128"/>
              </a:rPr>
              <a:t>形式</a:t>
            </a:r>
            <a:r>
              <a:rPr lang="ja-JP" altLang="en-US" dirty="0">
                <a:latin typeface="Hiragino Kaku Gothic ProN W3" charset="-128"/>
                <a:ea typeface="Hiragino Kaku Gothic ProN W3" charset="-128"/>
                <a:cs typeface="Hiragino Kaku Gothic ProN W3" charset="-128"/>
              </a:rPr>
              <a:t>が使える</a:t>
            </a:r>
            <a:endParaRPr lang="en-US" altLang="ja-JP" dirty="0" smtClean="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132421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RDF</a:t>
            </a:r>
            <a:r>
              <a:rPr kumimoji="1" lang="ja-JP" altLang="en-US" b="1" dirty="0" smtClean="0">
                <a:latin typeface="Hiragino Kaku Gothic ProN W6" charset="-128"/>
                <a:ea typeface="Hiragino Kaku Gothic ProN W6" charset="-128"/>
                <a:cs typeface="Hiragino Kaku Gothic ProN W6" charset="-128"/>
              </a:rPr>
              <a:t>トリプル</a:t>
            </a:r>
            <a:r>
              <a:rPr lang="ja-JP" altLang="en-US" b="1" dirty="0" smtClean="0">
                <a:latin typeface="Hiragino Kaku Gothic ProN W6" charset="-128"/>
                <a:ea typeface="Hiragino Kaku Gothic ProN W6" charset="-128"/>
                <a:cs typeface="Hiragino Kaku Gothic ProN W6" charset="-128"/>
              </a:rPr>
              <a:t>とトリプルパターン</a:t>
            </a:r>
            <a:endParaRPr kumimoji="1" lang="ja-JP" altLang="en-US" b="1"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a:bodyPr>
          <a:lstStyle/>
          <a:p>
            <a:r>
              <a:rPr lang="ja-JP" altLang="en-US" dirty="0" smtClean="0">
                <a:latin typeface="Hiragino Kaku Gothic ProN W3" charset="-128"/>
                <a:ea typeface="Hiragino Kaku Gothic ProN W3" charset="-128"/>
                <a:cs typeface="Hiragino Kaku Gothic ProN W3" charset="-128"/>
              </a:rPr>
              <a:t>主語</a:t>
            </a:r>
            <a:r>
              <a:rPr lang="en-US" altLang="ja-JP" dirty="0" smtClean="0">
                <a:latin typeface="Hiragino Kaku Gothic ProN W3" charset="-128"/>
                <a:ea typeface="Hiragino Kaku Gothic ProN W3" charset="-128"/>
                <a:cs typeface="Hiragino Kaku Gothic ProN W3" charset="-128"/>
              </a:rPr>
              <a:t>(</a:t>
            </a:r>
            <a:r>
              <a:rPr lang="en-US" altLang="ja-JP" dirty="0" smtClean="0">
                <a:solidFill>
                  <a:srgbClr val="FF0000"/>
                </a:solidFill>
                <a:latin typeface="Hiragino Kaku Gothic ProN W3" charset="-128"/>
                <a:ea typeface="Hiragino Kaku Gothic ProN W3" charset="-128"/>
                <a:cs typeface="Hiragino Kaku Gothic ProN W3" charset="-128"/>
              </a:rPr>
              <a:t>S</a:t>
            </a:r>
            <a:r>
              <a:rPr lang="en-US" altLang="ja-JP" dirty="0" smtClean="0">
                <a:latin typeface="Hiragino Kaku Gothic ProN W3" charset="-128"/>
                <a:ea typeface="Hiragino Kaku Gothic ProN W3" charset="-128"/>
                <a:cs typeface="Hiragino Kaku Gothic ProN W3" charset="-128"/>
              </a:rPr>
              <a:t>ubject)</a:t>
            </a:r>
            <a:r>
              <a:rPr lang="ja-JP" altLang="en-US" dirty="0" smtClean="0">
                <a:latin typeface="Hiragino Kaku Gothic ProN W3" charset="-128"/>
                <a:ea typeface="Hiragino Kaku Gothic ProN W3" charset="-128"/>
                <a:cs typeface="Hiragino Kaku Gothic ProN W3" charset="-128"/>
              </a:rPr>
              <a:t>、述語</a:t>
            </a:r>
            <a:r>
              <a:rPr lang="en-US" altLang="ja-JP" dirty="0" smtClean="0">
                <a:latin typeface="Hiragino Kaku Gothic ProN W3" charset="-128"/>
                <a:ea typeface="Hiragino Kaku Gothic ProN W3" charset="-128"/>
                <a:cs typeface="Hiragino Kaku Gothic ProN W3" charset="-128"/>
              </a:rPr>
              <a:t>(</a:t>
            </a:r>
            <a:r>
              <a:rPr lang="en-US" altLang="ja-JP" dirty="0" smtClean="0">
                <a:solidFill>
                  <a:srgbClr val="FF0000"/>
                </a:solidFill>
                <a:latin typeface="Hiragino Kaku Gothic ProN W3" charset="-128"/>
                <a:ea typeface="Hiragino Kaku Gothic ProN W3" charset="-128"/>
                <a:cs typeface="Hiragino Kaku Gothic ProN W3" charset="-128"/>
              </a:rPr>
              <a:t>P</a:t>
            </a:r>
            <a:r>
              <a:rPr lang="en-US" altLang="ja-JP" dirty="0" smtClean="0">
                <a:latin typeface="Hiragino Kaku Gothic ProN W3" charset="-128"/>
                <a:ea typeface="Hiragino Kaku Gothic ProN W3" charset="-128"/>
                <a:cs typeface="Hiragino Kaku Gothic ProN W3" charset="-128"/>
              </a:rPr>
              <a:t>redicate)</a:t>
            </a:r>
            <a:r>
              <a:rPr lang="ja-JP" altLang="en-US" dirty="0" smtClean="0">
                <a:latin typeface="Hiragino Kaku Gothic ProN W3" charset="-128"/>
                <a:ea typeface="Hiragino Kaku Gothic ProN W3" charset="-128"/>
                <a:cs typeface="Hiragino Kaku Gothic ProN W3" charset="-128"/>
              </a:rPr>
              <a:t>、目的語</a:t>
            </a:r>
            <a:r>
              <a:rPr lang="en-US" altLang="ja-JP" dirty="0" smtClean="0">
                <a:latin typeface="Hiragino Kaku Gothic ProN W3" charset="-128"/>
                <a:ea typeface="Hiragino Kaku Gothic ProN W3" charset="-128"/>
                <a:cs typeface="Hiragino Kaku Gothic ProN W3" charset="-128"/>
              </a:rPr>
              <a:t>(</a:t>
            </a:r>
            <a:r>
              <a:rPr lang="en-US" altLang="ja-JP" dirty="0" smtClean="0">
                <a:solidFill>
                  <a:srgbClr val="FF0000"/>
                </a:solidFill>
                <a:latin typeface="Hiragino Kaku Gothic ProN W3" charset="-128"/>
                <a:ea typeface="Hiragino Kaku Gothic ProN W3" charset="-128"/>
                <a:cs typeface="Hiragino Kaku Gothic ProN W3" charset="-128"/>
              </a:rPr>
              <a:t>O</a:t>
            </a:r>
            <a:r>
              <a:rPr lang="en-US" altLang="ja-JP" dirty="0" smtClean="0">
                <a:latin typeface="Hiragino Kaku Gothic ProN W3" charset="-128"/>
                <a:ea typeface="Hiragino Kaku Gothic ProN W3" charset="-128"/>
                <a:cs typeface="Hiragino Kaku Gothic ProN W3" charset="-128"/>
              </a:rPr>
              <a:t>bject)</a:t>
            </a:r>
            <a:r>
              <a:rPr lang="ja-JP" altLang="en-US" dirty="0" smtClean="0">
                <a:latin typeface="Hiragino Kaku Gothic ProN W3" charset="-128"/>
                <a:ea typeface="Hiragino Kaku Gothic ProN W3" charset="-128"/>
                <a:cs typeface="Hiragino Kaku Gothic ProN W3" charset="-128"/>
              </a:rPr>
              <a:t>からなるグラフモデル</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3</a:t>
            </a:r>
            <a:r>
              <a:rPr lang="ja-JP" altLang="en-US" dirty="0" smtClean="0">
                <a:latin typeface="Hiragino Kaku Gothic ProN W3" charset="-128"/>
                <a:ea typeface="Hiragino Kaku Gothic ProN W3" charset="-128"/>
                <a:cs typeface="Hiragino Kaku Gothic ProN W3" charset="-128"/>
              </a:rPr>
              <a:t>つの要素から成り立っているのでトリプルと呼ぶ</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データには</a:t>
            </a:r>
            <a:r>
              <a:rPr lang="en-US" altLang="ja-JP" dirty="0" smtClean="0">
                <a:latin typeface="Hiragino Kaku Gothic ProN W3" charset="-128"/>
                <a:ea typeface="Hiragino Kaku Gothic ProN W3" charset="-128"/>
                <a:cs typeface="Hiragino Kaku Gothic ProN W3" charset="-128"/>
              </a:rPr>
              <a:t>IRI (I)</a:t>
            </a:r>
            <a:r>
              <a:rPr lang="ja-JP" altLang="en-US" dirty="0" smtClean="0">
                <a:latin typeface="Hiragino Kaku Gothic ProN W3" charset="-128"/>
                <a:ea typeface="Hiragino Kaku Gothic ProN W3" charset="-128"/>
                <a:cs typeface="Hiragino Kaku Gothic ProN W3" charset="-128"/>
              </a:rPr>
              <a:t>、リテラル</a:t>
            </a:r>
            <a:r>
              <a:rPr lang="en-US" altLang="ja-JP" dirty="0" smtClean="0">
                <a:latin typeface="Hiragino Kaku Gothic ProN W3" charset="-128"/>
                <a:ea typeface="Hiragino Kaku Gothic ProN W3" charset="-128"/>
                <a:cs typeface="Hiragino Kaku Gothic ProN W3" charset="-128"/>
              </a:rPr>
              <a:t> (L)</a:t>
            </a:r>
            <a:r>
              <a:rPr lang="ja-JP" altLang="en-US" dirty="0" smtClean="0">
                <a:latin typeface="Hiragino Kaku Gothic ProN W3" charset="-128"/>
                <a:ea typeface="Hiragino Kaku Gothic ProN W3" charset="-128"/>
                <a:cs typeface="Hiragino Kaku Gothic ProN W3" charset="-128"/>
              </a:rPr>
              <a:t>、ブランク</a:t>
            </a:r>
            <a:r>
              <a:rPr lang="en-US" altLang="ja-JP" dirty="0" smtClean="0">
                <a:latin typeface="Hiragino Kaku Gothic ProN W3" charset="-128"/>
                <a:ea typeface="Hiragino Kaku Gothic ProN W3" charset="-128"/>
                <a:cs typeface="Hiragino Kaku Gothic ProN W3" charset="-128"/>
              </a:rPr>
              <a:t> (B)</a:t>
            </a:r>
            <a:r>
              <a:rPr lang="ja-JP" altLang="en-US" dirty="0" smtClean="0">
                <a:latin typeface="Hiragino Kaku Gothic ProN W3" charset="-128"/>
                <a:ea typeface="Hiragino Kaku Gothic ProN W3" charset="-128"/>
                <a:cs typeface="Hiragino Kaku Gothic ProN W3" charset="-128"/>
              </a:rPr>
              <a:t>の種類があり、</a:t>
            </a:r>
            <a:r>
              <a:rPr lang="en-US" altLang="ja-JP" dirty="0" smtClean="0">
                <a:latin typeface="Hiragino Kaku Gothic ProN W3" charset="-128"/>
                <a:ea typeface="Hiragino Kaku Gothic ProN W3" charset="-128"/>
                <a:cs typeface="Hiragino Kaku Gothic ProN W3" charset="-128"/>
              </a:rPr>
              <a:t>S</a:t>
            </a:r>
            <a:r>
              <a:rPr lang="ja-JP" altLang="en-US" dirty="0" smtClean="0">
                <a:latin typeface="Hiragino Kaku Gothic ProN W3" charset="-128"/>
                <a:ea typeface="Hiragino Kaku Gothic ProN W3" charset="-128"/>
                <a:cs typeface="Hiragino Kaku Gothic ProN W3" charset="-128"/>
              </a:rPr>
              <a:t>は</a:t>
            </a:r>
            <a:r>
              <a:rPr lang="en-US" altLang="ja-JP" dirty="0" smtClean="0">
                <a:latin typeface="Hiragino Kaku Gothic ProN W3" charset="-128"/>
                <a:ea typeface="Hiragino Kaku Gothic ProN W3" charset="-128"/>
                <a:cs typeface="Hiragino Kaku Gothic ProN W3" charset="-128"/>
              </a:rPr>
              <a:t>I</a:t>
            </a:r>
            <a:r>
              <a:rPr lang="ja-JP" altLang="en-US" dirty="0" smtClean="0">
                <a:latin typeface="Hiragino Kaku Gothic ProN W3" charset="-128"/>
                <a:ea typeface="Hiragino Kaku Gothic ProN W3" charset="-128"/>
                <a:cs typeface="Hiragino Kaku Gothic ProN W3" charset="-128"/>
              </a:rPr>
              <a:t>か</a:t>
            </a:r>
            <a:r>
              <a:rPr lang="en-US" altLang="ja-JP" dirty="0" smtClean="0">
                <a:latin typeface="Hiragino Kaku Gothic ProN W3" charset="-128"/>
                <a:ea typeface="Hiragino Kaku Gothic ProN W3" charset="-128"/>
                <a:cs typeface="Hiragino Kaku Gothic ProN W3" charset="-128"/>
              </a:rPr>
              <a:t>B</a:t>
            </a:r>
            <a:r>
              <a:rPr lang="ja-JP" altLang="en-US" dirty="0" smtClean="0">
                <a:latin typeface="Hiragino Kaku Gothic ProN W3" charset="-128"/>
                <a:ea typeface="Hiragino Kaku Gothic ProN W3" charset="-128"/>
                <a:cs typeface="Hiragino Kaku Gothic ProN W3" charset="-128"/>
              </a:rPr>
              <a:t>、</a:t>
            </a:r>
            <a:r>
              <a:rPr lang="en-US" altLang="ja-JP" dirty="0" smtClean="0">
                <a:latin typeface="Hiragino Kaku Gothic ProN W3" charset="-128"/>
                <a:ea typeface="Hiragino Kaku Gothic ProN W3" charset="-128"/>
                <a:cs typeface="Hiragino Kaku Gothic ProN W3" charset="-128"/>
              </a:rPr>
              <a:t>P</a:t>
            </a:r>
            <a:r>
              <a:rPr lang="ja-JP" altLang="en-US" dirty="0" smtClean="0">
                <a:latin typeface="Hiragino Kaku Gothic ProN W3" charset="-128"/>
                <a:ea typeface="Hiragino Kaku Gothic ProN W3" charset="-128"/>
                <a:cs typeface="Hiragino Kaku Gothic ProN W3" charset="-128"/>
              </a:rPr>
              <a:t>は</a:t>
            </a:r>
            <a:r>
              <a:rPr lang="en-US" altLang="ja-JP" dirty="0" smtClean="0">
                <a:latin typeface="Hiragino Kaku Gothic ProN W3" charset="-128"/>
                <a:ea typeface="Hiragino Kaku Gothic ProN W3" charset="-128"/>
                <a:cs typeface="Hiragino Kaku Gothic ProN W3" charset="-128"/>
              </a:rPr>
              <a:t>I</a:t>
            </a:r>
            <a:r>
              <a:rPr lang="ja-JP" altLang="en-US" dirty="0" smtClean="0">
                <a:latin typeface="Hiragino Kaku Gothic ProN W3" charset="-128"/>
                <a:ea typeface="Hiragino Kaku Gothic ProN W3" charset="-128"/>
                <a:cs typeface="Hiragino Kaku Gothic ProN W3" charset="-128"/>
              </a:rPr>
              <a:t>、</a:t>
            </a:r>
            <a:r>
              <a:rPr lang="en-US" altLang="ja-JP" dirty="0" smtClean="0">
                <a:latin typeface="Hiragino Kaku Gothic ProN W3" charset="-128"/>
                <a:ea typeface="Hiragino Kaku Gothic ProN W3" charset="-128"/>
                <a:cs typeface="Hiragino Kaku Gothic ProN W3" charset="-128"/>
              </a:rPr>
              <a:t>O</a:t>
            </a:r>
            <a:r>
              <a:rPr lang="ja-JP" altLang="en-US" dirty="0" smtClean="0">
                <a:latin typeface="Hiragino Kaku Gothic ProN W3" charset="-128"/>
                <a:ea typeface="Hiragino Kaku Gothic ProN W3" charset="-128"/>
                <a:cs typeface="Hiragino Kaku Gothic ProN W3" charset="-128"/>
              </a:rPr>
              <a:t>は</a:t>
            </a:r>
            <a:r>
              <a:rPr lang="en-US" altLang="ja-JP" dirty="0" smtClean="0">
                <a:latin typeface="Hiragino Kaku Gothic ProN W3" charset="-128"/>
                <a:ea typeface="Hiragino Kaku Gothic ProN W3" charset="-128"/>
                <a:cs typeface="Hiragino Kaku Gothic ProN W3" charset="-128"/>
              </a:rPr>
              <a:t>I</a:t>
            </a:r>
            <a:r>
              <a:rPr lang="ja-JP" altLang="en-US" dirty="0" smtClean="0">
                <a:latin typeface="Hiragino Kaku Gothic ProN W3" charset="-128"/>
                <a:ea typeface="Hiragino Kaku Gothic ProN W3" charset="-128"/>
                <a:cs typeface="Hiragino Kaku Gothic ProN W3" charset="-128"/>
              </a:rPr>
              <a:t>か</a:t>
            </a:r>
            <a:r>
              <a:rPr lang="en-US" altLang="ja-JP" dirty="0" smtClean="0">
                <a:latin typeface="Hiragino Kaku Gothic ProN W3" charset="-128"/>
                <a:ea typeface="Hiragino Kaku Gothic ProN W3" charset="-128"/>
                <a:cs typeface="Hiragino Kaku Gothic ProN W3" charset="-128"/>
              </a:rPr>
              <a:t>B</a:t>
            </a:r>
            <a:r>
              <a:rPr lang="ja-JP" altLang="en-US" dirty="0" smtClean="0">
                <a:latin typeface="Hiragino Kaku Gothic ProN W3" charset="-128"/>
                <a:ea typeface="Hiragino Kaku Gothic ProN W3" charset="-128"/>
                <a:cs typeface="Hiragino Kaku Gothic ProN W3" charset="-128"/>
              </a:rPr>
              <a:t>か</a:t>
            </a:r>
            <a:r>
              <a:rPr lang="en-US" altLang="ja-JP" dirty="0" smtClean="0">
                <a:latin typeface="Hiragino Kaku Gothic ProN W3" charset="-128"/>
                <a:ea typeface="Hiragino Kaku Gothic ProN W3" charset="-128"/>
                <a:cs typeface="Hiragino Kaku Gothic ProN W3" charset="-128"/>
              </a:rPr>
              <a:t>L</a:t>
            </a:r>
            <a:r>
              <a:rPr lang="ja-JP" altLang="en-US" dirty="0" smtClean="0">
                <a:latin typeface="Hiragino Kaku Gothic ProN W3" charset="-128"/>
                <a:ea typeface="Hiragino Kaku Gothic ProN W3" charset="-128"/>
                <a:cs typeface="Hiragino Kaku Gothic ProN W3" charset="-128"/>
              </a:rPr>
              <a:t>、の値をとることができる</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ブランクは</a:t>
            </a:r>
            <a:r>
              <a:rPr lang="en-US" altLang="ja-JP" dirty="0" smtClean="0">
                <a:latin typeface="Hiragino Kaku Gothic ProN W3" charset="-128"/>
                <a:ea typeface="Hiragino Kaku Gothic ProN W3" charset="-128"/>
                <a:cs typeface="Hiragino Kaku Gothic ProN W3" charset="-128"/>
              </a:rPr>
              <a:t>’_:a’</a:t>
            </a:r>
            <a:r>
              <a:rPr lang="ja-JP" altLang="en-US" dirty="0" smtClean="0">
                <a:latin typeface="Hiragino Kaku Gothic ProN W3" charset="-128"/>
                <a:ea typeface="Hiragino Kaku Gothic ProN W3" charset="-128"/>
                <a:cs typeface="Hiragino Kaku Gothic ProN W3" charset="-128"/>
              </a:rPr>
              <a:t>のように</a:t>
            </a:r>
            <a:r>
              <a:rPr lang="en-US" altLang="ja-JP" dirty="0" smtClean="0">
                <a:latin typeface="Hiragino Kaku Gothic ProN W3" charset="-128"/>
                <a:ea typeface="Hiragino Kaku Gothic ProN W3" charset="-128"/>
                <a:cs typeface="Hiragino Kaku Gothic ProN W3" charset="-128"/>
              </a:rPr>
              <a:t>’_:’</a:t>
            </a:r>
            <a:r>
              <a:rPr lang="ja-JP" altLang="en-US" dirty="0" smtClean="0">
                <a:latin typeface="Hiragino Kaku Gothic ProN W3" charset="-128"/>
                <a:ea typeface="Hiragino Kaku Gothic ProN W3" charset="-128"/>
                <a:cs typeface="Hiragino Kaku Gothic ProN W3" charset="-128"/>
              </a:rPr>
              <a:t>の接頭辞をつけて表す</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トリプルパターンは</a:t>
            </a:r>
            <a:r>
              <a:rPr lang="en-US" altLang="ja-JP" dirty="0" smtClean="0">
                <a:latin typeface="Hiragino Kaku Gothic ProN W3" charset="-128"/>
                <a:ea typeface="Hiragino Kaku Gothic ProN W3" charset="-128"/>
                <a:cs typeface="Hiragino Kaku Gothic ProN W3" charset="-128"/>
              </a:rPr>
              <a:t>S, P, O</a:t>
            </a:r>
            <a:r>
              <a:rPr lang="ja-JP" altLang="en-US" dirty="0" smtClean="0">
                <a:latin typeface="Hiragino Kaku Gothic ProN W3" charset="-128"/>
                <a:ea typeface="Hiragino Kaku Gothic ProN W3" charset="-128"/>
                <a:cs typeface="Hiragino Kaku Gothic ProN W3" charset="-128"/>
              </a:rPr>
              <a:t>の少なくともひとつが変数であるもの</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変数は</a:t>
            </a:r>
            <a:r>
              <a:rPr lang="en-US" altLang="ja-JP" dirty="0" smtClean="0">
                <a:latin typeface="Hiragino Kaku Gothic ProN W3" charset="-128"/>
                <a:ea typeface="Hiragino Kaku Gothic ProN W3" charset="-128"/>
                <a:cs typeface="Hiragino Kaku Gothic ProN W3" charset="-128"/>
              </a:rPr>
              <a:t>’?name’</a:t>
            </a:r>
            <a:r>
              <a:rPr lang="ja-JP" altLang="en-US" dirty="0" smtClean="0">
                <a:latin typeface="Hiragino Kaku Gothic ProN W3" charset="-128"/>
                <a:ea typeface="Hiragino Kaku Gothic ProN W3" charset="-128"/>
                <a:cs typeface="Hiragino Kaku Gothic ProN W3" charset="-128"/>
              </a:rPr>
              <a:t>のように</a:t>
            </a:r>
            <a:r>
              <a:rPr lang="en-US" altLang="ja-JP" dirty="0" smtClean="0">
                <a:latin typeface="Hiragino Kaku Gothic ProN W3" charset="-128"/>
                <a:ea typeface="Hiragino Kaku Gothic ProN W3" charset="-128"/>
                <a:cs typeface="Hiragino Kaku Gothic ProN W3" charset="-128"/>
              </a:rPr>
              <a:t>’?’</a:t>
            </a:r>
            <a:r>
              <a:rPr lang="ja-JP" altLang="en-US" dirty="0" smtClean="0">
                <a:latin typeface="Hiragino Kaku Gothic ProN W3" charset="-128"/>
                <a:ea typeface="Hiragino Kaku Gothic ProN W3" charset="-128"/>
                <a:cs typeface="Hiragino Kaku Gothic ProN W3" charset="-128"/>
              </a:rPr>
              <a:t>の接頭辞をつけて表す</a:t>
            </a:r>
            <a:endParaRPr lang="en-US" altLang="ja-JP" dirty="0" smtClean="0">
              <a:latin typeface="Hiragino Kaku Gothic ProN W3" charset="-128"/>
              <a:ea typeface="Hiragino Kaku Gothic ProN W3" charset="-128"/>
              <a:cs typeface="Hiragino Kaku Gothic ProN W3" charset="-128"/>
            </a:endParaRPr>
          </a:p>
        </p:txBody>
      </p:sp>
      <p:sp>
        <p:nvSpPr>
          <p:cNvPr id="4" name="円/楕円 3"/>
          <p:cNvSpPr/>
          <p:nvPr/>
        </p:nvSpPr>
        <p:spPr>
          <a:xfrm>
            <a:off x="3285068" y="5308600"/>
            <a:ext cx="1430866" cy="134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Hiragino Kaku Gothic ProN W3" charset="-128"/>
                <a:ea typeface="Hiragino Kaku Gothic ProN W3" charset="-128"/>
                <a:cs typeface="Hiragino Kaku Gothic ProN W3" charset="-128"/>
              </a:rPr>
              <a:t>S</a:t>
            </a:r>
            <a:endParaRPr kumimoji="1" lang="ja-JP" altLang="en-US" dirty="0">
              <a:latin typeface="Hiragino Kaku Gothic ProN W3" charset="-128"/>
              <a:ea typeface="Hiragino Kaku Gothic ProN W3" charset="-128"/>
              <a:cs typeface="Hiragino Kaku Gothic ProN W3" charset="-128"/>
            </a:endParaRPr>
          </a:p>
        </p:txBody>
      </p:sp>
      <p:sp>
        <p:nvSpPr>
          <p:cNvPr id="5" name="円/楕円 4"/>
          <p:cNvSpPr/>
          <p:nvPr/>
        </p:nvSpPr>
        <p:spPr>
          <a:xfrm>
            <a:off x="7915905" y="5308600"/>
            <a:ext cx="1430866" cy="134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Hiragino Kaku Gothic ProN W3" charset="-128"/>
                <a:ea typeface="Hiragino Kaku Gothic ProN W3" charset="-128"/>
                <a:cs typeface="Hiragino Kaku Gothic ProN W3" charset="-128"/>
              </a:rPr>
              <a:t>O</a:t>
            </a:r>
            <a:endParaRPr kumimoji="1" lang="ja-JP" altLang="en-US" dirty="0">
              <a:latin typeface="Hiragino Kaku Gothic ProN W3" charset="-128"/>
              <a:ea typeface="Hiragino Kaku Gothic ProN W3" charset="-128"/>
              <a:cs typeface="Hiragino Kaku Gothic ProN W3" charset="-128"/>
            </a:endParaRPr>
          </a:p>
        </p:txBody>
      </p:sp>
      <p:cxnSp>
        <p:nvCxnSpPr>
          <p:cNvPr id="7" name="直線矢印コネクタ 6"/>
          <p:cNvCxnSpPr>
            <a:stCxn id="4" idx="6"/>
            <a:endCxn id="5" idx="2"/>
          </p:cNvCxnSpPr>
          <p:nvPr/>
        </p:nvCxnSpPr>
        <p:spPr>
          <a:xfrm>
            <a:off x="4715934" y="5981700"/>
            <a:ext cx="3199971" cy="0"/>
          </a:xfrm>
          <a:prstGeom prst="straightConnector1">
            <a:avLst/>
          </a:prstGeom>
          <a:ln w="190500" cmpd="sng">
            <a:prstDash val="solid"/>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978324" y="5574268"/>
            <a:ext cx="336952" cy="369332"/>
          </a:xfrm>
          <a:prstGeom prst="rect">
            <a:avLst/>
          </a:prstGeom>
          <a:noFill/>
        </p:spPr>
        <p:txBody>
          <a:bodyPr wrap="none" rtlCol="0">
            <a:spAutoFit/>
          </a:bodyPr>
          <a:lstStyle/>
          <a:p>
            <a:r>
              <a:rPr kumimoji="1" lang="en-US" altLang="ja-JP" dirty="0" smtClean="0">
                <a:latin typeface="Hiragino Kaku Gothic ProN W3" charset="-128"/>
                <a:ea typeface="Hiragino Kaku Gothic ProN W3" charset="-128"/>
                <a:cs typeface="Hiragino Kaku Gothic ProN W3" charset="-128"/>
              </a:rPr>
              <a:t>P</a:t>
            </a:r>
            <a:endParaRPr kumimoji="1" lang="ja-JP" altLang="en-US"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284859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シンプルなクエリ</a:t>
            </a:r>
          </a:p>
        </p:txBody>
      </p:sp>
      <p:sp>
        <p:nvSpPr>
          <p:cNvPr id="3" name="コンテンツ プレースホルダー 2"/>
          <p:cNvSpPr>
            <a:spLocks noGrp="1"/>
          </p:cNvSpPr>
          <p:nvPr>
            <p:ph idx="1"/>
          </p:nvPr>
        </p:nvSpPr>
        <p:spPr/>
        <p:txBody>
          <a:bodyPr>
            <a:normAutofit/>
          </a:bodyPr>
          <a:lstStyle/>
          <a:p>
            <a:r>
              <a:rPr lang="ja-JP" altLang="en-US" dirty="0" smtClean="0">
                <a:latin typeface="Hiragino Kaku Gothic ProN W3" charset="-128"/>
                <a:ea typeface="Hiragino Kaku Gothic ProN W3" charset="-128"/>
                <a:cs typeface="Hiragino Kaku Gothic ProN W3" charset="-128"/>
              </a:rPr>
              <a:t>データ</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dirty="0">
                <a:latin typeface="Apple Symbols" charset="0"/>
                <a:ea typeface="Apple Symbols" charset="0"/>
                <a:cs typeface="Apple Symbols" charset="0"/>
              </a:rPr>
              <a:t>&lt;http://</a:t>
            </a:r>
            <a:r>
              <a:rPr lang="en-US" altLang="ja-JP" dirty="0" err="1">
                <a:latin typeface="Apple Symbols" charset="0"/>
                <a:ea typeface="Apple Symbols" charset="0"/>
                <a:cs typeface="Apple Symbols" charset="0"/>
              </a:rPr>
              <a:t>example.org</a:t>
            </a:r>
            <a:r>
              <a:rPr lang="en-US" altLang="ja-JP" dirty="0">
                <a:latin typeface="Apple Symbols" charset="0"/>
                <a:ea typeface="Apple Symbols" charset="0"/>
                <a:cs typeface="Apple Symbols" charset="0"/>
              </a:rPr>
              <a:t>/book/book1&gt; &lt;http://</a:t>
            </a:r>
            <a:r>
              <a:rPr lang="en-US" altLang="ja-JP" dirty="0" err="1">
                <a:latin typeface="Apple Symbols" charset="0"/>
                <a:ea typeface="Apple Symbols" charset="0"/>
                <a:cs typeface="Apple Symbols" charset="0"/>
              </a:rPr>
              <a:t>purl.org</a:t>
            </a:r>
            <a:r>
              <a:rPr lang="en-US" altLang="ja-JP" dirty="0">
                <a:latin typeface="Apple Symbols" charset="0"/>
                <a:ea typeface="Apple Symbols" charset="0"/>
                <a:cs typeface="Apple Symbols" charset="0"/>
              </a:rPr>
              <a:t>/dc/elements/1.1/title&gt; "SPARQL Tutorial" .</a:t>
            </a:r>
            <a:endParaRPr lang="en-US" altLang="ja-JP"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dirty="0">
                <a:latin typeface="Apple Symbols" charset="0"/>
                <a:ea typeface="Apple Symbols" charset="0"/>
                <a:cs typeface="Apple Symbols" charset="0"/>
              </a:rPr>
              <a:t>SELECT ?title </a:t>
            </a:r>
            <a:r>
              <a:rPr lang="en-US" altLang="ja-JP" dirty="0" smtClean="0">
                <a:latin typeface="Apple Symbols" charset="0"/>
                <a:ea typeface="Apple Symbols" charset="0"/>
                <a:cs typeface="Apple Symbols" charset="0"/>
              </a:rPr>
              <a:t>WHERE</a:t>
            </a:r>
            <a:br>
              <a:rPr lang="en-US" altLang="ja-JP" dirty="0" smtClean="0">
                <a:latin typeface="Apple Symbols" charset="0"/>
                <a:ea typeface="Apple Symbols" charset="0"/>
                <a:cs typeface="Apple Symbols" charset="0"/>
              </a:rPr>
            </a:br>
            <a:r>
              <a:rPr lang="en-US" altLang="ja-JP" dirty="0" smtClean="0">
                <a:latin typeface="Apple Symbols" charset="0"/>
                <a:ea typeface="Apple Symbols" charset="0"/>
                <a:cs typeface="Apple Symbols" charset="0"/>
              </a:rPr>
              <a:t>{ </a:t>
            </a:r>
            <a:r>
              <a:rPr lang="en-US" altLang="ja-JP" dirty="0">
                <a:latin typeface="Apple Symbols" charset="0"/>
                <a:ea typeface="Apple Symbols" charset="0"/>
                <a:cs typeface="Apple Symbols" charset="0"/>
              </a:rPr>
              <a:t>&lt;http://</a:t>
            </a:r>
            <a:r>
              <a:rPr lang="en-US" altLang="ja-JP" dirty="0" err="1">
                <a:latin typeface="Apple Symbols" charset="0"/>
                <a:ea typeface="Apple Symbols" charset="0"/>
                <a:cs typeface="Apple Symbols" charset="0"/>
              </a:rPr>
              <a:t>example.org</a:t>
            </a:r>
            <a:r>
              <a:rPr lang="en-US" altLang="ja-JP" dirty="0">
                <a:latin typeface="Apple Symbols" charset="0"/>
                <a:ea typeface="Apple Symbols" charset="0"/>
                <a:cs typeface="Apple Symbols" charset="0"/>
              </a:rPr>
              <a:t>/book/book1&gt; &lt;http://</a:t>
            </a:r>
            <a:r>
              <a:rPr lang="en-US" altLang="ja-JP" dirty="0" err="1">
                <a:latin typeface="Apple Symbols" charset="0"/>
                <a:ea typeface="Apple Symbols" charset="0"/>
                <a:cs typeface="Apple Symbols" charset="0"/>
              </a:rPr>
              <a:t>purl.org</a:t>
            </a:r>
            <a:r>
              <a:rPr lang="en-US" altLang="ja-JP" dirty="0">
                <a:latin typeface="Apple Symbols" charset="0"/>
                <a:ea typeface="Apple Symbols" charset="0"/>
                <a:cs typeface="Apple Symbols" charset="0"/>
              </a:rPr>
              <a:t>/dc/elements/1.1/title&gt; ?title . }</a:t>
            </a:r>
            <a:endParaRPr lang="en-US" altLang="ja-JP"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lang="ja-JP" altLang="en-US" dirty="0">
              <a:latin typeface="Hiragino Kaku Gothic ProN W3" charset="-128"/>
              <a:ea typeface="Hiragino Kaku Gothic ProN W3" charset="-128"/>
              <a:cs typeface="Hiragino Kaku Gothic ProN W3" charset="-128"/>
            </a:endParaRPr>
          </a:p>
        </p:txBody>
      </p:sp>
      <p:graphicFrame>
        <p:nvGraphicFramePr>
          <p:cNvPr id="4" name="表 3"/>
          <p:cNvGraphicFramePr>
            <a:graphicFrameLocks noGrp="1"/>
          </p:cNvGraphicFramePr>
          <p:nvPr>
            <p:extLst>
              <p:ext uri="{D42A27DB-BD31-4B8C-83A1-F6EECF244321}">
                <p14:modId xmlns:p14="http://schemas.microsoft.com/office/powerpoint/2010/main" val="503616396"/>
              </p:ext>
            </p:extLst>
          </p:nvPr>
        </p:nvGraphicFramePr>
        <p:xfrm>
          <a:off x="2108200" y="4495799"/>
          <a:ext cx="8128000" cy="741680"/>
        </p:xfrm>
        <a:graphic>
          <a:graphicData uri="http://schemas.openxmlformats.org/drawingml/2006/table">
            <a:tbl>
              <a:tblPr firstRow="1" bandRow="1">
                <a:tableStyleId>{5C22544A-7EE6-4342-B048-85BDC9FD1C3A}</a:tableStyleId>
              </a:tblPr>
              <a:tblGrid>
                <a:gridCol w="8128000"/>
              </a:tblGrid>
              <a:tr h="370840">
                <a:tc>
                  <a:txBody>
                    <a:bodyPr/>
                    <a:lstStyle/>
                    <a:p>
                      <a:pPr algn="ctr"/>
                      <a:r>
                        <a:rPr kumimoji="1" lang="en-US" altLang="ja-JP" dirty="0" smtClean="0">
                          <a:latin typeface="Apple Symbols" charset="0"/>
                          <a:ea typeface="Apple Symbols" charset="0"/>
                          <a:cs typeface="Apple Symbols" charset="0"/>
                        </a:rPr>
                        <a:t>title</a:t>
                      </a:r>
                      <a:endParaRPr kumimoji="1" lang="ja-JP" altLang="en-US" dirty="0">
                        <a:latin typeface="Apple Symbols" charset="0"/>
                        <a:ea typeface="Apple Symbols" charset="0"/>
                        <a:cs typeface="Apple Symbols" charset="0"/>
                      </a:endParaRPr>
                    </a:p>
                  </a:txBody>
                  <a:tcPr/>
                </a:tc>
              </a:tr>
              <a:tr h="370840">
                <a:tc>
                  <a:txBody>
                    <a:bodyPr/>
                    <a:lstStyle/>
                    <a:p>
                      <a:pPr algn="ctr"/>
                      <a:r>
                        <a:rPr kumimoji="1" lang="en-US" altLang="ja-JP" sz="1800" b="0" i="0" kern="1200" dirty="0" smtClean="0">
                          <a:solidFill>
                            <a:schemeClr val="dk1"/>
                          </a:solidFill>
                          <a:effectLst/>
                          <a:latin typeface="Apple Symbols" charset="0"/>
                          <a:ea typeface="Apple Symbols" charset="0"/>
                          <a:cs typeface="Apple Symbols" charset="0"/>
                        </a:rPr>
                        <a:t>"SPARQL Tutorial"</a:t>
                      </a:r>
                      <a:endParaRPr kumimoji="1" lang="ja-JP" altLang="en-US" dirty="0">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1330885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複数マッチ</a:t>
            </a:r>
            <a:endParaRPr kumimoji="1" lang="ja-JP" altLang="en-US" b="1" dirty="0">
              <a:latin typeface="Hiragino Kaku Gothic ProN W6" charset="-128"/>
              <a:ea typeface="Hiragino Kaku Gothic ProN W6" charset="-128"/>
              <a:cs typeface="Hiragino Kaku Gothic ProN W6" charset="-128"/>
            </a:endParaRPr>
          </a:p>
        </p:txBody>
      </p:sp>
      <p:sp>
        <p:nvSpPr>
          <p:cNvPr id="7" name="コンテンツ プレースホルダー 7"/>
          <p:cNvSpPr>
            <a:spLocks noGrp="1"/>
          </p:cNvSpPr>
          <p:nvPr>
            <p:ph sz="half" idx="1"/>
          </p:nvPr>
        </p:nvSpPr>
        <p:spPr>
          <a:xfrm>
            <a:off x="1371600" y="2285999"/>
            <a:ext cx="4447786" cy="3581401"/>
          </a:xfrm>
        </p:spPr>
        <p:txBody>
          <a:bodyPr>
            <a:normAutofit/>
          </a:bodyPr>
          <a:lstStyle/>
          <a:p>
            <a:r>
              <a:rPr lang="ja-JP" altLang="en-US" dirty="0">
                <a:latin typeface="Hiragino Kaku Gothic ProN W3" charset="-128"/>
                <a:ea typeface="Hiragino Kaku Gothic ProN W3" charset="-128"/>
                <a:cs typeface="Hiragino Kaku Gothic ProN W3" charset="-128"/>
              </a:rPr>
              <a:t>データ</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800" dirty="0">
                <a:latin typeface="Apple Symbols" charset="0"/>
                <a:ea typeface="Apple Symbols" charset="0"/>
                <a:cs typeface="Apple Symbols" charset="0"/>
              </a:rPr>
              <a:t>_:a  </a:t>
            </a:r>
            <a:r>
              <a:rPr lang="en-US" altLang="ja-JP" sz="1800" dirty="0" err="1">
                <a:latin typeface="Apple Symbols" charset="0"/>
                <a:ea typeface="Apple Symbols" charset="0"/>
                <a:cs typeface="Apple Symbols" charset="0"/>
              </a:rPr>
              <a:t>foaf:name</a:t>
            </a:r>
            <a:r>
              <a:rPr lang="en-US" altLang="ja-JP" sz="1800" dirty="0">
                <a:latin typeface="Apple Symbols" charset="0"/>
                <a:ea typeface="Apple Symbols" charset="0"/>
                <a:cs typeface="Apple Symbols" charset="0"/>
              </a:rPr>
              <a:t>   "Johnny Lee Outlaw" .</a:t>
            </a:r>
            <a:br>
              <a:rPr lang="en-US" altLang="ja-JP" sz="1800" dirty="0">
                <a:latin typeface="Apple Symbols" charset="0"/>
                <a:ea typeface="Apple Symbols" charset="0"/>
                <a:cs typeface="Apple Symbols" charset="0"/>
              </a:rPr>
            </a:br>
            <a:r>
              <a:rPr lang="en-US" altLang="ja-JP" sz="1800" dirty="0">
                <a:latin typeface="Apple Symbols" charset="0"/>
                <a:ea typeface="Apple Symbols" charset="0"/>
                <a:cs typeface="Apple Symbols" charset="0"/>
              </a:rPr>
              <a:t>_:a  </a:t>
            </a:r>
            <a:r>
              <a:rPr lang="en-US" altLang="ja-JP" sz="1800" dirty="0" err="1">
                <a:latin typeface="Apple Symbols" charset="0"/>
                <a:ea typeface="Apple Symbols" charset="0"/>
                <a:cs typeface="Apple Symbols" charset="0"/>
              </a:rPr>
              <a:t>foaf:mbox</a:t>
            </a:r>
            <a:r>
              <a:rPr lang="en-US" altLang="ja-JP" sz="1800" dirty="0">
                <a:latin typeface="Apple Symbols" charset="0"/>
                <a:ea typeface="Apple Symbols" charset="0"/>
                <a:cs typeface="Apple Symbols" charset="0"/>
              </a:rPr>
              <a:t>   &lt;</a:t>
            </a:r>
            <a:r>
              <a:rPr lang="en-US" altLang="ja-JP" sz="1800" dirty="0" err="1">
                <a:latin typeface="Apple Symbols" charset="0"/>
                <a:ea typeface="Apple Symbols" charset="0"/>
                <a:cs typeface="Apple Symbols" charset="0"/>
              </a:rPr>
              <a:t>mailto:jlow@example.com</a:t>
            </a:r>
            <a:r>
              <a:rPr lang="en-US" altLang="ja-JP" sz="1800" dirty="0">
                <a:latin typeface="Apple Symbols" charset="0"/>
                <a:ea typeface="Apple Symbols" charset="0"/>
                <a:cs typeface="Apple Symbols" charset="0"/>
              </a:rPr>
              <a:t>&gt; .</a:t>
            </a:r>
            <a:br>
              <a:rPr lang="en-US" altLang="ja-JP" sz="1800" dirty="0">
                <a:latin typeface="Apple Symbols" charset="0"/>
                <a:ea typeface="Apple Symbols" charset="0"/>
                <a:cs typeface="Apple Symbols" charset="0"/>
              </a:rPr>
            </a:br>
            <a:r>
              <a:rPr lang="en-US" altLang="ja-JP" sz="1800" dirty="0">
                <a:latin typeface="Apple Symbols" charset="0"/>
                <a:ea typeface="Apple Symbols" charset="0"/>
                <a:cs typeface="Apple Symbols" charset="0"/>
              </a:rPr>
              <a:t>_:b  </a:t>
            </a:r>
            <a:r>
              <a:rPr lang="en-US" altLang="ja-JP" sz="1800" dirty="0" err="1">
                <a:latin typeface="Apple Symbols" charset="0"/>
                <a:ea typeface="Apple Symbols" charset="0"/>
                <a:cs typeface="Apple Symbols" charset="0"/>
              </a:rPr>
              <a:t>foaf:name</a:t>
            </a:r>
            <a:r>
              <a:rPr lang="en-US" altLang="ja-JP" sz="1800" dirty="0">
                <a:latin typeface="Apple Symbols" charset="0"/>
                <a:ea typeface="Apple Symbols" charset="0"/>
                <a:cs typeface="Apple Symbols" charset="0"/>
              </a:rPr>
              <a:t>   "Peter </a:t>
            </a:r>
            <a:r>
              <a:rPr lang="en-US" altLang="ja-JP" sz="1800" dirty="0" err="1">
                <a:latin typeface="Apple Symbols" charset="0"/>
                <a:ea typeface="Apple Symbols" charset="0"/>
                <a:cs typeface="Apple Symbols" charset="0"/>
              </a:rPr>
              <a:t>Goodguy</a:t>
            </a:r>
            <a:r>
              <a:rPr lang="en-US" altLang="ja-JP" sz="1800" dirty="0">
                <a:latin typeface="Apple Symbols" charset="0"/>
                <a:ea typeface="Apple Symbols" charset="0"/>
                <a:cs typeface="Apple Symbols" charset="0"/>
              </a:rPr>
              <a:t>" .</a:t>
            </a:r>
            <a:br>
              <a:rPr lang="en-US" altLang="ja-JP" sz="1800" dirty="0">
                <a:latin typeface="Apple Symbols" charset="0"/>
                <a:ea typeface="Apple Symbols" charset="0"/>
                <a:cs typeface="Apple Symbols" charset="0"/>
              </a:rPr>
            </a:br>
            <a:r>
              <a:rPr lang="en-US" altLang="ja-JP" sz="1800" dirty="0">
                <a:latin typeface="Apple Symbols" charset="0"/>
                <a:ea typeface="Apple Symbols" charset="0"/>
                <a:cs typeface="Apple Symbols" charset="0"/>
              </a:rPr>
              <a:t>_:b  </a:t>
            </a:r>
            <a:r>
              <a:rPr lang="en-US" altLang="ja-JP" sz="1800" dirty="0" err="1">
                <a:latin typeface="Apple Symbols" charset="0"/>
                <a:ea typeface="Apple Symbols" charset="0"/>
                <a:cs typeface="Apple Symbols" charset="0"/>
              </a:rPr>
              <a:t>foaf:mbox</a:t>
            </a:r>
            <a:r>
              <a:rPr lang="en-US" altLang="ja-JP" sz="1800" dirty="0">
                <a:latin typeface="Apple Symbols" charset="0"/>
                <a:ea typeface="Apple Symbols" charset="0"/>
                <a:cs typeface="Apple Symbols" charset="0"/>
              </a:rPr>
              <a:t>   &lt;</a:t>
            </a:r>
            <a:r>
              <a:rPr lang="en-US" altLang="ja-JP" sz="1800" dirty="0" err="1">
                <a:latin typeface="Apple Symbols" charset="0"/>
                <a:ea typeface="Apple Symbols" charset="0"/>
                <a:cs typeface="Apple Symbols" charset="0"/>
              </a:rPr>
              <a:t>mailto:peter@example.org</a:t>
            </a:r>
            <a:r>
              <a:rPr lang="en-US" altLang="ja-JP" sz="1800" dirty="0">
                <a:latin typeface="Apple Symbols" charset="0"/>
                <a:ea typeface="Apple Symbols" charset="0"/>
                <a:cs typeface="Apple Symbols" charset="0"/>
              </a:rPr>
              <a:t>&gt; .</a:t>
            </a:r>
            <a:br>
              <a:rPr lang="en-US" altLang="ja-JP" sz="1800" dirty="0">
                <a:latin typeface="Apple Symbols" charset="0"/>
                <a:ea typeface="Apple Symbols" charset="0"/>
                <a:cs typeface="Apple Symbols" charset="0"/>
              </a:rPr>
            </a:br>
            <a:r>
              <a:rPr lang="en-US" altLang="ja-JP" sz="1800" dirty="0">
                <a:latin typeface="Apple Symbols" charset="0"/>
                <a:ea typeface="Apple Symbols" charset="0"/>
                <a:cs typeface="Apple Symbols" charset="0"/>
              </a:rPr>
              <a:t>_:c  </a:t>
            </a:r>
            <a:r>
              <a:rPr lang="en-US" altLang="ja-JP" sz="1800" dirty="0" err="1">
                <a:latin typeface="Apple Symbols" charset="0"/>
                <a:ea typeface="Apple Symbols" charset="0"/>
                <a:cs typeface="Apple Symbols" charset="0"/>
              </a:rPr>
              <a:t>foaf:mbox</a:t>
            </a:r>
            <a:r>
              <a:rPr lang="en-US" altLang="ja-JP" sz="1800" dirty="0">
                <a:latin typeface="Apple Symbols" charset="0"/>
                <a:ea typeface="Apple Symbols" charset="0"/>
                <a:cs typeface="Apple Symbols" charset="0"/>
              </a:rPr>
              <a:t>   &lt;</a:t>
            </a:r>
            <a:r>
              <a:rPr lang="en-US" altLang="ja-JP" sz="1800" dirty="0" err="1">
                <a:latin typeface="Apple Symbols" charset="0"/>
                <a:ea typeface="Apple Symbols" charset="0"/>
                <a:cs typeface="Apple Symbols" charset="0"/>
              </a:rPr>
              <a:t>mailto:carol@example.org</a:t>
            </a:r>
            <a:r>
              <a:rPr lang="en-US" altLang="ja-JP" sz="1800" dirty="0">
                <a:latin typeface="Apple Symbols" charset="0"/>
                <a:ea typeface="Apple Symbols" charset="0"/>
                <a:cs typeface="Apple Symbols" charset="0"/>
              </a:rPr>
              <a:t>&gt; </a:t>
            </a:r>
            <a:r>
              <a:rPr lang="en-US" altLang="ja-JP" sz="1800" dirty="0" smtClean="0">
                <a:latin typeface="Apple Symbols" charset="0"/>
                <a:ea typeface="Apple Symbols" charset="0"/>
                <a:cs typeface="Apple Symbols" charset="0"/>
              </a:rPr>
              <a:t>.</a:t>
            </a:r>
            <a:endParaRPr lang="en-US" altLang="ja-JP" sz="1800" dirty="0">
              <a:latin typeface="Apple Symbols" charset="0"/>
              <a:ea typeface="Apple Symbols" charset="0"/>
              <a:cs typeface="Apple Symbols" charset="0"/>
            </a:endParaRPr>
          </a:p>
          <a:p>
            <a:r>
              <a:rPr lang="ja-JP" altLang="en-US" dirty="0">
                <a:latin typeface="Hiragino Kaku Gothic ProN W3" charset="-128"/>
                <a:ea typeface="Hiragino Kaku Gothic ProN W3" charset="-128"/>
                <a:cs typeface="Hiragino Kaku Gothic ProN W3" charset="-128"/>
              </a:rPr>
              <a:t>クエリ</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800" dirty="0">
                <a:latin typeface="Apple Symbols" charset="0"/>
                <a:ea typeface="Apple Symbols" charset="0"/>
                <a:cs typeface="Apple Symbols" charset="0"/>
              </a:rPr>
              <a:t>SELECT ?name ?</a:t>
            </a:r>
            <a:r>
              <a:rPr lang="en-US" altLang="ja-JP" sz="1800" dirty="0" err="1">
                <a:latin typeface="Apple Symbols" charset="0"/>
                <a:ea typeface="Apple Symbols" charset="0"/>
                <a:cs typeface="Apple Symbols" charset="0"/>
              </a:rPr>
              <a:t>mbox</a:t>
            </a:r>
            <a:r>
              <a:rPr lang="en-US" altLang="ja-JP" sz="1800" dirty="0">
                <a:latin typeface="Apple Symbols" charset="0"/>
                <a:ea typeface="Apple Symbols" charset="0"/>
                <a:cs typeface="Apple Symbols" charset="0"/>
              </a:rPr>
              <a:t/>
            </a:r>
            <a:br>
              <a:rPr lang="en-US" altLang="ja-JP" sz="1800" dirty="0">
                <a:latin typeface="Apple Symbols" charset="0"/>
                <a:ea typeface="Apple Symbols" charset="0"/>
                <a:cs typeface="Apple Symbols" charset="0"/>
              </a:rPr>
            </a:br>
            <a:r>
              <a:rPr lang="en-US" altLang="ja-JP" sz="1800" dirty="0">
                <a:latin typeface="Apple Symbols" charset="0"/>
                <a:ea typeface="Apple Symbols" charset="0"/>
                <a:cs typeface="Apple Symbols" charset="0"/>
              </a:rPr>
              <a:t>WHERE  { ?x </a:t>
            </a:r>
            <a:r>
              <a:rPr lang="en-US" altLang="ja-JP" sz="1800" dirty="0" err="1">
                <a:latin typeface="Apple Symbols" charset="0"/>
                <a:ea typeface="Apple Symbols" charset="0"/>
                <a:cs typeface="Apple Symbols" charset="0"/>
              </a:rPr>
              <a:t>foaf:name</a:t>
            </a:r>
            <a:r>
              <a:rPr lang="en-US" altLang="ja-JP" sz="1800" dirty="0">
                <a:latin typeface="Apple Symbols" charset="0"/>
                <a:ea typeface="Apple Symbols" charset="0"/>
                <a:cs typeface="Apple Symbols" charset="0"/>
              </a:rPr>
              <a:t> ?name </a:t>
            </a:r>
            <a:r>
              <a:rPr lang="en-US" altLang="ja-JP" sz="1800" dirty="0" smtClean="0">
                <a:latin typeface="Apple Symbols" charset="0"/>
                <a:ea typeface="Apple Symbols" charset="0"/>
                <a:cs typeface="Apple Symbols" charset="0"/>
              </a:rPr>
              <a:t>.</a:t>
            </a:r>
            <a:br>
              <a:rPr lang="en-US" altLang="ja-JP" sz="1800" dirty="0" smtClean="0">
                <a:latin typeface="Apple Symbols" charset="0"/>
                <a:ea typeface="Apple Symbols" charset="0"/>
                <a:cs typeface="Apple Symbols" charset="0"/>
              </a:rPr>
            </a:br>
            <a:r>
              <a:rPr lang="en-US" altLang="ja-JP" sz="1800" dirty="0" smtClean="0">
                <a:latin typeface="Apple Symbols" charset="0"/>
                <a:ea typeface="Apple Symbols" charset="0"/>
                <a:cs typeface="Apple Symbols" charset="0"/>
              </a:rPr>
              <a:t>           </a:t>
            </a:r>
            <a:r>
              <a:rPr lang="en-US" altLang="ja-JP" sz="1800" dirty="0">
                <a:latin typeface="Apple Symbols" charset="0"/>
                <a:ea typeface="Apple Symbols" charset="0"/>
                <a:cs typeface="Apple Symbols" charset="0"/>
              </a:rPr>
              <a:t>?x </a:t>
            </a:r>
            <a:r>
              <a:rPr lang="en-US" altLang="ja-JP" sz="1800" dirty="0" err="1">
                <a:latin typeface="Apple Symbols" charset="0"/>
                <a:ea typeface="Apple Symbols" charset="0"/>
                <a:cs typeface="Apple Symbols" charset="0"/>
              </a:rPr>
              <a:t>foaf:mbox</a:t>
            </a:r>
            <a:r>
              <a:rPr lang="en-US" altLang="ja-JP" sz="1800" dirty="0">
                <a:latin typeface="Apple Symbols" charset="0"/>
                <a:ea typeface="Apple Symbols" charset="0"/>
                <a:cs typeface="Apple Symbols" charset="0"/>
              </a:rPr>
              <a:t> ?</a:t>
            </a:r>
            <a:r>
              <a:rPr lang="en-US" altLang="ja-JP" sz="1800" dirty="0" err="1">
                <a:latin typeface="Apple Symbols" charset="0"/>
                <a:ea typeface="Apple Symbols" charset="0"/>
                <a:cs typeface="Apple Symbols" charset="0"/>
              </a:rPr>
              <a:t>mbox</a:t>
            </a:r>
            <a:r>
              <a:rPr lang="en-US" altLang="ja-JP" sz="1800" dirty="0">
                <a:latin typeface="Apple Symbols" charset="0"/>
                <a:ea typeface="Apple Symbols" charset="0"/>
                <a:cs typeface="Apple Symbols" charset="0"/>
              </a:rPr>
              <a:t> }</a:t>
            </a:r>
          </a:p>
          <a:p>
            <a:endParaRPr lang="en-US" altLang="ja-JP" sz="1600" dirty="0">
              <a:latin typeface="Apple Symbols" charset="0"/>
              <a:ea typeface="Apple Symbols" charset="0"/>
              <a:cs typeface="Apple Symbols" charset="0"/>
            </a:endParaRPr>
          </a:p>
          <a:p>
            <a:endParaRPr lang="ja-JP" altLang="en-US" dirty="0">
              <a:latin typeface="Apple Symbols" charset="0"/>
              <a:ea typeface="Apple Symbols" charset="0"/>
              <a:cs typeface="Apple Symbols" charset="0"/>
            </a:endParaRPr>
          </a:p>
          <a:p>
            <a:endParaRPr kumimoji="1" lang="ja-JP" altLang="en-US" dirty="0"/>
          </a:p>
        </p:txBody>
      </p:sp>
      <p:sp>
        <p:nvSpPr>
          <p:cNvPr id="8" name="コンテンツ プレースホルダー 8"/>
          <p:cNvSpPr txBox="1">
            <a:spLocks/>
          </p:cNvSpPr>
          <p:nvPr/>
        </p:nvSpPr>
        <p:spPr>
          <a:xfrm>
            <a:off x="6525403" y="2285999"/>
            <a:ext cx="4447786" cy="358140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smtClean="0">
                <a:latin typeface="Hiragino Kaku Gothic ProN W3" charset="-128"/>
                <a:ea typeface="Hiragino Kaku Gothic ProN W3" charset="-128"/>
                <a:cs typeface="Hiragino Kaku Gothic ProN W3" charset="-128"/>
              </a:rPr>
              <a:t>クエリ結果</a:t>
            </a:r>
            <a:r>
              <a:rPr lang="en-US" altLang="ja-JP" smtClean="0">
                <a:latin typeface="Hiragino Kaku Gothic ProN W3" charset="-128"/>
                <a:ea typeface="Hiragino Kaku Gothic ProN W3" charset="-128"/>
                <a:cs typeface="Hiragino Kaku Gothic ProN W3" charset="-128"/>
              </a:rPr>
              <a:t/>
            </a:r>
            <a:br>
              <a:rPr lang="en-US" altLang="ja-JP" smtClean="0">
                <a:latin typeface="Hiragino Kaku Gothic ProN W3" charset="-128"/>
                <a:ea typeface="Hiragino Kaku Gothic ProN W3" charset="-128"/>
                <a:cs typeface="Hiragino Kaku Gothic ProN W3" charset="-128"/>
              </a:rPr>
            </a:br>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202419512"/>
              </p:ext>
            </p:extLst>
          </p:nvPr>
        </p:nvGraphicFramePr>
        <p:xfrm>
          <a:off x="6525400" y="2842260"/>
          <a:ext cx="4447400" cy="1112520"/>
        </p:xfrm>
        <a:graphic>
          <a:graphicData uri="http://schemas.openxmlformats.org/drawingml/2006/table">
            <a:tbl>
              <a:tblPr firstRow="1" bandRow="1">
                <a:tableStyleId>{5C22544A-7EE6-4342-B048-85BDC9FD1C3A}</a:tableStyleId>
              </a:tblPr>
              <a:tblGrid>
                <a:gridCol w="1939414"/>
                <a:gridCol w="2507986"/>
              </a:tblGrid>
              <a:tr h="370840">
                <a:tc>
                  <a:txBody>
                    <a:bodyPr/>
                    <a:lstStyle/>
                    <a:p>
                      <a:pPr algn="ctr"/>
                      <a:r>
                        <a:rPr kumimoji="1" lang="en-US" altLang="ja-JP" sz="1800" dirty="0" smtClean="0">
                          <a:latin typeface="Apple Symbols" charset="0"/>
                          <a:ea typeface="Apple Symbols" charset="0"/>
                          <a:cs typeface="Apple Symbols" charset="0"/>
                        </a:rPr>
                        <a:t>name</a:t>
                      </a:r>
                      <a:endParaRPr kumimoji="1" lang="ja-JP" altLang="en-US" sz="1800" dirty="0">
                        <a:latin typeface="Apple Symbols" charset="0"/>
                        <a:ea typeface="Apple Symbols" charset="0"/>
                        <a:cs typeface="Apple Symbols" charset="0"/>
                      </a:endParaRPr>
                    </a:p>
                  </a:txBody>
                  <a:tcPr/>
                </a:tc>
                <a:tc>
                  <a:txBody>
                    <a:bodyPr/>
                    <a:lstStyle/>
                    <a:p>
                      <a:pPr algn="ctr"/>
                      <a:r>
                        <a:rPr kumimoji="1" lang="en-US" altLang="ja-JP" sz="1800" dirty="0" err="1" smtClean="0">
                          <a:latin typeface="Apple Symbols" charset="0"/>
                          <a:ea typeface="Apple Symbols" charset="0"/>
                          <a:cs typeface="Apple Symbols" charset="0"/>
                        </a:rPr>
                        <a:t>mbox</a:t>
                      </a:r>
                      <a:endParaRPr kumimoji="1" lang="ja-JP" altLang="en-US" sz="1800" dirty="0">
                        <a:latin typeface="Apple Symbols" charset="0"/>
                        <a:ea typeface="Apple Symbols" charset="0"/>
                        <a:cs typeface="Apple Symbols" charset="0"/>
                      </a:endParaRPr>
                    </a:p>
                  </a:txBody>
                  <a:tcPr/>
                </a:tc>
              </a:tr>
              <a:tr h="370840">
                <a:tc>
                  <a:txBody>
                    <a:bodyPr/>
                    <a:lstStyle/>
                    <a:p>
                      <a:pPr algn="ctr"/>
                      <a:r>
                        <a:rPr lang="en-US" altLang="ja-JP" sz="1800" dirty="0" smtClean="0">
                          <a:latin typeface="Apple Symbols" charset="0"/>
                          <a:ea typeface="Apple Symbols" charset="0"/>
                          <a:cs typeface="Apple Symbols" charset="0"/>
                        </a:rPr>
                        <a:t>"Johnny Lee Outlaw" </a:t>
                      </a:r>
                      <a:endParaRPr kumimoji="1" lang="ja-JP" altLang="en-US" sz="1800" dirty="0">
                        <a:latin typeface="Apple Symbols" charset="0"/>
                        <a:ea typeface="Apple Symbols" charset="0"/>
                        <a:cs typeface="Apple Symbols" charset="0"/>
                      </a:endParaRPr>
                    </a:p>
                  </a:txBody>
                  <a:tcPr/>
                </a:tc>
                <a:tc>
                  <a:txBody>
                    <a:bodyPr/>
                    <a:lstStyle/>
                    <a:p>
                      <a:pPr algn="ctr"/>
                      <a:r>
                        <a:rPr lang="en-US" altLang="ja-JP" sz="1800" dirty="0" smtClean="0">
                          <a:latin typeface="Apple Symbols" charset="0"/>
                          <a:ea typeface="Apple Symbols" charset="0"/>
                          <a:cs typeface="Apple Symbols" charset="0"/>
                        </a:rPr>
                        <a:t>&lt;</a:t>
                      </a:r>
                      <a:r>
                        <a:rPr lang="en-US" altLang="ja-JP" sz="1800" dirty="0" err="1" smtClean="0">
                          <a:latin typeface="Apple Symbols" charset="0"/>
                          <a:ea typeface="Apple Symbols" charset="0"/>
                          <a:cs typeface="Apple Symbols" charset="0"/>
                        </a:rPr>
                        <a:t>mailto:jlow@example.com</a:t>
                      </a:r>
                      <a:r>
                        <a:rPr lang="en-US" altLang="ja-JP" sz="1800" dirty="0" smtClean="0">
                          <a:latin typeface="Apple Symbols" charset="0"/>
                          <a:ea typeface="Apple Symbols" charset="0"/>
                          <a:cs typeface="Apple Symbols" charset="0"/>
                        </a:rPr>
                        <a:t>&gt; </a:t>
                      </a:r>
                      <a:endParaRPr kumimoji="1" lang="ja-JP" altLang="en-US" sz="1800" dirty="0">
                        <a:latin typeface="Apple Symbols" charset="0"/>
                        <a:ea typeface="Apple Symbols" charset="0"/>
                        <a:cs typeface="Apple Symbols" charset="0"/>
                      </a:endParaRPr>
                    </a:p>
                  </a:txBody>
                  <a:tcPr/>
                </a:tc>
              </a:tr>
              <a:tr h="370840">
                <a:tc>
                  <a:txBody>
                    <a:bodyPr/>
                    <a:lstStyle/>
                    <a:p>
                      <a:pPr algn="ctr"/>
                      <a:r>
                        <a:rPr lang="en-US" altLang="ja-JP" sz="1800" dirty="0" smtClean="0">
                          <a:latin typeface="Apple Symbols" charset="0"/>
                          <a:ea typeface="Apple Symbols" charset="0"/>
                          <a:cs typeface="Apple Symbols" charset="0"/>
                        </a:rPr>
                        <a:t>"Peter </a:t>
                      </a:r>
                      <a:r>
                        <a:rPr lang="en-US" altLang="ja-JP" sz="1800" dirty="0" err="1" smtClean="0">
                          <a:latin typeface="Apple Symbols" charset="0"/>
                          <a:ea typeface="Apple Symbols" charset="0"/>
                          <a:cs typeface="Apple Symbols" charset="0"/>
                        </a:rPr>
                        <a:t>Goodguy</a:t>
                      </a:r>
                      <a:r>
                        <a:rPr lang="en-US" altLang="ja-JP" sz="1800" dirty="0" smtClean="0">
                          <a:latin typeface="Apple Symbols" charset="0"/>
                          <a:ea typeface="Apple Symbols" charset="0"/>
                          <a:cs typeface="Apple Symbols" charset="0"/>
                        </a:rPr>
                        <a:t>" </a:t>
                      </a:r>
                      <a:endParaRPr kumimoji="1" lang="ja-JP" altLang="en-US" sz="1800" dirty="0">
                        <a:latin typeface="Apple Symbols" charset="0"/>
                        <a:ea typeface="Apple Symbols" charset="0"/>
                        <a:cs typeface="Apple Symbols" charset="0"/>
                      </a:endParaRPr>
                    </a:p>
                  </a:txBody>
                  <a:tcPr/>
                </a:tc>
                <a:tc>
                  <a:txBody>
                    <a:bodyPr/>
                    <a:lstStyle/>
                    <a:p>
                      <a:pPr algn="ctr"/>
                      <a:r>
                        <a:rPr lang="en-US" altLang="ja-JP" sz="1800" dirty="0" smtClean="0">
                          <a:latin typeface="Apple Symbols" charset="0"/>
                          <a:ea typeface="Apple Symbols" charset="0"/>
                          <a:cs typeface="Apple Symbols" charset="0"/>
                        </a:rPr>
                        <a:t>&lt;</a:t>
                      </a:r>
                      <a:r>
                        <a:rPr lang="en-US" altLang="ja-JP" sz="1800" dirty="0" err="1" smtClean="0">
                          <a:latin typeface="Apple Symbols" charset="0"/>
                          <a:ea typeface="Apple Symbols" charset="0"/>
                          <a:cs typeface="Apple Symbols" charset="0"/>
                        </a:rPr>
                        <a:t>mailto:peter@example.org</a:t>
                      </a:r>
                      <a:r>
                        <a:rPr lang="en-US" altLang="ja-JP" sz="1800" dirty="0" smtClean="0">
                          <a:latin typeface="Apple Symbols" charset="0"/>
                          <a:ea typeface="Apple Symbols" charset="0"/>
                          <a:cs typeface="Apple Symbols" charset="0"/>
                        </a:rPr>
                        <a:t>&gt; </a:t>
                      </a:r>
                      <a:endParaRPr kumimoji="1" lang="ja-JP" altLang="en-US" sz="1800" dirty="0">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961292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latin typeface="Hiragino Kaku Gothic ProN W6" charset="-128"/>
                <a:ea typeface="Hiragino Kaku Gothic ProN W6" charset="-128"/>
                <a:cs typeface="Hiragino Kaku Gothic ProN W6" charset="-128"/>
              </a:rPr>
              <a:t>RDF</a:t>
            </a:r>
            <a:r>
              <a:rPr lang="ja-JP" altLang="en-US" b="1" dirty="0">
                <a:latin typeface="Hiragino Kaku Gothic ProN W6" charset="-128"/>
                <a:ea typeface="Hiragino Kaku Gothic ProN W6" charset="-128"/>
                <a:cs typeface="Hiragino Kaku Gothic ProN W6" charset="-128"/>
              </a:rPr>
              <a:t>グラフの構築</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2"/>
          <p:cNvSpPr>
            <a:spLocks noGrp="1"/>
          </p:cNvSpPr>
          <p:nvPr>
            <p:ph idx="1"/>
          </p:nvPr>
        </p:nvSpPr>
        <p:spPr>
          <a:xfrm>
            <a:off x="1371600" y="2286000"/>
            <a:ext cx="9601200" cy="3581400"/>
          </a:xfrm>
        </p:spPr>
        <p:txBody>
          <a:bodyPr>
            <a:normAutofit/>
          </a:bodyPr>
          <a:lstStyle/>
          <a:p>
            <a:r>
              <a:rPr lang="ja-JP" altLang="en-US" dirty="0" smtClean="0">
                <a:latin typeface="Hiragino Kaku Gothic ProN W3" charset="-128"/>
                <a:ea typeface="Hiragino Kaku Gothic ProN W3" charset="-128"/>
                <a:cs typeface="Hiragino Kaku Gothic ProN W3" charset="-128"/>
              </a:rPr>
              <a:t>データ</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dirty="0">
                <a:latin typeface="Apple Symbols" charset="0"/>
                <a:ea typeface="Apple Symbols" charset="0"/>
                <a:cs typeface="Apple Symbols" charset="0"/>
              </a:rPr>
              <a:t>_:a  </a:t>
            </a:r>
            <a:r>
              <a:rPr lang="en-US" altLang="ja-JP" dirty="0" err="1">
                <a:latin typeface="Apple Symbols" charset="0"/>
                <a:ea typeface="Apple Symbols" charset="0"/>
                <a:cs typeface="Apple Symbols" charset="0"/>
              </a:rPr>
              <a:t>org:employeeName</a:t>
            </a:r>
            <a:r>
              <a:rPr lang="en-US" altLang="ja-JP" dirty="0">
                <a:latin typeface="Apple Symbols" charset="0"/>
                <a:ea typeface="Apple Symbols" charset="0"/>
                <a:cs typeface="Apple Symbols" charset="0"/>
              </a:rPr>
              <a:t>   "Alice" </a:t>
            </a:r>
            <a:r>
              <a:rPr lang="en-US" altLang="ja-JP" dirty="0" smtClean="0">
                <a:latin typeface="Apple Symbols" charset="0"/>
                <a:ea typeface="Apple Symbols" charset="0"/>
                <a:cs typeface="Apple Symbols" charset="0"/>
              </a:rPr>
              <a:t>.</a:t>
            </a:r>
            <a:br>
              <a:rPr lang="en-US" altLang="ja-JP" dirty="0" smtClean="0">
                <a:latin typeface="Apple Symbols" charset="0"/>
                <a:ea typeface="Apple Symbols" charset="0"/>
                <a:cs typeface="Apple Symbols" charset="0"/>
              </a:rPr>
            </a:br>
            <a:r>
              <a:rPr lang="en-US" altLang="ja-JP" dirty="0" smtClean="0">
                <a:latin typeface="Apple Symbols" charset="0"/>
                <a:ea typeface="Apple Symbols" charset="0"/>
                <a:cs typeface="Apple Symbols" charset="0"/>
              </a:rPr>
              <a:t>_:</a:t>
            </a:r>
            <a:r>
              <a:rPr lang="en-US" altLang="ja-JP" dirty="0">
                <a:latin typeface="Apple Symbols" charset="0"/>
                <a:ea typeface="Apple Symbols" charset="0"/>
                <a:cs typeface="Apple Symbols" charset="0"/>
              </a:rPr>
              <a:t>a  </a:t>
            </a:r>
            <a:r>
              <a:rPr lang="en-US" altLang="ja-JP" dirty="0" err="1">
                <a:latin typeface="Apple Symbols" charset="0"/>
                <a:ea typeface="Apple Symbols" charset="0"/>
                <a:cs typeface="Apple Symbols" charset="0"/>
              </a:rPr>
              <a:t>org:employeeId</a:t>
            </a:r>
            <a:r>
              <a:rPr lang="en-US" altLang="ja-JP" dirty="0">
                <a:latin typeface="Apple Symbols" charset="0"/>
                <a:ea typeface="Apple Symbols" charset="0"/>
                <a:cs typeface="Apple Symbols" charset="0"/>
              </a:rPr>
              <a:t>     12345 </a:t>
            </a:r>
            <a:r>
              <a:rPr lang="en-US" altLang="ja-JP" dirty="0" smtClean="0">
                <a:latin typeface="Apple Symbols" charset="0"/>
                <a:ea typeface="Apple Symbols" charset="0"/>
                <a:cs typeface="Apple Symbols" charset="0"/>
              </a:rPr>
              <a:t>.</a:t>
            </a:r>
            <a:br>
              <a:rPr lang="en-US" altLang="ja-JP" dirty="0" smtClean="0">
                <a:latin typeface="Apple Symbols" charset="0"/>
                <a:ea typeface="Apple Symbols" charset="0"/>
                <a:cs typeface="Apple Symbols" charset="0"/>
              </a:rPr>
            </a:br>
            <a:r>
              <a:rPr lang="en-US" altLang="ja-JP" dirty="0" smtClean="0">
                <a:latin typeface="Apple Symbols" charset="0"/>
                <a:ea typeface="Apple Symbols" charset="0"/>
                <a:cs typeface="Apple Symbols" charset="0"/>
              </a:rPr>
              <a:t>_:</a:t>
            </a:r>
            <a:r>
              <a:rPr lang="en-US" altLang="ja-JP" dirty="0">
                <a:latin typeface="Apple Symbols" charset="0"/>
                <a:ea typeface="Apple Symbols" charset="0"/>
                <a:cs typeface="Apple Symbols" charset="0"/>
              </a:rPr>
              <a:t>b  </a:t>
            </a:r>
            <a:r>
              <a:rPr lang="en-US" altLang="ja-JP" dirty="0" err="1">
                <a:latin typeface="Apple Symbols" charset="0"/>
                <a:ea typeface="Apple Symbols" charset="0"/>
                <a:cs typeface="Apple Symbols" charset="0"/>
              </a:rPr>
              <a:t>org:employeeName</a:t>
            </a:r>
            <a:r>
              <a:rPr lang="en-US" altLang="ja-JP" dirty="0">
                <a:latin typeface="Apple Symbols" charset="0"/>
                <a:ea typeface="Apple Symbols" charset="0"/>
                <a:cs typeface="Apple Symbols" charset="0"/>
              </a:rPr>
              <a:t>   "Bob" </a:t>
            </a:r>
            <a:r>
              <a:rPr lang="en-US" altLang="ja-JP" dirty="0" smtClean="0">
                <a:latin typeface="Apple Symbols" charset="0"/>
                <a:ea typeface="Apple Symbols" charset="0"/>
                <a:cs typeface="Apple Symbols" charset="0"/>
              </a:rPr>
              <a:t>.</a:t>
            </a:r>
            <a:br>
              <a:rPr lang="en-US" altLang="ja-JP" dirty="0" smtClean="0">
                <a:latin typeface="Apple Symbols" charset="0"/>
                <a:ea typeface="Apple Symbols" charset="0"/>
                <a:cs typeface="Apple Symbols" charset="0"/>
              </a:rPr>
            </a:br>
            <a:r>
              <a:rPr lang="en-US" altLang="ja-JP" dirty="0" smtClean="0">
                <a:latin typeface="Apple Symbols" charset="0"/>
                <a:ea typeface="Apple Symbols" charset="0"/>
                <a:cs typeface="Apple Symbols" charset="0"/>
              </a:rPr>
              <a:t>_:</a:t>
            </a:r>
            <a:r>
              <a:rPr lang="en-US" altLang="ja-JP" dirty="0">
                <a:latin typeface="Apple Symbols" charset="0"/>
                <a:ea typeface="Apple Symbols" charset="0"/>
                <a:cs typeface="Apple Symbols" charset="0"/>
              </a:rPr>
              <a:t>b  </a:t>
            </a:r>
            <a:r>
              <a:rPr lang="en-US" altLang="ja-JP" dirty="0" err="1">
                <a:latin typeface="Apple Symbols" charset="0"/>
                <a:ea typeface="Apple Symbols" charset="0"/>
                <a:cs typeface="Apple Symbols" charset="0"/>
              </a:rPr>
              <a:t>org:employeeId</a:t>
            </a:r>
            <a:r>
              <a:rPr lang="en-US" altLang="ja-JP" dirty="0">
                <a:latin typeface="Apple Symbols" charset="0"/>
                <a:ea typeface="Apple Symbols" charset="0"/>
                <a:cs typeface="Apple Symbols" charset="0"/>
              </a:rPr>
              <a:t>     67890 .</a:t>
            </a:r>
            <a:endParaRPr lang="en-US" altLang="ja-JP"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dirty="0">
                <a:latin typeface="Apple Symbols" charset="0"/>
                <a:ea typeface="Apple Symbols" charset="0"/>
                <a:cs typeface="Apple Symbols" charset="0"/>
              </a:rPr>
              <a:t>CONSTRUCT { ?x </a:t>
            </a:r>
            <a:r>
              <a:rPr lang="en-US" altLang="ja-JP" dirty="0" err="1">
                <a:latin typeface="Apple Symbols" charset="0"/>
                <a:ea typeface="Apple Symbols" charset="0"/>
                <a:cs typeface="Apple Symbols" charset="0"/>
              </a:rPr>
              <a:t>foaf:name</a:t>
            </a:r>
            <a:r>
              <a:rPr lang="en-US" altLang="ja-JP" dirty="0">
                <a:latin typeface="Apple Symbols" charset="0"/>
                <a:ea typeface="Apple Symbols" charset="0"/>
                <a:cs typeface="Apple Symbols" charset="0"/>
              </a:rPr>
              <a:t> ?name </a:t>
            </a:r>
            <a:r>
              <a:rPr lang="en-US" altLang="ja-JP" dirty="0" smtClean="0">
                <a:latin typeface="Apple Symbols" charset="0"/>
                <a:ea typeface="Apple Symbols" charset="0"/>
                <a:cs typeface="Apple Symbols" charset="0"/>
              </a:rPr>
              <a:t>}</a:t>
            </a:r>
            <a:br>
              <a:rPr lang="en-US" altLang="ja-JP" dirty="0" smtClean="0">
                <a:latin typeface="Apple Symbols" charset="0"/>
                <a:ea typeface="Apple Symbols" charset="0"/>
                <a:cs typeface="Apple Symbols" charset="0"/>
              </a:rPr>
            </a:br>
            <a:r>
              <a:rPr lang="en-US" altLang="ja-JP" dirty="0" smtClean="0">
                <a:latin typeface="Apple Symbols" charset="0"/>
                <a:ea typeface="Apple Symbols" charset="0"/>
                <a:cs typeface="Apple Symbols" charset="0"/>
              </a:rPr>
              <a:t>WHERE  </a:t>
            </a:r>
            <a:r>
              <a:rPr lang="en-US" altLang="ja-JP" dirty="0">
                <a:latin typeface="Apple Symbols" charset="0"/>
                <a:ea typeface="Apple Symbols" charset="0"/>
                <a:cs typeface="Apple Symbols" charset="0"/>
              </a:rPr>
              <a:t>{ ?x </a:t>
            </a:r>
            <a:r>
              <a:rPr lang="en-US" altLang="ja-JP" dirty="0" err="1">
                <a:latin typeface="Apple Symbols" charset="0"/>
                <a:ea typeface="Apple Symbols" charset="0"/>
                <a:cs typeface="Apple Symbols" charset="0"/>
              </a:rPr>
              <a:t>org:employeeName</a:t>
            </a:r>
            <a:r>
              <a:rPr lang="en-US" altLang="ja-JP" dirty="0">
                <a:latin typeface="Apple Symbols" charset="0"/>
                <a:ea typeface="Apple Symbols" charset="0"/>
                <a:cs typeface="Apple Symbols" charset="0"/>
              </a:rPr>
              <a:t> ?name }</a:t>
            </a:r>
            <a:endParaRPr lang="en-US" altLang="ja-JP"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dirty="0">
                <a:latin typeface="Apple Symbols" charset="0"/>
                <a:ea typeface="Apple Symbols" charset="0"/>
                <a:cs typeface="Apple Symbols" charset="0"/>
              </a:rPr>
              <a:t> _:x </a:t>
            </a:r>
            <a:r>
              <a:rPr lang="en-US" altLang="ja-JP" dirty="0" err="1">
                <a:latin typeface="Apple Symbols" charset="0"/>
                <a:ea typeface="Apple Symbols" charset="0"/>
                <a:cs typeface="Apple Symbols" charset="0"/>
              </a:rPr>
              <a:t>foaf:name</a:t>
            </a:r>
            <a:r>
              <a:rPr lang="en-US" altLang="ja-JP" dirty="0">
                <a:latin typeface="Apple Symbols" charset="0"/>
                <a:ea typeface="Apple Symbols" charset="0"/>
                <a:cs typeface="Apple Symbols" charset="0"/>
              </a:rPr>
              <a:t> "Alice" </a:t>
            </a:r>
            <a:r>
              <a:rPr lang="en-US" altLang="ja-JP" dirty="0" smtClean="0">
                <a:latin typeface="Apple Symbols" charset="0"/>
                <a:ea typeface="Apple Symbols" charset="0"/>
                <a:cs typeface="Apple Symbols" charset="0"/>
              </a:rPr>
              <a:t>.</a:t>
            </a:r>
            <a:br>
              <a:rPr lang="en-US" altLang="ja-JP" dirty="0" smtClean="0">
                <a:latin typeface="Apple Symbols" charset="0"/>
                <a:ea typeface="Apple Symbols" charset="0"/>
                <a:cs typeface="Apple Symbols" charset="0"/>
              </a:rPr>
            </a:br>
            <a:r>
              <a:rPr lang="en-US" altLang="ja-JP" dirty="0" smtClean="0">
                <a:latin typeface="Apple Symbols" charset="0"/>
                <a:ea typeface="Apple Symbols" charset="0"/>
                <a:cs typeface="Apple Symbols" charset="0"/>
              </a:rPr>
              <a:t> </a:t>
            </a:r>
            <a:r>
              <a:rPr lang="en-US" altLang="ja-JP" dirty="0">
                <a:latin typeface="Apple Symbols" charset="0"/>
                <a:ea typeface="Apple Symbols" charset="0"/>
                <a:cs typeface="Apple Symbols" charset="0"/>
              </a:rPr>
              <a:t>_:y </a:t>
            </a:r>
            <a:r>
              <a:rPr lang="en-US" altLang="ja-JP" dirty="0" err="1">
                <a:latin typeface="Apple Symbols" charset="0"/>
                <a:ea typeface="Apple Symbols" charset="0"/>
                <a:cs typeface="Apple Symbols" charset="0"/>
              </a:rPr>
              <a:t>foaf:name</a:t>
            </a:r>
            <a:r>
              <a:rPr lang="en-US" altLang="ja-JP" dirty="0">
                <a:latin typeface="Apple Symbols" charset="0"/>
                <a:ea typeface="Apple Symbols" charset="0"/>
                <a:cs typeface="Apple Symbols" charset="0"/>
              </a:rPr>
              <a:t> "Bob" .</a:t>
            </a:r>
            <a:endParaRPr lang="ja-JP" altLang="en-US" dirty="0">
              <a:latin typeface="Apple Symbols" charset="0"/>
              <a:ea typeface="Apple Symbols" charset="0"/>
              <a:cs typeface="Apple Symbols" charset="0"/>
            </a:endParaRPr>
          </a:p>
        </p:txBody>
      </p:sp>
    </p:spTree>
    <p:extLst>
      <p:ext uri="{BB962C8B-B14F-4D97-AF65-F5344CB8AC3E}">
        <p14:creationId xmlns:p14="http://schemas.microsoft.com/office/powerpoint/2010/main" val="9956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オプションのパターン・マッチング</a:t>
            </a:r>
            <a:endParaRPr kumimoji="1" lang="ja-JP" altLang="en-US" b="1" dirty="0">
              <a:latin typeface="Hiragino Kaku Gothic ProN W6" charset="-128"/>
              <a:ea typeface="Hiragino Kaku Gothic ProN W6" charset="-128"/>
              <a:cs typeface="Hiragino Kaku Gothic ProN W6" charset="-128"/>
            </a:endParaRPr>
          </a:p>
        </p:txBody>
      </p:sp>
      <p:sp>
        <p:nvSpPr>
          <p:cNvPr id="8" name="コンテンツ プレースホルダー 7"/>
          <p:cNvSpPr>
            <a:spLocks noGrp="1"/>
          </p:cNvSpPr>
          <p:nvPr>
            <p:ph sz="half" idx="1"/>
          </p:nvPr>
        </p:nvSpPr>
        <p:spPr/>
        <p:txBody>
          <a:bodyPr>
            <a:normAutofit/>
          </a:bodyPr>
          <a:lstStyle/>
          <a:p>
            <a:r>
              <a:rPr lang="ja-JP" altLang="en-US" dirty="0">
                <a:latin typeface="Hiragino Kaku Gothic ProN W3" charset="-128"/>
                <a:ea typeface="Hiragino Kaku Gothic ProN W3" charset="-128"/>
                <a:cs typeface="Hiragino Kaku Gothic ProN W3" charset="-128"/>
              </a:rPr>
              <a:t>データ</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_:a  </a:t>
            </a:r>
            <a:r>
              <a:rPr lang="en-US" altLang="ja-JP" sz="1600" dirty="0" err="1">
                <a:latin typeface="Apple Symbols" charset="0"/>
                <a:ea typeface="Apple Symbols" charset="0"/>
                <a:cs typeface="Apple Symbols" charset="0"/>
              </a:rPr>
              <a:t>rdf:type</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foaf:Person</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a  </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"Alice"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a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&lt;</a:t>
            </a:r>
            <a:r>
              <a:rPr lang="en-US" altLang="ja-JP" sz="1600" dirty="0" err="1">
                <a:latin typeface="Apple Symbols" charset="0"/>
                <a:ea typeface="Apple Symbols" charset="0"/>
                <a:cs typeface="Apple Symbols" charset="0"/>
              </a:rPr>
              <a:t>mailto:alice@example.com</a:t>
            </a:r>
            <a:r>
              <a:rPr lang="en-US" altLang="ja-JP" sz="1600" dirty="0">
                <a:latin typeface="Apple Symbols" charset="0"/>
                <a:ea typeface="Apple Symbols" charset="0"/>
                <a:cs typeface="Apple Symbols" charset="0"/>
              </a:rPr>
              <a:t>&gt;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a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&lt;</a:t>
            </a:r>
            <a:r>
              <a:rPr lang="en-US" altLang="ja-JP" sz="1600" dirty="0" err="1">
                <a:latin typeface="Apple Symbols" charset="0"/>
                <a:ea typeface="Apple Symbols" charset="0"/>
                <a:cs typeface="Apple Symbols" charset="0"/>
              </a:rPr>
              <a:t>mailto:alice@work.example</a:t>
            </a:r>
            <a:r>
              <a:rPr lang="en-US" altLang="ja-JP" sz="1600" dirty="0">
                <a:latin typeface="Apple Symbols" charset="0"/>
                <a:ea typeface="Apple Symbols" charset="0"/>
                <a:cs typeface="Apple Symbols" charset="0"/>
              </a:rPr>
              <a:t>&gt;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b  </a:t>
            </a:r>
            <a:r>
              <a:rPr lang="en-US" altLang="ja-JP" sz="1600" dirty="0" err="1">
                <a:latin typeface="Apple Symbols" charset="0"/>
                <a:ea typeface="Apple Symbols" charset="0"/>
                <a:cs typeface="Apple Symbols" charset="0"/>
              </a:rPr>
              <a:t>rdf:type</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foaf:Person</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b  </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"Bob" .</a:t>
            </a:r>
          </a:p>
          <a:p>
            <a:r>
              <a:rPr lang="ja-JP" altLang="en-US" dirty="0">
                <a:latin typeface="Hiragino Kaku Gothic ProN W3" charset="-128"/>
                <a:ea typeface="Hiragino Kaku Gothic ProN W3" charset="-128"/>
                <a:cs typeface="Hiragino Kaku Gothic ProN W3" charset="-128"/>
              </a:rPr>
              <a:t>クエリ</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SELECT ?name ?</a:t>
            </a:r>
            <a:r>
              <a:rPr lang="en-US" altLang="ja-JP" sz="1600" dirty="0" err="1" smtClean="0">
                <a:latin typeface="Apple Symbols" charset="0"/>
                <a:ea typeface="Apple Symbols" charset="0"/>
                <a:cs typeface="Apple Symbols" charset="0"/>
              </a:rPr>
              <a:t>mbox</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 </a:t>
            </a:r>
            <a:r>
              <a:rPr lang="en-US" altLang="ja-JP" sz="1600" dirty="0">
                <a:latin typeface="Apple Symbols" charset="0"/>
                <a:ea typeface="Apple Symbols" charset="0"/>
                <a:cs typeface="Apple Symbols" charset="0"/>
              </a:rPr>
              <a:t>?x </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?name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OPTIONAL { ?x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mbox</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endParaRPr lang="en-US" altLang="ja-JP" sz="1600" dirty="0">
              <a:latin typeface="Apple Symbols" charset="0"/>
              <a:ea typeface="Apple Symbols" charset="0"/>
              <a:cs typeface="Apple Symbols" charset="0"/>
            </a:endParaRPr>
          </a:p>
          <a:p>
            <a:endParaRPr lang="ja-JP" altLang="en-US" dirty="0">
              <a:latin typeface="Apple Symbols" charset="0"/>
              <a:ea typeface="Apple Symbols" charset="0"/>
              <a:cs typeface="Apple Symbols" charset="0"/>
            </a:endParaRPr>
          </a:p>
          <a:p>
            <a:endParaRPr kumimoji="1" lang="ja-JP" altLang="en-US" dirty="0"/>
          </a:p>
        </p:txBody>
      </p:sp>
      <p:sp>
        <p:nvSpPr>
          <p:cNvPr id="9" name="コンテンツ プレースホルダー 8"/>
          <p:cNvSpPr>
            <a:spLocks noGrp="1"/>
          </p:cNvSpPr>
          <p:nvPr>
            <p:ph sz="half" idx="2"/>
          </p:nvPr>
        </p:nvSpPr>
        <p:spPr/>
        <p:txBody>
          <a:bodyPr>
            <a:normAutofit/>
          </a:bodyPr>
          <a:lstStyle/>
          <a:p>
            <a:r>
              <a:rPr lang="ja-JP" altLang="en-US" dirty="0">
                <a:latin typeface="Hiragino Kaku Gothic ProN W3" charset="-128"/>
                <a:ea typeface="Hiragino Kaku Gothic ProN W3" charset="-128"/>
                <a:cs typeface="Hiragino Kaku Gothic ProN W3" charset="-128"/>
              </a:rPr>
              <a:t>クエリ結果</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1488809316"/>
              </p:ext>
            </p:extLst>
          </p:nvPr>
        </p:nvGraphicFramePr>
        <p:xfrm>
          <a:off x="6917266" y="2791460"/>
          <a:ext cx="4055534" cy="1483360"/>
        </p:xfrm>
        <a:graphic>
          <a:graphicData uri="http://schemas.openxmlformats.org/drawingml/2006/table">
            <a:tbl>
              <a:tblPr firstRow="1" bandRow="1">
                <a:tableStyleId>{5C22544A-7EE6-4342-B048-85BDC9FD1C3A}</a:tableStyleId>
              </a:tblPr>
              <a:tblGrid>
                <a:gridCol w="1220966"/>
                <a:gridCol w="2834568"/>
              </a:tblGrid>
              <a:tr h="370840">
                <a:tc>
                  <a:txBody>
                    <a:bodyPr/>
                    <a:lstStyle/>
                    <a:p>
                      <a:pPr algn="ctr"/>
                      <a:r>
                        <a:rPr kumimoji="1" lang="en-US" altLang="ja-JP" dirty="0" smtClean="0">
                          <a:latin typeface="Apple Symbols" charset="0"/>
                          <a:ea typeface="Apple Symbols" charset="0"/>
                          <a:cs typeface="Apple Symbols" charset="0"/>
                        </a:rPr>
                        <a:t>name</a:t>
                      </a:r>
                      <a:endParaRPr kumimoji="1" lang="ja-JP" altLang="en-US" dirty="0">
                        <a:latin typeface="Apple Symbols" charset="0"/>
                        <a:ea typeface="Apple Symbols" charset="0"/>
                        <a:cs typeface="Apple Symbols" charset="0"/>
                      </a:endParaRPr>
                    </a:p>
                  </a:txBody>
                  <a:tcPr/>
                </a:tc>
                <a:tc>
                  <a:txBody>
                    <a:bodyPr/>
                    <a:lstStyle/>
                    <a:p>
                      <a:pPr algn="ctr"/>
                      <a:r>
                        <a:rPr kumimoji="1" lang="en-US" altLang="ja-JP" dirty="0" err="1" smtClean="0">
                          <a:latin typeface="Apple Symbols" charset="0"/>
                          <a:ea typeface="Apple Symbols" charset="0"/>
                          <a:cs typeface="Apple Symbols" charset="0"/>
                        </a:rPr>
                        <a:t>mbox</a:t>
                      </a:r>
                      <a:endParaRPr kumimoji="1" lang="ja-JP" altLang="en-US" dirty="0">
                        <a:latin typeface="Apple Symbols" charset="0"/>
                        <a:ea typeface="Apple Symbols" charset="0"/>
                        <a:cs typeface="Apple Symbols" charset="0"/>
                      </a:endParaRPr>
                    </a:p>
                  </a:txBody>
                  <a:tcPr/>
                </a:tc>
              </a:tr>
              <a:tr h="370840">
                <a:tc>
                  <a:txBody>
                    <a:bodyPr/>
                    <a:lstStyle/>
                    <a:p>
                      <a:pPr algn="ctr"/>
                      <a:r>
                        <a:rPr lang="en-US" altLang="ja-JP" dirty="0" smtClean="0">
                          <a:latin typeface="Apple Symbols" charset="0"/>
                          <a:ea typeface="Apple Symbols" charset="0"/>
                          <a:cs typeface="Apple Symbols" charset="0"/>
                        </a:rPr>
                        <a:t>"</a:t>
                      </a:r>
                      <a:r>
                        <a:rPr lang="en-US" altLang="ja-JP" sz="1800" dirty="0" smtClean="0">
                          <a:latin typeface="Apple Symbols" charset="0"/>
                          <a:ea typeface="Apple Symbols" charset="0"/>
                          <a:cs typeface="Apple Symbols" charset="0"/>
                        </a:rPr>
                        <a:t>Alice</a:t>
                      </a:r>
                      <a:r>
                        <a:rPr lang="en-US" altLang="ja-JP" dirty="0" smtClean="0">
                          <a:latin typeface="Apple Symbols" charset="0"/>
                          <a:ea typeface="Apple Symbols" charset="0"/>
                          <a:cs typeface="Apple Symbols" charset="0"/>
                        </a:rPr>
                        <a:t>" </a:t>
                      </a:r>
                      <a:endParaRPr kumimoji="1" lang="ja-JP" altLang="en-US" dirty="0">
                        <a:latin typeface="Apple Symbols" charset="0"/>
                        <a:ea typeface="Apple Symbols" charset="0"/>
                        <a:cs typeface="Apple Symbols" charset="0"/>
                      </a:endParaRPr>
                    </a:p>
                  </a:txBody>
                  <a:tcPr/>
                </a:tc>
                <a:tc>
                  <a:txBody>
                    <a:bodyPr/>
                    <a:lstStyle/>
                    <a:p>
                      <a:pPr algn="ctr"/>
                      <a:r>
                        <a:rPr lang="en-US" altLang="ja-JP" dirty="0" smtClean="0">
                          <a:latin typeface="Apple Symbols" charset="0"/>
                          <a:ea typeface="Apple Symbols" charset="0"/>
                          <a:cs typeface="Apple Symbols" charset="0"/>
                        </a:rPr>
                        <a:t>&lt;</a:t>
                      </a:r>
                      <a:r>
                        <a:rPr lang="en-US" altLang="ja-JP" dirty="0" err="1" smtClean="0">
                          <a:latin typeface="Apple Symbols" charset="0"/>
                          <a:ea typeface="Apple Symbols" charset="0"/>
                          <a:cs typeface="Apple Symbols" charset="0"/>
                        </a:rPr>
                        <a:t>mailto:alice@example.com</a:t>
                      </a:r>
                      <a:r>
                        <a:rPr lang="en-US" altLang="ja-JP" dirty="0" smtClean="0">
                          <a:latin typeface="Apple Symbols" charset="0"/>
                          <a:ea typeface="Apple Symbols" charset="0"/>
                          <a:cs typeface="Apple Symbols" charset="0"/>
                        </a:rPr>
                        <a:t>&gt; </a:t>
                      </a:r>
                      <a:endParaRPr kumimoji="1" lang="ja-JP" altLang="en-US" dirty="0">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dirty="0" smtClean="0">
                          <a:latin typeface="Apple Symbols" charset="0"/>
                          <a:ea typeface="Apple Symbols" charset="0"/>
                          <a:cs typeface="Apple Symbols" charset="0"/>
                        </a:rPr>
                        <a:t>"</a:t>
                      </a:r>
                      <a:r>
                        <a:rPr lang="en-US" altLang="ja-JP" sz="1800" dirty="0" smtClean="0">
                          <a:latin typeface="Apple Symbols" charset="0"/>
                          <a:ea typeface="Apple Symbols" charset="0"/>
                          <a:cs typeface="Apple Symbols" charset="0"/>
                        </a:rPr>
                        <a:t>Alice</a:t>
                      </a:r>
                      <a:r>
                        <a:rPr lang="en-US" altLang="ja-JP" dirty="0" smtClean="0">
                          <a:latin typeface="Apple Symbols" charset="0"/>
                          <a:ea typeface="Apple Symbols" charset="0"/>
                          <a:cs typeface="Apple Symbols" charset="0"/>
                        </a:rPr>
                        <a:t>" </a:t>
                      </a:r>
                      <a:endParaRPr kumimoji="1" lang="ja-JP" altLang="en-US" dirty="0" smtClean="0">
                        <a:latin typeface="Apple Symbols" charset="0"/>
                        <a:ea typeface="Apple Symbols" charset="0"/>
                        <a:cs typeface="Apple Symbols" charset="0"/>
                      </a:endParaRPr>
                    </a:p>
                  </a:txBody>
                  <a:tcPr/>
                </a:tc>
                <a:tc>
                  <a:txBody>
                    <a:bodyPr/>
                    <a:lstStyle/>
                    <a:p>
                      <a:pPr algn="ctr"/>
                      <a:r>
                        <a:rPr lang="en-US" altLang="ja-JP" dirty="0" smtClean="0">
                          <a:latin typeface="Apple Symbols" charset="0"/>
                          <a:ea typeface="Apple Symbols" charset="0"/>
                          <a:cs typeface="Apple Symbols" charset="0"/>
                        </a:rPr>
                        <a:t>&lt;</a:t>
                      </a:r>
                      <a:r>
                        <a:rPr lang="en-US" altLang="ja-JP" dirty="0" err="1" smtClean="0">
                          <a:latin typeface="Apple Symbols" charset="0"/>
                          <a:ea typeface="Apple Symbols" charset="0"/>
                          <a:cs typeface="Apple Symbols" charset="0"/>
                        </a:rPr>
                        <a:t>mailto:alice@example.com</a:t>
                      </a:r>
                      <a:r>
                        <a:rPr lang="en-US" altLang="ja-JP" dirty="0" smtClean="0">
                          <a:latin typeface="Apple Symbols" charset="0"/>
                          <a:ea typeface="Apple Symbols" charset="0"/>
                          <a:cs typeface="Apple Symbols" charset="0"/>
                        </a:rPr>
                        <a:t>&gt;</a:t>
                      </a:r>
                      <a:endParaRPr kumimoji="1" lang="ja-JP" altLang="en-US" dirty="0">
                        <a:latin typeface="Apple Symbols" charset="0"/>
                        <a:ea typeface="Apple Symbols" charset="0"/>
                        <a:cs typeface="Apple Symbols" charset="0"/>
                      </a:endParaRPr>
                    </a:p>
                  </a:txBody>
                  <a:tcPr/>
                </a:tc>
              </a:tr>
              <a:tr h="370840">
                <a:tc>
                  <a:txBody>
                    <a:bodyPr/>
                    <a:lstStyle/>
                    <a:p>
                      <a:pPr algn="ctr"/>
                      <a:r>
                        <a:rPr lang="en-US" altLang="ja-JP" dirty="0" smtClean="0">
                          <a:latin typeface="Apple Symbols" charset="0"/>
                          <a:ea typeface="Apple Symbols" charset="0"/>
                          <a:cs typeface="Apple Symbols" charset="0"/>
                        </a:rPr>
                        <a:t>"</a:t>
                      </a:r>
                      <a:r>
                        <a:rPr lang="en-US" altLang="ja-JP" sz="1800" dirty="0" smtClean="0">
                          <a:latin typeface="Apple Symbols" charset="0"/>
                          <a:ea typeface="Apple Symbols" charset="0"/>
                          <a:cs typeface="Apple Symbols" charset="0"/>
                        </a:rPr>
                        <a:t>Bob</a:t>
                      </a:r>
                      <a:r>
                        <a:rPr lang="en-US" altLang="ja-JP" dirty="0" smtClean="0">
                          <a:latin typeface="Apple Symbols" charset="0"/>
                          <a:ea typeface="Apple Symbols" charset="0"/>
                          <a:cs typeface="Apple Symbols" charset="0"/>
                        </a:rPr>
                        <a:t>" </a:t>
                      </a:r>
                      <a:endParaRPr kumimoji="1" lang="ja-JP" altLang="en-US" dirty="0">
                        <a:latin typeface="Apple Symbols" charset="0"/>
                        <a:ea typeface="Apple Symbols" charset="0"/>
                        <a:cs typeface="Apple Symbols" charset="0"/>
                      </a:endParaRPr>
                    </a:p>
                  </a:txBody>
                  <a:tcPr/>
                </a:tc>
                <a:tc>
                  <a:txBody>
                    <a:bodyPr/>
                    <a:lstStyle/>
                    <a:p>
                      <a:pPr algn="ctr"/>
                      <a:endParaRPr kumimoji="1" lang="ja-JP" altLang="en-US" dirty="0">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1879526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代替のマッチング</a:t>
            </a:r>
            <a:endParaRPr kumimoji="1" lang="ja-JP" altLang="en-US" b="1" dirty="0">
              <a:latin typeface="Hiragino Kaku Gothic ProN W6" charset="-128"/>
              <a:ea typeface="Hiragino Kaku Gothic ProN W6" charset="-128"/>
              <a:cs typeface="Hiragino Kaku Gothic ProN W6" charset="-128"/>
            </a:endParaRPr>
          </a:p>
        </p:txBody>
      </p:sp>
      <p:sp>
        <p:nvSpPr>
          <p:cNvPr id="8" name="コンテンツ プレースホルダー 7"/>
          <p:cNvSpPr>
            <a:spLocks noGrp="1"/>
          </p:cNvSpPr>
          <p:nvPr>
            <p:ph sz="half" idx="1"/>
          </p:nvPr>
        </p:nvSpPr>
        <p:spPr>
          <a:xfrm>
            <a:off x="1371600" y="2285999"/>
            <a:ext cx="4447786" cy="3581401"/>
          </a:xfrm>
        </p:spPr>
        <p:txBody>
          <a:bodyPr>
            <a:normAutofit/>
          </a:bodyPr>
          <a:lstStyle/>
          <a:p>
            <a:r>
              <a:rPr lang="ja-JP" altLang="en-US" dirty="0">
                <a:latin typeface="Hiragino Kaku Gothic ProN W3" charset="-128"/>
                <a:ea typeface="Hiragino Kaku Gothic ProN W3" charset="-128"/>
                <a:cs typeface="Hiragino Kaku Gothic ProN W3" charset="-128"/>
              </a:rPr>
              <a:t>データ</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400" dirty="0">
                <a:latin typeface="Apple Symbols" charset="0"/>
                <a:ea typeface="Apple Symbols" charset="0"/>
                <a:cs typeface="Apple Symbols" charset="0"/>
              </a:rPr>
              <a:t>_:a  dc10:title     "SPARQL Query Language Tutorial" </a:t>
            </a:r>
            <a:r>
              <a:rPr lang="en-US" altLang="ja-JP" sz="1400" dirty="0" smtClean="0">
                <a:latin typeface="Apple Symbols" charset="0"/>
                <a:ea typeface="Apple Symbols" charset="0"/>
                <a:cs typeface="Apple Symbols" charset="0"/>
              </a:rPr>
              <a:t>.</a:t>
            </a:r>
            <a:br>
              <a:rPr lang="en-US" altLang="ja-JP" sz="1400" dirty="0" smtClean="0">
                <a:latin typeface="Apple Symbols" charset="0"/>
                <a:ea typeface="Apple Symbols" charset="0"/>
                <a:cs typeface="Apple Symbols" charset="0"/>
              </a:rPr>
            </a:br>
            <a:r>
              <a:rPr lang="en-US" altLang="ja-JP" sz="1400" dirty="0" smtClean="0">
                <a:latin typeface="Apple Symbols" charset="0"/>
                <a:ea typeface="Apple Symbols" charset="0"/>
                <a:cs typeface="Apple Symbols" charset="0"/>
              </a:rPr>
              <a:t>_:</a:t>
            </a:r>
            <a:r>
              <a:rPr lang="en-US" altLang="ja-JP" sz="1400" dirty="0">
                <a:latin typeface="Apple Symbols" charset="0"/>
                <a:ea typeface="Apple Symbols" charset="0"/>
                <a:cs typeface="Apple Symbols" charset="0"/>
              </a:rPr>
              <a:t>a  dc10:creator   "Alice" </a:t>
            </a:r>
            <a:r>
              <a:rPr lang="en-US" altLang="ja-JP" sz="1400" dirty="0" smtClean="0">
                <a:latin typeface="Apple Symbols" charset="0"/>
                <a:ea typeface="Apple Symbols" charset="0"/>
                <a:cs typeface="Apple Symbols" charset="0"/>
              </a:rPr>
              <a:t>.</a:t>
            </a:r>
            <a:br>
              <a:rPr lang="en-US" altLang="ja-JP" sz="1400" dirty="0" smtClean="0">
                <a:latin typeface="Apple Symbols" charset="0"/>
                <a:ea typeface="Apple Symbols" charset="0"/>
                <a:cs typeface="Apple Symbols" charset="0"/>
              </a:rPr>
            </a:br>
            <a:r>
              <a:rPr lang="en-US" altLang="ja-JP" sz="1400" dirty="0" smtClean="0">
                <a:latin typeface="Apple Symbols" charset="0"/>
                <a:ea typeface="Apple Symbols" charset="0"/>
                <a:cs typeface="Apple Symbols" charset="0"/>
              </a:rPr>
              <a:t>_:</a:t>
            </a:r>
            <a:r>
              <a:rPr lang="en-US" altLang="ja-JP" sz="1400" dirty="0">
                <a:latin typeface="Apple Symbols" charset="0"/>
                <a:ea typeface="Apple Symbols" charset="0"/>
                <a:cs typeface="Apple Symbols" charset="0"/>
              </a:rPr>
              <a:t>b  dc11:title     "SPARQL Protocol Tutorial" </a:t>
            </a:r>
            <a:r>
              <a:rPr lang="en-US" altLang="ja-JP" sz="1400" dirty="0" smtClean="0">
                <a:latin typeface="Apple Symbols" charset="0"/>
                <a:ea typeface="Apple Symbols" charset="0"/>
                <a:cs typeface="Apple Symbols" charset="0"/>
              </a:rPr>
              <a:t>.</a:t>
            </a:r>
            <a:br>
              <a:rPr lang="en-US" altLang="ja-JP" sz="1400" dirty="0" smtClean="0">
                <a:latin typeface="Apple Symbols" charset="0"/>
                <a:ea typeface="Apple Symbols" charset="0"/>
                <a:cs typeface="Apple Symbols" charset="0"/>
              </a:rPr>
            </a:br>
            <a:r>
              <a:rPr lang="en-US" altLang="ja-JP" sz="1400" dirty="0" smtClean="0">
                <a:latin typeface="Apple Symbols" charset="0"/>
                <a:ea typeface="Apple Symbols" charset="0"/>
                <a:cs typeface="Apple Symbols" charset="0"/>
              </a:rPr>
              <a:t>_:</a:t>
            </a:r>
            <a:r>
              <a:rPr lang="en-US" altLang="ja-JP" sz="1400" dirty="0">
                <a:latin typeface="Apple Symbols" charset="0"/>
                <a:ea typeface="Apple Symbols" charset="0"/>
                <a:cs typeface="Apple Symbols" charset="0"/>
              </a:rPr>
              <a:t>b  dc11:creator   "Bob" </a:t>
            </a:r>
            <a:r>
              <a:rPr lang="en-US" altLang="ja-JP" sz="1400" dirty="0" smtClean="0">
                <a:latin typeface="Apple Symbols" charset="0"/>
                <a:ea typeface="Apple Symbols" charset="0"/>
                <a:cs typeface="Apple Symbols" charset="0"/>
              </a:rPr>
              <a:t>.</a:t>
            </a:r>
            <a:br>
              <a:rPr lang="en-US" altLang="ja-JP" sz="1400" dirty="0" smtClean="0">
                <a:latin typeface="Apple Symbols" charset="0"/>
                <a:ea typeface="Apple Symbols" charset="0"/>
                <a:cs typeface="Apple Symbols" charset="0"/>
              </a:rPr>
            </a:br>
            <a:r>
              <a:rPr lang="en-US" altLang="ja-JP" sz="1400" dirty="0" smtClean="0">
                <a:latin typeface="Apple Symbols" charset="0"/>
                <a:ea typeface="Apple Symbols" charset="0"/>
                <a:cs typeface="Apple Symbols" charset="0"/>
              </a:rPr>
              <a:t>_:</a:t>
            </a:r>
            <a:r>
              <a:rPr lang="en-US" altLang="ja-JP" sz="1400" dirty="0">
                <a:latin typeface="Apple Symbols" charset="0"/>
                <a:ea typeface="Apple Symbols" charset="0"/>
                <a:cs typeface="Apple Symbols" charset="0"/>
              </a:rPr>
              <a:t>c  dc10:title     "SPARQL" </a:t>
            </a:r>
            <a:r>
              <a:rPr lang="en-US" altLang="ja-JP" sz="1400" dirty="0" smtClean="0">
                <a:latin typeface="Apple Symbols" charset="0"/>
                <a:ea typeface="Apple Symbols" charset="0"/>
                <a:cs typeface="Apple Symbols" charset="0"/>
              </a:rPr>
              <a:t>.</a:t>
            </a:r>
            <a:br>
              <a:rPr lang="en-US" altLang="ja-JP" sz="1400" dirty="0" smtClean="0">
                <a:latin typeface="Apple Symbols" charset="0"/>
                <a:ea typeface="Apple Symbols" charset="0"/>
                <a:cs typeface="Apple Symbols" charset="0"/>
              </a:rPr>
            </a:br>
            <a:r>
              <a:rPr lang="en-US" altLang="ja-JP" sz="1400" dirty="0" smtClean="0">
                <a:latin typeface="Apple Symbols" charset="0"/>
                <a:ea typeface="Apple Symbols" charset="0"/>
                <a:cs typeface="Apple Symbols" charset="0"/>
              </a:rPr>
              <a:t>_:</a:t>
            </a:r>
            <a:r>
              <a:rPr lang="en-US" altLang="ja-JP" sz="1400" dirty="0">
                <a:latin typeface="Apple Symbols" charset="0"/>
                <a:ea typeface="Apple Symbols" charset="0"/>
                <a:cs typeface="Apple Symbols" charset="0"/>
              </a:rPr>
              <a:t>c  dc11:title     "SPARQL (updated)" .</a:t>
            </a:r>
          </a:p>
          <a:p>
            <a:r>
              <a:rPr lang="ja-JP" altLang="en-US" dirty="0">
                <a:latin typeface="Hiragino Kaku Gothic ProN W3" charset="-128"/>
                <a:ea typeface="Hiragino Kaku Gothic ProN W3" charset="-128"/>
                <a:cs typeface="Hiragino Kaku Gothic ProN W3" charset="-128"/>
              </a:rPr>
              <a:t>クエリ</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SELECT ?</a:t>
            </a:r>
            <a:r>
              <a:rPr lang="en-US" altLang="ja-JP" sz="1600" dirty="0" smtClean="0">
                <a:latin typeface="Apple Symbols" charset="0"/>
                <a:ea typeface="Apple Symbols" charset="0"/>
                <a:cs typeface="Apple Symbols" charset="0"/>
              </a:rPr>
              <a:t>title</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 { ?book dc10:title  ?title </a:t>
            </a:r>
            <a:r>
              <a:rPr lang="en-US" altLang="ja-JP" sz="1600" dirty="0" smtClean="0">
                <a:latin typeface="Apple Symbols" charset="0"/>
                <a:ea typeface="Apple Symbols" charset="0"/>
                <a:cs typeface="Apple Symbols" charset="0"/>
              </a:rPr>
              <a:t>} UNION</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 ?book dc11:title  ?title } }</a:t>
            </a:r>
          </a:p>
          <a:p>
            <a:endParaRPr lang="ja-JP" altLang="en-US" dirty="0">
              <a:latin typeface="Apple Symbols" charset="0"/>
              <a:ea typeface="Apple Symbols" charset="0"/>
              <a:cs typeface="Apple Symbols" charset="0"/>
            </a:endParaRPr>
          </a:p>
          <a:p>
            <a:endParaRPr kumimoji="1" lang="ja-JP" altLang="en-US" dirty="0"/>
          </a:p>
        </p:txBody>
      </p:sp>
      <p:sp>
        <p:nvSpPr>
          <p:cNvPr id="9" name="コンテンツ プレースホルダー 8"/>
          <p:cNvSpPr txBox="1">
            <a:spLocks/>
          </p:cNvSpPr>
          <p:nvPr/>
        </p:nvSpPr>
        <p:spPr>
          <a:xfrm>
            <a:off x="6525403" y="2285999"/>
            <a:ext cx="4447786" cy="358140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smtClean="0">
                <a:latin typeface="Hiragino Kaku Gothic ProN W3" charset="-128"/>
                <a:ea typeface="Hiragino Kaku Gothic ProN W3" charset="-128"/>
                <a:cs typeface="Hiragino Kaku Gothic ProN W3" charset="-128"/>
              </a:rPr>
              <a:t>クエリ結果</a:t>
            </a:r>
            <a:r>
              <a:rPr lang="en-US" altLang="ja-JP" smtClean="0">
                <a:latin typeface="Hiragino Kaku Gothic ProN W3" charset="-128"/>
                <a:ea typeface="Hiragino Kaku Gothic ProN W3" charset="-128"/>
                <a:cs typeface="Hiragino Kaku Gothic ProN W3" charset="-128"/>
              </a:rPr>
              <a:t/>
            </a:r>
            <a:br>
              <a:rPr lang="en-US" altLang="ja-JP" smtClean="0">
                <a:latin typeface="Hiragino Kaku Gothic ProN W3" charset="-128"/>
                <a:ea typeface="Hiragino Kaku Gothic ProN W3" charset="-128"/>
                <a:cs typeface="Hiragino Kaku Gothic ProN W3" charset="-128"/>
              </a:rPr>
            </a:br>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1845167802"/>
              </p:ext>
            </p:extLst>
          </p:nvPr>
        </p:nvGraphicFramePr>
        <p:xfrm>
          <a:off x="6917266" y="2791460"/>
          <a:ext cx="4055534" cy="1854200"/>
        </p:xfrm>
        <a:graphic>
          <a:graphicData uri="http://schemas.openxmlformats.org/drawingml/2006/table">
            <a:tbl>
              <a:tblPr firstRow="1" bandRow="1">
                <a:tableStyleId>{5C22544A-7EE6-4342-B048-85BDC9FD1C3A}</a:tableStyleId>
              </a:tblPr>
              <a:tblGrid>
                <a:gridCol w="4055534"/>
              </a:tblGrid>
              <a:tr h="370840">
                <a:tc>
                  <a:txBody>
                    <a:bodyPr/>
                    <a:lstStyle/>
                    <a:p>
                      <a:pPr algn="ctr"/>
                      <a:r>
                        <a:rPr kumimoji="1" lang="en-US" altLang="ja-JP" dirty="0" smtClean="0">
                          <a:latin typeface="Apple Symbols" charset="0"/>
                          <a:ea typeface="Apple Symbols" charset="0"/>
                          <a:cs typeface="Apple Symbols" charset="0"/>
                        </a:rPr>
                        <a:t>title</a:t>
                      </a:r>
                      <a:endParaRPr kumimoji="1" lang="ja-JP" altLang="en-US" dirty="0">
                        <a:latin typeface="Apple Symbols" charset="0"/>
                        <a:ea typeface="Apple Symbols" charset="0"/>
                        <a:cs typeface="Apple Symbols" charset="0"/>
                      </a:endParaRPr>
                    </a:p>
                  </a:txBody>
                  <a:tcPr/>
                </a:tc>
              </a:tr>
              <a:tr h="370840">
                <a:tc>
                  <a:txBody>
                    <a:bodyPr/>
                    <a:lstStyle/>
                    <a:p>
                      <a:pPr algn="ctr"/>
                      <a:r>
                        <a:rPr lang="en-US" altLang="ja-JP" sz="1800" dirty="0" smtClean="0">
                          <a:latin typeface="Apple Symbols" charset="0"/>
                          <a:ea typeface="Apple Symbols" charset="0"/>
                          <a:cs typeface="Apple Symbols" charset="0"/>
                        </a:rPr>
                        <a:t>"SPARQL Query Language Tutorial" </a:t>
                      </a:r>
                      <a:endParaRPr kumimoji="1" lang="ja-JP" altLang="en-US" dirty="0">
                        <a:latin typeface="Apple Symbols" charset="0"/>
                        <a:ea typeface="Apple Symbols" charset="0"/>
                        <a:cs typeface="Apple Symbols" charset="0"/>
                      </a:endParaRPr>
                    </a:p>
                  </a:txBody>
                  <a:tcPr/>
                </a:tc>
              </a:tr>
              <a:tr h="370840">
                <a:tc>
                  <a:txBody>
                    <a:bodyPr/>
                    <a:lstStyle/>
                    <a:p>
                      <a:pPr algn="ctr"/>
                      <a:r>
                        <a:rPr lang="en-US" altLang="ja-JP" sz="1800" dirty="0" smtClean="0">
                          <a:latin typeface="Apple Symbols" charset="0"/>
                          <a:ea typeface="Apple Symbols" charset="0"/>
                          <a:cs typeface="Apple Symbols" charset="0"/>
                        </a:rPr>
                        <a:t>"SPARQL Protocol Tutorial"</a:t>
                      </a:r>
                      <a:endParaRPr kumimoji="1" lang="ja-JP" altLang="en-US" dirty="0">
                        <a:latin typeface="Apple Symbols" charset="0"/>
                        <a:ea typeface="Apple Symbols" charset="0"/>
                        <a:cs typeface="Apple Symbols" charset="0"/>
                      </a:endParaRPr>
                    </a:p>
                  </a:txBody>
                  <a:tcPr/>
                </a:tc>
              </a:tr>
              <a:tr h="370840">
                <a:tc>
                  <a:txBody>
                    <a:bodyPr/>
                    <a:lstStyle/>
                    <a:p>
                      <a:pPr algn="ctr"/>
                      <a:r>
                        <a:rPr lang="en-US" altLang="ja-JP" sz="1800" dirty="0" smtClean="0">
                          <a:latin typeface="Apple Symbols" charset="0"/>
                          <a:ea typeface="Apple Symbols" charset="0"/>
                          <a:cs typeface="Apple Symbols" charset="0"/>
                        </a:rPr>
                        <a:t>"SPARQL"</a:t>
                      </a:r>
                      <a:endParaRPr kumimoji="1" lang="ja-JP" altLang="en-US" dirty="0">
                        <a:latin typeface="Apple Symbols" charset="0"/>
                        <a:ea typeface="Apple Symbols" charset="0"/>
                        <a:cs typeface="Apple Symbols" charset="0"/>
                      </a:endParaRPr>
                    </a:p>
                  </a:txBody>
                  <a:tcPr/>
                </a:tc>
              </a:tr>
              <a:tr h="370840">
                <a:tc>
                  <a:txBody>
                    <a:bodyPr/>
                    <a:lstStyle/>
                    <a:p>
                      <a:pPr algn="ctr"/>
                      <a:r>
                        <a:rPr lang="en-US" altLang="ja-JP" sz="1800" dirty="0" smtClean="0">
                          <a:latin typeface="Apple Symbols" charset="0"/>
                          <a:ea typeface="Apple Symbols" charset="0"/>
                          <a:cs typeface="Apple Symbols" charset="0"/>
                        </a:rPr>
                        <a:t>"SPARQL (updated)"</a:t>
                      </a:r>
                      <a:endParaRPr kumimoji="1" lang="ja-JP" altLang="en-US" dirty="0">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185920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プロパティー・パス</a:t>
            </a:r>
            <a:endParaRPr kumimoji="1" lang="ja-JP" altLang="en-US" b="1" dirty="0">
              <a:latin typeface="Hiragino Kaku Gothic ProN W6" charset="-128"/>
              <a:ea typeface="Hiragino Kaku Gothic ProN W6" charset="-128"/>
              <a:cs typeface="Hiragino Kaku Gothic ProN W6" charset="-128"/>
            </a:endParaRPr>
          </a:p>
        </p:txBody>
      </p:sp>
      <p:sp>
        <p:nvSpPr>
          <p:cNvPr id="8" name="コンテンツ プレースホルダー 7"/>
          <p:cNvSpPr>
            <a:spLocks noGrp="1"/>
          </p:cNvSpPr>
          <p:nvPr>
            <p:ph sz="half" idx="1"/>
          </p:nvPr>
        </p:nvSpPr>
        <p:spPr>
          <a:xfrm>
            <a:off x="1371600" y="2285999"/>
            <a:ext cx="4447786" cy="3581401"/>
          </a:xfrm>
        </p:spPr>
        <p:txBody>
          <a:bodyPr>
            <a:normAutofit/>
          </a:bodyPr>
          <a:lstStyle/>
          <a:p>
            <a:r>
              <a:rPr lang="en-US" altLang="ja-JP" dirty="0" smtClean="0">
                <a:latin typeface="Hiragino Kaku Gothic ProN W3" charset="-128"/>
                <a:ea typeface="Hiragino Kaku Gothic ProN W3" charset="-128"/>
                <a:cs typeface="Hiragino Kaku Gothic ProN W3" charset="-128"/>
              </a:rPr>
              <a:t>1</a:t>
            </a:r>
            <a:r>
              <a:rPr lang="ja-JP" altLang="en-US" dirty="0" smtClean="0">
                <a:latin typeface="Hiragino Kaku Gothic ProN W3" charset="-128"/>
                <a:ea typeface="Hiragino Kaku Gothic ProN W3" charset="-128"/>
                <a:cs typeface="Hiragino Kaku Gothic ProN W3" charset="-128"/>
              </a:rPr>
              <a:t>リンク</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?x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&lt;</a:t>
            </a:r>
            <a:r>
              <a:rPr lang="en-US" altLang="ja-JP" sz="1600" dirty="0" err="1">
                <a:latin typeface="Apple Symbols" charset="0"/>
                <a:ea typeface="Apple Symbols" charset="0"/>
                <a:cs typeface="Apple Symbols" charset="0"/>
              </a:rPr>
              <a:t>mailto:alice@example</a:t>
            </a:r>
            <a:r>
              <a:rPr lang="en-US" altLang="ja-JP" sz="1600" dirty="0">
                <a:latin typeface="Apple Symbols" charset="0"/>
                <a:ea typeface="Apple Symbols" charset="0"/>
                <a:cs typeface="Apple Symbols" charset="0"/>
              </a:rPr>
              <a:t>&gt;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x </a:t>
            </a:r>
            <a:r>
              <a:rPr lang="en-US" altLang="ja-JP" sz="1600" dirty="0" err="1">
                <a:latin typeface="Apple Symbols" charset="0"/>
                <a:ea typeface="Apple Symbols" charset="0"/>
                <a:cs typeface="Apple Symbols" charset="0"/>
              </a:rPr>
              <a:t>foaf:knows</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?name .</a:t>
            </a:r>
            <a:endParaRPr lang="en-US" altLang="ja-JP" sz="1600" dirty="0" smtClean="0">
              <a:latin typeface="Apple Symbols" charset="0"/>
              <a:ea typeface="Apple Symbols" charset="0"/>
              <a:cs typeface="Apple Symbols" charset="0"/>
            </a:endParaRPr>
          </a:p>
          <a:p>
            <a:r>
              <a:rPr kumimoji="1" lang="en-US" altLang="ja-JP" dirty="0" smtClean="0">
                <a:latin typeface="Hiragino Kaku Gothic ProN W3" charset="-128"/>
                <a:ea typeface="Hiragino Kaku Gothic ProN W3" charset="-128"/>
                <a:cs typeface="Hiragino Kaku Gothic ProN W3" charset="-128"/>
              </a:rPr>
              <a:t>2</a:t>
            </a:r>
            <a:r>
              <a:rPr kumimoji="1" lang="ja-JP" altLang="en-US" dirty="0" smtClean="0">
                <a:latin typeface="Hiragino Kaku Gothic ProN W3" charset="-128"/>
                <a:ea typeface="Hiragino Kaku Gothic ProN W3" charset="-128"/>
                <a:cs typeface="Hiragino Kaku Gothic ProN W3" charset="-128"/>
              </a:rPr>
              <a:t>リンク</a:t>
            </a:r>
            <a:r>
              <a:rPr kumimoji="1" lang="en-US" altLang="ja-JP" dirty="0" smtClean="0">
                <a:latin typeface="Hiragino Kaku Gothic ProN W3" charset="-128"/>
                <a:ea typeface="Hiragino Kaku Gothic ProN W3" charset="-128"/>
                <a:cs typeface="Hiragino Kaku Gothic ProN W3" charset="-128"/>
              </a:rPr>
              <a:t/>
            </a:r>
            <a:br>
              <a:rPr kumimoji="1"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?x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&lt;</a:t>
            </a:r>
            <a:r>
              <a:rPr lang="en-US" altLang="ja-JP" sz="1600" dirty="0" err="1">
                <a:latin typeface="Apple Symbols" charset="0"/>
                <a:ea typeface="Apple Symbols" charset="0"/>
                <a:cs typeface="Apple Symbols" charset="0"/>
              </a:rPr>
              <a:t>mailto:alice@example</a:t>
            </a:r>
            <a:r>
              <a:rPr lang="en-US" altLang="ja-JP" sz="1600" dirty="0">
                <a:latin typeface="Apple Symbols" charset="0"/>
                <a:ea typeface="Apple Symbols" charset="0"/>
                <a:cs typeface="Apple Symbols" charset="0"/>
              </a:rPr>
              <a:t>&gt;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x </a:t>
            </a:r>
            <a:r>
              <a:rPr lang="en-US" altLang="ja-JP" sz="1600" dirty="0" err="1">
                <a:latin typeface="Apple Symbols" charset="0"/>
                <a:ea typeface="Apple Symbols" charset="0"/>
                <a:cs typeface="Apple Symbols" charset="0"/>
              </a:rPr>
              <a:t>foaf:knows</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foaf:knows</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?name .</a:t>
            </a:r>
            <a:endParaRPr kumimoji="1" lang="en-US" altLang="ja-JP" sz="1600" dirty="0" smtClean="0">
              <a:latin typeface="Apple Symbols" charset="0"/>
              <a:ea typeface="Apple Symbols" charset="0"/>
              <a:cs typeface="Apple Symbols" charset="0"/>
            </a:endParaRPr>
          </a:p>
          <a:p>
            <a:r>
              <a:rPr lang="ja-JP" altLang="en-US" dirty="0">
                <a:latin typeface="Hiragino Kaku Gothic ProN W3" charset="-128"/>
                <a:ea typeface="Hiragino Kaku Gothic ProN W3" charset="-128"/>
                <a:cs typeface="Hiragino Kaku Gothic ProN W3" charset="-128"/>
              </a:rPr>
              <a:t>逆プロパティー・</a:t>
            </a:r>
            <a:r>
              <a:rPr lang="ja-JP" altLang="en-US" dirty="0" smtClean="0">
                <a:latin typeface="Hiragino Kaku Gothic ProN W3" charset="-128"/>
                <a:ea typeface="Hiragino Kaku Gothic ProN W3" charset="-128"/>
                <a:cs typeface="Hiragino Kaku Gothic ProN W3" charset="-128"/>
              </a:rPr>
              <a:t>パス</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&lt;</a:t>
            </a:r>
            <a:r>
              <a:rPr lang="en-US" altLang="ja-JP" sz="1600" dirty="0" err="1">
                <a:latin typeface="Apple Symbols" charset="0"/>
                <a:ea typeface="Apple Symbols" charset="0"/>
                <a:cs typeface="Apple Symbols" charset="0"/>
              </a:rPr>
              <a:t>mailto:alice@example</a:t>
            </a:r>
            <a:r>
              <a:rPr lang="en-US" altLang="ja-JP" sz="1600" dirty="0">
                <a:latin typeface="Apple Symbols" charset="0"/>
                <a:ea typeface="Apple Symbols" charset="0"/>
                <a:cs typeface="Apple Symbols" charset="0"/>
              </a:rPr>
              <a:t>&gt;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?x</a:t>
            </a:r>
            <a:endParaRPr kumimoji="1" lang="en-US" altLang="ja-JP" sz="1600" dirty="0" smtClean="0">
              <a:latin typeface="Apple Symbols" charset="0"/>
              <a:ea typeface="Apple Symbols" charset="0"/>
              <a:cs typeface="Apple Symbols" charset="0"/>
            </a:endParaRPr>
          </a:p>
          <a:p>
            <a:r>
              <a:rPr lang="ja-JP" altLang="en-US" dirty="0">
                <a:latin typeface="Hiragino Kaku Gothic ProN W3" charset="-128"/>
                <a:ea typeface="Hiragino Kaku Gothic ProN W3" charset="-128"/>
                <a:cs typeface="Hiragino Kaku Gothic ProN W3" charset="-128"/>
              </a:rPr>
              <a:t>逆パス・</a:t>
            </a:r>
            <a:r>
              <a:rPr lang="ja-JP" altLang="en-US" dirty="0" smtClean="0">
                <a:latin typeface="Hiragino Kaku Gothic ProN W3" charset="-128"/>
                <a:ea typeface="Hiragino Kaku Gothic ProN W3" charset="-128"/>
                <a:cs typeface="Hiragino Kaku Gothic ProN W3" charset="-128"/>
              </a:rPr>
              <a:t>シーケンス</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?x </a:t>
            </a:r>
            <a:r>
              <a:rPr lang="en-US" altLang="ja-JP" sz="1600" dirty="0" err="1">
                <a:latin typeface="Apple Symbols" charset="0"/>
                <a:ea typeface="Apple Symbols" charset="0"/>
                <a:cs typeface="Apple Symbols" charset="0"/>
              </a:rPr>
              <a:t>foaf:knows</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foaf:knows</a:t>
            </a:r>
            <a:r>
              <a:rPr lang="en-US" altLang="ja-JP" sz="1600" dirty="0">
                <a:latin typeface="Apple Symbols" charset="0"/>
                <a:ea typeface="Apple Symbols" charset="0"/>
                <a:cs typeface="Apple Symbols" charset="0"/>
              </a:rPr>
              <a:t> ?y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FILTER</a:t>
            </a:r>
            <a:r>
              <a:rPr lang="en-US" altLang="ja-JP" sz="1600" dirty="0">
                <a:latin typeface="Apple Symbols" charset="0"/>
                <a:ea typeface="Apple Symbols" charset="0"/>
                <a:cs typeface="Apple Symbols" charset="0"/>
              </a:rPr>
              <a:t>(?x != ?y)</a:t>
            </a:r>
            <a:endParaRPr kumimoji="1" lang="en-US" altLang="ja-JP" sz="1600" dirty="0" smtClean="0">
              <a:latin typeface="Apple Symbols" charset="0"/>
              <a:ea typeface="Apple Symbols" charset="0"/>
              <a:cs typeface="Apple Symbols" charset="0"/>
            </a:endParaRPr>
          </a:p>
          <a:p>
            <a:endParaRPr kumimoji="1" lang="en-US" altLang="ja-JP" dirty="0" smtClean="0"/>
          </a:p>
        </p:txBody>
      </p:sp>
      <p:sp>
        <p:nvSpPr>
          <p:cNvPr id="9" name="コンテンツ プレースホルダー 8"/>
          <p:cNvSpPr txBox="1">
            <a:spLocks/>
          </p:cNvSpPr>
          <p:nvPr/>
        </p:nvSpPr>
        <p:spPr>
          <a:xfrm>
            <a:off x="6525403" y="2285999"/>
            <a:ext cx="4447786" cy="358140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dirty="0">
                <a:latin typeface="Hiragino Kaku Gothic ProN W3" charset="-128"/>
                <a:ea typeface="Hiragino Kaku Gothic ProN W3" charset="-128"/>
                <a:cs typeface="Hiragino Kaku Gothic ProN W3" charset="-128"/>
              </a:rPr>
              <a:t>任意の長さの</a:t>
            </a:r>
            <a:r>
              <a:rPr lang="ja-JP" altLang="en-US" dirty="0" smtClean="0">
                <a:latin typeface="Hiragino Kaku Gothic ProN W3" charset="-128"/>
                <a:ea typeface="Hiragino Kaku Gothic ProN W3" charset="-128"/>
                <a:cs typeface="Hiragino Kaku Gothic ProN W3" charset="-128"/>
              </a:rPr>
              <a:t>マッチ</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?x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&lt;</a:t>
            </a:r>
            <a:r>
              <a:rPr lang="en-US" altLang="ja-JP" sz="1600" dirty="0" err="1">
                <a:latin typeface="Apple Symbols" charset="0"/>
                <a:ea typeface="Apple Symbols" charset="0"/>
                <a:cs typeface="Apple Symbols" charset="0"/>
              </a:rPr>
              <a:t>mailto:alice@example</a:t>
            </a:r>
            <a:r>
              <a:rPr lang="en-US" altLang="ja-JP" sz="1600" dirty="0">
                <a:latin typeface="Apple Symbols" charset="0"/>
                <a:ea typeface="Apple Symbols" charset="0"/>
                <a:cs typeface="Apple Symbols" charset="0"/>
              </a:rPr>
              <a:t>&gt;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x </a:t>
            </a:r>
            <a:r>
              <a:rPr lang="en-US" altLang="ja-JP" sz="1600" dirty="0" err="1">
                <a:latin typeface="Apple Symbols" charset="0"/>
                <a:ea typeface="Apple Symbols" charset="0"/>
                <a:cs typeface="Apple Symbols" charset="0"/>
              </a:rPr>
              <a:t>foaf:knows</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?name .</a:t>
            </a:r>
            <a:endParaRPr lang="en-US" altLang="ja-JP" sz="1600" dirty="0" smtClean="0">
              <a:latin typeface="Apple Symbols" charset="0"/>
              <a:ea typeface="Apple Symbols" charset="0"/>
              <a:cs typeface="Apple Symbols" charset="0"/>
            </a:endParaRPr>
          </a:p>
          <a:p>
            <a:r>
              <a:rPr lang="ja-JP" altLang="en-US" dirty="0">
                <a:latin typeface="Hiragino Kaku Gothic ProN W3" charset="-128"/>
                <a:ea typeface="Hiragino Kaku Gothic ProN W3" charset="-128"/>
                <a:cs typeface="Hiragino Kaku Gothic ProN W3" charset="-128"/>
              </a:rPr>
              <a:t>任意の長さのパス・</a:t>
            </a:r>
            <a:r>
              <a:rPr lang="ja-JP" altLang="en-US" dirty="0" smtClean="0">
                <a:latin typeface="Hiragino Kaku Gothic ProN W3" charset="-128"/>
                <a:ea typeface="Hiragino Kaku Gothic ProN W3" charset="-128"/>
                <a:cs typeface="Hiragino Kaku Gothic ProN W3" charset="-128"/>
              </a:rPr>
              <a:t>マッチ</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400" dirty="0">
                <a:latin typeface="Apple Symbols" charset="0"/>
                <a:ea typeface="Apple Symbols" charset="0"/>
                <a:cs typeface="Apple Symbols" charset="0"/>
              </a:rPr>
              <a:t>&lt;http://example/thing&gt; </a:t>
            </a:r>
            <a:r>
              <a:rPr lang="en-US" altLang="ja-JP" sz="1400" dirty="0" err="1">
                <a:latin typeface="Apple Symbols" charset="0"/>
                <a:ea typeface="Apple Symbols" charset="0"/>
                <a:cs typeface="Apple Symbols" charset="0"/>
              </a:rPr>
              <a:t>rdf:type</a:t>
            </a:r>
            <a:r>
              <a:rPr lang="en-US" altLang="ja-JP" sz="1400" dirty="0">
                <a:latin typeface="Apple Symbols" charset="0"/>
                <a:ea typeface="Apple Symbols" charset="0"/>
                <a:cs typeface="Apple Symbols" charset="0"/>
              </a:rPr>
              <a:t>/</a:t>
            </a:r>
            <a:r>
              <a:rPr lang="en-US" altLang="ja-JP" sz="1400" dirty="0" err="1">
                <a:latin typeface="Apple Symbols" charset="0"/>
                <a:ea typeface="Apple Symbols" charset="0"/>
                <a:cs typeface="Apple Symbols" charset="0"/>
              </a:rPr>
              <a:t>rdfs:subClassOf</a:t>
            </a:r>
            <a:r>
              <a:rPr lang="en-US" altLang="ja-JP" sz="1400" dirty="0">
                <a:latin typeface="Apple Symbols" charset="0"/>
                <a:ea typeface="Apple Symbols" charset="0"/>
                <a:cs typeface="Apple Symbols" charset="0"/>
              </a:rPr>
              <a:t>* ?type</a:t>
            </a:r>
            <a:endParaRPr lang="en-US" altLang="ja-JP" sz="1400" dirty="0" smtClean="0">
              <a:latin typeface="Apple Symbols" charset="0"/>
              <a:ea typeface="Apple Symbols" charset="0"/>
              <a:cs typeface="Apple Symbols" charset="0"/>
            </a:endParaRPr>
          </a:p>
          <a:p>
            <a:r>
              <a:rPr lang="ja-JP" altLang="en-US" dirty="0">
                <a:latin typeface="Hiragino Kaku Gothic ProN W3" charset="-128"/>
                <a:ea typeface="Hiragino Kaku Gothic ProN W3" charset="-128"/>
                <a:cs typeface="Hiragino Kaku Gothic ProN W3" charset="-128"/>
              </a:rPr>
              <a:t>否定のプロパティー・</a:t>
            </a:r>
            <a:r>
              <a:rPr lang="ja-JP" altLang="en-US" dirty="0" smtClean="0">
                <a:latin typeface="Hiragino Kaku Gothic ProN W3" charset="-128"/>
                <a:ea typeface="Hiragino Kaku Gothic ProN W3" charset="-128"/>
                <a:cs typeface="Hiragino Kaku Gothic ProN W3" charset="-128"/>
              </a:rPr>
              <a:t>パス</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?x !(</a:t>
            </a:r>
            <a:r>
              <a:rPr lang="en-US" altLang="ja-JP" sz="1600" dirty="0" err="1">
                <a:latin typeface="Apple Symbols" charset="0"/>
                <a:ea typeface="Apple Symbols" charset="0"/>
                <a:cs typeface="Apple Symbols" charset="0"/>
              </a:rPr>
              <a:t>rdf:type</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rdf:type</a:t>
            </a:r>
            <a:r>
              <a:rPr lang="en-US" altLang="ja-JP" sz="1600" dirty="0">
                <a:latin typeface="Apple Symbols" charset="0"/>
                <a:ea typeface="Apple Symbols" charset="0"/>
                <a:cs typeface="Apple Symbols" charset="0"/>
              </a:rPr>
              <a:t>) ?y</a:t>
            </a:r>
            <a:endParaRPr lang="en-US" altLang="ja-JP" sz="1600" dirty="0" smtClean="0">
              <a:latin typeface="Apple Symbols" charset="0"/>
              <a:ea typeface="Apple Symbols" charset="0"/>
              <a:cs typeface="Apple Symbols" charset="0"/>
            </a:endParaRPr>
          </a:p>
          <a:p>
            <a:endParaRPr lang="ja-JP" altLang="en-US"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81165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iragino Kaku Gothic ProN W3" charset="-128"/>
                <a:ea typeface="Hiragino Kaku Gothic ProN W3" charset="-128"/>
                <a:cs typeface="Hiragino Kaku Gothic ProN W3" charset="-128"/>
              </a:rPr>
              <a:t>オープンデータの共有と</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ja-JP" altLang="en-US" dirty="0" smtClean="0">
                <a:latin typeface="Hiragino Kaku Gothic ProN W3" charset="-128"/>
                <a:ea typeface="Hiragino Kaku Gothic ProN W3" charset="-128"/>
                <a:cs typeface="Hiragino Kaku Gothic ProN W3" charset="-128"/>
              </a:rPr>
              <a:t>利用アプローチ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59787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latin typeface="Hiragino Kaku Gothic ProN W6" charset="-128"/>
                <a:ea typeface="Hiragino Kaku Gothic ProN W6" charset="-128"/>
                <a:cs typeface="Hiragino Kaku Gothic ProN W6" charset="-128"/>
              </a:rPr>
              <a:t>集約</a:t>
            </a:r>
            <a:endParaRPr kumimoji="1" lang="ja-JP" altLang="en-US" b="1" dirty="0">
              <a:latin typeface="Hiragino Kaku Gothic ProN W6" charset="-128"/>
              <a:ea typeface="Hiragino Kaku Gothic ProN W6" charset="-128"/>
              <a:cs typeface="Hiragino Kaku Gothic ProN W6" charset="-128"/>
            </a:endParaRPr>
          </a:p>
        </p:txBody>
      </p:sp>
      <p:sp>
        <p:nvSpPr>
          <p:cNvPr id="8" name="コンテンツ プレースホルダー 7"/>
          <p:cNvSpPr>
            <a:spLocks noGrp="1"/>
          </p:cNvSpPr>
          <p:nvPr>
            <p:ph sz="half" idx="1"/>
          </p:nvPr>
        </p:nvSpPr>
        <p:spPr>
          <a:xfrm>
            <a:off x="1371600" y="2285999"/>
            <a:ext cx="4447786"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集約の種類</a:t>
            </a:r>
            <a:r>
              <a:rPr lang="en-US" altLang="ja-JP" dirty="0" smtClean="0">
                <a:latin typeface="Hiragino Kaku Gothic ProN W3" charset="-128"/>
                <a:ea typeface="Hiragino Kaku Gothic ProN W3" charset="-128"/>
                <a:cs typeface="Hiragino Kaku Gothic ProN W3" charset="-128"/>
              </a:rPr>
              <a:t>: </a:t>
            </a:r>
            <a:r>
              <a:rPr lang="en-US" altLang="ja-JP" dirty="0">
                <a:latin typeface="Hiragino Kaku Gothic ProN W3" charset="-128"/>
                <a:ea typeface="Hiragino Kaku Gothic ProN W3" charset="-128"/>
                <a:cs typeface="Hiragino Kaku Gothic ProN W3" charset="-128"/>
              </a:rPr>
              <a:t>COUNT</a:t>
            </a:r>
            <a:r>
              <a:rPr lang="ja-JP" altLang="en-US" dirty="0">
                <a:latin typeface="Hiragino Kaku Gothic ProN W3" charset="-128"/>
                <a:ea typeface="Hiragino Kaku Gothic ProN W3" charset="-128"/>
                <a:cs typeface="Hiragino Kaku Gothic ProN W3" charset="-128"/>
              </a:rPr>
              <a:t>、</a:t>
            </a:r>
            <a:r>
              <a:rPr lang="en-US" altLang="ja-JP" dirty="0">
                <a:latin typeface="Hiragino Kaku Gothic ProN W3" charset="-128"/>
                <a:ea typeface="Hiragino Kaku Gothic ProN W3" charset="-128"/>
                <a:cs typeface="Hiragino Kaku Gothic ProN W3" charset="-128"/>
              </a:rPr>
              <a:t>SUM</a:t>
            </a:r>
            <a:r>
              <a:rPr lang="ja-JP" altLang="en-US" dirty="0">
                <a:latin typeface="Hiragino Kaku Gothic ProN W3" charset="-128"/>
                <a:ea typeface="Hiragino Kaku Gothic ProN W3" charset="-128"/>
                <a:cs typeface="Hiragino Kaku Gothic ProN W3" charset="-128"/>
              </a:rPr>
              <a:t>、</a:t>
            </a:r>
            <a:r>
              <a:rPr lang="en-US" altLang="ja-JP" dirty="0">
                <a:latin typeface="Hiragino Kaku Gothic ProN W3" charset="-128"/>
                <a:ea typeface="Hiragino Kaku Gothic ProN W3" charset="-128"/>
                <a:cs typeface="Hiragino Kaku Gothic ProN W3" charset="-128"/>
              </a:rPr>
              <a:t>MIN</a:t>
            </a:r>
            <a:r>
              <a:rPr lang="ja-JP" altLang="en-US" dirty="0">
                <a:latin typeface="Hiragino Kaku Gothic ProN W3" charset="-128"/>
                <a:ea typeface="Hiragino Kaku Gothic ProN W3" charset="-128"/>
                <a:cs typeface="Hiragino Kaku Gothic ProN W3" charset="-128"/>
              </a:rPr>
              <a:t>、</a:t>
            </a:r>
            <a:r>
              <a:rPr lang="en-US" altLang="ja-JP" dirty="0">
                <a:latin typeface="Hiragino Kaku Gothic ProN W3" charset="-128"/>
                <a:ea typeface="Hiragino Kaku Gothic ProN W3" charset="-128"/>
                <a:cs typeface="Hiragino Kaku Gothic ProN W3" charset="-128"/>
              </a:rPr>
              <a:t>MAX</a:t>
            </a:r>
            <a:r>
              <a:rPr lang="ja-JP" altLang="en-US" dirty="0">
                <a:latin typeface="Hiragino Kaku Gothic ProN W3" charset="-128"/>
                <a:ea typeface="Hiragino Kaku Gothic ProN W3" charset="-128"/>
                <a:cs typeface="Hiragino Kaku Gothic ProN W3" charset="-128"/>
              </a:rPr>
              <a:t>、</a:t>
            </a:r>
            <a:r>
              <a:rPr lang="en-US" altLang="ja-JP" dirty="0">
                <a:latin typeface="Hiragino Kaku Gothic ProN W3" charset="-128"/>
                <a:ea typeface="Hiragino Kaku Gothic ProN W3" charset="-128"/>
                <a:cs typeface="Hiragino Kaku Gothic ProN W3" charset="-128"/>
              </a:rPr>
              <a:t>AVG</a:t>
            </a:r>
            <a:r>
              <a:rPr lang="ja-JP" altLang="en-US" dirty="0">
                <a:latin typeface="Hiragino Kaku Gothic ProN W3" charset="-128"/>
                <a:ea typeface="Hiragino Kaku Gothic ProN W3" charset="-128"/>
                <a:cs typeface="Hiragino Kaku Gothic ProN W3" charset="-128"/>
              </a:rPr>
              <a:t>、</a:t>
            </a:r>
            <a:r>
              <a:rPr lang="en-US" altLang="ja-JP" dirty="0">
                <a:latin typeface="Hiragino Kaku Gothic ProN W3" charset="-128"/>
                <a:ea typeface="Hiragino Kaku Gothic ProN W3" charset="-128"/>
                <a:cs typeface="Hiragino Kaku Gothic ProN W3" charset="-128"/>
              </a:rPr>
              <a:t>GROUP_CONCAT</a:t>
            </a:r>
            <a:r>
              <a:rPr lang="ja-JP" altLang="en-US" dirty="0">
                <a:latin typeface="Hiragino Kaku Gothic ProN W3" charset="-128"/>
                <a:ea typeface="Hiragino Kaku Gothic ProN W3" charset="-128"/>
                <a:cs typeface="Hiragino Kaku Gothic ProN W3" charset="-128"/>
              </a:rPr>
              <a:t>と</a:t>
            </a:r>
            <a:r>
              <a:rPr lang="en-US" altLang="ja-JP" dirty="0">
                <a:latin typeface="Hiragino Kaku Gothic ProN W3" charset="-128"/>
                <a:ea typeface="Hiragino Kaku Gothic ProN W3" charset="-128"/>
                <a:cs typeface="Hiragino Kaku Gothic ProN W3" charset="-128"/>
              </a:rPr>
              <a:t>SAMPLE</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データ</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:org1 :affiliates :auth1, :auth2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auth1 :</a:t>
            </a:r>
            <a:r>
              <a:rPr lang="en-US" altLang="ja-JP" sz="1600" dirty="0" err="1">
                <a:latin typeface="Apple Symbols" charset="0"/>
                <a:ea typeface="Apple Symbols" charset="0"/>
                <a:cs typeface="Apple Symbols" charset="0"/>
              </a:rPr>
              <a:t>writesBook</a:t>
            </a:r>
            <a:r>
              <a:rPr lang="en-US" altLang="ja-JP" sz="1600" dirty="0">
                <a:latin typeface="Apple Symbols" charset="0"/>
                <a:ea typeface="Apple Symbols" charset="0"/>
                <a:cs typeface="Apple Symbols" charset="0"/>
              </a:rPr>
              <a:t> :book1, :book2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book1 :price 9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book2 :price 5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auth2 :</a:t>
            </a:r>
            <a:r>
              <a:rPr lang="en-US" altLang="ja-JP" sz="1600" dirty="0" err="1">
                <a:latin typeface="Apple Symbols" charset="0"/>
                <a:ea typeface="Apple Symbols" charset="0"/>
                <a:cs typeface="Apple Symbols" charset="0"/>
              </a:rPr>
              <a:t>writesBook</a:t>
            </a:r>
            <a:r>
              <a:rPr lang="en-US" altLang="ja-JP" sz="1600" dirty="0">
                <a:latin typeface="Apple Symbols" charset="0"/>
                <a:ea typeface="Apple Symbols" charset="0"/>
                <a:cs typeface="Apple Symbols" charset="0"/>
              </a:rPr>
              <a:t> :book3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book3 :price 7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org2 :affiliates :auth3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auth3 :</a:t>
            </a:r>
            <a:r>
              <a:rPr lang="en-US" altLang="ja-JP" sz="1600" dirty="0" err="1">
                <a:latin typeface="Apple Symbols" charset="0"/>
                <a:ea typeface="Apple Symbols" charset="0"/>
                <a:cs typeface="Apple Symbols" charset="0"/>
              </a:rPr>
              <a:t>writesBook</a:t>
            </a:r>
            <a:r>
              <a:rPr lang="en-US" altLang="ja-JP" sz="1600" dirty="0">
                <a:latin typeface="Apple Symbols" charset="0"/>
                <a:ea typeface="Apple Symbols" charset="0"/>
                <a:cs typeface="Apple Symbols" charset="0"/>
              </a:rPr>
              <a:t> :book4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book4 :price 7 </a:t>
            </a:r>
            <a:r>
              <a:rPr lang="en-US" altLang="ja-JP" sz="1600" dirty="0" smtClean="0">
                <a:latin typeface="Apple Symbols" charset="0"/>
                <a:ea typeface="Apple Symbols" charset="0"/>
                <a:cs typeface="Apple Symbols" charset="0"/>
              </a:rPr>
              <a:t>.</a:t>
            </a:r>
            <a:endParaRPr lang="en-US" altLang="ja-JP" sz="1600" dirty="0">
              <a:latin typeface="Apple Symbols" charset="0"/>
              <a:ea typeface="Apple Symbols" charset="0"/>
              <a:cs typeface="Apple Symbols" charset="0"/>
            </a:endParaRPr>
          </a:p>
        </p:txBody>
      </p:sp>
      <p:sp>
        <p:nvSpPr>
          <p:cNvPr id="9" name="コンテンツ プレースホルダー 8"/>
          <p:cNvSpPr txBox="1">
            <a:spLocks/>
          </p:cNvSpPr>
          <p:nvPr/>
        </p:nvSpPr>
        <p:spPr>
          <a:xfrm>
            <a:off x="6525403" y="2285999"/>
            <a:ext cx="4447786" cy="358140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dirty="0">
                <a:latin typeface="Hiragino Kaku Gothic ProN W3" charset="-128"/>
                <a:ea typeface="Hiragino Kaku Gothic ProN W3" charset="-128"/>
                <a:cs typeface="Hiragino Kaku Gothic ProN W3" charset="-128"/>
              </a:rPr>
              <a:t>クエリ</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dirty="0">
                <a:latin typeface="Apple Symbols" charset="0"/>
                <a:ea typeface="Apple Symbols" charset="0"/>
                <a:cs typeface="Apple Symbols" charset="0"/>
              </a:rPr>
              <a:t>SELECT (SUM(?</a:t>
            </a:r>
            <a:r>
              <a:rPr lang="en-US" altLang="ja-JP" dirty="0" err="1">
                <a:latin typeface="Apple Symbols" charset="0"/>
                <a:ea typeface="Apple Symbols" charset="0"/>
                <a:cs typeface="Apple Symbols" charset="0"/>
              </a:rPr>
              <a:t>lprice</a:t>
            </a:r>
            <a:r>
              <a:rPr lang="en-US" altLang="ja-JP" dirty="0">
                <a:latin typeface="Apple Symbols" charset="0"/>
                <a:ea typeface="Apple Symbols" charset="0"/>
                <a:cs typeface="Apple Symbols" charset="0"/>
              </a:rPr>
              <a:t>) AS ?</a:t>
            </a:r>
            <a:r>
              <a:rPr lang="en-US" altLang="ja-JP" dirty="0" err="1">
                <a:latin typeface="Apple Symbols" charset="0"/>
                <a:ea typeface="Apple Symbols" charset="0"/>
                <a:cs typeface="Apple Symbols" charset="0"/>
              </a:rPr>
              <a:t>totalPrice</a:t>
            </a:r>
            <a:r>
              <a:rPr lang="en-US" altLang="ja-JP" dirty="0">
                <a:latin typeface="Apple Symbols" charset="0"/>
                <a:ea typeface="Apple Symbols" charset="0"/>
                <a:cs typeface="Apple Symbols" charset="0"/>
              </a:rPr>
              <a:t>)</a:t>
            </a:r>
            <a:br>
              <a:rPr lang="en-US" altLang="ja-JP" dirty="0">
                <a:latin typeface="Apple Symbols" charset="0"/>
                <a:ea typeface="Apple Symbols" charset="0"/>
                <a:cs typeface="Apple Symbols" charset="0"/>
              </a:rPr>
            </a:br>
            <a:r>
              <a:rPr lang="en-US" altLang="ja-JP" dirty="0">
                <a:latin typeface="Apple Symbols" charset="0"/>
                <a:ea typeface="Apple Symbols" charset="0"/>
                <a:cs typeface="Apple Symbols" charset="0"/>
              </a:rPr>
              <a:t>WHERE {</a:t>
            </a:r>
            <a:br>
              <a:rPr lang="en-US" altLang="ja-JP" dirty="0">
                <a:latin typeface="Apple Symbols" charset="0"/>
                <a:ea typeface="Apple Symbols" charset="0"/>
                <a:cs typeface="Apple Symbols" charset="0"/>
              </a:rPr>
            </a:br>
            <a:r>
              <a:rPr lang="en-US" altLang="ja-JP" dirty="0">
                <a:latin typeface="Apple Symbols" charset="0"/>
                <a:ea typeface="Apple Symbols" charset="0"/>
                <a:cs typeface="Apple Symbols" charset="0"/>
              </a:rPr>
              <a:t>  ?org :affiliates ?</a:t>
            </a:r>
            <a:r>
              <a:rPr lang="en-US" altLang="ja-JP" dirty="0" err="1">
                <a:latin typeface="Apple Symbols" charset="0"/>
                <a:ea typeface="Apple Symbols" charset="0"/>
                <a:cs typeface="Apple Symbols" charset="0"/>
              </a:rPr>
              <a:t>auth</a:t>
            </a:r>
            <a:r>
              <a:rPr lang="en-US" altLang="ja-JP" dirty="0">
                <a:latin typeface="Apple Symbols" charset="0"/>
                <a:ea typeface="Apple Symbols" charset="0"/>
                <a:cs typeface="Apple Symbols" charset="0"/>
              </a:rPr>
              <a:t> .</a:t>
            </a:r>
            <a:br>
              <a:rPr lang="en-US" altLang="ja-JP" dirty="0">
                <a:latin typeface="Apple Symbols" charset="0"/>
                <a:ea typeface="Apple Symbols" charset="0"/>
                <a:cs typeface="Apple Symbols" charset="0"/>
              </a:rPr>
            </a:br>
            <a:r>
              <a:rPr lang="en-US" altLang="ja-JP" dirty="0">
                <a:latin typeface="Apple Symbols" charset="0"/>
                <a:ea typeface="Apple Symbols" charset="0"/>
                <a:cs typeface="Apple Symbols" charset="0"/>
              </a:rPr>
              <a:t>  ?</a:t>
            </a:r>
            <a:r>
              <a:rPr lang="en-US" altLang="ja-JP" dirty="0" err="1">
                <a:latin typeface="Apple Symbols" charset="0"/>
                <a:ea typeface="Apple Symbols" charset="0"/>
                <a:cs typeface="Apple Symbols" charset="0"/>
              </a:rPr>
              <a:t>auth</a:t>
            </a:r>
            <a:r>
              <a:rPr lang="en-US" altLang="ja-JP" dirty="0">
                <a:latin typeface="Apple Symbols" charset="0"/>
                <a:ea typeface="Apple Symbols" charset="0"/>
                <a:cs typeface="Apple Symbols" charset="0"/>
              </a:rPr>
              <a:t> :</a:t>
            </a:r>
            <a:r>
              <a:rPr lang="en-US" altLang="ja-JP" dirty="0" err="1">
                <a:latin typeface="Apple Symbols" charset="0"/>
                <a:ea typeface="Apple Symbols" charset="0"/>
                <a:cs typeface="Apple Symbols" charset="0"/>
              </a:rPr>
              <a:t>writesBook</a:t>
            </a:r>
            <a:r>
              <a:rPr lang="en-US" altLang="ja-JP" dirty="0">
                <a:latin typeface="Apple Symbols" charset="0"/>
                <a:ea typeface="Apple Symbols" charset="0"/>
                <a:cs typeface="Apple Symbols" charset="0"/>
              </a:rPr>
              <a:t> ?book .</a:t>
            </a:r>
            <a:br>
              <a:rPr lang="en-US" altLang="ja-JP" dirty="0">
                <a:latin typeface="Apple Symbols" charset="0"/>
                <a:ea typeface="Apple Symbols" charset="0"/>
                <a:cs typeface="Apple Symbols" charset="0"/>
              </a:rPr>
            </a:br>
            <a:r>
              <a:rPr lang="en-US" altLang="ja-JP" dirty="0">
                <a:latin typeface="Apple Symbols" charset="0"/>
                <a:ea typeface="Apple Symbols" charset="0"/>
                <a:cs typeface="Apple Symbols" charset="0"/>
              </a:rPr>
              <a:t>  ?book :price ?</a:t>
            </a:r>
            <a:r>
              <a:rPr lang="en-US" altLang="ja-JP" dirty="0" err="1">
                <a:latin typeface="Apple Symbols" charset="0"/>
                <a:ea typeface="Apple Symbols" charset="0"/>
                <a:cs typeface="Apple Symbols" charset="0"/>
              </a:rPr>
              <a:t>lprice</a:t>
            </a:r>
            <a:r>
              <a:rPr lang="en-US" altLang="ja-JP" dirty="0">
                <a:latin typeface="Apple Symbols" charset="0"/>
                <a:ea typeface="Apple Symbols" charset="0"/>
                <a:cs typeface="Apple Symbols" charset="0"/>
              </a:rPr>
              <a:t> .}</a:t>
            </a:r>
            <a:br>
              <a:rPr lang="en-US" altLang="ja-JP" dirty="0">
                <a:latin typeface="Apple Symbols" charset="0"/>
                <a:ea typeface="Apple Symbols" charset="0"/>
                <a:cs typeface="Apple Symbols" charset="0"/>
              </a:rPr>
            </a:br>
            <a:r>
              <a:rPr lang="en-US" altLang="ja-JP" dirty="0">
                <a:latin typeface="Apple Symbols" charset="0"/>
                <a:ea typeface="Apple Symbols" charset="0"/>
                <a:cs typeface="Apple Symbols" charset="0"/>
              </a:rPr>
              <a:t>GROUP BY ?org</a:t>
            </a:r>
            <a:br>
              <a:rPr lang="en-US" altLang="ja-JP" dirty="0">
                <a:latin typeface="Apple Symbols" charset="0"/>
                <a:ea typeface="Apple Symbols" charset="0"/>
                <a:cs typeface="Apple Symbols" charset="0"/>
              </a:rPr>
            </a:br>
            <a:r>
              <a:rPr lang="en-US" altLang="ja-JP" dirty="0">
                <a:latin typeface="Apple Symbols" charset="0"/>
                <a:ea typeface="Apple Symbols" charset="0"/>
                <a:cs typeface="Apple Symbols" charset="0"/>
              </a:rPr>
              <a:t>HAVING (SUM(?</a:t>
            </a:r>
            <a:r>
              <a:rPr lang="en-US" altLang="ja-JP" dirty="0" err="1">
                <a:latin typeface="Apple Symbols" charset="0"/>
                <a:ea typeface="Apple Symbols" charset="0"/>
                <a:cs typeface="Apple Symbols" charset="0"/>
              </a:rPr>
              <a:t>lprice</a:t>
            </a:r>
            <a:r>
              <a:rPr lang="en-US" altLang="ja-JP" dirty="0">
                <a:latin typeface="Apple Symbols" charset="0"/>
                <a:ea typeface="Apple Symbols" charset="0"/>
                <a:cs typeface="Apple Symbols" charset="0"/>
              </a:rPr>
              <a:t>) &gt; 10)</a:t>
            </a:r>
            <a:endParaRPr lang="en-US" altLang="ja-JP" dirty="0" smtClean="0">
              <a:latin typeface="Hiragino Kaku Gothic ProN W3" charset="-128"/>
              <a:ea typeface="Hiragino Kaku Gothic ProN W3" charset="-128"/>
              <a:cs typeface="Hiragino Kaku Gothic ProN W3" charset="-128"/>
            </a:endParaRPr>
          </a:p>
          <a:p>
            <a:r>
              <a:rPr lang="ja-JP" altLang="en-US" dirty="0" smtClean="0">
                <a:latin typeface="Hiragino Kaku Gothic ProN W3" charset="-128"/>
                <a:ea typeface="Hiragino Kaku Gothic ProN W3" charset="-128"/>
                <a:cs typeface="Hiragino Kaku Gothic ProN W3" charset="-128"/>
              </a:rPr>
              <a:t>クエリ結果</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519380430"/>
              </p:ext>
            </p:extLst>
          </p:nvPr>
        </p:nvGraphicFramePr>
        <p:xfrm>
          <a:off x="6917266" y="5256952"/>
          <a:ext cx="4055534" cy="741680"/>
        </p:xfrm>
        <a:graphic>
          <a:graphicData uri="http://schemas.openxmlformats.org/drawingml/2006/table">
            <a:tbl>
              <a:tblPr firstRow="1" bandRow="1">
                <a:tableStyleId>{5C22544A-7EE6-4342-B048-85BDC9FD1C3A}</a:tableStyleId>
              </a:tblPr>
              <a:tblGrid>
                <a:gridCol w="4055534"/>
              </a:tblGrid>
              <a:tr h="370840">
                <a:tc>
                  <a:txBody>
                    <a:bodyPr/>
                    <a:lstStyle/>
                    <a:p>
                      <a:pPr algn="ctr"/>
                      <a:r>
                        <a:rPr kumimoji="1" lang="en-US" altLang="ja-JP" dirty="0" err="1" smtClean="0">
                          <a:latin typeface="Apple Symbols" charset="0"/>
                          <a:ea typeface="Apple Symbols" charset="0"/>
                          <a:cs typeface="Apple Symbols" charset="0"/>
                        </a:rPr>
                        <a:t>totalPrice</a:t>
                      </a:r>
                      <a:endParaRPr kumimoji="1" lang="ja-JP" altLang="en-US" dirty="0">
                        <a:latin typeface="Apple Symbols" charset="0"/>
                        <a:ea typeface="Apple Symbols" charset="0"/>
                        <a:cs typeface="Apple Symbols" charset="0"/>
                      </a:endParaRPr>
                    </a:p>
                  </a:txBody>
                  <a:tcPr/>
                </a:tc>
              </a:tr>
              <a:tr h="370840">
                <a:tc>
                  <a:txBody>
                    <a:bodyPr/>
                    <a:lstStyle/>
                    <a:p>
                      <a:pPr algn="ctr"/>
                      <a:r>
                        <a:rPr lang="en-US" altLang="ja-JP" sz="1800" dirty="0" smtClean="0">
                          <a:latin typeface="Apple Symbols" charset="0"/>
                          <a:ea typeface="Apple Symbols" charset="0"/>
                          <a:cs typeface="Apple Symbols" charset="0"/>
                        </a:rPr>
                        <a:t>21</a:t>
                      </a:r>
                      <a:endParaRPr kumimoji="1" lang="ja-JP" altLang="en-US" dirty="0">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942425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サブクエリ</a:t>
            </a:r>
            <a:endParaRPr kumimoji="1" lang="ja-JP" altLang="en-US" b="1" dirty="0">
              <a:latin typeface="Hiragino Kaku Gothic ProN W6" charset="-128"/>
              <a:ea typeface="Hiragino Kaku Gothic ProN W6" charset="-128"/>
              <a:cs typeface="Hiragino Kaku Gothic ProN W6" charset="-128"/>
            </a:endParaRPr>
          </a:p>
        </p:txBody>
      </p:sp>
      <p:sp>
        <p:nvSpPr>
          <p:cNvPr id="8" name="コンテンツ プレースホルダー 7"/>
          <p:cNvSpPr>
            <a:spLocks noGrp="1"/>
          </p:cNvSpPr>
          <p:nvPr>
            <p:ph sz="half" idx="1"/>
          </p:nvPr>
        </p:nvSpPr>
        <p:spPr>
          <a:xfrm>
            <a:off x="1371600" y="2285999"/>
            <a:ext cx="4447786"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データ</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alice</a:t>
            </a:r>
            <a:r>
              <a:rPr lang="en-US" altLang="ja-JP" sz="1600" dirty="0">
                <a:latin typeface="Apple Symbols" charset="0"/>
                <a:ea typeface="Apple Symbols" charset="0"/>
                <a:cs typeface="Apple Symbols" charset="0"/>
              </a:rPr>
              <a:t> :name "Alice", "Alice Foo", "</a:t>
            </a:r>
            <a:r>
              <a:rPr lang="en-US" altLang="ja-JP" sz="1600" dirty="0" smtClean="0">
                <a:latin typeface="Apple Symbols" charset="0"/>
                <a:ea typeface="Apple Symbols" charset="0"/>
                <a:cs typeface="Apple Symbols" charset="0"/>
              </a:rPr>
              <a:t>A. Foo</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alice</a:t>
            </a:r>
            <a:r>
              <a:rPr lang="en-US" altLang="ja-JP" sz="1600" dirty="0">
                <a:latin typeface="Apple Symbols" charset="0"/>
                <a:ea typeface="Apple Symbols" charset="0"/>
                <a:cs typeface="Apple Symbols" charset="0"/>
              </a:rPr>
              <a:t> :knows :bob, :carol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bob :name "Bob", "Bob Bar", "B. Bar"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carol :name "Carol", "Carol Baz", "C. Baz" </a:t>
            </a:r>
            <a:r>
              <a:rPr lang="en-US" altLang="ja-JP" sz="1600" dirty="0" smtClean="0">
                <a:latin typeface="Apple Symbols" charset="0"/>
                <a:ea typeface="Apple Symbols" charset="0"/>
                <a:cs typeface="Apple Symbols" charset="0"/>
              </a:rPr>
              <a:t>.</a:t>
            </a:r>
          </a:p>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SELECT </a:t>
            </a:r>
            <a:r>
              <a:rPr lang="en-US" altLang="ja-JP" sz="1600" dirty="0">
                <a:latin typeface="Apple Symbols" charset="0"/>
                <a:ea typeface="Apple Symbols" charset="0"/>
                <a:cs typeface="Apple Symbols" charset="0"/>
              </a:rPr>
              <a:t>?y ?</a:t>
            </a:r>
            <a:r>
              <a:rPr lang="en-US" altLang="ja-JP" sz="1600" dirty="0" err="1" smtClean="0">
                <a:latin typeface="Apple Symbols" charset="0"/>
                <a:ea typeface="Apple Symbols" charset="0"/>
                <a:cs typeface="Apple Symbols" charset="0"/>
              </a:rPr>
              <a:t>minName</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alice</a:t>
            </a:r>
            <a:r>
              <a:rPr lang="en-US" altLang="ja-JP" sz="1600" dirty="0">
                <a:latin typeface="Apple Symbols" charset="0"/>
                <a:ea typeface="Apple Symbols" charset="0"/>
                <a:cs typeface="Apple Symbols" charset="0"/>
              </a:rPr>
              <a:t> :knows ?y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 </a:t>
            </a:r>
            <a:r>
              <a:rPr lang="en-US" altLang="ja-JP" sz="1600" dirty="0">
                <a:latin typeface="Apple Symbols" charset="0"/>
                <a:ea typeface="Apple Symbols" charset="0"/>
                <a:cs typeface="Apple Symbols" charset="0"/>
              </a:rPr>
              <a:t>SELECT ?y (MIN(?name) AS ?</a:t>
            </a:r>
            <a:r>
              <a:rPr lang="en-US" altLang="ja-JP" sz="1600" dirty="0" err="1">
                <a:latin typeface="Apple Symbols" charset="0"/>
                <a:ea typeface="Apple Symbols" charset="0"/>
                <a:cs typeface="Apple Symbols" charset="0"/>
              </a:rPr>
              <a:t>minName</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WHERE { ?</a:t>
            </a:r>
            <a:r>
              <a:rPr lang="en-US" altLang="ja-JP" sz="1600" dirty="0">
                <a:latin typeface="Apple Symbols" charset="0"/>
                <a:ea typeface="Apple Symbols" charset="0"/>
                <a:cs typeface="Apple Symbols" charset="0"/>
              </a:rPr>
              <a:t>y :name ?name </a:t>
            </a:r>
            <a:r>
              <a:rPr lang="en-US" altLang="ja-JP" sz="1600" dirty="0" smtClean="0">
                <a:latin typeface="Apple Symbols" charset="0"/>
                <a:ea typeface="Apple Symbols" charset="0"/>
                <a:cs typeface="Apple Symbols" charset="0"/>
              </a:rPr>
              <a:t>.</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GROUP </a:t>
            </a:r>
            <a:r>
              <a:rPr lang="en-US" altLang="ja-JP" sz="1600" dirty="0">
                <a:latin typeface="Apple Symbols" charset="0"/>
                <a:ea typeface="Apple Symbols" charset="0"/>
                <a:cs typeface="Apple Symbols" charset="0"/>
              </a:rPr>
              <a:t>BY ?</a:t>
            </a:r>
            <a:r>
              <a:rPr lang="en-US" altLang="ja-JP" sz="1600" dirty="0" smtClean="0">
                <a:latin typeface="Apple Symbols" charset="0"/>
                <a:ea typeface="Apple Symbols" charset="0"/>
                <a:cs typeface="Apple Symbols" charset="0"/>
              </a:rPr>
              <a:t>y</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endParaRPr lang="en-US" altLang="ja-JP" sz="1600" dirty="0">
              <a:latin typeface="Apple Symbols" charset="0"/>
              <a:ea typeface="Apple Symbols" charset="0"/>
              <a:cs typeface="Apple Symbols" charset="0"/>
            </a:endParaRPr>
          </a:p>
        </p:txBody>
      </p:sp>
      <p:sp>
        <p:nvSpPr>
          <p:cNvPr id="9" name="コンテンツ プレースホルダー 8"/>
          <p:cNvSpPr txBox="1">
            <a:spLocks/>
          </p:cNvSpPr>
          <p:nvPr/>
        </p:nvSpPr>
        <p:spPr>
          <a:xfrm>
            <a:off x="6525403" y="2285999"/>
            <a:ext cx="4447786" cy="358140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dirty="0" smtClean="0">
                <a:latin typeface="Hiragino Kaku Gothic ProN W3" charset="-128"/>
                <a:ea typeface="Hiragino Kaku Gothic ProN W3" charset="-128"/>
                <a:cs typeface="Hiragino Kaku Gothic ProN W3" charset="-128"/>
              </a:rPr>
              <a:t>クエリ結果</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661843728"/>
              </p:ext>
            </p:extLst>
          </p:nvPr>
        </p:nvGraphicFramePr>
        <p:xfrm>
          <a:off x="6917266" y="2843952"/>
          <a:ext cx="4055534" cy="1112520"/>
        </p:xfrm>
        <a:graphic>
          <a:graphicData uri="http://schemas.openxmlformats.org/drawingml/2006/table">
            <a:tbl>
              <a:tblPr firstRow="1" bandRow="1">
                <a:tableStyleId>{5C22544A-7EE6-4342-B048-85BDC9FD1C3A}</a:tableStyleId>
              </a:tblPr>
              <a:tblGrid>
                <a:gridCol w="2027767"/>
                <a:gridCol w="2027767"/>
              </a:tblGrid>
              <a:tr h="370840">
                <a:tc>
                  <a:txBody>
                    <a:bodyPr/>
                    <a:lstStyle/>
                    <a:p>
                      <a:pPr algn="ctr"/>
                      <a:r>
                        <a:rPr kumimoji="1" lang="en-US" altLang="ja-JP" dirty="0" smtClean="0">
                          <a:latin typeface="Apple Symbols" charset="0"/>
                          <a:ea typeface="Apple Symbols" charset="0"/>
                          <a:cs typeface="Apple Symbols" charset="0"/>
                        </a:rPr>
                        <a:t>y</a:t>
                      </a:r>
                      <a:endParaRPr kumimoji="1" lang="ja-JP" altLang="en-US" dirty="0">
                        <a:latin typeface="Apple Symbols" charset="0"/>
                        <a:ea typeface="Apple Symbols" charset="0"/>
                        <a:cs typeface="Apple Symbols" charset="0"/>
                      </a:endParaRPr>
                    </a:p>
                  </a:txBody>
                  <a:tcPr/>
                </a:tc>
                <a:tc>
                  <a:txBody>
                    <a:bodyPr/>
                    <a:lstStyle/>
                    <a:p>
                      <a:pPr algn="ctr"/>
                      <a:r>
                        <a:rPr kumimoji="1" lang="en-US" altLang="ja-JP" dirty="0" err="1" smtClean="0">
                          <a:latin typeface="Apple Symbols" charset="0"/>
                          <a:ea typeface="Apple Symbols" charset="0"/>
                          <a:cs typeface="Apple Symbols" charset="0"/>
                        </a:rPr>
                        <a:t>minName</a:t>
                      </a:r>
                      <a:endParaRPr kumimoji="1" lang="ja-JP" altLang="en-US" dirty="0">
                        <a:latin typeface="Apple Symbols" charset="0"/>
                        <a:ea typeface="Apple Symbols" charset="0"/>
                        <a:cs typeface="Apple Symbols" charset="0"/>
                      </a:endParaRPr>
                    </a:p>
                  </a:txBody>
                  <a:tcPr/>
                </a:tc>
              </a:tr>
              <a:tr h="370840">
                <a:tc>
                  <a:txBody>
                    <a:bodyPr/>
                    <a:lstStyle/>
                    <a:p>
                      <a:pPr algn="ctr"/>
                      <a:r>
                        <a:rPr lang="en-US" altLang="ja-JP" sz="1800" dirty="0" smtClean="0">
                          <a:latin typeface="Apple Symbols" charset="0"/>
                          <a:ea typeface="Apple Symbols" charset="0"/>
                          <a:cs typeface="Apple Symbols" charset="0"/>
                        </a:rPr>
                        <a:t>:bob</a:t>
                      </a:r>
                      <a:endParaRPr kumimoji="1" lang="ja-JP" altLang="en-US" dirty="0">
                        <a:latin typeface="Apple Symbols" charset="0"/>
                        <a:ea typeface="Apple Symbols" charset="0"/>
                        <a:cs typeface="Apple Symbols" charset="0"/>
                      </a:endParaRPr>
                    </a:p>
                  </a:txBody>
                  <a:tcPr/>
                </a:tc>
                <a:tc>
                  <a:txBody>
                    <a:bodyPr/>
                    <a:lstStyle/>
                    <a:p>
                      <a:pPr algn="ctr"/>
                      <a:r>
                        <a:rPr lang="en-US" altLang="ja-JP" sz="1800" dirty="0" smtClean="0">
                          <a:latin typeface="Apple Symbols" charset="0"/>
                          <a:ea typeface="Apple Symbols" charset="0"/>
                          <a:cs typeface="Apple Symbols" charset="0"/>
                        </a:rPr>
                        <a:t>"B. Bar"</a:t>
                      </a:r>
                      <a:endParaRPr kumimoji="1" lang="ja-JP" altLang="en-US" dirty="0">
                        <a:latin typeface="Apple Symbols" charset="0"/>
                        <a:ea typeface="Apple Symbols" charset="0"/>
                        <a:cs typeface="Apple Symbols" charset="0"/>
                      </a:endParaRPr>
                    </a:p>
                  </a:txBody>
                  <a:tcPr/>
                </a:tc>
              </a:tr>
              <a:tr h="370840">
                <a:tc>
                  <a:txBody>
                    <a:bodyPr/>
                    <a:lstStyle/>
                    <a:p>
                      <a:pPr algn="ctr"/>
                      <a:r>
                        <a:rPr kumimoji="1" lang="en-US" altLang="ja-JP" dirty="0" smtClean="0">
                          <a:latin typeface="Apple Symbols" charset="0"/>
                          <a:ea typeface="Apple Symbols" charset="0"/>
                          <a:cs typeface="Apple Symbols" charset="0"/>
                        </a:rPr>
                        <a:t>:carol</a:t>
                      </a:r>
                      <a:endParaRPr kumimoji="1" lang="ja-JP" altLang="en-US" dirty="0">
                        <a:latin typeface="Apple Symbols" charset="0"/>
                        <a:ea typeface="Apple Symbols" charset="0"/>
                        <a:cs typeface="Apple Symbols" charset="0"/>
                      </a:endParaRPr>
                    </a:p>
                  </a:txBody>
                  <a:tcPr/>
                </a:tc>
                <a:tc>
                  <a:txBody>
                    <a:bodyPr/>
                    <a:lstStyle/>
                    <a:p>
                      <a:pPr algn="ctr"/>
                      <a:r>
                        <a:rPr lang="en-US" altLang="ja-JP" sz="1800" dirty="0" smtClean="0">
                          <a:latin typeface="Apple Symbols" charset="0"/>
                          <a:ea typeface="Apple Symbols" charset="0"/>
                          <a:cs typeface="Apple Symbols" charset="0"/>
                        </a:rPr>
                        <a:t>"C. Baz"</a:t>
                      </a:r>
                      <a:endParaRPr kumimoji="1" lang="ja-JP" altLang="en-US" dirty="0">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1504942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latin typeface="Hiragino Kaku Gothic ProN W6" charset="-128"/>
                <a:ea typeface="Hiragino Kaku Gothic ProN W6" charset="-128"/>
                <a:cs typeface="Hiragino Kaku Gothic ProN W6" charset="-128"/>
              </a:rPr>
              <a:t>RDF</a:t>
            </a:r>
            <a:r>
              <a:rPr lang="ja-JP" altLang="en-US" b="1" dirty="0">
                <a:latin typeface="Hiragino Kaku Gothic ProN W6" charset="-128"/>
                <a:ea typeface="Hiragino Kaku Gothic ProN W6" charset="-128"/>
                <a:cs typeface="Hiragino Kaku Gothic ProN W6" charset="-128"/>
              </a:rPr>
              <a:t>データセット</a:t>
            </a:r>
            <a:endParaRPr kumimoji="1" lang="ja-JP" altLang="en-US" b="1" dirty="0">
              <a:latin typeface="Hiragino Kaku Gothic ProN W6" charset="-128"/>
              <a:ea typeface="Hiragino Kaku Gothic ProN W6" charset="-128"/>
              <a:cs typeface="Hiragino Kaku Gothic ProN W6" charset="-128"/>
            </a:endParaRPr>
          </a:p>
        </p:txBody>
      </p:sp>
      <p:sp>
        <p:nvSpPr>
          <p:cNvPr id="8" name="コンテンツ プレースホルダー 7"/>
          <p:cNvSpPr>
            <a:spLocks noGrp="1"/>
          </p:cNvSpPr>
          <p:nvPr>
            <p:ph sz="half" idx="1"/>
          </p:nvPr>
        </p:nvSpPr>
        <p:spPr>
          <a:xfrm>
            <a:off x="1371600" y="2285999"/>
            <a:ext cx="4447786" cy="3581401"/>
          </a:xfrm>
        </p:spPr>
        <p:txBody>
          <a:bodyPr>
            <a:normAutofit lnSpcReduction="10000"/>
          </a:bodyPr>
          <a:lstStyle/>
          <a:p>
            <a:r>
              <a:rPr lang="ja-JP" altLang="en-US" dirty="0" smtClean="0">
                <a:latin typeface="Hiragino Kaku Gothic ProN W3" charset="-128"/>
                <a:ea typeface="Hiragino Kaku Gothic ProN W3" charset="-128"/>
                <a:cs typeface="Hiragino Kaku Gothic ProN W3" charset="-128"/>
              </a:rPr>
              <a:t>データ</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g:graph1 </a:t>
            </a:r>
            <a:r>
              <a:rPr lang="en-US" altLang="ja-JP" sz="1600" dirty="0" err="1">
                <a:latin typeface="Apple Symbols" charset="0"/>
                <a:ea typeface="Apple Symbols" charset="0"/>
                <a:cs typeface="Apple Symbols" charset="0"/>
              </a:rPr>
              <a:t>dc:publisher</a:t>
            </a:r>
            <a:r>
              <a:rPr lang="en-US" altLang="ja-JP" sz="1600" dirty="0">
                <a:latin typeface="Apple Symbols" charset="0"/>
                <a:ea typeface="Apple Symbols" charset="0"/>
                <a:cs typeface="Apple Symbols" charset="0"/>
              </a:rPr>
              <a:t> "Bob"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g:graph1 </a:t>
            </a:r>
            <a:r>
              <a:rPr lang="en-US" altLang="ja-JP" sz="1600" dirty="0" err="1">
                <a:latin typeface="Apple Symbols" charset="0"/>
                <a:ea typeface="Apple Symbols" charset="0"/>
                <a:cs typeface="Apple Symbols" charset="0"/>
              </a:rPr>
              <a:t>dc:date</a:t>
            </a:r>
            <a:r>
              <a:rPr lang="en-US" altLang="ja-JP" sz="1600" dirty="0">
                <a:latin typeface="Apple Symbols" charset="0"/>
                <a:ea typeface="Apple Symbols" charset="0"/>
                <a:cs typeface="Apple Symbols" charset="0"/>
              </a:rPr>
              <a:t> "2004-12-06"^^</a:t>
            </a:r>
            <a:r>
              <a:rPr lang="en-US" altLang="ja-JP" sz="1600" dirty="0" err="1">
                <a:latin typeface="Apple Symbols" charset="0"/>
                <a:ea typeface="Apple Symbols" charset="0"/>
                <a:cs typeface="Apple Symbols" charset="0"/>
              </a:rPr>
              <a:t>xsd:date</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g:graph2 </a:t>
            </a:r>
            <a:r>
              <a:rPr lang="en-US" altLang="ja-JP" sz="1600" dirty="0" err="1">
                <a:latin typeface="Apple Symbols" charset="0"/>
                <a:ea typeface="Apple Symbols" charset="0"/>
                <a:cs typeface="Apple Symbols" charset="0"/>
              </a:rPr>
              <a:t>dc:publisher</a:t>
            </a:r>
            <a:r>
              <a:rPr lang="en-US" altLang="ja-JP" sz="1600" dirty="0">
                <a:latin typeface="Apple Symbols" charset="0"/>
                <a:ea typeface="Apple Symbols" charset="0"/>
                <a:cs typeface="Apple Symbols" charset="0"/>
              </a:rPr>
              <a:t> "Bob"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g:graph2 </a:t>
            </a:r>
            <a:r>
              <a:rPr lang="en-US" altLang="ja-JP" sz="1600" dirty="0" err="1">
                <a:latin typeface="Apple Symbols" charset="0"/>
                <a:ea typeface="Apple Symbols" charset="0"/>
                <a:cs typeface="Apple Symbols" charset="0"/>
              </a:rPr>
              <a:t>dc:date</a:t>
            </a:r>
            <a:r>
              <a:rPr lang="en-US" altLang="ja-JP" sz="1600" dirty="0">
                <a:latin typeface="Apple Symbols" charset="0"/>
                <a:ea typeface="Apple Symbols" charset="0"/>
                <a:cs typeface="Apple Symbols" charset="0"/>
              </a:rPr>
              <a:t> "2005-01-10"^^</a:t>
            </a:r>
            <a:r>
              <a:rPr lang="en-US" altLang="ja-JP" sz="1600" dirty="0" err="1">
                <a:latin typeface="Apple Symbols" charset="0"/>
                <a:ea typeface="Apple Symbols" charset="0"/>
                <a:cs typeface="Apple Symbols" charset="0"/>
              </a:rPr>
              <a:t>xsd:date</a:t>
            </a:r>
            <a:r>
              <a:rPr lang="en-US" altLang="ja-JP" sz="1600" dirty="0">
                <a:latin typeface="Apple Symbols" charset="0"/>
                <a:ea typeface="Apple Symbols" charset="0"/>
                <a:cs typeface="Apple Symbols" charset="0"/>
              </a:rPr>
              <a:t> .</a:t>
            </a:r>
            <a:br>
              <a:rPr lang="en-US" altLang="ja-JP" sz="1600" dirty="0">
                <a:latin typeface="Apple Symbols" charset="0"/>
                <a:ea typeface="Apple Symbols" charset="0"/>
                <a:cs typeface="Apple Symbols" charset="0"/>
              </a:rPr>
            </a:br>
            <a:r>
              <a:rPr lang="en-US" altLang="ja-JP" sz="1600" dirty="0">
                <a:latin typeface="Apple Symbols" charset="0"/>
                <a:ea typeface="Apple Symbols" charset="0"/>
                <a:cs typeface="Apple Symbols" charset="0"/>
              </a:rPr>
              <a:t/>
            </a:r>
            <a:br>
              <a:rPr lang="en-US" altLang="ja-JP" sz="1600" dirty="0">
                <a:latin typeface="Apple Symbols" charset="0"/>
                <a:ea typeface="Apple Symbols" charset="0"/>
                <a:cs typeface="Apple Symbols" charset="0"/>
              </a:rPr>
            </a:br>
            <a:r>
              <a:rPr lang="en-US" altLang="ja-JP" sz="1600" dirty="0">
                <a:latin typeface="Apple Symbols" charset="0"/>
                <a:ea typeface="Apple Symbols" charset="0"/>
                <a:cs typeface="Apple Symbols" charset="0"/>
              </a:rPr>
              <a:t>_:a </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"Alice"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a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&lt;</a:t>
            </a:r>
            <a:r>
              <a:rPr lang="en-US" altLang="ja-JP" sz="1600" dirty="0" err="1">
                <a:latin typeface="Apple Symbols" charset="0"/>
                <a:ea typeface="Apple Symbols" charset="0"/>
                <a:cs typeface="Apple Symbols" charset="0"/>
              </a:rPr>
              <a:t>mailto:alice@work.example</a:t>
            </a:r>
            <a:r>
              <a:rPr lang="en-US" altLang="ja-JP" sz="1600" dirty="0">
                <a:latin typeface="Apple Symbols" charset="0"/>
                <a:ea typeface="Apple Symbols" charset="0"/>
                <a:cs typeface="Apple Symbols" charset="0"/>
              </a:rPr>
              <a:t>&gt;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b </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"Bob"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b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&lt;</a:t>
            </a:r>
            <a:r>
              <a:rPr lang="en-US" altLang="ja-JP" sz="1600" dirty="0" err="1">
                <a:latin typeface="Apple Symbols" charset="0"/>
                <a:ea typeface="Apple Symbols" charset="0"/>
                <a:cs typeface="Apple Symbols" charset="0"/>
              </a:rPr>
              <a:t>mailto:bob@oldcorp.example.org</a:t>
            </a:r>
            <a:r>
              <a:rPr lang="en-US" altLang="ja-JP" sz="1600" dirty="0">
                <a:latin typeface="Apple Symbols" charset="0"/>
                <a:ea typeface="Apple Symbols" charset="0"/>
                <a:cs typeface="Apple Symbols" charset="0"/>
              </a:rPr>
              <a:t>&gt;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a:latin typeface="Apple Symbols" charset="0"/>
                <a:ea typeface="Apple Symbols" charset="0"/>
                <a:cs typeface="Apple Symbols" charset="0"/>
              </a:rPr>
              <a:t/>
            </a:r>
            <a:br>
              <a:rPr lang="en-US" altLang="ja-JP" sz="1600" dirty="0">
                <a:latin typeface="Apple Symbols" charset="0"/>
                <a:ea typeface="Apple Symbols" charset="0"/>
                <a:cs typeface="Apple Symbols" charset="0"/>
              </a:rPr>
            </a:br>
            <a:r>
              <a:rPr lang="en-US" altLang="ja-JP" sz="1600" dirty="0">
                <a:latin typeface="Apple Symbols" charset="0"/>
                <a:ea typeface="Apple Symbols" charset="0"/>
                <a:cs typeface="Apple Symbols" charset="0"/>
              </a:rPr>
              <a:t>_:a </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"Alice"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a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&lt;</a:t>
            </a:r>
            <a:r>
              <a:rPr lang="en-US" altLang="ja-JP" sz="1600" dirty="0" err="1" smtClean="0">
                <a:latin typeface="Apple Symbols" charset="0"/>
                <a:ea typeface="Apple Symbols" charset="0"/>
                <a:cs typeface="Apple Symbols" charset="0"/>
              </a:rPr>
              <a:t>mailto:alice@work.example</a:t>
            </a:r>
            <a:r>
              <a:rPr lang="en-US" altLang="ja-JP" sz="1600" dirty="0" smtClean="0">
                <a:latin typeface="Apple Symbols" charset="0"/>
                <a:ea typeface="Apple Symbols" charset="0"/>
                <a:cs typeface="Apple Symbols" charset="0"/>
              </a:rPr>
              <a:t>&gt;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b </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Bob"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_:</a:t>
            </a:r>
            <a:r>
              <a:rPr lang="en-US" altLang="ja-JP" sz="1600" dirty="0">
                <a:latin typeface="Apple Symbols" charset="0"/>
                <a:ea typeface="Apple Symbols" charset="0"/>
                <a:cs typeface="Apple Symbols" charset="0"/>
              </a:rPr>
              <a:t>b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&lt;</a:t>
            </a:r>
            <a:r>
              <a:rPr lang="en-US" altLang="ja-JP" sz="1600" dirty="0" err="1">
                <a:latin typeface="Apple Symbols" charset="0"/>
                <a:ea typeface="Apple Symbols" charset="0"/>
                <a:cs typeface="Apple Symbols" charset="0"/>
              </a:rPr>
              <a:t>mailto:bob@newcorp.example.org</a:t>
            </a:r>
            <a:r>
              <a:rPr lang="en-US" altLang="ja-JP" sz="1600" dirty="0">
                <a:latin typeface="Apple Symbols" charset="0"/>
                <a:ea typeface="Apple Symbols" charset="0"/>
                <a:cs typeface="Apple Symbols" charset="0"/>
              </a:rPr>
              <a:t>&gt; .</a:t>
            </a:r>
          </a:p>
        </p:txBody>
      </p:sp>
      <p:sp>
        <p:nvSpPr>
          <p:cNvPr id="9" name="コンテンツ プレースホルダー 8"/>
          <p:cNvSpPr txBox="1">
            <a:spLocks/>
          </p:cNvSpPr>
          <p:nvPr/>
        </p:nvSpPr>
        <p:spPr>
          <a:xfrm>
            <a:off x="6525403" y="2285999"/>
            <a:ext cx="4447786" cy="358140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SELECT </a:t>
            </a:r>
            <a:r>
              <a:rPr lang="en-US" altLang="ja-JP" sz="1600" dirty="0">
                <a:latin typeface="Apple Symbols" charset="0"/>
                <a:ea typeface="Apple Symbols" charset="0"/>
                <a:cs typeface="Apple Symbols" charset="0"/>
              </a:rPr>
              <a:t>?name ?</a:t>
            </a:r>
            <a:r>
              <a:rPr lang="en-US" altLang="ja-JP" sz="1600" dirty="0" err="1">
                <a:latin typeface="Apple Symbols" charset="0"/>
                <a:ea typeface="Apple Symbols" charset="0"/>
                <a:cs typeface="Apple Symbols" charset="0"/>
              </a:rPr>
              <a:t>mbox</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date</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g </a:t>
            </a:r>
            <a:r>
              <a:rPr lang="en-US" altLang="ja-JP" sz="1600" dirty="0" err="1">
                <a:latin typeface="Apple Symbols" charset="0"/>
                <a:ea typeface="Apple Symbols" charset="0"/>
                <a:cs typeface="Apple Symbols" charset="0"/>
              </a:rPr>
              <a:t>dc:publisher</a:t>
            </a:r>
            <a:r>
              <a:rPr lang="en-US" altLang="ja-JP" sz="1600" dirty="0">
                <a:latin typeface="Apple Symbols" charset="0"/>
                <a:ea typeface="Apple Symbols" charset="0"/>
                <a:cs typeface="Apple Symbols" charset="0"/>
              </a:rPr>
              <a:t> ?name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err="1" smtClean="0">
                <a:latin typeface="Apple Symbols" charset="0"/>
                <a:ea typeface="Apple Symbols" charset="0"/>
                <a:cs typeface="Apple Symbols" charset="0"/>
              </a:rPr>
              <a:t>dc:date</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?date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GRAPH </a:t>
            </a:r>
            <a:r>
              <a:rPr lang="en-US" altLang="ja-JP" sz="1600" dirty="0">
                <a:latin typeface="Apple Symbols" charset="0"/>
                <a:ea typeface="Apple Symbols" charset="0"/>
                <a:cs typeface="Apple Symbols" charset="0"/>
              </a:rPr>
              <a:t>?</a:t>
            </a:r>
            <a:r>
              <a:rPr lang="en-US" altLang="ja-JP" sz="1600" dirty="0" smtClean="0">
                <a:latin typeface="Apple Symbols" charset="0"/>
                <a:ea typeface="Apple Symbols" charset="0"/>
                <a:cs typeface="Apple Symbols" charset="0"/>
              </a:rPr>
              <a:t>g</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 ?</a:t>
            </a:r>
            <a:r>
              <a:rPr lang="en-US" altLang="ja-JP" sz="1600" dirty="0">
                <a:latin typeface="Apple Symbols" charset="0"/>
                <a:ea typeface="Apple Symbols" charset="0"/>
                <a:cs typeface="Apple Symbols" charset="0"/>
              </a:rPr>
              <a:t>person </a:t>
            </a:r>
            <a:r>
              <a:rPr lang="en-US" altLang="ja-JP" sz="1600" dirty="0" err="1">
                <a:latin typeface="Apple Symbols" charset="0"/>
                <a:ea typeface="Apple Symbols" charset="0"/>
                <a:cs typeface="Apple Symbols" charset="0"/>
              </a:rPr>
              <a:t>foaf:name</a:t>
            </a:r>
            <a:r>
              <a:rPr lang="en-US" altLang="ja-JP" sz="1600" dirty="0">
                <a:latin typeface="Apple Symbols" charset="0"/>
                <a:ea typeface="Apple Symbols" charset="0"/>
                <a:cs typeface="Apple Symbols" charset="0"/>
              </a:rPr>
              <a:t> ?name ; </a:t>
            </a:r>
            <a:r>
              <a:rPr lang="en-US" altLang="ja-JP" sz="1600" dirty="0" err="1">
                <a:latin typeface="Apple Symbols" charset="0"/>
                <a:ea typeface="Apple Symbols" charset="0"/>
                <a:cs typeface="Apple Symbols" charset="0"/>
              </a:rPr>
              <a:t>foaf:mbox</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mbox</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t>
            </a:r>
          </a:p>
          <a:p>
            <a:r>
              <a:rPr lang="ja-JP" altLang="en-US" dirty="0" smtClean="0">
                <a:latin typeface="Hiragino Kaku Gothic ProN W3" charset="-128"/>
                <a:ea typeface="Hiragino Kaku Gothic ProN W3" charset="-128"/>
                <a:cs typeface="Hiragino Kaku Gothic ProN W3" charset="-128"/>
              </a:rPr>
              <a:t>クエリ結果</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812512304"/>
              </p:ext>
            </p:extLst>
          </p:nvPr>
        </p:nvGraphicFramePr>
        <p:xfrm>
          <a:off x="5819386" y="4836160"/>
          <a:ext cx="6005510" cy="1031240"/>
        </p:xfrm>
        <a:graphic>
          <a:graphicData uri="http://schemas.openxmlformats.org/drawingml/2006/table">
            <a:tbl>
              <a:tblPr firstRow="1" bandRow="1">
                <a:tableStyleId>{5C22544A-7EE6-4342-B048-85BDC9FD1C3A}</a:tableStyleId>
              </a:tblPr>
              <a:tblGrid>
                <a:gridCol w="866580"/>
                <a:gridCol w="2756164"/>
                <a:gridCol w="2382766"/>
              </a:tblGrid>
              <a:tr h="332740">
                <a:tc>
                  <a:txBody>
                    <a:bodyPr/>
                    <a:lstStyle/>
                    <a:p>
                      <a:pPr algn="ctr"/>
                      <a:r>
                        <a:rPr kumimoji="1" lang="en-US" altLang="ja-JP" dirty="0" smtClean="0">
                          <a:latin typeface="Apple Symbols" charset="0"/>
                          <a:ea typeface="Apple Symbols" charset="0"/>
                          <a:cs typeface="Apple Symbols" charset="0"/>
                        </a:rPr>
                        <a:t>name</a:t>
                      </a:r>
                      <a:endParaRPr kumimoji="1" lang="ja-JP" altLang="en-US" dirty="0">
                        <a:latin typeface="Apple Symbols" charset="0"/>
                        <a:ea typeface="Apple Symbols" charset="0"/>
                        <a:cs typeface="Apple Symbols" charset="0"/>
                      </a:endParaRPr>
                    </a:p>
                  </a:txBody>
                  <a:tcPr/>
                </a:tc>
                <a:tc>
                  <a:txBody>
                    <a:bodyPr/>
                    <a:lstStyle/>
                    <a:p>
                      <a:pPr algn="ctr"/>
                      <a:r>
                        <a:rPr kumimoji="1" lang="en-US" altLang="ja-JP" dirty="0" err="1" smtClean="0">
                          <a:latin typeface="Apple Symbols" charset="0"/>
                          <a:ea typeface="Apple Symbols" charset="0"/>
                          <a:cs typeface="Apple Symbols" charset="0"/>
                        </a:rPr>
                        <a:t>mbox</a:t>
                      </a:r>
                      <a:endParaRPr kumimoji="1" lang="ja-JP" altLang="en-US" dirty="0">
                        <a:latin typeface="Apple Symbols" charset="0"/>
                        <a:ea typeface="Apple Symbols" charset="0"/>
                        <a:cs typeface="Apple Symbols" charset="0"/>
                      </a:endParaRPr>
                    </a:p>
                  </a:txBody>
                  <a:tcPr/>
                </a:tc>
                <a:tc>
                  <a:txBody>
                    <a:bodyPr/>
                    <a:lstStyle/>
                    <a:p>
                      <a:pPr algn="ctr"/>
                      <a:r>
                        <a:rPr kumimoji="1" lang="en-US" altLang="ja-JP" dirty="0" smtClean="0">
                          <a:latin typeface="Apple Symbols" charset="0"/>
                          <a:ea typeface="Apple Symbols" charset="0"/>
                          <a:cs typeface="Apple Symbols" charset="0"/>
                        </a:rPr>
                        <a:t>date</a:t>
                      </a:r>
                      <a:endParaRPr kumimoji="1" lang="ja-JP" altLang="en-US" dirty="0">
                        <a:latin typeface="Apple Symbols" charset="0"/>
                        <a:ea typeface="Apple Symbols" charset="0"/>
                        <a:cs typeface="Apple Symbols" charset="0"/>
                      </a:endParaRPr>
                    </a:p>
                  </a:txBody>
                  <a:tcPr/>
                </a:tc>
              </a:tr>
              <a:tr h="332740">
                <a:tc>
                  <a:txBody>
                    <a:bodyPr/>
                    <a:lstStyle/>
                    <a:p>
                      <a:pPr algn="l" fontAlgn="t"/>
                      <a:r>
                        <a:rPr lang="mr-IN" sz="1600" dirty="0">
                          <a:effectLst/>
                          <a:latin typeface="Apple Symbols" charset="0"/>
                          <a:ea typeface="Apple Symbols" charset="0"/>
                          <a:cs typeface="Apple Symbols" charset="0"/>
                        </a:rPr>
                        <a:t>"</a:t>
                      </a:r>
                      <a:r>
                        <a:rPr lang="mr-IN" sz="1600" dirty="0" err="1">
                          <a:effectLst/>
                          <a:latin typeface="Apple Symbols" charset="0"/>
                          <a:ea typeface="Apple Symbols" charset="0"/>
                          <a:cs typeface="Apple Symbols" charset="0"/>
                        </a:rPr>
                        <a:t>Bob</a:t>
                      </a:r>
                      <a:r>
                        <a:rPr lang="mr-IN" sz="1600" dirty="0">
                          <a:effectLst/>
                          <a:latin typeface="Apple Symbols" charset="0"/>
                          <a:ea typeface="Apple Symbols" charset="0"/>
                          <a:cs typeface="Apple Symbols" charset="0"/>
                        </a:rPr>
                        <a:t>"</a:t>
                      </a:r>
                    </a:p>
                  </a:txBody>
                  <a:tcPr marT="38100" marB="38100"/>
                </a:tc>
                <a:tc>
                  <a:txBody>
                    <a:bodyPr/>
                    <a:lstStyle/>
                    <a:p>
                      <a:pPr algn="l" fontAlgn="t"/>
                      <a:r>
                        <a:rPr lang="en-US" sz="1600" dirty="0">
                          <a:effectLst/>
                          <a:latin typeface="Apple Symbols" charset="0"/>
                          <a:ea typeface="Apple Symbols" charset="0"/>
                          <a:cs typeface="Apple Symbols" charset="0"/>
                        </a:rPr>
                        <a:t>&lt;</a:t>
                      </a:r>
                      <a:r>
                        <a:rPr lang="en-US" sz="1600" dirty="0" err="1">
                          <a:effectLst/>
                          <a:latin typeface="Apple Symbols" charset="0"/>
                          <a:ea typeface="Apple Symbols" charset="0"/>
                          <a:cs typeface="Apple Symbols" charset="0"/>
                        </a:rPr>
                        <a:t>mailto:bob@oldcorp.example.org</a:t>
                      </a:r>
                      <a:r>
                        <a:rPr lang="en-US" sz="1600" dirty="0">
                          <a:effectLst/>
                          <a:latin typeface="Apple Symbols" charset="0"/>
                          <a:ea typeface="Apple Symbols" charset="0"/>
                          <a:cs typeface="Apple Symbols" charset="0"/>
                        </a:rPr>
                        <a:t>&gt;</a:t>
                      </a:r>
                    </a:p>
                  </a:txBody>
                  <a:tcPr marT="38100" marB="38100"/>
                </a:tc>
                <a:tc>
                  <a:txBody>
                    <a:bodyPr/>
                    <a:lstStyle/>
                    <a:p>
                      <a:pPr algn="l" fontAlgn="t"/>
                      <a:r>
                        <a:rPr lang="mr-IN" sz="1600" dirty="0">
                          <a:effectLst/>
                          <a:latin typeface="Apple Symbols" charset="0"/>
                          <a:ea typeface="Apple Symbols" charset="0"/>
                          <a:cs typeface="Apple Symbols" charset="0"/>
                        </a:rPr>
                        <a:t>"2004-12-06"^^</a:t>
                      </a:r>
                      <a:r>
                        <a:rPr lang="mr-IN" sz="1600" dirty="0" err="1">
                          <a:effectLst/>
                          <a:latin typeface="Apple Symbols" charset="0"/>
                          <a:ea typeface="Apple Symbols" charset="0"/>
                          <a:cs typeface="Apple Symbols" charset="0"/>
                        </a:rPr>
                        <a:t>xsd:date</a:t>
                      </a:r>
                      <a:endParaRPr lang="mr-IN" sz="1600" dirty="0">
                        <a:effectLst/>
                        <a:latin typeface="Apple Symbols" charset="0"/>
                        <a:ea typeface="Apple Symbols" charset="0"/>
                        <a:cs typeface="Apple Symbols" charset="0"/>
                      </a:endParaRPr>
                    </a:p>
                  </a:txBody>
                  <a:tcPr marT="38100" marB="38100"/>
                </a:tc>
              </a:tr>
              <a:tr h="332740">
                <a:tc>
                  <a:txBody>
                    <a:bodyPr/>
                    <a:lstStyle/>
                    <a:p>
                      <a:pPr algn="l" fontAlgn="t"/>
                      <a:r>
                        <a:rPr lang="mr-IN" sz="1600">
                          <a:effectLst/>
                          <a:latin typeface="Apple Symbols" charset="0"/>
                          <a:ea typeface="Apple Symbols" charset="0"/>
                          <a:cs typeface="Apple Symbols" charset="0"/>
                        </a:rPr>
                        <a:t>"Bob"</a:t>
                      </a:r>
                    </a:p>
                  </a:txBody>
                  <a:tcPr marT="38100" marB="38100"/>
                </a:tc>
                <a:tc>
                  <a:txBody>
                    <a:bodyPr/>
                    <a:lstStyle/>
                    <a:p>
                      <a:pPr algn="l" fontAlgn="t"/>
                      <a:r>
                        <a:rPr lang="en-US" sz="1600" dirty="0">
                          <a:effectLst/>
                          <a:latin typeface="Apple Symbols" charset="0"/>
                          <a:ea typeface="Apple Symbols" charset="0"/>
                          <a:cs typeface="Apple Symbols" charset="0"/>
                        </a:rPr>
                        <a:t>&lt;</a:t>
                      </a:r>
                      <a:r>
                        <a:rPr lang="en-US" sz="1600" dirty="0" err="1">
                          <a:effectLst/>
                          <a:latin typeface="Apple Symbols" charset="0"/>
                          <a:ea typeface="Apple Symbols" charset="0"/>
                          <a:cs typeface="Apple Symbols" charset="0"/>
                        </a:rPr>
                        <a:t>mailto:bob@newcorp.example.org</a:t>
                      </a:r>
                      <a:r>
                        <a:rPr lang="en-US" sz="1600" dirty="0">
                          <a:effectLst/>
                          <a:latin typeface="Apple Symbols" charset="0"/>
                          <a:ea typeface="Apple Symbols" charset="0"/>
                          <a:cs typeface="Apple Symbols" charset="0"/>
                        </a:rPr>
                        <a:t>&gt;</a:t>
                      </a:r>
                    </a:p>
                  </a:txBody>
                  <a:tcPr marT="38100" marB="38100"/>
                </a:tc>
                <a:tc>
                  <a:txBody>
                    <a:bodyPr/>
                    <a:lstStyle/>
                    <a:p>
                      <a:pPr algn="l" fontAlgn="t"/>
                      <a:r>
                        <a:rPr lang="mr-IN" sz="1600" dirty="0">
                          <a:effectLst/>
                          <a:latin typeface="Apple Symbols" charset="0"/>
                          <a:ea typeface="Apple Symbols" charset="0"/>
                          <a:cs typeface="Apple Symbols" charset="0"/>
                        </a:rPr>
                        <a:t>"2005-01-10"^^</a:t>
                      </a:r>
                      <a:r>
                        <a:rPr lang="mr-IN" sz="1600" dirty="0" err="1">
                          <a:effectLst/>
                          <a:latin typeface="Apple Symbols" charset="0"/>
                          <a:ea typeface="Apple Symbols" charset="0"/>
                          <a:cs typeface="Apple Symbols" charset="0"/>
                        </a:rPr>
                        <a:t>xsd:date</a:t>
                      </a:r>
                      <a:endParaRPr lang="mr-IN" sz="1600" dirty="0">
                        <a:effectLst/>
                        <a:latin typeface="Apple Symbols" charset="0"/>
                        <a:ea typeface="Apple Symbols" charset="0"/>
                        <a:cs typeface="Apple Symbols" charset="0"/>
                      </a:endParaRPr>
                    </a:p>
                  </a:txBody>
                  <a:tcPr marT="38100" marB="38100"/>
                </a:tc>
              </a:tr>
            </a:tbl>
          </a:graphicData>
        </a:graphic>
      </p:graphicFrame>
    </p:spTree>
    <p:extLst>
      <p:ext uri="{BB962C8B-B14F-4D97-AF65-F5344CB8AC3E}">
        <p14:creationId xmlns:p14="http://schemas.microsoft.com/office/powerpoint/2010/main" val="510186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ソリューション・シーケンス</a:t>
            </a:r>
            <a:endParaRPr kumimoji="1" lang="ja-JP" altLang="en-US" b="1" dirty="0">
              <a:latin typeface="Hiragino Kaku Gothic ProN W6" charset="-128"/>
              <a:ea typeface="Hiragino Kaku Gothic ProN W6" charset="-128"/>
              <a:cs typeface="Hiragino Kaku Gothic ProN W6" charset="-128"/>
            </a:endParaRPr>
          </a:p>
        </p:txBody>
      </p:sp>
      <p:graphicFrame>
        <p:nvGraphicFramePr>
          <p:cNvPr id="8" name="表 7"/>
          <p:cNvGraphicFramePr>
            <a:graphicFrameLocks noGrp="1"/>
          </p:cNvGraphicFramePr>
          <p:nvPr>
            <p:extLst>
              <p:ext uri="{D42A27DB-BD31-4B8C-83A1-F6EECF244321}">
                <p14:modId xmlns:p14="http://schemas.microsoft.com/office/powerpoint/2010/main" val="1667288729"/>
              </p:ext>
            </p:extLst>
          </p:nvPr>
        </p:nvGraphicFramePr>
        <p:xfrm>
          <a:off x="1964267" y="2499360"/>
          <a:ext cx="9008533" cy="2987040"/>
        </p:xfrm>
        <a:graphic>
          <a:graphicData uri="http://schemas.openxmlformats.org/drawingml/2006/table">
            <a:tbl>
              <a:tblPr firstRow="1" bandRow="1">
                <a:tableStyleId>{5C22544A-7EE6-4342-B048-85BDC9FD1C3A}</a:tableStyleId>
              </a:tblPr>
              <a:tblGrid>
                <a:gridCol w="1600200"/>
                <a:gridCol w="7408333"/>
              </a:tblGrid>
              <a:tr h="332740">
                <a:tc>
                  <a:txBody>
                    <a:bodyPr/>
                    <a:lstStyle/>
                    <a:p>
                      <a:pPr algn="ctr"/>
                      <a:r>
                        <a:rPr kumimoji="1" lang="ja-JP" altLang="en-US" sz="2000" b="0" i="0" dirty="0" smtClean="0">
                          <a:latin typeface="Hiragino Kaku Gothic ProN W3" charset="-128"/>
                          <a:ea typeface="Hiragino Kaku Gothic ProN W3" charset="-128"/>
                          <a:cs typeface="Hiragino Kaku Gothic ProN W3" charset="-128"/>
                        </a:rPr>
                        <a:t>修飾子</a:t>
                      </a:r>
                      <a:endParaRPr kumimoji="1" lang="ja-JP" altLang="en-US" sz="2000" b="0" i="0" dirty="0">
                        <a:latin typeface="Hiragino Kaku Gothic ProN W3" charset="-128"/>
                        <a:ea typeface="Hiragino Kaku Gothic ProN W3" charset="-128"/>
                        <a:cs typeface="Hiragino Kaku Gothic ProN W3" charset="-128"/>
                      </a:endParaRPr>
                    </a:p>
                  </a:txBody>
                  <a:tcPr/>
                </a:tc>
                <a:tc>
                  <a:txBody>
                    <a:bodyPr/>
                    <a:lstStyle/>
                    <a:p>
                      <a:pPr algn="ctr"/>
                      <a:r>
                        <a:rPr kumimoji="1" lang="ja-JP" altLang="en-US" sz="2000" b="0" i="0" dirty="0" smtClean="0">
                          <a:latin typeface="Hiragino Kaku Gothic ProN W3" charset="-128"/>
                          <a:ea typeface="Hiragino Kaku Gothic ProN W3" charset="-128"/>
                          <a:cs typeface="Hiragino Kaku Gothic ProN W3" charset="-128"/>
                        </a:rPr>
                        <a:t>説明</a:t>
                      </a:r>
                      <a:endParaRPr kumimoji="1" lang="ja-JP" altLang="en-US" sz="2000" b="0" i="0" dirty="0">
                        <a:latin typeface="Hiragino Kaku Gothic ProN W3" charset="-128"/>
                        <a:ea typeface="Hiragino Kaku Gothic ProN W3" charset="-128"/>
                        <a:cs typeface="Hiragino Kaku Gothic ProN W3" charset="-128"/>
                      </a:endParaRPr>
                    </a:p>
                  </a:txBody>
                  <a:tcPr/>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order</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ソリューションを順序付け</a:t>
                      </a:r>
                      <a:endParaRPr lang="mr-IN" sz="2000" b="0" i="0" dirty="0">
                        <a:effectLst/>
                        <a:latin typeface="Hiragino Kaku Gothic ProN W3" charset="-128"/>
                        <a:ea typeface="Hiragino Kaku Gothic ProN W3" charset="-128"/>
                        <a:cs typeface="Hiragino Kaku Gothic ProN W3" charset="-128"/>
                      </a:endParaRPr>
                    </a:p>
                  </a:txBody>
                  <a:tcPr marT="38100" marB="38100"/>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projection</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ある変数を選択</a:t>
                      </a:r>
                      <a:endParaRPr lang="mr-IN" sz="2000" b="0" i="0" dirty="0">
                        <a:effectLst/>
                        <a:latin typeface="Hiragino Kaku Gothic ProN W3" charset="-128"/>
                        <a:ea typeface="Hiragino Kaku Gothic ProN W3" charset="-128"/>
                        <a:cs typeface="Hiragino Kaku Gothic ProN W3" charset="-128"/>
                      </a:endParaRPr>
                    </a:p>
                  </a:txBody>
                  <a:tcPr marT="38100" marB="38100"/>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distinct</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確実にシーケンス中のソリューションをユニーク</a:t>
                      </a:r>
                      <a:endParaRPr lang="mr-IN" sz="2000" b="0" i="0" dirty="0">
                        <a:effectLst/>
                        <a:latin typeface="Hiragino Kaku Gothic ProN W3" charset="-128"/>
                        <a:ea typeface="Hiragino Kaku Gothic ProN W3" charset="-128"/>
                        <a:cs typeface="Hiragino Kaku Gothic ProN W3" charset="-128"/>
                      </a:endParaRPr>
                    </a:p>
                  </a:txBody>
                  <a:tcPr marT="38100" marB="38100"/>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reduced</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en-US" altLang="ja-JP" sz="2000" b="0" i="0" kern="1200" dirty="0" smtClean="0">
                          <a:solidFill>
                            <a:schemeClr val="dk1"/>
                          </a:solidFill>
                          <a:effectLst/>
                          <a:latin typeface="Hiragino Kaku Gothic ProN W3" charset="-128"/>
                          <a:ea typeface="Hiragino Kaku Gothic ProN W3" charset="-128"/>
                          <a:cs typeface="Hiragino Kaku Gothic ProN W3" charset="-128"/>
                        </a:rPr>
                        <a:t>Distinct</a:t>
                      </a:r>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ではないソリューションの排除を許可</a:t>
                      </a:r>
                      <a:endParaRPr lang="mr-IN" sz="2000" b="0" i="0" dirty="0">
                        <a:effectLst/>
                        <a:latin typeface="Hiragino Kaku Gothic ProN W3" charset="-128"/>
                        <a:ea typeface="Hiragino Kaku Gothic ProN W3" charset="-128"/>
                        <a:cs typeface="Hiragino Kaku Gothic ProN W3" charset="-128"/>
                      </a:endParaRPr>
                    </a:p>
                  </a:txBody>
                  <a:tcPr marT="38100" marB="38100"/>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offset</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全体のソリューションのシーケンス中のどこからソリューションが始まるかを制御</a:t>
                      </a:r>
                      <a:endParaRPr lang="mr-IN" sz="2000" b="0" i="0" dirty="0">
                        <a:effectLst/>
                        <a:latin typeface="Hiragino Kaku Gothic ProN W3" charset="-128"/>
                        <a:ea typeface="Hiragino Kaku Gothic ProN W3" charset="-128"/>
                        <a:cs typeface="Hiragino Kaku Gothic ProN W3" charset="-128"/>
                      </a:endParaRPr>
                    </a:p>
                  </a:txBody>
                  <a:tcPr marT="38100" marB="38100"/>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limit</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ソリューションの数を制限</a:t>
                      </a:r>
                      <a:endParaRPr lang="mr-IN" sz="2000" b="0" i="0" dirty="0">
                        <a:effectLst/>
                        <a:latin typeface="Hiragino Kaku Gothic ProN W3" charset="-128"/>
                        <a:ea typeface="Hiragino Kaku Gothic ProN W3" charset="-128"/>
                        <a:cs typeface="Hiragino Kaku Gothic ProN W3" charset="-128"/>
                      </a:endParaRPr>
                    </a:p>
                  </a:txBody>
                  <a:tcPr marT="38100" marB="38100"/>
                </a:tc>
              </a:tr>
            </a:tbl>
          </a:graphicData>
        </a:graphic>
      </p:graphicFrame>
    </p:spTree>
    <p:extLst>
      <p:ext uri="{BB962C8B-B14F-4D97-AF65-F5344CB8AC3E}">
        <p14:creationId xmlns:p14="http://schemas.microsoft.com/office/powerpoint/2010/main" val="121414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クエリ形式</a:t>
            </a:r>
            <a:endParaRPr kumimoji="1" lang="ja-JP" altLang="en-US" b="1" dirty="0">
              <a:latin typeface="Hiragino Kaku Gothic ProN W6" charset="-128"/>
              <a:ea typeface="Hiragino Kaku Gothic ProN W6" charset="-128"/>
              <a:cs typeface="Hiragino Kaku Gothic ProN W6" charset="-128"/>
            </a:endParaRPr>
          </a:p>
        </p:txBody>
      </p:sp>
      <p:graphicFrame>
        <p:nvGraphicFramePr>
          <p:cNvPr id="8" name="表 7"/>
          <p:cNvGraphicFramePr>
            <a:graphicFrameLocks noGrp="1"/>
          </p:cNvGraphicFramePr>
          <p:nvPr>
            <p:extLst>
              <p:ext uri="{D42A27DB-BD31-4B8C-83A1-F6EECF244321}">
                <p14:modId xmlns:p14="http://schemas.microsoft.com/office/powerpoint/2010/main" val="498257590"/>
              </p:ext>
            </p:extLst>
          </p:nvPr>
        </p:nvGraphicFramePr>
        <p:xfrm>
          <a:off x="1964267" y="2499360"/>
          <a:ext cx="9008533" cy="2834640"/>
        </p:xfrm>
        <a:graphic>
          <a:graphicData uri="http://schemas.openxmlformats.org/drawingml/2006/table">
            <a:tbl>
              <a:tblPr firstRow="1" bandRow="1">
                <a:tableStyleId>{5C22544A-7EE6-4342-B048-85BDC9FD1C3A}</a:tableStyleId>
              </a:tblPr>
              <a:tblGrid>
                <a:gridCol w="2006600"/>
                <a:gridCol w="7001933"/>
              </a:tblGrid>
              <a:tr h="332740">
                <a:tc>
                  <a:txBody>
                    <a:bodyPr/>
                    <a:lstStyle/>
                    <a:p>
                      <a:pPr algn="ctr"/>
                      <a:r>
                        <a:rPr kumimoji="1" lang="ja-JP" altLang="en-US" sz="2000" b="0" i="0" dirty="0" smtClean="0">
                          <a:latin typeface="Hiragino Kaku Gothic ProN W3" charset="-128"/>
                          <a:ea typeface="Hiragino Kaku Gothic ProN W3" charset="-128"/>
                          <a:cs typeface="Hiragino Kaku Gothic ProN W3" charset="-128"/>
                        </a:rPr>
                        <a:t>クエリ形式</a:t>
                      </a:r>
                      <a:endParaRPr kumimoji="1" lang="ja-JP" altLang="en-US" sz="2000" b="0" i="0" dirty="0">
                        <a:latin typeface="Hiragino Kaku Gothic ProN W3" charset="-128"/>
                        <a:ea typeface="Hiragino Kaku Gothic ProN W3" charset="-128"/>
                        <a:cs typeface="Hiragino Kaku Gothic ProN W3" charset="-128"/>
                      </a:endParaRPr>
                    </a:p>
                  </a:txBody>
                  <a:tcPr/>
                </a:tc>
                <a:tc>
                  <a:txBody>
                    <a:bodyPr/>
                    <a:lstStyle/>
                    <a:p>
                      <a:pPr algn="ctr"/>
                      <a:r>
                        <a:rPr kumimoji="1" lang="ja-JP" altLang="en-US" sz="2000" b="0" i="0" dirty="0" smtClean="0">
                          <a:latin typeface="Hiragino Kaku Gothic ProN W3" charset="-128"/>
                          <a:ea typeface="Hiragino Kaku Gothic ProN W3" charset="-128"/>
                          <a:cs typeface="Hiragino Kaku Gothic ProN W3" charset="-128"/>
                        </a:rPr>
                        <a:t>説明</a:t>
                      </a:r>
                      <a:endParaRPr kumimoji="1" lang="ja-JP" altLang="en-US" sz="2000" b="0" i="0" dirty="0">
                        <a:latin typeface="Hiragino Kaku Gothic ProN W3" charset="-128"/>
                        <a:ea typeface="Hiragino Kaku Gothic ProN W3" charset="-128"/>
                        <a:cs typeface="Hiragino Kaku Gothic ProN W3" charset="-128"/>
                      </a:endParaRPr>
                    </a:p>
                  </a:txBody>
                  <a:tcPr/>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SELECT</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クエリ・パターンにバインドされた変数の、すべてまたはサブセットを返す</a:t>
                      </a:r>
                      <a:endParaRPr lang="mr-IN" sz="2000" b="0" i="0" dirty="0">
                        <a:effectLst/>
                        <a:latin typeface="Hiragino Kaku Gothic ProN W3" charset="-128"/>
                        <a:ea typeface="Hiragino Kaku Gothic ProN W3" charset="-128"/>
                        <a:cs typeface="Hiragino Kaku Gothic ProN W3" charset="-128"/>
                      </a:endParaRPr>
                    </a:p>
                  </a:txBody>
                  <a:tcPr marT="38100" marB="38100"/>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CONSTRUCT</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en-US" altLang="ja-JP" sz="2000" b="0" i="0" kern="1200" dirty="0" smtClean="0">
                          <a:solidFill>
                            <a:schemeClr val="dk1"/>
                          </a:solidFill>
                          <a:effectLst/>
                          <a:latin typeface="Hiragino Kaku Gothic ProN W3" charset="-128"/>
                          <a:ea typeface="Hiragino Kaku Gothic ProN W3" charset="-128"/>
                          <a:cs typeface="Hiragino Kaku Gothic ProN W3" charset="-128"/>
                        </a:rPr>
                        <a:t>1</a:t>
                      </a:r>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組のトリプル・テンプレートに変数を代入して構築した</a:t>
                      </a:r>
                      <a:r>
                        <a:rPr kumimoji="1" lang="en-US" altLang="ja-JP" sz="2000" b="0" i="0" kern="1200" dirty="0" smtClean="0">
                          <a:solidFill>
                            <a:schemeClr val="dk1"/>
                          </a:solidFill>
                          <a:effectLst/>
                          <a:latin typeface="Hiragino Kaku Gothic ProN W3" charset="-128"/>
                          <a:ea typeface="Hiragino Kaku Gothic ProN W3" charset="-128"/>
                          <a:cs typeface="Hiragino Kaku Gothic ProN W3" charset="-128"/>
                        </a:rPr>
                        <a:t>RDF</a:t>
                      </a:r>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グラフを返す</a:t>
                      </a:r>
                      <a:endParaRPr lang="mr-IN" sz="2000" b="0" i="0" dirty="0">
                        <a:effectLst/>
                        <a:latin typeface="Hiragino Kaku Gothic ProN W3" charset="-128"/>
                        <a:ea typeface="Hiragino Kaku Gothic ProN W3" charset="-128"/>
                        <a:cs typeface="Hiragino Kaku Gothic ProN W3" charset="-128"/>
                      </a:endParaRPr>
                    </a:p>
                  </a:txBody>
                  <a:tcPr marT="38100" marB="38100"/>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ASK</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クエリ・パターンがマッチするかどうかを示すブール値を返す</a:t>
                      </a:r>
                      <a:endParaRPr lang="mr-IN" sz="2000" b="0" i="0" dirty="0">
                        <a:effectLst/>
                        <a:latin typeface="Hiragino Kaku Gothic ProN W3" charset="-128"/>
                        <a:ea typeface="Hiragino Kaku Gothic ProN W3" charset="-128"/>
                        <a:cs typeface="Hiragino Kaku Gothic ProN W3" charset="-128"/>
                      </a:endParaRPr>
                    </a:p>
                  </a:txBody>
                  <a:tcPr marT="38100" marB="38100"/>
                </a:tc>
              </a:tr>
              <a:tr h="332740">
                <a:tc>
                  <a:txBody>
                    <a:bodyPr/>
                    <a:lstStyle/>
                    <a:p>
                      <a:pPr algn="l" fontAlgn="t"/>
                      <a:r>
                        <a:rPr lang="en-US" sz="2000" b="0" i="0" dirty="0" smtClean="0">
                          <a:effectLst/>
                          <a:latin typeface="Hiragino Kaku Gothic ProN W3" charset="-128"/>
                          <a:ea typeface="Hiragino Kaku Gothic ProN W3" charset="-128"/>
                          <a:cs typeface="Hiragino Kaku Gothic ProN W3" charset="-128"/>
                        </a:rPr>
                        <a:t>DESCRIBE</a:t>
                      </a:r>
                      <a:endParaRPr lang="en-US" sz="2000" b="0" i="0" dirty="0">
                        <a:effectLst/>
                        <a:latin typeface="Hiragino Kaku Gothic ProN W3" charset="-128"/>
                        <a:ea typeface="Hiragino Kaku Gothic ProN W3" charset="-128"/>
                        <a:cs typeface="Hiragino Kaku Gothic ProN W3" charset="-128"/>
                      </a:endParaRPr>
                    </a:p>
                  </a:txBody>
                  <a:tcPr marT="38100" marB="38100"/>
                </a:tc>
                <a:tc>
                  <a:txBody>
                    <a:bodyPr/>
                    <a:lstStyle/>
                    <a:p>
                      <a:pPr algn="l" fontAlgn="t"/>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発見した資源に関して記述した</a:t>
                      </a:r>
                      <a:r>
                        <a:rPr kumimoji="1" lang="en-US" altLang="ja-JP" sz="2000" b="0" i="0" kern="1200" dirty="0" smtClean="0">
                          <a:solidFill>
                            <a:schemeClr val="dk1"/>
                          </a:solidFill>
                          <a:effectLst/>
                          <a:latin typeface="Hiragino Kaku Gothic ProN W3" charset="-128"/>
                          <a:ea typeface="Hiragino Kaku Gothic ProN W3" charset="-128"/>
                          <a:cs typeface="Hiragino Kaku Gothic ProN W3" charset="-128"/>
                        </a:rPr>
                        <a:t>RDF</a:t>
                      </a:r>
                      <a:r>
                        <a:rPr kumimoji="1" lang="ja-JP" altLang="en-US" sz="2000" b="0" i="0" kern="1200" dirty="0" smtClean="0">
                          <a:solidFill>
                            <a:schemeClr val="dk1"/>
                          </a:solidFill>
                          <a:effectLst/>
                          <a:latin typeface="Hiragino Kaku Gothic ProN W3" charset="-128"/>
                          <a:ea typeface="Hiragino Kaku Gothic ProN W3" charset="-128"/>
                          <a:cs typeface="Hiragino Kaku Gothic ProN W3" charset="-128"/>
                        </a:rPr>
                        <a:t>グラフを返す</a:t>
                      </a:r>
                      <a:endParaRPr lang="mr-IN" sz="2000" b="0" i="0" dirty="0">
                        <a:effectLst/>
                        <a:latin typeface="Hiragino Kaku Gothic ProN W3" charset="-128"/>
                        <a:ea typeface="Hiragino Kaku Gothic ProN W3" charset="-128"/>
                        <a:cs typeface="Hiragino Kaku Gothic ProN W3" charset="-128"/>
                      </a:endParaRPr>
                    </a:p>
                  </a:txBody>
                  <a:tcPr marT="38100" marB="38100"/>
                </a:tc>
              </a:tr>
            </a:tbl>
          </a:graphicData>
        </a:graphic>
      </p:graphicFrame>
    </p:spTree>
    <p:extLst>
      <p:ext uri="{BB962C8B-B14F-4D97-AF65-F5344CB8AC3E}">
        <p14:creationId xmlns:p14="http://schemas.microsoft.com/office/powerpoint/2010/main" val="502541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N W6" charset="-128"/>
                <a:ea typeface="Hiragino Kaku Gothic ProN W6" charset="-128"/>
                <a:cs typeface="Hiragino Kaku Gothic ProN W6" charset="-128"/>
              </a:rPr>
              <a:t>リンク</a:t>
            </a:r>
            <a:endParaRPr kumimoji="1" lang="ja-JP" altLang="en-US" b="1"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a:bodyPr>
          <a:lstStyle/>
          <a:p>
            <a:r>
              <a:rPr lang="en-US" altLang="ja-JP" dirty="0" smtClean="0">
                <a:solidFill>
                  <a:schemeClr val="tx1"/>
                </a:solidFill>
                <a:latin typeface="Hiragino Kaku Gothic ProN W3" charset="-128"/>
                <a:ea typeface="Hiragino Kaku Gothic ProN W3" charset="-128"/>
                <a:cs typeface="Hiragino Kaku Gothic ProN W3" charset="-128"/>
              </a:rPr>
              <a:t>SPARQL</a:t>
            </a:r>
            <a:r>
              <a:rPr lang="en-US" altLang="ja-JP" dirty="0">
                <a:solidFill>
                  <a:schemeClr val="tx1"/>
                </a:solidFill>
                <a:latin typeface="Hiragino Kaku Gothic ProN W3" charset="-128"/>
                <a:ea typeface="Hiragino Kaku Gothic ProN W3" charset="-128"/>
                <a:cs typeface="Hiragino Kaku Gothic ProN W3" charset="-128"/>
              </a:rPr>
              <a:t/>
            </a:r>
            <a:br>
              <a:rPr lang="en-US" altLang="ja-JP" dirty="0">
                <a:solidFill>
                  <a:schemeClr val="tx1"/>
                </a:solidFill>
                <a:latin typeface="Hiragino Kaku Gothic ProN W3" charset="-128"/>
                <a:ea typeface="Hiragino Kaku Gothic ProN W3" charset="-128"/>
                <a:cs typeface="Hiragino Kaku Gothic ProN W3" charset="-128"/>
              </a:rPr>
            </a:br>
            <a:r>
              <a:rPr lang="en-US" altLang="ja-JP" dirty="0">
                <a:solidFill>
                  <a:schemeClr val="tx1"/>
                </a:solidFill>
                <a:latin typeface="Hiragino Kaku Gothic ProN W3" charset="-128"/>
                <a:ea typeface="Hiragino Kaku Gothic ProN W3" charset="-128"/>
                <a:cs typeface="Hiragino Kaku Gothic ProN W3" charset="-128"/>
                <a:hlinkClick r:id="rId2"/>
              </a:rPr>
              <a:t>https://www.w3.org/TR/sparql11-overview</a:t>
            </a:r>
            <a:r>
              <a:rPr lang="en-US" altLang="ja-JP" dirty="0" smtClean="0">
                <a:solidFill>
                  <a:schemeClr val="tx1"/>
                </a:solidFill>
                <a:latin typeface="Hiragino Kaku Gothic ProN W3" charset="-128"/>
                <a:ea typeface="Hiragino Kaku Gothic ProN W3" charset="-128"/>
                <a:cs typeface="Hiragino Kaku Gothic ProN W3" charset="-128"/>
                <a:hlinkClick r:id="rId2"/>
              </a:rPr>
              <a:t>/</a:t>
            </a:r>
            <a:endParaRPr lang="en-US" altLang="ja-JP" dirty="0" smtClean="0">
              <a:solidFill>
                <a:schemeClr val="tx1"/>
              </a:solidFill>
              <a:latin typeface="Hiragino Kaku Gothic ProN W3" charset="-128"/>
              <a:ea typeface="Hiragino Kaku Gothic ProN W3" charset="-128"/>
              <a:cs typeface="Hiragino Kaku Gothic ProN W3" charset="-128"/>
            </a:endParaRPr>
          </a:p>
          <a:p>
            <a:r>
              <a:rPr lang="en-US" altLang="ja-JP" dirty="0" smtClean="0">
                <a:solidFill>
                  <a:schemeClr val="tx1"/>
                </a:solidFill>
                <a:latin typeface="Hiragino Kaku Gothic ProN W3" charset="-128"/>
                <a:ea typeface="Hiragino Kaku Gothic ProN W3" charset="-128"/>
                <a:cs typeface="Hiragino Kaku Gothic ProN W3" charset="-128"/>
              </a:rPr>
              <a:t>SPARQL</a:t>
            </a:r>
            <a:r>
              <a:rPr lang="ja-JP" altLang="en-US" dirty="0" smtClean="0">
                <a:solidFill>
                  <a:schemeClr val="tx1"/>
                </a:solidFill>
                <a:latin typeface="Hiragino Kaku Gothic ProN W3" charset="-128"/>
                <a:ea typeface="Hiragino Kaku Gothic ProN W3" charset="-128"/>
                <a:cs typeface="Hiragino Kaku Gothic ProN W3" charset="-128"/>
              </a:rPr>
              <a:t>クエリ言語</a:t>
            </a:r>
            <a:r>
              <a:rPr lang="en-US" altLang="ja-JP" dirty="0" smtClean="0">
                <a:solidFill>
                  <a:schemeClr val="tx1"/>
                </a:solidFill>
                <a:latin typeface="Hiragino Kaku Gothic ProN W3" charset="-128"/>
                <a:ea typeface="Hiragino Kaku Gothic ProN W3" charset="-128"/>
                <a:cs typeface="Hiragino Kaku Gothic ProN W3" charset="-128"/>
              </a:rPr>
              <a:t> (</a:t>
            </a:r>
            <a:r>
              <a:rPr lang="ja-JP" altLang="en-US" dirty="0" smtClean="0">
                <a:solidFill>
                  <a:schemeClr val="tx1"/>
                </a:solidFill>
                <a:latin typeface="Hiragino Kaku Gothic ProN W3" charset="-128"/>
                <a:ea typeface="Hiragino Kaku Gothic ProN W3" charset="-128"/>
                <a:cs typeface="Hiragino Kaku Gothic ProN W3" charset="-128"/>
              </a:rPr>
              <a:t>日本語訳</a:t>
            </a:r>
            <a:r>
              <a:rPr lang="en-US" altLang="ja-JP" dirty="0">
                <a:solidFill>
                  <a:schemeClr val="tx1"/>
                </a:solidFill>
                <a:latin typeface="Hiragino Kaku Gothic ProN W3" charset="-128"/>
                <a:ea typeface="Hiragino Kaku Gothic ProN W3" charset="-128"/>
                <a:cs typeface="Hiragino Kaku Gothic ProN W3" charset="-128"/>
              </a:rPr>
              <a:t>)</a:t>
            </a:r>
            <a:br>
              <a:rPr lang="en-US" altLang="ja-JP" dirty="0">
                <a:solidFill>
                  <a:schemeClr val="tx1"/>
                </a:solidFill>
                <a:latin typeface="Hiragino Kaku Gothic ProN W3" charset="-128"/>
                <a:ea typeface="Hiragino Kaku Gothic ProN W3" charset="-128"/>
                <a:cs typeface="Hiragino Kaku Gothic ProN W3" charset="-128"/>
              </a:rPr>
            </a:br>
            <a:r>
              <a:rPr lang="en-US" altLang="ja-JP" dirty="0">
                <a:solidFill>
                  <a:schemeClr val="tx1"/>
                </a:solidFill>
                <a:latin typeface="Hiragino Kaku Gothic ProN W3" charset="-128"/>
                <a:ea typeface="Hiragino Kaku Gothic ProN W3" charset="-128"/>
                <a:cs typeface="Hiragino Kaku Gothic ProN W3" charset="-128"/>
                <a:hlinkClick r:id="rId3"/>
              </a:rPr>
              <a:t>http://www.asahi-net.or.jp/~</a:t>
            </a:r>
            <a:r>
              <a:rPr lang="en-US" altLang="ja-JP" dirty="0" smtClean="0">
                <a:solidFill>
                  <a:schemeClr val="tx1"/>
                </a:solidFill>
                <a:latin typeface="Hiragino Kaku Gothic ProN W3" charset="-128"/>
                <a:ea typeface="Hiragino Kaku Gothic ProN W3" charset="-128"/>
                <a:cs typeface="Hiragino Kaku Gothic ProN W3" charset="-128"/>
                <a:hlinkClick r:id="rId3"/>
              </a:rPr>
              <a:t>ax2s-kmtn/internet/rdf/REC-sparql11-query-20130321.html</a:t>
            </a:r>
            <a:endParaRPr lang="en-US" altLang="ja-JP" dirty="0" smtClean="0">
              <a:solidFill>
                <a:schemeClr val="tx1"/>
              </a:solidFill>
              <a:latin typeface="Hiragino Kaku Gothic ProN W3" charset="-128"/>
              <a:ea typeface="Hiragino Kaku Gothic ProN W3" charset="-128"/>
              <a:cs typeface="Hiragino Kaku Gothic ProN W3" charset="-128"/>
            </a:endParaRPr>
          </a:p>
          <a:p>
            <a:endParaRPr lang="en-US" altLang="ja-JP" dirty="0" smtClean="0">
              <a:solidFill>
                <a:schemeClr val="tx1"/>
              </a:solidFill>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605432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latin typeface="Hiragino Kaku Gothic ProN W3" charset="-128"/>
                <a:ea typeface="Hiragino Kaku Gothic ProN W3" charset="-128"/>
                <a:cs typeface="Hiragino Kaku Gothic ProN W3" charset="-128"/>
              </a:rPr>
              <a:t>データ検索 </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a:latin typeface="Hiragino Kaku Gothic ProN W3" charset="-128"/>
                <a:ea typeface="Hiragino Kaku Gothic ProN W3" charset="-128"/>
                <a:cs typeface="Hiragino Kaku Gothic ProN W3" charset="-128"/>
              </a:rPr>
              <a:t>(</a:t>
            </a:r>
            <a:r>
              <a:rPr lang="ja-JP" altLang="en-US" dirty="0">
                <a:latin typeface="Hiragino Kaku Gothic ProN W3" charset="-128"/>
                <a:ea typeface="Hiragino Kaku Gothic ProN W3" charset="-128"/>
                <a:cs typeface="Hiragino Kaku Gothic ProN W3" charset="-128"/>
              </a:rPr>
              <a:t>ハンズオン</a:t>
            </a:r>
            <a:r>
              <a:rPr lang="en-US" altLang="ja-JP" dirty="0">
                <a:latin typeface="Hiragino Kaku Gothic ProN W3" charset="-128"/>
                <a:ea typeface="Hiragino Kaku Gothic ProN W3" charset="-128"/>
                <a:cs typeface="Hiragino Kaku Gothic ProN W3" charset="-128"/>
              </a:rPr>
              <a:t>)</a:t>
            </a:r>
            <a:endParaRPr kumimoji="1" lang="ja-JP" altLang="en-US" dirty="0"/>
          </a:p>
        </p:txBody>
      </p:sp>
    </p:spTree>
    <p:extLst>
      <p:ext uri="{BB962C8B-B14F-4D97-AF65-F5344CB8AC3E}">
        <p14:creationId xmlns:p14="http://schemas.microsoft.com/office/powerpoint/2010/main" val="1772992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シンプルなクエリ</a:t>
            </a:r>
          </a:p>
        </p:txBody>
      </p:sp>
      <p:sp>
        <p:nvSpPr>
          <p:cNvPr id="5" name="コンテンツ プレースホルダー 7"/>
          <p:cNvSpPr>
            <a:spLocks noGrp="1"/>
          </p:cNvSpPr>
          <p:nvPr>
            <p:ph sz="half" idx="1"/>
          </p:nvPr>
        </p:nvSpPr>
        <p:spPr>
          <a:xfrm>
            <a:off x="1371600" y="2285999"/>
            <a:ext cx="4447786"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SPARQL</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PREFIX : &lt;http://</a:t>
            </a:r>
            <a:r>
              <a:rPr lang="en-US" altLang="ja-JP" sz="1600" dirty="0" err="1" smtClean="0">
                <a:latin typeface="Apple Symbols" charset="0"/>
                <a:ea typeface="Apple Symbols" charset="0"/>
                <a:cs typeface="Apple Symbols" charset="0"/>
              </a:rPr>
              <a:t>yago-knowledge.org</a:t>
            </a:r>
            <a:r>
              <a:rPr lang="en-US" altLang="ja-JP" sz="1600" dirty="0" smtClean="0">
                <a:latin typeface="Apple Symbols" charset="0"/>
                <a:ea typeface="Apple Symbols" charset="0"/>
                <a:cs typeface="Apple Symbols" charset="0"/>
              </a:rPr>
              <a:t>/resource/&gt; SELECT * FROM &lt;http://ygfact.cfc2017.test#&gt; WHERE { :Konami ?p ?o };</a:t>
            </a:r>
            <a:endParaRPr lang="ja-JP" altLang="en-US" dirty="0" smtClean="0">
              <a:latin typeface="Apple Symbols" charset="0"/>
              <a:ea typeface="Apple Symbols" charset="0"/>
              <a:cs typeface="Apple Symbols" charset="0"/>
            </a:endParaRPr>
          </a:p>
          <a:p>
            <a:endParaRPr kumimoji="1" lang="ja-JP" altLang="en-US" dirty="0"/>
          </a:p>
        </p:txBody>
      </p:sp>
      <p:sp>
        <p:nvSpPr>
          <p:cNvPr id="6" name="コンテンツ プレースホルダー 8"/>
          <p:cNvSpPr txBox="1">
            <a:spLocks/>
          </p:cNvSpPr>
          <p:nvPr/>
        </p:nvSpPr>
        <p:spPr>
          <a:xfrm>
            <a:off x="6525403" y="2285999"/>
            <a:ext cx="4447786" cy="358140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smtClean="0">
                <a:latin typeface="Hiragino Kaku Gothic ProN W3" charset="-128"/>
                <a:ea typeface="Hiragino Kaku Gothic ProN W3" charset="-128"/>
                <a:cs typeface="Hiragino Kaku Gothic ProN W3" charset="-128"/>
              </a:rPr>
              <a:t>クエリ結果</a:t>
            </a:r>
            <a:r>
              <a:rPr lang="en-US" altLang="ja-JP" smtClean="0">
                <a:latin typeface="Hiragino Kaku Gothic ProN W3" charset="-128"/>
                <a:ea typeface="Hiragino Kaku Gothic ProN W3" charset="-128"/>
                <a:cs typeface="Hiragino Kaku Gothic ProN W3" charset="-128"/>
              </a:rPr>
              <a:t/>
            </a:r>
            <a:br>
              <a:rPr lang="en-US" altLang="ja-JP" smtClean="0">
                <a:latin typeface="Hiragino Kaku Gothic ProN W3" charset="-128"/>
                <a:ea typeface="Hiragino Kaku Gothic ProN W3" charset="-128"/>
                <a:cs typeface="Hiragino Kaku Gothic ProN W3" charset="-128"/>
              </a:rPr>
            </a:b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23604907"/>
              </p:ext>
            </p:extLst>
          </p:nvPr>
        </p:nvGraphicFramePr>
        <p:xfrm>
          <a:off x="6917266" y="2791460"/>
          <a:ext cx="4055534" cy="3337560"/>
        </p:xfrm>
        <a:graphic>
          <a:graphicData uri="http://schemas.openxmlformats.org/drawingml/2006/table">
            <a:tbl>
              <a:tblPr firstRow="1" bandRow="1">
                <a:tableStyleId>{5C22544A-7EE6-4342-B048-85BDC9FD1C3A}</a:tableStyleId>
              </a:tblPr>
              <a:tblGrid>
                <a:gridCol w="719667"/>
                <a:gridCol w="3335867"/>
              </a:tblGrid>
              <a:tr h="370840">
                <a:tc>
                  <a:txBody>
                    <a:bodyPr/>
                    <a:lstStyle/>
                    <a:p>
                      <a:pPr algn="ctr"/>
                      <a:r>
                        <a:rPr kumimoji="1" lang="en-US" altLang="ja-JP" sz="1600" dirty="0" smtClean="0">
                          <a:latin typeface="Apple Symbols" charset="0"/>
                          <a:ea typeface="Apple Symbols" charset="0"/>
                          <a:cs typeface="Apple Symbols" charset="0"/>
                        </a:rPr>
                        <a:t>p</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o</a:t>
                      </a:r>
                      <a:endParaRPr kumimoji="1" lang="ja-JP" altLang="en-US" sz="1600" dirty="0">
                        <a:latin typeface="Apple Symbols" charset="0"/>
                        <a:ea typeface="Apple Symbols" charset="0"/>
                        <a:cs typeface="Apple Symbols" charset="0"/>
                      </a:endParaRPr>
                    </a:p>
                  </a:txBody>
                  <a:tcPr/>
                </a:tc>
              </a:tr>
              <a:tr h="370840">
                <a:tc>
                  <a:txBody>
                    <a:bodyPr/>
                    <a:lstStyle/>
                    <a:p>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Nagano_Winter_Olympics_'98</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Frogger_Beyond</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Konami_80's_Arcade_Gallery</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Ring_of_Red</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Disney_Sports_Football</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Disney_Sports_Soccer</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Mikie</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TwinBee_Yahho</a:t>
                      </a:r>
                      <a:r>
                        <a:rPr kumimoji="1" lang="en-US" altLang="ja-JP" sz="1600" kern="1200" dirty="0" smtClean="0">
                          <a:solidFill>
                            <a:schemeClr val="dk1"/>
                          </a:solidFill>
                          <a:effectLst/>
                          <a:latin typeface="Apple Symbols" charset="0"/>
                          <a:ea typeface="Apple Symbols" charset="0"/>
                          <a:cs typeface="Apple Symbols" charset="0"/>
                        </a:rPr>
                        <a:t>!</a:t>
                      </a:r>
                    </a:p>
                  </a:txBody>
                  <a:tcPr/>
                </a:tc>
              </a:tr>
            </a:tbl>
          </a:graphicData>
        </a:graphic>
      </p:graphicFrame>
    </p:spTree>
    <p:extLst>
      <p:ext uri="{BB962C8B-B14F-4D97-AF65-F5344CB8AC3E}">
        <p14:creationId xmlns:p14="http://schemas.microsoft.com/office/powerpoint/2010/main" val="328597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複数マッチ</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SPARQL </a:t>
            </a:r>
            <a:r>
              <a:rPr lang="en-US" altLang="ja-JP" sz="1600" dirty="0">
                <a:latin typeface="Apple Symbols" charset="0"/>
                <a:ea typeface="Apple Symbols" charset="0"/>
                <a:cs typeface="Apple Symbols" charset="0"/>
              </a:rPr>
              <a:t>PREFIX : </a:t>
            </a:r>
            <a:r>
              <a:rPr lang="en-US" altLang="ja-JP" sz="1600" dirty="0" smtClean="0">
                <a:latin typeface="Apple Symbols" charset="0"/>
                <a:ea typeface="Apple Symbols" charset="0"/>
                <a:cs typeface="Apple Symbols" charset="0"/>
              </a:rPr>
              <a:t>&lt;http</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SELECT </a:t>
            </a:r>
            <a:r>
              <a:rPr lang="en-US" altLang="ja-JP" sz="1600" dirty="0">
                <a:latin typeface="Apple Symbols" charset="0"/>
                <a:ea typeface="Apple Symbols" charset="0"/>
                <a:cs typeface="Apple Symbols" charset="0"/>
              </a:rPr>
              <a:t>* FROM </a:t>
            </a:r>
            <a:r>
              <a:rPr lang="en-US" altLang="ja-JP" sz="1600" dirty="0" smtClean="0">
                <a:latin typeface="Apple Symbols" charset="0"/>
                <a:ea typeface="Apple Symbols" charset="0"/>
                <a:cs typeface="Apple Symbols" charset="0"/>
              </a:rPr>
              <a:t>&lt;http</a:t>
            </a:r>
            <a:r>
              <a:rPr lang="en-US" altLang="ja-JP" sz="1600" dirty="0">
                <a:latin typeface="Apple Symbols" charset="0"/>
                <a:ea typeface="Apple Symbols" charset="0"/>
                <a:cs typeface="Apple Symbols" charset="0"/>
              </a:rPr>
              <a:t>://ygfact.cfc2017.test</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Bolo_Airfield</a:t>
            </a:r>
            <a:r>
              <a:rPr lang="en-US" altLang="ja-JP" sz="1600" dirty="0">
                <a:latin typeface="Apple Symbols" charset="0"/>
                <a:ea typeface="Apple Symbols" charset="0"/>
                <a:cs typeface="Apple Symbols" charset="0"/>
              </a:rPr>
              <a:t> ?p1 ?o . `</a:t>
            </a:r>
            <a:r>
              <a:rPr lang="en-US" altLang="ja-JP" sz="1600" dirty="0" err="1">
                <a:latin typeface="Apple Symbols" charset="0"/>
                <a:ea typeface="Apple Symbols" charset="0"/>
                <a:cs typeface="Apple Symbols" charset="0"/>
              </a:rPr>
              <a:t>iri</a:t>
            </a:r>
            <a:r>
              <a:rPr lang="en-US" altLang="ja-JP" sz="1600" dirty="0">
                <a:latin typeface="Apple Symbols" charset="0"/>
                <a:ea typeface="Apple Symbols" charset="0"/>
                <a:cs typeface="Apple Symbols" charset="0"/>
              </a:rPr>
              <a:t>('http://</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a:t>
            </a:r>
            <a:r>
              <a:rPr lang="en-US" altLang="ja-JP" sz="1600" dirty="0" err="1">
                <a:latin typeface="Apple Symbols" charset="0"/>
                <a:ea typeface="Apple Symbols" charset="0"/>
                <a:cs typeface="Apple Symbols" charset="0"/>
              </a:rPr>
              <a:t>Glory_to_the_Filmmaker</a:t>
            </a:r>
            <a:r>
              <a:rPr lang="en-US" altLang="ja-JP" sz="1600" dirty="0">
                <a:latin typeface="Apple Symbols" charset="0"/>
                <a:ea typeface="Apple Symbols" charset="0"/>
                <a:cs typeface="Apple Symbols" charset="0"/>
              </a:rPr>
              <a:t>!')` ?p2 ?o };</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sp>
        <p:nvSpPr>
          <p:cNvPr id="6" name="コンテンツ プレースホルダー 8"/>
          <p:cNvSpPr txBox="1">
            <a:spLocks/>
          </p:cNvSpPr>
          <p:nvPr/>
        </p:nvSpPr>
        <p:spPr>
          <a:xfrm>
            <a:off x="6525403" y="2285999"/>
            <a:ext cx="4447786" cy="358140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141475769"/>
              </p:ext>
            </p:extLst>
          </p:nvPr>
        </p:nvGraphicFramePr>
        <p:xfrm>
          <a:off x="1371601" y="4076699"/>
          <a:ext cx="9601199" cy="741680"/>
        </p:xfrm>
        <a:graphic>
          <a:graphicData uri="http://schemas.openxmlformats.org/drawingml/2006/table">
            <a:tbl>
              <a:tblPr firstRow="1" bandRow="1">
                <a:tableStyleId>{5C22544A-7EE6-4342-B048-85BDC9FD1C3A}</a:tableStyleId>
              </a:tblPr>
              <a:tblGrid>
                <a:gridCol w="3158066"/>
                <a:gridCol w="3302000"/>
                <a:gridCol w="3141133"/>
              </a:tblGrid>
              <a:tr h="370840">
                <a:tc>
                  <a:txBody>
                    <a:bodyPr/>
                    <a:lstStyle/>
                    <a:p>
                      <a:pPr algn="ctr"/>
                      <a:r>
                        <a:rPr kumimoji="1" lang="en-US" altLang="ja-JP" sz="1600" dirty="0" smtClean="0">
                          <a:latin typeface="Apple Symbols" charset="0"/>
                          <a:ea typeface="Apple Symbols" charset="0"/>
                          <a:cs typeface="Apple Symbols" charset="0"/>
                        </a:rPr>
                        <a:t>p1</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o</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p2</a:t>
                      </a:r>
                      <a:endParaRPr kumimoji="1" lang="ja-JP" altLang="en-US" sz="1600" dirty="0">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isLocatedIn</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Japan</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isLocatedIn</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1561658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latin typeface="Hiragino Kaku Gothic ProN W6" charset="-128"/>
                <a:ea typeface="Hiragino Kaku Gothic ProN W6" charset="-128"/>
                <a:cs typeface="Hiragino Kaku Gothic ProN W6" charset="-128"/>
              </a:rPr>
              <a:t>RDF</a:t>
            </a:r>
            <a:r>
              <a:rPr lang="ja-JP" altLang="en-US" b="1" dirty="0">
                <a:latin typeface="Hiragino Kaku Gothic ProN W6" charset="-128"/>
                <a:ea typeface="Hiragino Kaku Gothic ProN W6" charset="-128"/>
                <a:cs typeface="Hiragino Kaku Gothic ProN W6" charset="-128"/>
              </a:rPr>
              <a:t>グラフの構築</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SPARQL PREFIX : </a:t>
            </a:r>
            <a:r>
              <a:rPr lang="en-US" altLang="ja-JP" sz="1600" dirty="0" smtClean="0">
                <a:latin typeface="Apple Symbols" charset="0"/>
                <a:ea typeface="Apple Symbols" charset="0"/>
                <a:cs typeface="Apple Symbols" charset="0"/>
              </a:rPr>
              <a:t>&lt;http</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CONSTRUCT </a:t>
            </a:r>
            <a:r>
              <a:rPr lang="en-US" altLang="ja-JP" sz="1600" dirty="0">
                <a:latin typeface="Apple Symbols" charset="0"/>
                <a:ea typeface="Apple Symbols" charset="0"/>
                <a:cs typeface="Apple Symbols" charset="0"/>
              </a:rPr>
              <a:t>{?s </a:t>
            </a:r>
            <a:r>
              <a:rPr lang="en-US" altLang="ja-JP" sz="1600" dirty="0" err="1">
                <a:latin typeface="Apple Symbols" charset="0"/>
                <a:ea typeface="Apple Symbols" charset="0"/>
                <a:cs typeface="Apple Symbols" charset="0"/>
              </a:rPr>
              <a:t>rdf:type</a:t>
            </a:r>
            <a:r>
              <a:rPr lang="en-US" altLang="ja-JP" sz="1600" dirty="0">
                <a:latin typeface="Apple Symbols" charset="0"/>
                <a:ea typeface="Apple Symbols" charset="0"/>
                <a:cs typeface="Apple Symbols" charset="0"/>
              </a:rPr>
              <a:t> &lt;http://ygfact.cfc2017.test#/</a:t>
            </a:r>
            <a:r>
              <a:rPr lang="en-US" altLang="ja-JP" sz="1600" dirty="0" err="1" smtClean="0">
                <a:latin typeface="Apple Symbols" charset="0"/>
                <a:ea typeface="Apple Symbols" charset="0"/>
                <a:cs typeface="Apple Symbols" charset="0"/>
              </a:rPr>
              <a:t>JapaneseThings</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FROM </a:t>
            </a:r>
            <a:r>
              <a:rPr lang="en-US" altLang="ja-JP" sz="1600" dirty="0">
                <a:latin typeface="Apple Symbols" charset="0"/>
                <a:ea typeface="Apple Symbols" charset="0"/>
                <a:cs typeface="Apple Symbols" charset="0"/>
              </a:rPr>
              <a:t>&lt;http://ygfact.cfc2017.test#&gt; WHERE { ?s ?p :Japan };</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7" name="表 6"/>
          <p:cNvGraphicFramePr>
            <a:graphicFrameLocks noGrp="1"/>
          </p:cNvGraphicFramePr>
          <p:nvPr>
            <p:extLst>
              <p:ext uri="{D42A27DB-BD31-4B8C-83A1-F6EECF244321}">
                <p14:modId xmlns:p14="http://schemas.microsoft.com/office/powerpoint/2010/main" val="611138913"/>
              </p:ext>
            </p:extLst>
          </p:nvPr>
        </p:nvGraphicFramePr>
        <p:xfrm>
          <a:off x="1371601" y="4076699"/>
          <a:ext cx="9601199" cy="2225040"/>
        </p:xfrm>
        <a:graphic>
          <a:graphicData uri="http://schemas.openxmlformats.org/drawingml/2006/table">
            <a:tbl>
              <a:tblPr firstRow="1" bandRow="1">
                <a:tableStyleId>{5C22544A-7EE6-4342-B048-85BDC9FD1C3A}</a:tableStyleId>
              </a:tblPr>
              <a:tblGrid>
                <a:gridCol w="3158066"/>
                <a:gridCol w="3302000"/>
                <a:gridCol w="3141133"/>
              </a:tblGrid>
              <a:tr h="370840">
                <a:tc>
                  <a:txBody>
                    <a:bodyPr/>
                    <a:lstStyle/>
                    <a:p>
                      <a:pPr algn="ctr"/>
                      <a:r>
                        <a:rPr kumimoji="1" lang="en-US" altLang="ja-JP" sz="1600" dirty="0" smtClean="0">
                          <a:latin typeface="Apple Symbols" charset="0"/>
                          <a:ea typeface="Apple Symbols" charset="0"/>
                          <a:cs typeface="Apple Symbols" charset="0"/>
                        </a:rPr>
                        <a:t>S</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P</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O</a:t>
                      </a:r>
                      <a:endParaRPr kumimoji="1" lang="ja-JP" altLang="en-US" sz="1600" dirty="0">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Aso_Mining_forced_labor_controversy</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algn="ctr"/>
                      <a:r>
                        <a:rPr kumimoji="1" lang="mr-IN" altLang="ja-JP" sz="1600" kern="1200" dirty="0" smtClean="0">
                          <a:solidFill>
                            <a:schemeClr val="dk1"/>
                          </a:solidFill>
                          <a:effectLst/>
                          <a:latin typeface="Apple Symbols" charset="0"/>
                          <a:ea typeface="Apple Symbols" charset="0"/>
                          <a:cs typeface="Apple Symbols" charset="0"/>
                        </a:rPr>
                        <a:t>152_(</a:t>
                      </a:r>
                      <a:r>
                        <a:rPr kumimoji="1" lang="mr-IN" altLang="ja-JP" sz="1600" kern="1200" dirty="0" err="1" smtClean="0">
                          <a:solidFill>
                            <a:schemeClr val="dk1"/>
                          </a:solidFill>
                          <a:effectLst/>
                          <a:latin typeface="Apple Symbols" charset="0"/>
                          <a:ea typeface="Apple Symbols" charset="0"/>
                          <a:cs typeface="Apple Symbols" charset="0"/>
                        </a:rPr>
                        <a:t>film</a:t>
                      </a:r>
                      <a:r>
                        <a:rPr kumimoji="1" lang="mr-IN" altLang="ja-JP" sz="1600" kern="1200" dirty="0" smtClean="0">
                          <a:solidFill>
                            <a:schemeClr val="dk1"/>
                          </a:solidFill>
                          <a:effectLst/>
                          <a:latin typeface="Apple Symbols" charset="0"/>
                          <a:ea typeface="Apple Symbols" charset="0"/>
                          <a:cs typeface="Apple Symbols" charset="0"/>
                        </a:rPr>
                        <a:t>)</a:t>
                      </a:r>
                      <a:endParaRPr kumimoji="1" lang="mr-IN"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Air_Next</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Andy_Ologun</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Art_Tower_Mito</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25601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Hiragino Kaku Gothic ProN W6" charset="-128"/>
                <a:ea typeface="Hiragino Kaku Gothic ProN W6" charset="-128"/>
                <a:cs typeface="Hiragino Kaku Gothic ProN W6" charset="-128"/>
              </a:rPr>
              <a:t>オープンデータの共有形式</a:t>
            </a:r>
            <a:endParaRPr kumimoji="1" lang="ja-JP" altLang="en-US" b="1"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pPr marL="457200" indent="-457200">
              <a:buFont typeface="+mj-lt"/>
              <a:buAutoNum type="alphaUcParenR"/>
            </a:pPr>
            <a:r>
              <a:rPr kumimoji="1" lang="en-US" altLang="ja-JP" dirty="0" smtClean="0">
                <a:latin typeface="Hiragino Kaku Gothic ProN W3" charset="-128"/>
                <a:ea typeface="Hiragino Kaku Gothic ProN W3" charset="-128"/>
                <a:cs typeface="Hiragino Kaku Gothic ProN W3" charset="-128"/>
              </a:rPr>
              <a:t>PDF</a:t>
            </a:r>
          </a:p>
          <a:p>
            <a:pPr marL="457200" indent="-457200">
              <a:buFont typeface="+mj-lt"/>
              <a:buAutoNum type="alphaUcParenR"/>
            </a:pPr>
            <a:r>
              <a:rPr lang="en-US" altLang="ja-JP" dirty="0" smtClean="0">
                <a:latin typeface="Hiragino Kaku Gothic ProN W3" charset="-128"/>
                <a:ea typeface="Hiragino Kaku Gothic ProN W3" charset="-128"/>
                <a:cs typeface="Hiragino Kaku Gothic ProN W3" charset="-128"/>
              </a:rPr>
              <a:t>Excel, Word</a:t>
            </a:r>
          </a:p>
          <a:p>
            <a:pPr marL="457200" indent="-457200">
              <a:buFont typeface="+mj-lt"/>
              <a:buAutoNum type="alphaUcParenR"/>
            </a:pPr>
            <a:r>
              <a:rPr lang="en-US" altLang="ja-JP" dirty="0" smtClean="0">
                <a:solidFill>
                  <a:srgbClr val="FF0000"/>
                </a:solidFill>
                <a:latin typeface="Hiragino Kaku Gothic ProN W3" charset="-128"/>
                <a:ea typeface="Hiragino Kaku Gothic ProN W3" charset="-128"/>
                <a:cs typeface="Hiragino Kaku Gothic ProN W3" charset="-128"/>
              </a:rPr>
              <a:t>Linked Open Data (LOD)</a:t>
            </a:r>
          </a:p>
          <a:p>
            <a:pPr lvl="1"/>
            <a:r>
              <a:rPr kumimoji="1" lang="ja-JP" altLang="en-US" i="0" dirty="0" smtClean="0">
                <a:solidFill>
                  <a:schemeClr val="tx1"/>
                </a:solidFill>
                <a:latin typeface="Hiragino Kaku Gothic ProN W3" charset="-128"/>
                <a:ea typeface="Hiragino Kaku Gothic ProN W3" charset="-128"/>
                <a:cs typeface="Hiragino Kaku Gothic ProN W3" charset="-128"/>
              </a:rPr>
              <a:t>オープンライセンス</a:t>
            </a:r>
            <a:endParaRPr kumimoji="1" lang="en-US" altLang="ja-JP" i="0" dirty="0" smtClean="0">
              <a:solidFill>
                <a:schemeClr val="tx1"/>
              </a:solidFill>
              <a:latin typeface="Hiragino Kaku Gothic ProN W3" charset="-128"/>
              <a:ea typeface="Hiragino Kaku Gothic ProN W3" charset="-128"/>
              <a:cs typeface="Hiragino Kaku Gothic ProN W3" charset="-128"/>
            </a:endParaRPr>
          </a:p>
          <a:p>
            <a:pPr lvl="1"/>
            <a:r>
              <a:rPr kumimoji="1" lang="en-US" altLang="ja-JP" i="0" dirty="0" smtClean="0">
                <a:solidFill>
                  <a:schemeClr val="tx1"/>
                </a:solidFill>
                <a:latin typeface="Hiragino Kaku Gothic ProN W3" charset="-128"/>
                <a:ea typeface="Hiragino Kaku Gothic ProN W3" charset="-128"/>
                <a:cs typeface="Hiragino Kaku Gothic ProN W3" charset="-128"/>
              </a:rPr>
              <a:t>Resource Description Framework (RDF)</a:t>
            </a:r>
          </a:p>
          <a:p>
            <a:pPr lvl="1"/>
            <a:r>
              <a:rPr lang="en-US" altLang="ja-JP" i="0" dirty="0" err="1" smtClean="0">
                <a:solidFill>
                  <a:schemeClr val="tx1"/>
                </a:solidFill>
                <a:latin typeface="Hiragino Kaku Gothic ProN W3" charset="-128"/>
                <a:ea typeface="Hiragino Kaku Gothic ProN W3" charset="-128"/>
                <a:cs typeface="Hiragino Kaku Gothic ProN W3" charset="-128"/>
              </a:rPr>
              <a:t>LinkedData</a:t>
            </a:r>
            <a:r>
              <a:rPr lang="ja-JP" altLang="en-US" i="0" dirty="0" smtClean="0">
                <a:solidFill>
                  <a:schemeClr val="tx1"/>
                </a:solidFill>
                <a:latin typeface="Hiragino Kaku Gothic ProN W3" charset="-128"/>
                <a:ea typeface="Hiragino Kaku Gothic ProN W3" charset="-128"/>
                <a:cs typeface="Hiragino Kaku Gothic ProN W3" charset="-128"/>
              </a:rPr>
              <a:t>ルール</a:t>
            </a:r>
            <a:endParaRPr lang="en-US" altLang="ja-JP" i="0" dirty="0" smtClean="0">
              <a:solidFill>
                <a:schemeClr val="tx1"/>
              </a:solidFill>
              <a:latin typeface="Hiragino Kaku Gothic ProN W3" charset="-128"/>
              <a:ea typeface="Hiragino Kaku Gothic ProN W3" charset="-128"/>
              <a:cs typeface="Hiragino Kaku Gothic ProN W3" charset="-128"/>
            </a:endParaRPr>
          </a:p>
          <a:p>
            <a:pPr lvl="2"/>
            <a:r>
              <a:rPr lang="ja-JP" altLang="en-US" dirty="0">
                <a:latin typeface="Hiragino Kaku Gothic ProN W3" charset="-128"/>
                <a:ea typeface="Hiragino Kaku Gothic ProN W3" charset="-128"/>
                <a:cs typeface="Hiragino Kaku Gothic ProN W3" charset="-128"/>
              </a:rPr>
              <a:t>あらゆるデータの識別子と</a:t>
            </a:r>
            <a:r>
              <a:rPr lang="ja-JP" altLang="en-US" dirty="0" smtClean="0">
                <a:latin typeface="Hiragino Kaku Gothic ProN W3" charset="-128"/>
                <a:ea typeface="Hiragino Kaku Gothic ProN W3" charset="-128"/>
                <a:cs typeface="Hiragino Kaku Gothic ProN W3" charset="-128"/>
              </a:rPr>
              <a:t>して</a:t>
            </a:r>
            <a:r>
              <a:rPr lang="en-US" altLang="ja-JP" dirty="0">
                <a:latin typeface="Hiragino Kaku Gothic ProN W3" charset="-128"/>
                <a:ea typeface="Hiragino Kaku Gothic ProN W3" charset="-128"/>
                <a:cs typeface="Hiragino Kaku Gothic ProN W3" charset="-128"/>
                <a:hlinkClick r:id="rId2" tooltip="Uniform Resource Identifier"/>
              </a:rPr>
              <a:t>URI</a:t>
            </a:r>
            <a:r>
              <a:rPr lang="ja-JP" altLang="en-US" dirty="0">
                <a:latin typeface="Hiragino Kaku Gothic ProN W3" charset="-128"/>
                <a:ea typeface="Hiragino Kaku Gothic ProN W3" charset="-128"/>
                <a:cs typeface="Hiragino Kaku Gothic ProN W3" charset="-128"/>
              </a:rPr>
              <a:t>を使用する</a:t>
            </a:r>
            <a:r>
              <a:rPr lang="ja-JP" altLang="en-US" dirty="0" smtClean="0">
                <a:latin typeface="Hiragino Kaku Gothic ProN W3" charset="-128"/>
                <a:ea typeface="Hiragino Kaku Gothic ProN W3" charset="-128"/>
                <a:cs typeface="Hiragino Kaku Gothic ProN W3" charset="-128"/>
              </a:rPr>
              <a:t>。</a:t>
            </a:r>
            <a:endParaRPr lang="en-US" altLang="ja-JP" dirty="0" smtClean="0">
              <a:latin typeface="Hiragino Kaku Gothic ProN W3" charset="-128"/>
              <a:ea typeface="Hiragino Kaku Gothic ProN W3" charset="-128"/>
              <a:cs typeface="Hiragino Kaku Gothic ProN W3" charset="-128"/>
            </a:endParaRPr>
          </a:p>
          <a:p>
            <a:pPr lvl="2"/>
            <a:r>
              <a:rPr lang="ja-JP" altLang="en-US" dirty="0">
                <a:latin typeface="Hiragino Kaku Gothic ProN W3" charset="-128"/>
                <a:ea typeface="Hiragino Kaku Gothic ProN W3" charset="-128"/>
                <a:cs typeface="Hiragino Kaku Gothic ProN W3" charset="-128"/>
              </a:rPr>
              <a:t>識別子に</a:t>
            </a:r>
            <a:r>
              <a:rPr lang="ja-JP" altLang="en-US" dirty="0" smtClean="0">
                <a:latin typeface="Hiragino Kaku Gothic ProN W3" charset="-128"/>
                <a:ea typeface="Hiragino Kaku Gothic ProN W3" charset="-128"/>
                <a:cs typeface="Hiragino Kaku Gothic ProN W3" charset="-128"/>
              </a:rPr>
              <a:t>は</a:t>
            </a:r>
            <a:r>
              <a:rPr lang="en-US" altLang="ja-JP" dirty="0" smtClean="0">
                <a:latin typeface="Hiragino Kaku Gothic ProN W3" charset="-128"/>
                <a:ea typeface="Hiragino Kaku Gothic ProN W3" charset="-128"/>
                <a:cs typeface="Hiragino Kaku Gothic ProN W3" charset="-128"/>
                <a:hlinkClick r:id="rId3" tooltip="Http"/>
              </a:rPr>
              <a:t>HTTP</a:t>
            </a:r>
            <a:r>
              <a:rPr lang="ja-JP" altLang="en-US" dirty="0">
                <a:latin typeface="Hiragino Kaku Gothic ProN W3" charset="-128"/>
                <a:ea typeface="Hiragino Kaku Gothic ProN W3" charset="-128"/>
                <a:cs typeface="Hiragino Kaku Gothic ProN W3" charset="-128"/>
              </a:rPr>
              <a:t> </a:t>
            </a:r>
            <a:r>
              <a:rPr lang="en-US" altLang="ja-JP" dirty="0">
                <a:latin typeface="Hiragino Kaku Gothic ProN W3" charset="-128"/>
                <a:ea typeface="Hiragino Kaku Gothic ProN W3" charset="-128"/>
                <a:cs typeface="Hiragino Kaku Gothic ProN W3" charset="-128"/>
              </a:rPr>
              <a:t>URI</a:t>
            </a:r>
            <a:r>
              <a:rPr lang="ja-JP" altLang="en-US" dirty="0">
                <a:latin typeface="Hiragino Kaku Gothic ProN W3" charset="-128"/>
                <a:ea typeface="Hiragino Kaku Gothic ProN W3" charset="-128"/>
                <a:cs typeface="Hiragino Kaku Gothic ProN W3" charset="-128"/>
              </a:rPr>
              <a:t>を使用し、参照やアクセスを可能にする</a:t>
            </a:r>
            <a:r>
              <a:rPr lang="ja-JP" altLang="en-US" dirty="0" smtClean="0">
                <a:latin typeface="Hiragino Kaku Gothic ProN W3" charset="-128"/>
                <a:ea typeface="Hiragino Kaku Gothic ProN W3" charset="-128"/>
                <a:cs typeface="Hiragino Kaku Gothic ProN W3" charset="-128"/>
              </a:rPr>
              <a:t>。</a:t>
            </a:r>
            <a:endParaRPr lang="ja-JP" altLang="en-US" dirty="0">
              <a:latin typeface="Hiragino Kaku Gothic ProN W3" charset="-128"/>
              <a:ea typeface="Hiragino Kaku Gothic ProN W3" charset="-128"/>
              <a:cs typeface="Hiragino Kaku Gothic ProN W3" charset="-128"/>
            </a:endParaRPr>
          </a:p>
          <a:p>
            <a:pPr lvl="2"/>
            <a:r>
              <a:rPr lang="en-US" altLang="ja-JP" dirty="0" smtClean="0">
                <a:latin typeface="Hiragino Kaku Gothic ProN W3" charset="-128"/>
                <a:ea typeface="Hiragino Kaku Gothic ProN W3" charset="-128"/>
                <a:cs typeface="Hiragino Kaku Gothic ProN W3" charset="-128"/>
              </a:rPr>
              <a:t>URI</a:t>
            </a:r>
            <a:r>
              <a:rPr lang="ja-JP" altLang="en-US" dirty="0">
                <a:latin typeface="Hiragino Kaku Gothic ProN W3" charset="-128"/>
                <a:ea typeface="Hiragino Kaku Gothic ProN W3" charset="-128"/>
                <a:cs typeface="Hiragino Kaku Gothic ProN W3" charset="-128"/>
              </a:rPr>
              <a:t>にアクセスされた際には有用な情報を標準的な</a:t>
            </a:r>
            <a:r>
              <a:rPr lang="ja-JP" altLang="en-US" dirty="0" smtClean="0">
                <a:latin typeface="Hiragino Kaku Gothic ProN W3" charset="-128"/>
                <a:ea typeface="Hiragino Kaku Gothic ProN W3" charset="-128"/>
                <a:cs typeface="Hiragino Kaku Gothic ProN W3" charset="-128"/>
              </a:rPr>
              <a:t>フォーマットで</a:t>
            </a:r>
            <a:r>
              <a:rPr lang="ja-JP" altLang="en-US" dirty="0">
                <a:latin typeface="Hiragino Kaku Gothic ProN W3" charset="-128"/>
                <a:ea typeface="Hiragino Kaku Gothic ProN W3" charset="-128"/>
                <a:cs typeface="Hiragino Kaku Gothic ProN W3" charset="-128"/>
              </a:rPr>
              <a:t>提供する。</a:t>
            </a:r>
          </a:p>
          <a:p>
            <a:pPr lvl="2"/>
            <a:r>
              <a:rPr lang="ja-JP" altLang="en-US" dirty="0">
                <a:latin typeface="Hiragino Kaku Gothic ProN W3" charset="-128"/>
                <a:ea typeface="Hiragino Kaku Gothic ProN W3" charset="-128"/>
                <a:cs typeface="Hiragino Kaku Gothic ProN W3" charset="-128"/>
              </a:rPr>
              <a:t>データには他の情報源における関連情報へのリンクを含め、ウェブ上の情報発見を支援</a:t>
            </a:r>
            <a:r>
              <a:rPr lang="ja-JP" altLang="en-US" dirty="0" smtClean="0">
                <a:latin typeface="Hiragino Kaku Gothic ProN W3" charset="-128"/>
                <a:ea typeface="Hiragino Kaku Gothic ProN W3" charset="-128"/>
                <a:cs typeface="Hiragino Kaku Gothic ProN W3" charset="-128"/>
              </a:rPr>
              <a:t>する。</a:t>
            </a:r>
            <a:endParaRPr lang="ja-JP" altLang="en-US"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653829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オプションのパターン・マッチング</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SPARQL PREFIX : </a:t>
            </a:r>
            <a:r>
              <a:rPr lang="en-US" altLang="ja-JP" sz="1600" dirty="0" smtClean="0">
                <a:latin typeface="Apple Symbols" charset="0"/>
                <a:ea typeface="Apple Symbols" charset="0"/>
                <a:cs typeface="Apple Symbols" charset="0"/>
              </a:rPr>
              <a:t>&lt;http</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SELECT </a:t>
            </a:r>
            <a:r>
              <a:rPr lang="en-US" altLang="ja-JP" sz="1600" dirty="0">
                <a:latin typeface="Apple Symbols" charset="0"/>
                <a:ea typeface="Apple Symbols" charset="0"/>
                <a:cs typeface="Apple Symbols" charset="0"/>
              </a:rPr>
              <a:t>DISTINCT ?s, ?o2 FROM </a:t>
            </a:r>
            <a:r>
              <a:rPr lang="en-US" altLang="ja-JP" sz="1600" dirty="0" smtClean="0">
                <a:latin typeface="Apple Symbols" charset="0"/>
                <a:ea typeface="Apple Symbols" charset="0"/>
                <a:cs typeface="Apple Symbols" charset="0"/>
              </a:rPr>
              <a:t>&lt;http</a:t>
            </a:r>
            <a:r>
              <a:rPr lang="en-US" altLang="ja-JP" sz="1600" dirty="0">
                <a:latin typeface="Apple Symbols" charset="0"/>
                <a:ea typeface="Apple Symbols" charset="0"/>
                <a:cs typeface="Apple Symbols" charset="0"/>
              </a:rPr>
              <a:t>://ygfact.cfc2017.test</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 ?s :</a:t>
            </a:r>
            <a:r>
              <a:rPr lang="en-US" altLang="ja-JP" sz="1600" dirty="0" err="1">
                <a:latin typeface="Apple Symbols" charset="0"/>
                <a:ea typeface="Apple Symbols" charset="0"/>
                <a:cs typeface="Apple Symbols" charset="0"/>
              </a:rPr>
              <a:t>participatedIn</a:t>
            </a:r>
            <a:r>
              <a:rPr lang="en-US" altLang="ja-JP" sz="1600" dirty="0">
                <a:latin typeface="Apple Symbols" charset="0"/>
                <a:ea typeface="Apple Symbols" charset="0"/>
                <a:cs typeface="Apple Symbols" charset="0"/>
              </a:rPr>
              <a:t> ?o1 OPTIONAL {?s :owns ?o2} } limit 5;</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844788549"/>
              </p:ext>
            </p:extLst>
          </p:nvPr>
        </p:nvGraphicFramePr>
        <p:xfrm>
          <a:off x="1371601" y="4076699"/>
          <a:ext cx="9601199" cy="2225040"/>
        </p:xfrm>
        <a:graphic>
          <a:graphicData uri="http://schemas.openxmlformats.org/drawingml/2006/table">
            <a:tbl>
              <a:tblPr firstRow="1" bandRow="1">
                <a:tableStyleId>{5C22544A-7EE6-4342-B048-85BDC9FD1C3A}</a:tableStyleId>
              </a:tblPr>
              <a:tblGrid>
                <a:gridCol w="4813504"/>
                <a:gridCol w="4787695"/>
              </a:tblGrid>
              <a:tr h="370840">
                <a:tc>
                  <a:txBody>
                    <a:bodyPr/>
                    <a:lstStyle/>
                    <a:p>
                      <a:pPr algn="ctr"/>
                      <a:r>
                        <a:rPr kumimoji="1" lang="en-US" altLang="ja-JP" sz="1600" dirty="0" smtClean="0">
                          <a:latin typeface="Apple Symbols" charset="0"/>
                          <a:ea typeface="Apple Symbols" charset="0"/>
                          <a:cs typeface="Apple Symbols" charset="0"/>
                        </a:rPr>
                        <a:t>s</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o2</a:t>
                      </a:r>
                      <a:endParaRPr kumimoji="1" lang="ja-JP" altLang="en-US" sz="1600" dirty="0">
                        <a:latin typeface="Apple Symbols" charset="0"/>
                        <a:ea typeface="Apple Symbols" charset="0"/>
                        <a:cs typeface="Apple Symbols" charset="0"/>
                      </a:endParaRPr>
                    </a:p>
                  </a:txBody>
                  <a:tcPr/>
                </a:tc>
              </a:tr>
              <a:tr h="370840">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Israel</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Maccabi_Kiryat_Gat_F.C</a:t>
                      </a:r>
                      <a:r>
                        <a:rPr kumimoji="1" lang="en-US" altLang="ja-JP" sz="1600" kern="1200" dirty="0" smtClean="0">
                          <a:solidFill>
                            <a:schemeClr val="dk1"/>
                          </a:solidFill>
                          <a:effectLst/>
                          <a:latin typeface="Apple Symbols" charset="0"/>
                          <a:ea typeface="Apple Symbols" charset="0"/>
                          <a:cs typeface="Apple Symbols" charset="0"/>
                        </a:rPr>
                        <a:t>.</a:t>
                      </a:r>
                      <a:endParaRPr kumimoji="1" lang="en-US"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United_States</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Chicago_Spurs</a:t>
                      </a:r>
                      <a:endParaRPr kumimoji="1" lang="en-US"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United_States</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Global_Memory_Net</a:t>
                      </a:r>
                      <a:endParaRPr kumimoji="1" lang="en-US"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Kingdom_of_Saxony</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NULL</a:t>
                      </a: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Kingdom_of_Saxony</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NULL</a:t>
                      </a:r>
                    </a:p>
                  </a:txBody>
                  <a:tcPr/>
                </a:tc>
              </a:tr>
            </a:tbl>
          </a:graphicData>
        </a:graphic>
      </p:graphicFrame>
    </p:spTree>
    <p:extLst>
      <p:ext uri="{BB962C8B-B14F-4D97-AF65-F5344CB8AC3E}">
        <p14:creationId xmlns:p14="http://schemas.microsoft.com/office/powerpoint/2010/main" val="1442309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代替のマッチング</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SPARQL PREFIX : &lt;http://</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SELECT </a:t>
            </a:r>
            <a:r>
              <a:rPr lang="en-US" altLang="ja-JP" sz="1600" dirty="0">
                <a:latin typeface="Apple Symbols" charset="0"/>
                <a:ea typeface="Apple Symbols" charset="0"/>
                <a:cs typeface="Apple Symbols" charset="0"/>
              </a:rPr>
              <a:t>* FROM &lt;http://ygfact.cfc2017.test#&gt;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{{:Google ?p ?o1} UNION {:Microsoft ?p ?o2}} LIMIT 5;</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33853124"/>
              </p:ext>
            </p:extLst>
          </p:nvPr>
        </p:nvGraphicFramePr>
        <p:xfrm>
          <a:off x="1371601" y="4076699"/>
          <a:ext cx="9601199" cy="2225040"/>
        </p:xfrm>
        <a:graphic>
          <a:graphicData uri="http://schemas.openxmlformats.org/drawingml/2006/table">
            <a:tbl>
              <a:tblPr firstRow="1" bandRow="1">
                <a:tableStyleId>{5C22544A-7EE6-4342-B048-85BDC9FD1C3A}</a:tableStyleId>
              </a:tblPr>
              <a:tblGrid>
                <a:gridCol w="3206130"/>
                <a:gridCol w="3206130"/>
                <a:gridCol w="3188939"/>
              </a:tblGrid>
              <a:tr h="370840">
                <a:tc>
                  <a:txBody>
                    <a:bodyPr/>
                    <a:lstStyle/>
                    <a:p>
                      <a:pPr algn="ctr"/>
                      <a:r>
                        <a:rPr kumimoji="1" lang="en-US" altLang="ja-JP" sz="1600" dirty="0" smtClean="0">
                          <a:latin typeface="Apple Symbols" charset="0"/>
                          <a:ea typeface="Apple Symbols" charset="0"/>
                          <a:cs typeface="Apple Symbols" charset="0"/>
                        </a:rPr>
                        <a:t>p</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o1</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o2</a:t>
                      </a:r>
                      <a:endParaRPr kumimoji="1" lang="ja-JP" altLang="en-US" sz="1600" dirty="0">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owns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Google_Search</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NULL</a:t>
                      </a:r>
                      <a:endParaRPr kumimoji="1" lang="en-US"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owns</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Google_Maps</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NULL</a:t>
                      </a:r>
                      <a:endParaRPr kumimoji="1" lang="en-US"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owns</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Google_Mars</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NULL</a:t>
                      </a:r>
                      <a:endParaRPr kumimoji="1" lang="en-US"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owns</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Pyra_Labs</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NULL</a:t>
                      </a:r>
                    </a:p>
                  </a:txBody>
                  <a:tcPr/>
                </a:tc>
              </a:tr>
              <a:tr h="370840">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NULL</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Fine_Artist</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104897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latin typeface="Hiragino Kaku Gothic ProN W6" charset="-128"/>
                <a:ea typeface="Hiragino Kaku Gothic ProN W6" charset="-128"/>
                <a:cs typeface="Hiragino Kaku Gothic ProN W6" charset="-128"/>
              </a:rPr>
              <a:t>集約</a:t>
            </a:r>
            <a:endParaRPr kumimoji="1" lang="ja-JP" altLang="en-US" b="1" dirty="0">
              <a:latin typeface="Hiragino Kaku Gothic ProN W6" charset="-128"/>
              <a:ea typeface="Hiragino Kaku Gothic ProN W6" charset="-128"/>
              <a:cs typeface="Hiragino Kaku Gothic ProN W6" charset="-128"/>
            </a:endParaRPr>
          </a:p>
        </p:txBody>
      </p:sp>
      <p:sp>
        <p:nvSpPr>
          <p:cNvPr id="7"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SPARQL </a:t>
            </a:r>
            <a:r>
              <a:rPr lang="en-US" altLang="ja-JP" sz="1600" dirty="0">
                <a:latin typeface="Apple Symbols" charset="0"/>
                <a:ea typeface="Apple Symbols" charset="0"/>
                <a:cs typeface="Apple Symbols" charset="0"/>
              </a:rPr>
              <a:t>SELECT ?p, COUNT(*) AS ?c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FROM </a:t>
            </a:r>
            <a:r>
              <a:rPr lang="en-US" altLang="ja-JP" sz="1600" dirty="0">
                <a:latin typeface="Apple Symbols" charset="0"/>
                <a:ea typeface="Apple Symbols" charset="0"/>
                <a:cs typeface="Apple Symbols" charset="0"/>
              </a:rPr>
              <a:t>&lt;http://ygfact.cfc2017.test#&gt;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 ?s ?p ?o }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GROUP </a:t>
            </a:r>
            <a:r>
              <a:rPr lang="en-US" altLang="ja-JP" sz="1600" dirty="0">
                <a:latin typeface="Apple Symbols" charset="0"/>
                <a:ea typeface="Apple Symbols" charset="0"/>
                <a:cs typeface="Apple Symbols" charset="0"/>
              </a:rPr>
              <a:t>BY ?p ORDER BY DESC(?c) LIMIT 5;</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1988613814"/>
              </p:ext>
            </p:extLst>
          </p:nvPr>
        </p:nvGraphicFramePr>
        <p:xfrm>
          <a:off x="1371599" y="4076699"/>
          <a:ext cx="9601200" cy="2225040"/>
        </p:xfrm>
        <a:graphic>
          <a:graphicData uri="http://schemas.openxmlformats.org/drawingml/2006/table">
            <a:tbl>
              <a:tblPr firstRow="1" bandRow="1">
                <a:tableStyleId>{5C22544A-7EE6-4342-B048-85BDC9FD1C3A}</a:tableStyleId>
              </a:tblPr>
              <a:tblGrid>
                <a:gridCol w="4800600"/>
                <a:gridCol w="4800600"/>
              </a:tblGrid>
              <a:tr h="370840">
                <a:tc>
                  <a:txBody>
                    <a:bodyPr/>
                    <a:lstStyle/>
                    <a:p>
                      <a:pPr algn="ctr"/>
                      <a:r>
                        <a:rPr kumimoji="1" lang="en-US" altLang="ja-JP" sz="1600" dirty="0" smtClean="0">
                          <a:latin typeface="Apple Symbols" charset="0"/>
                          <a:ea typeface="Apple Symbols" charset="0"/>
                          <a:cs typeface="Apple Symbols" charset="0"/>
                        </a:rPr>
                        <a:t>o</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c</a:t>
                      </a:r>
                      <a:endParaRPr kumimoji="1" lang="ja-JP" altLang="en-US" sz="1600" dirty="0">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isLocatedIn</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32463</a:t>
                      </a: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hasGender</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19691</a:t>
                      </a: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isAffiliatedTo</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10434</a:t>
                      </a: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playsFor</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9265</a:t>
                      </a: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wasBornIn</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5030</a:t>
                      </a:r>
                    </a:p>
                  </a:txBody>
                  <a:tcPr/>
                </a:tc>
              </a:tr>
            </a:tbl>
          </a:graphicData>
        </a:graphic>
      </p:graphicFrame>
    </p:spTree>
    <p:extLst>
      <p:ext uri="{BB962C8B-B14F-4D97-AF65-F5344CB8AC3E}">
        <p14:creationId xmlns:p14="http://schemas.microsoft.com/office/powerpoint/2010/main" val="2082175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プロパティー・パス</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SPARQL PREFIX : &lt;http://</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SELECT </a:t>
            </a:r>
            <a:r>
              <a:rPr lang="en-US" altLang="ja-JP" sz="1600" dirty="0">
                <a:latin typeface="Apple Symbols" charset="0"/>
                <a:ea typeface="Apple Symbols" charset="0"/>
                <a:cs typeface="Apple Symbols" charset="0"/>
              </a:rPr>
              <a:t>?o, COUNT(*) AS ?c FROM &lt;http://ygtaxo.cfc2017.test#&gt;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 ?s </a:t>
            </a:r>
            <a:r>
              <a:rPr lang="en-US" altLang="ja-JP" sz="1600" dirty="0" err="1">
                <a:latin typeface="Apple Symbols" charset="0"/>
                <a:ea typeface="Apple Symbols" charset="0"/>
                <a:cs typeface="Apple Symbols" charset="0"/>
              </a:rPr>
              <a:t>rdfs:subClassOf</a:t>
            </a:r>
            <a:r>
              <a:rPr lang="en-US" altLang="ja-JP" sz="1600" dirty="0">
                <a:latin typeface="Apple Symbols" charset="0"/>
                <a:ea typeface="Apple Symbols" charset="0"/>
                <a:cs typeface="Apple Symbols" charset="0"/>
              </a:rPr>
              <a:t> :wordnet_person_100007846 . ?s </a:t>
            </a:r>
            <a:r>
              <a:rPr lang="en-US" altLang="ja-JP" sz="1600" dirty="0" err="1">
                <a:latin typeface="Apple Symbols" charset="0"/>
                <a:ea typeface="Apple Symbols" charset="0"/>
                <a:cs typeface="Apple Symbols" charset="0"/>
              </a:rPr>
              <a:t>rdfs:subClassOf</a:t>
            </a:r>
            <a:r>
              <a:rPr lang="en-US" altLang="ja-JP" sz="1600" dirty="0">
                <a:latin typeface="Apple Symbols" charset="0"/>
                <a:ea typeface="Apple Symbols" charset="0"/>
                <a:cs typeface="Apple Symbols" charset="0"/>
              </a:rPr>
              <a:t>* ?o }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GROUP </a:t>
            </a:r>
            <a:r>
              <a:rPr lang="en-US" altLang="ja-JP" sz="1600" dirty="0">
                <a:latin typeface="Apple Symbols" charset="0"/>
                <a:ea typeface="Apple Symbols" charset="0"/>
                <a:cs typeface="Apple Symbols" charset="0"/>
              </a:rPr>
              <a:t>BY ?o ORDER BY DESC(?c) LIMIT </a:t>
            </a:r>
            <a:r>
              <a:rPr lang="en-US" altLang="ja-JP" sz="1600" dirty="0" smtClean="0">
                <a:latin typeface="Apple Symbols" charset="0"/>
                <a:ea typeface="Apple Symbols" charset="0"/>
                <a:cs typeface="Apple Symbols" charset="0"/>
              </a:rPr>
              <a:t>5;</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6" name="表 5"/>
          <p:cNvGraphicFramePr>
            <a:graphicFrameLocks noGrp="1"/>
          </p:cNvGraphicFramePr>
          <p:nvPr>
            <p:extLst>
              <p:ext uri="{D42A27DB-BD31-4B8C-83A1-F6EECF244321}">
                <p14:modId xmlns:p14="http://schemas.microsoft.com/office/powerpoint/2010/main" val="880578041"/>
              </p:ext>
            </p:extLst>
          </p:nvPr>
        </p:nvGraphicFramePr>
        <p:xfrm>
          <a:off x="1371599" y="4076699"/>
          <a:ext cx="9601200" cy="2225040"/>
        </p:xfrm>
        <a:graphic>
          <a:graphicData uri="http://schemas.openxmlformats.org/drawingml/2006/table">
            <a:tbl>
              <a:tblPr firstRow="1" bandRow="1">
                <a:tableStyleId>{5C22544A-7EE6-4342-B048-85BDC9FD1C3A}</a:tableStyleId>
              </a:tblPr>
              <a:tblGrid>
                <a:gridCol w="4800600"/>
                <a:gridCol w="4800600"/>
              </a:tblGrid>
              <a:tr h="370840">
                <a:tc>
                  <a:txBody>
                    <a:bodyPr/>
                    <a:lstStyle/>
                    <a:p>
                      <a:pPr algn="ctr"/>
                      <a:r>
                        <a:rPr kumimoji="1" lang="en-US" altLang="ja-JP" sz="1600" dirty="0" smtClean="0">
                          <a:latin typeface="Apple Symbols" charset="0"/>
                          <a:ea typeface="Apple Symbols" charset="0"/>
                          <a:cs typeface="Apple Symbols" charset="0"/>
                        </a:rPr>
                        <a:t>o</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c</a:t>
                      </a:r>
                      <a:endParaRPr kumimoji="1" lang="ja-JP" altLang="en-US" sz="1600" dirty="0">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owl#Thing</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algn="ctr"/>
                      <a:r>
                        <a:rPr kumimoji="1" lang="cs-CZ" altLang="ja-JP" sz="1600" kern="1200" dirty="0" smtClean="0">
                          <a:solidFill>
                            <a:schemeClr val="dk1"/>
                          </a:solidFill>
                          <a:effectLst/>
                          <a:latin typeface="Apple Symbols" charset="0"/>
                          <a:ea typeface="Apple Symbols" charset="0"/>
                          <a:cs typeface="Apple Symbols" charset="0"/>
                        </a:rPr>
                        <a:t>134952</a:t>
                      </a:r>
                      <a:endParaRPr kumimoji="1" lang="cs-CZ"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wordnet_physical_entity_100001930</a:t>
                      </a:r>
                    </a:p>
                  </a:txBody>
                  <a:tcPr/>
                </a:tc>
                <a:tc>
                  <a:txBody>
                    <a:bodyPr/>
                    <a:lstStyle/>
                    <a:p>
                      <a:pPr algn="ctr"/>
                      <a:r>
                        <a:rPr kumimoji="1" lang="cs-CZ" altLang="ja-JP" sz="1600" kern="1200" dirty="0" smtClean="0">
                          <a:solidFill>
                            <a:schemeClr val="dk1"/>
                          </a:solidFill>
                          <a:effectLst/>
                          <a:latin typeface="Apple Symbols" charset="0"/>
                          <a:ea typeface="Apple Symbols" charset="0"/>
                          <a:cs typeface="Apple Symbols" charset="0"/>
                        </a:rPr>
                        <a:t>89968</a:t>
                      </a:r>
                      <a:endParaRPr kumimoji="1" lang="cs-CZ"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wordnet_person_100007846</a:t>
                      </a:r>
                    </a:p>
                  </a:txBody>
                  <a:tcPr/>
                </a:tc>
                <a:tc>
                  <a:txBody>
                    <a:bodyPr/>
                    <a:lstStyle/>
                    <a:p>
                      <a:pPr algn="ctr"/>
                      <a:r>
                        <a:rPr kumimoji="1" lang="cs-CZ" altLang="ja-JP" sz="1600" kern="1200" dirty="0" smtClean="0">
                          <a:solidFill>
                            <a:schemeClr val="dk1"/>
                          </a:solidFill>
                          <a:effectLst/>
                          <a:latin typeface="Apple Symbols" charset="0"/>
                          <a:ea typeface="Apple Symbols" charset="0"/>
                          <a:cs typeface="Apple Symbols" charset="0"/>
                        </a:rPr>
                        <a:t>44984</a:t>
                      </a:r>
                      <a:endParaRPr kumimoji="1" lang="cs-CZ"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yagoLegalActor</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algn="ctr"/>
                      <a:r>
                        <a:rPr kumimoji="1" lang="cs-CZ" altLang="ja-JP" sz="1600" kern="1200" dirty="0" smtClean="0">
                          <a:solidFill>
                            <a:schemeClr val="dk1"/>
                          </a:solidFill>
                          <a:effectLst/>
                          <a:latin typeface="Apple Symbols" charset="0"/>
                          <a:ea typeface="Apple Symbols" charset="0"/>
                          <a:cs typeface="Apple Symbols" charset="0"/>
                        </a:rPr>
                        <a:t>44984</a:t>
                      </a:r>
                      <a:endParaRPr kumimoji="1" lang="cs-CZ"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yagoLegalActorGeo</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cs-CZ" altLang="ja-JP" sz="1600" kern="1200" dirty="0" smtClean="0">
                          <a:solidFill>
                            <a:schemeClr val="dk1"/>
                          </a:solidFill>
                          <a:effectLst/>
                          <a:latin typeface="Apple Symbols" charset="0"/>
                          <a:ea typeface="Apple Symbols" charset="0"/>
                          <a:cs typeface="Apple Symbols" charset="0"/>
                        </a:rPr>
                        <a:t>44984</a:t>
                      </a:r>
                    </a:p>
                  </a:txBody>
                  <a:tcPr/>
                </a:tc>
              </a:tr>
            </a:tbl>
          </a:graphicData>
        </a:graphic>
      </p:graphicFrame>
    </p:spTree>
    <p:extLst>
      <p:ext uri="{BB962C8B-B14F-4D97-AF65-F5344CB8AC3E}">
        <p14:creationId xmlns:p14="http://schemas.microsoft.com/office/powerpoint/2010/main" val="2068196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サブクエリ</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SPARQL </a:t>
            </a:r>
            <a:r>
              <a:rPr lang="en-US" altLang="ja-JP" sz="1600" dirty="0">
                <a:latin typeface="Apple Symbols" charset="0"/>
                <a:ea typeface="Apple Symbols" charset="0"/>
                <a:cs typeface="Apple Symbols" charset="0"/>
              </a:rPr>
              <a:t>PREFIX : &lt;http://</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/resource/&gt; </a:t>
            </a:r>
            <a:r>
              <a:rPr lang="en-US" altLang="ja-JP" sz="1600" dirty="0" smtClean="0">
                <a:latin typeface="Apple Symbols" charset="0"/>
                <a:ea typeface="Apple Symbols" charset="0"/>
                <a:cs typeface="Apple Symbols" charset="0"/>
              </a:rPr>
              <a:t>SELECT </a:t>
            </a:r>
            <a:r>
              <a:rPr lang="en-US" altLang="ja-JP" sz="1600" dirty="0">
                <a:latin typeface="Apple Symbols" charset="0"/>
                <a:ea typeface="Apple Symbols" charset="0"/>
                <a:cs typeface="Apple Symbols" charset="0"/>
              </a:rPr>
              <a:t>?o, COUNT(*) FROM &lt;http://ygfact.cfc2017.test#&gt;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 ?s2 :</a:t>
            </a:r>
            <a:r>
              <a:rPr lang="en-US" altLang="ja-JP" sz="1600" dirty="0" err="1">
                <a:latin typeface="Apple Symbols" charset="0"/>
                <a:ea typeface="Apple Symbols" charset="0"/>
                <a:cs typeface="Apple Symbols" charset="0"/>
              </a:rPr>
              <a:t>wasBornIn</a:t>
            </a:r>
            <a:r>
              <a:rPr lang="en-US" altLang="ja-JP" sz="1600" dirty="0">
                <a:latin typeface="Apple Symbols" charset="0"/>
                <a:ea typeface="Apple Symbols" charset="0"/>
                <a:cs typeface="Apple Symbols" charset="0"/>
              </a:rPr>
              <a:t> ?o .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{SELECT </a:t>
            </a:r>
            <a:r>
              <a:rPr lang="en-US" altLang="ja-JP" sz="1600" dirty="0">
                <a:latin typeface="Apple Symbols" charset="0"/>
                <a:ea typeface="Apple Symbols" charset="0"/>
                <a:cs typeface="Apple Symbols" charset="0"/>
              </a:rPr>
              <a:t>?o, COUNT(*) AS ?c FROM &lt;http://ygfact.cfc2017.test#&gt;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WHERE </a:t>
            </a:r>
            <a:r>
              <a:rPr lang="en-US" altLang="ja-JP" sz="1600" dirty="0">
                <a:latin typeface="Apple Symbols" charset="0"/>
                <a:ea typeface="Apple Symbols" charset="0"/>
                <a:cs typeface="Apple Symbols" charset="0"/>
              </a:rPr>
              <a:t>{ ?s :</a:t>
            </a:r>
            <a:r>
              <a:rPr lang="en-US" altLang="ja-JP" sz="1600" dirty="0" err="1">
                <a:latin typeface="Apple Symbols" charset="0"/>
                <a:ea typeface="Apple Symbols" charset="0"/>
                <a:cs typeface="Apple Symbols" charset="0"/>
              </a:rPr>
              <a:t>livesIn</a:t>
            </a:r>
            <a:r>
              <a:rPr lang="en-US" altLang="ja-JP" sz="1600" dirty="0">
                <a:latin typeface="Apple Symbols" charset="0"/>
                <a:ea typeface="Apple Symbols" charset="0"/>
                <a:cs typeface="Apple Symbols" charset="0"/>
              </a:rPr>
              <a:t> ?o } GROUP BY ?o ORDER BY DESC(?c) LIMIT 14</a:t>
            </a:r>
            <a:r>
              <a:rPr lang="en-US" altLang="ja-JP" sz="1600" dirty="0" smtClean="0">
                <a:latin typeface="Apple Symbols" charset="0"/>
                <a:ea typeface="Apple Symbols" charset="0"/>
                <a:cs typeface="Apple Symbols" charset="0"/>
              </a:rPr>
              <a: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GROUP BY ?o;</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12043476"/>
              </p:ext>
            </p:extLst>
          </p:nvPr>
        </p:nvGraphicFramePr>
        <p:xfrm>
          <a:off x="1371600" y="4347632"/>
          <a:ext cx="9601200" cy="2225040"/>
        </p:xfrm>
        <a:graphic>
          <a:graphicData uri="http://schemas.openxmlformats.org/drawingml/2006/table">
            <a:tbl>
              <a:tblPr firstRow="1" bandRow="1">
                <a:tableStyleId>{5C22544A-7EE6-4342-B048-85BDC9FD1C3A}</a:tableStyleId>
              </a:tblPr>
              <a:tblGrid>
                <a:gridCol w="4800600"/>
                <a:gridCol w="4800600"/>
              </a:tblGrid>
              <a:tr h="370840">
                <a:tc>
                  <a:txBody>
                    <a:bodyPr/>
                    <a:lstStyle/>
                    <a:p>
                      <a:pPr algn="ctr"/>
                      <a:r>
                        <a:rPr kumimoji="1" lang="en-US" altLang="ja-JP" sz="1600" dirty="0" smtClean="0">
                          <a:latin typeface="Apple Symbols" charset="0"/>
                          <a:ea typeface="Apple Symbols" charset="0"/>
                          <a:cs typeface="Apple Symbols" charset="0"/>
                        </a:rPr>
                        <a:t>o</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c</a:t>
                      </a:r>
                      <a:endParaRPr kumimoji="1" lang="ja-JP" altLang="en-US" sz="1600" dirty="0">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London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91</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Toronto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33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Los_Angeles</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47</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New_York_City</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cs-CZ" altLang="ja-JP" sz="1600" kern="1200" dirty="0" smtClean="0">
                          <a:solidFill>
                            <a:schemeClr val="dk1"/>
                          </a:solidFill>
                          <a:effectLst/>
                          <a:latin typeface="Apple Symbols" charset="0"/>
                          <a:ea typeface="Apple Symbols" charset="0"/>
                          <a:cs typeface="Apple Symbols" charset="0"/>
                        </a:rPr>
                        <a:t>89</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Mumbai</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5</a:t>
                      </a:r>
                    </a:p>
                  </a:txBody>
                  <a:tcPr/>
                </a:tc>
              </a:tr>
            </a:tbl>
          </a:graphicData>
        </a:graphic>
      </p:graphicFrame>
    </p:spTree>
    <p:extLst>
      <p:ext uri="{BB962C8B-B14F-4D97-AF65-F5344CB8AC3E}">
        <p14:creationId xmlns:p14="http://schemas.microsoft.com/office/powerpoint/2010/main" val="1000500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latin typeface="Hiragino Kaku Gothic ProN W6" charset="-128"/>
                <a:ea typeface="Hiragino Kaku Gothic ProN W6" charset="-128"/>
                <a:cs typeface="Hiragino Kaku Gothic ProN W6" charset="-128"/>
              </a:rPr>
              <a:t>RDF</a:t>
            </a:r>
            <a:r>
              <a:rPr lang="ja-JP" altLang="en-US" b="1" dirty="0">
                <a:latin typeface="Hiragino Kaku Gothic ProN W6" charset="-128"/>
                <a:ea typeface="Hiragino Kaku Gothic ProN W6" charset="-128"/>
                <a:cs typeface="Hiragino Kaku Gothic ProN W6" charset="-128"/>
              </a:rPr>
              <a:t>データセット</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SPARQL </a:t>
            </a:r>
            <a:r>
              <a:rPr lang="en-US" altLang="ja-JP" sz="1600" dirty="0">
                <a:latin typeface="Apple Symbols" charset="0"/>
                <a:ea typeface="Apple Symbols" charset="0"/>
                <a:cs typeface="Apple Symbols" charset="0"/>
              </a:rPr>
              <a:t>PREFIX : &lt;http://</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SELECT </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src</a:t>
            </a:r>
            <a:r>
              <a:rPr lang="en-US" altLang="ja-JP" sz="1600" dirty="0">
                <a:latin typeface="Apple Symbols" charset="0"/>
                <a:ea typeface="Apple Symbols" charset="0"/>
                <a:cs typeface="Apple Symbols" charset="0"/>
              </a:rPr>
              <a:t>, ?p, COUNT(*) AS ?c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FROM </a:t>
            </a:r>
            <a:r>
              <a:rPr lang="en-US" altLang="ja-JP" sz="1600" dirty="0">
                <a:latin typeface="Apple Symbols" charset="0"/>
                <a:ea typeface="Apple Symbols" charset="0"/>
                <a:cs typeface="Apple Symbols" charset="0"/>
              </a:rPr>
              <a:t>NAMED &lt;http://ygfact.cfc2017.test#&gt;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FROM </a:t>
            </a:r>
            <a:r>
              <a:rPr lang="en-US" altLang="ja-JP" sz="1600" dirty="0">
                <a:latin typeface="Apple Symbols" charset="0"/>
                <a:ea typeface="Apple Symbols" charset="0"/>
                <a:cs typeface="Apple Symbols" charset="0"/>
              </a:rPr>
              <a:t>NAMED &lt;http://ygtaxo.cfc2017.test#&gt;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{GRAPH ?</a:t>
            </a:r>
            <a:r>
              <a:rPr lang="en-US" altLang="ja-JP" sz="1600" dirty="0" err="1">
                <a:latin typeface="Apple Symbols" charset="0"/>
                <a:ea typeface="Apple Symbols" charset="0"/>
                <a:cs typeface="Apple Symbols" charset="0"/>
              </a:rPr>
              <a:t>src</a:t>
            </a:r>
            <a:r>
              <a:rPr lang="en-US" altLang="ja-JP" sz="1600" dirty="0">
                <a:latin typeface="Apple Symbols" charset="0"/>
                <a:ea typeface="Apple Symbols" charset="0"/>
                <a:cs typeface="Apple Symbols" charset="0"/>
              </a:rPr>
              <a:t> { ?s ?p ?o}} GROUP BY ?</a:t>
            </a:r>
            <a:r>
              <a:rPr lang="en-US" altLang="ja-JP" sz="1600" dirty="0" err="1">
                <a:latin typeface="Apple Symbols" charset="0"/>
                <a:ea typeface="Apple Symbols" charset="0"/>
                <a:cs typeface="Apple Symbols" charset="0"/>
              </a:rPr>
              <a:t>src</a:t>
            </a:r>
            <a:r>
              <a:rPr lang="en-US" altLang="ja-JP" sz="1600" dirty="0">
                <a:latin typeface="Apple Symbols" charset="0"/>
                <a:ea typeface="Apple Symbols" charset="0"/>
                <a:cs typeface="Apple Symbols" charset="0"/>
              </a:rPr>
              <a:t> ?p ORDER BY DESC(?c) LIMIT 5 ;</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6" name="表 5"/>
          <p:cNvGraphicFramePr>
            <a:graphicFrameLocks noGrp="1"/>
          </p:cNvGraphicFramePr>
          <p:nvPr>
            <p:extLst>
              <p:ext uri="{D42A27DB-BD31-4B8C-83A1-F6EECF244321}">
                <p14:modId xmlns:p14="http://schemas.microsoft.com/office/powerpoint/2010/main" val="915028155"/>
              </p:ext>
            </p:extLst>
          </p:nvPr>
        </p:nvGraphicFramePr>
        <p:xfrm>
          <a:off x="1371600" y="4347632"/>
          <a:ext cx="9601200" cy="2225040"/>
        </p:xfrm>
        <a:graphic>
          <a:graphicData uri="http://schemas.openxmlformats.org/drawingml/2006/table">
            <a:tbl>
              <a:tblPr firstRow="1" bandRow="1">
                <a:tableStyleId>{5C22544A-7EE6-4342-B048-85BDC9FD1C3A}</a:tableStyleId>
              </a:tblPr>
              <a:tblGrid>
                <a:gridCol w="3200400"/>
                <a:gridCol w="3200400"/>
                <a:gridCol w="3200400"/>
              </a:tblGrid>
              <a:tr h="370840">
                <a:tc>
                  <a:txBody>
                    <a:bodyPr/>
                    <a:lstStyle/>
                    <a:p>
                      <a:pPr algn="ctr"/>
                      <a:r>
                        <a:rPr kumimoji="1" lang="en-US" altLang="ja-JP" sz="1600" dirty="0" err="1" smtClean="0">
                          <a:latin typeface="Apple Symbols" charset="0"/>
                          <a:ea typeface="Apple Symbols" charset="0"/>
                          <a:cs typeface="Apple Symbols" charset="0"/>
                        </a:rPr>
                        <a:t>src</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p</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c</a:t>
                      </a:r>
                      <a:endParaRPr kumimoji="1" lang="ja-JP" altLang="en-US" sz="1600" dirty="0">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http://ygtaxo.cfc2017.test#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rdfs:subClassOf</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570459</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http://ygfact.cfc2017.test#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isLocatedIn</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32463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http://ygfact.cfc2017.test#</a:t>
                      </a: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hasGender</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19691</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http://ygfact.cfc2017.test#</a:t>
                      </a: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isAffiliatedTo</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10434</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http://ygfact.cfc2017.test#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playsFor</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9265</a:t>
                      </a:r>
                    </a:p>
                  </a:txBody>
                  <a:tcPr/>
                </a:tc>
              </a:tr>
            </a:tbl>
          </a:graphicData>
        </a:graphic>
      </p:graphicFrame>
    </p:spTree>
    <p:extLst>
      <p:ext uri="{BB962C8B-B14F-4D97-AF65-F5344CB8AC3E}">
        <p14:creationId xmlns:p14="http://schemas.microsoft.com/office/powerpoint/2010/main" val="611989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ソリューション・</a:t>
            </a:r>
            <a:r>
              <a:rPr lang="ja-JP" altLang="en-US" b="1" dirty="0" smtClean="0">
                <a:latin typeface="Hiragino Kaku Gothic ProN W6" charset="-128"/>
                <a:ea typeface="Hiragino Kaku Gothic ProN W6" charset="-128"/>
                <a:cs typeface="Hiragino Kaku Gothic ProN W6" charset="-128"/>
              </a:rPr>
              <a:t>シーケンス</a:t>
            </a:r>
            <a:r>
              <a:rPr lang="en-US" altLang="ja-JP" b="1" dirty="0" smtClean="0">
                <a:latin typeface="Hiragino Kaku Gothic ProN W6" charset="-128"/>
                <a:ea typeface="Hiragino Kaku Gothic ProN W6" charset="-128"/>
                <a:cs typeface="Hiragino Kaku Gothic ProN W6" charset="-128"/>
              </a:rPr>
              <a:t/>
            </a:r>
            <a:br>
              <a:rPr lang="en-US" altLang="ja-JP" b="1" dirty="0" smtClean="0">
                <a:latin typeface="Hiragino Kaku Gothic ProN W6" charset="-128"/>
                <a:ea typeface="Hiragino Kaku Gothic ProN W6" charset="-128"/>
                <a:cs typeface="Hiragino Kaku Gothic ProN W6" charset="-128"/>
              </a:rPr>
            </a:br>
            <a:r>
              <a:rPr lang="en-US" altLang="ja-JP" sz="2400" b="1" dirty="0" smtClean="0">
                <a:latin typeface="Hiragino Kaku Gothic ProN W6" charset="-128"/>
                <a:ea typeface="Hiragino Kaku Gothic ProN W6" charset="-128"/>
                <a:cs typeface="Hiragino Kaku Gothic ProN W6" charset="-128"/>
              </a:rPr>
              <a:t>(GROUP BY)</a:t>
            </a:r>
            <a:endParaRPr kumimoji="1" lang="ja-JP" altLang="en-US" sz="2400"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SPARQL </a:t>
            </a:r>
            <a:r>
              <a:rPr lang="en-US" altLang="ja-JP" sz="1600" dirty="0">
                <a:latin typeface="Apple Symbols" charset="0"/>
                <a:ea typeface="Apple Symbols" charset="0"/>
                <a:cs typeface="Apple Symbols" charset="0"/>
              </a:rPr>
              <a:t>PREFIX : &lt;http://</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SELECT </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src</a:t>
            </a:r>
            <a:r>
              <a:rPr lang="en-US" altLang="ja-JP" sz="1600" dirty="0">
                <a:latin typeface="Apple Symbols" charset="0"/>
                <a:ea typeface="Apple Symbols" charset="0"/>
                <a:cs typeface="Apple Symbols" charset="0"/>
              </a:rPr>
              <a:t>, ?p, COUNT(*) AS ?c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FROM </a:t>
            </a:r>
            <a:r>
              <a:rPr lang="en-US" altLang="ja-JP" sz="1600" dirty="0">
                <a:latin typeface="Apple Symbols" charset="0"/>
                <a:ea typeface="Apple Symbols" charset="0"/>
                <a:cs typeface="Apple Symbols" charset="0"/>
              </a:rPr>
              <a:t>NAMED &lt;http://ygfact.cfc2017.test#&gt;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FROM </a:t>
            </a:r>
            <a:r>
              <a:rPr lang="en-US" altLang="ja-JP" sz="1600" dirty="0">
                <a:latin typeface="Apple Symbols" charset="0"/>
                <a:ea typeface="Apple Symbols" charset="0"/>
                <a:cs typeface="Apple Symbols" charset="0"/>
              </a:rPr>
              <a:t>NAMED &lt;http://ygtaxo.cfc2017.test#&gt;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{GRAPH ?</a:t>
            </a:r>
            <a:r>
              <a:rPr lang="en-US" altLang="ja-JP" sz="1600" dirty="0" err="1">
                <a:latin typeface="Apple Symbols" charset="0"/>
                <a:ea typeface="Apple Symbols" charset="0"/>
                <a:cs typeface="Apple Symbols" charset="0"/>
              </a:rPr>
              <a:t>src</a:t>
            </a:r>
            <a:r>
              <a:rPr lang="en-US" altLang="ja-JP" sz="1600" dirty="0">
                <a:latin typeface="Apple Symbols" charset="0"/>
                <a:ea typeface="Apple Symbols" charset="0"/>
                <a:cs typeface="Apple Symbols" charset="0"/>
              </a:rPr>
              <a:t> { ?s ?p ?o}} </a:t>
            </a:r>
            <a:r>
              <a:rPr lang="en-US" altLang="ja-JP" sz="1600" dirty="0">
                <a:solidFill>
                  <a:srgbClr val="FF0000"/>
                </a:solidFill>
                <a:latin typeface="Apple Symbols" charset="0"/>
                <a:ea typeface="Apple Symbols" charset="0"/>
                <a:cs typeface="Apple Symbols" charset="0"/>
              </a:rPr>
              <a:t>GROUP BY</a:t>
            </a:r>
            <a:r>
              <a:rPr lang="en-US" altLang="ja-JP" sz="1600" dirty="0">
                <a:latin typeface="Apple Symbols" charset="0"/>
                <a:ea typeface="Apple Symbols" charset="0"/>
                <a:cs typeface="Apple Symbols" charset="0"/>
              </a:rPr>
              <a:t> ?</a:t>
            </a:r>
            <a:r>
              <a:rPr lang="en-US" altLang="ja-JP" sz="1600" dirty="0" err="1">
                <a:latin typeface="Apple Symbols" charset="0"/>
                <a:ea typeface="Apple Symbols" charset="0"/>
                <a:cs typeface="Apple Symbols" charset="0"/>
              </a:rPr>
              <a:t>src</a:t>
            </a:r>
            <a:r>
              <a:rPr lang="en-US" altLang="ja-JP" sz="1600" dirty="0">
                <a:latin typeface="Apple Symbols" charset="0"/>
                <a:ea typeface="Apple Symbols" charset="0"/>
                <a:cs typeface="Apple Symbols" charset="0"/>
              </a:rPr>
              <a:t> ?p </a:t>
            </a:r>
            <a:r>
              <a:rPr lang="en-US" altLang="ja-JP" sz="1600" dirty="0">
                <a:solidFill>
                  <a:srgbClr val="FF0000"/>
                </a:solidFill>
                <a:latin typeface="Apple Symbols" charset="0"/>
                <a:ea typeface="Apple Symbols" charset="0"/>
                <a:cs typeface="Apple Symbols" charset="0"/>
              </a:rPr>
              <a:t>ORDER BY </a:t>
            </a:r>
            <a:r>
              <a:rPr lang="en-US" altLang="ja-JP" sz="1600" dirty="0">
                <a:latin typeface="Apple Symbols" charset="0"/>
                <a:ea typeface="Apple Symbols" charset="0"/>
                <a:cs typeface="Apple Symbols" charset="0"/>
              </a:rPr>
              <a:t>DESC(?c) </a:t>
            </a:r>
            <a:r>
              <a:rPr lang="en-US" altLang="ja-JP" sz="1600" dirty="0">
                <a:solidFill>
                  <a:srgbClr val="FF0000"/>
                </a:solidFill>
                <a:latin typeface="Apple Symbols" charset="0"/>
                <a:ea typeface="Apple Symbols" charset="0"/>
                <a:cs typeface="Apple Symbols" charset="0"/>
              </a:rPr>
              <a:t>LIMIT</a:t>
            </a:r>
            <a:r>
              <a:rPr lang="en-US" altLang="ja-JP" sz="1600" dirty="0">
                <a:latin typeface="Apple Symbols" charset="0"/>
                <a:ea typeface="Apple Symbols" charset="0"/>
                <a:cs typeface="Apple Symbols" charset="0"/>
              </a:rPr>
              <a:t> 5 </a:t>
            </a:r>
            <a:r>
              <a:rPr lang="en-US" altLang="ja-JP" sz="1600" dirty="0" smtClean="0">
                <a:solidFill>
                  <a:srgbClr val="FF0000"/>
                </a:solidFill>
                <a:latin typeface="Apple Symbols" charset="0"/>
                <a:ea typeface="Apple Symbols" charset="0"/>
                <a:cs typeface="Apple Symbols" charset="0"/>
              </a:rPr>
              <a:t>OFFSET</a:t>
            </a:r>
            <a:r>
              <a:rPr lang="en-US" altLang="ja-JP" sz="1600" dirty="0" smtClean="0">
                <a:latin typeface="Apple Symbols" charset="0"/>
                <a:ea typeface="Apple Symbols" charset="0"/>
                <a:cs typeface="Apple Symbols" charset="0"/>
              </a:rPr>
              <a:t> 5;</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502602839"/>
              </p:ext>
            </p:extLst>
          </p:nvPr>
        </p:nvGraphicFramePr>
        <p:xfrm>
          <a:off x="1371600" y="4347632"/>
          <a:ext cx="9601200" cy="2225040"/>
        </p:xfrm>
        <a:graphic>
          <a:graphicData uri="http://schemas.openxmlformats.org/drawingml/2006/table">
            <a:tbl>
              <a:tblPr firstRow="1" bandRow="1">
                <a:tableStyleId>{5C22544A-7EE6-4342-B048-85BDC9FD1C3A}</a:tableStyleId>
              </a:tblPr>
              <a:tblGrid>
                <a:gridCol w="3200400"/>
                <a:gridCol w="3200400"/>
                <a:gridCol w="3200400"/>
              </a:tblGrid>
              <a:tr h="370840">
                <a:tc>
                  <a:txBody>
                    <a:bodyPr/>
                    <a:lstStyle/>
                    <a:p>
                      <a:pPr algn="ctr"/>
                      <a:r>
                        <a:rPr kumimoji="1" lang="en-US" altLang="ja-JP" sz="1600" dirty="0" err="1" smtClean="0">
                          <a:latin typeface="Apple Symbols" charset="0"/>
                          <a:ea typeface="Apple Symbols" charset="0"/>
                          <a:cs typeface="Apple Symbols" charset="0"/>
                        </a:rPr>
                        <a:t>src</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p</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c</a:t>
                      </a:r>
                      <a:endParaRPr kumimoji="1" lang="ja-JP" altLang="en-US" sz="1600" dirty="0">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http://ygtaxo.cfc2017.test#</a:t>
                      </a: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wasBornIn</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5030</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http://ygfact.cfc2017.test#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4213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http://ygfact.cfc2017.test#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hasWebsite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cs-CZ" altLang="ja-JP" sz="1600" kern="1200" dirty="0" smtClean="0">
                          <a:solidFill>
                            <a:schemeClr val="dk1"/>
                          </a:solidFill>
                          <a:effectLst/>
                          <a:latin typeface="Apple Symbols" charset="0"/>
                          <a:ea typeface="Apple Symbols" charset="0"/>
                          <a:cs typeface="Apple Symbols" charset="0"/>
                        </a:rPr>
                        <a:t>3616</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http://ygfact.cfc2017.test#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actedIn</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2311</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http://ygfact.cfc2017.test#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hasWonPrize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is-IS" altLang="ja-JP" sz="1600" kern="1200" dirty="0" smtClean="0">
                          <a:solidFill>
                            <a:schemeClr val="dk1"/>
                          </a:solidFill>
                          <a:effectLst/>
                          <a:latin typeface="Apple Symbols" charset="0"/>
                          <a:ea typeface="Apple Symbols" charset="0"/>
                          <a:cs typeface="Apple Symbols" charset="0"/>
                        </a:rPr>
                        <a:t>2031</a:t>
                      </a:r>
                    </a:p>
                  </a:txBody>
                  <a:tcPr/>
                </a:tc>
              </a:tr>
            </a:tbl>
          </a:graphicData>
        </a:graphic>
      </p:graphicFrame>
      <p:sp>
        <p:nvSpPr>
          <p:cNvPr id="7" name="正方形/長方形 6"/>
          <p:cNvSpPr/>
          <p:nvPr/>
        </p:nvSpPr>
        <p:spPr>
          <a:xfrm>
            <a:off x="5727950" y="3244334"/>
            <a:ext cx="736099" cy="369332"/>
          </a:xfrm>
          <a:prstGeom prst="rect">
            <a:avLst/>
          </a:prstGeom>
        </p:spPr>
        <p:txBody>
          <a:bodyPr wrap="none">
            <a:spAutoFit/>
          </a:bodyPr>
          <a:lstStyle/>
          <a:p>
            <a:r>
              <a:rPr lang="is-IS" altLang="ja-JP" dirty="0">
                <a:solidFill>
                  <a:srgbClr val="28FE14"/>
                </a:solidFill>
                <a:latin typeface="Andale Mono" charset="0"/>
              </a:rPr>
              <a:t>2031</a:t>
            </a:r>
            <a:endParaRPr lang="is-IS" altLang="ja-JP" dirty="0">
              <a:solidFill>
                <a:srgbClr val="28FE14"/>
              </a:solidFill>
              <a:effectLst/>
              <a:latin typeface="Andale Mono" charset="0"/>
            </a:endParaRPr>
          </a:p>
        </p:txBody>
      </p:sp>
    </p:spTree>
    <p:extLst>
      <p:ext uri="{BB962C8B-B14F-4D97-AF65-F5344CB8AC3E}">
        <p14:creationId xmlns:p14="http://schemas.microsoft.com/office/powerpoint/2010/main" val="1407635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ソリューション・シーケンス</a:t>
            </a:r>
            <a:r>
              <a:rPr lang="en-US" altLang="ja-JP" b="1" dirty="0">
                <a:latin typeface="Hiragino Kaku Gothic ProN W6" charset="-128"/>
                <a:ea typeface="Hiragino Kaku Gothic ProN W6" charset="-128"/>
                <a:cs typeface="Hiragino Kaku Gothic ProN W6" charset="-128"/>
              </a:rPr>
              <a:t/>
            </a:r>
            <a:br>
              <a:rPr lang="en-US" altLang="ja-JP" b="1" dirty="0">
                <a:latin typeface="Hiragino Kaku Gothic ProN W6" charset="-128"/>
                <a:ea typeface="Hiragino Kaku Gothic ProN W6" charset="-128"/>
                <a:cs typeface="Hiragino Kaku Gothic ProN W6" charset="-128"/>
              </a:rPr>
            </a:br>
            <a:r>
              <a:rPr lang="en-US" altLang="ja-JP" sz="2400" b="1" dirty="0" smtClean="0">
                <a:latin typeface="Hiragino Kaku Gothic ProN W6" charset="-128"/>
                <a:ea typeface="Hiragino Kaku Gothic ProN W6" charset="-128"/>
                <a:cs typeface="Hiragino Kaku Gothic ProN W6" charset="-128"/>
              </a:rPr>
              <a:t>(DISTINCT)</a:t>
            </a:r>
            <a:endParaRPr kumimoji="1" lang="ja-JP" altLang="en-US"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SPARQL PREFIX : </a:t>
            </a:r>
            <a:r>
              <a:rPr lang="en-US" altLang="ja-JP" sz="1600" dirty="0" smtClean="0">
                <a:latin typeface="Apple Symbols" charset="0"/>
                <a:ea typeface="Apple Symbols" charset="0"/>
                <a:cs typeface="Apple Symbols" charset="0"/>
              </a:rPr>
              <a:t>&lt;http</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SELECT </a:t>
            </a:r>
            <a:r>
              <a:rPr lang="en-US" altLang="ja-JP" sz="1600" dirty="0">
                <a:solidFill>
                  <a:srgbClr val="FF0000"/>
                </a:solidFill>
                <a:latin typeface="Apple Symbols" charset="0"/>
                <a:ea typeface="Apple Symbols" charset="0"/>
                <a:cs typeface="Apple Symbols" charset="0"/>
              </a:rPr>
              <a:t>DISTINCT</a:t>
            </a:r>
            <a:r>
              <a:rPr lang="en-US" altLang="ja-JP" sz="1600" dirty="0">
                <a:latin typeface="Apple Symbols" charset="0"/>
                <a:ea typeface="Apple Symbols" charset="0"/>
                <a:cs typeface="Apple Symbols" charset="0"/>
              </a:rPr>
              <a:t> ?s, ?o2 FROM </a:t>
            </a:r>
            <a:r>
              <a:rPr lang="en-US" altLang="ja-JP" sz="1600" dirty="0" smtClean="0">
                <a:latin typeface="Apple Symbols" charset="0"/>
                <a:ea typeface="Apple Symbols" charset="0"/>
                <a:cs typeface="Apple Symbols" charset="0"/>
              </a:rPr>
              <a:t>&lt;http</a:t>
            </a:r>
            <a:r>
              <a:rPr lang="en-US" altLang="ja-JP" sz="1600" dirty="0">
                <a:latin typeface="Apple Symbols" charset="0"/>
                <a:ea typeface="Apple Symbols" charset="0"/>
                <a:cs typeface="Apple Symbols" charset="0"/>
              </a:rPr>
              <a:t>://ygfact.cfc2017.test</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WHERE </a:t>
            </a:r>
            <a:r>
              <a:rPr lang="en-US" altLang="ja-JP" sz="1600" dirty="0">
                <a:latin typeface="Apple Symbols" charset="0"/>
                <a:ea typeface="Apple Symbols" charset="0"/>
                <a:cs typeface="Apple Symbols" charset="0"/>
              </a:rPr>
              <a:t>{ ?s :</a:t>
            </a:r>
            <a:r>
              <a:rPr lang="en-US" altLang="ja-JP" sz="1600" dirty="0" err="1">
                <a:latin typeface="Apple Symbols" charset="0"/>
                <a:ea typeface="Apple Symbols" charset="0"/>
                <a:cs typeface="Apple Symbols" charset="0"/>
              </a:rPr>
              <a:t>participatedIn</a:t>
            </a:r>
            <a:r>
              <a:rPr lang="en-US" altLang="ja-JP" sz="1600" dirty="0">
                <a:latin typeface="Apple Symbols" charset="0"/>
                <a:ea typeface="Apple Symbols" charset="0"/>
                <a:cs typeface="Apple Symbols" charset="0"/>
              </a:rPr>
              <a:t> ?o1 OPTIONAL {?s :owns ?o2} } limit 5;</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6" name="表 5"/>
          <p:cNvGraphicFramePr>
            <a:graphicFrameLocks noGrp="1"/>
          </p:cNvGraphicFramePr>
          <p:nvPr/>
        </p:nvGraphicFramePr>
        <p:xfrm>
          <a:off x="1371601" y="4076699"/>
          <a:ext cx="9601199" cy="2225040"/>
        </p:xfrm>
        <a:graphic>
          <a:graphicData uri="http://schemas.openxmlformats.org/drawingml/2006/table">
            <a:tbl>
              <a:tblPr firstRow="1" bandRow="1">
                <a:tableStyleId>{5C22544A-7EE6-4342-B048-85BDC9FD1C3A}</a:tableStyleId>
              </a:tblPr>
              <a:tblGrid>
                <a:gridCol w="4813504"/>
                <a:gridCol w="4787695"/>
              </a:tblGrid>
              <a:tr h="370840">
                <a:tc>
                  <a:txBody>
                    <a:bodyPr/>
                    <a:lstStyle/>
                    <a:p>
                      <a:pPr algn="ctr"/>
                      <a:r>
                        <a:rPr kumimoji="1" lang="en-US" altLang="ja-JP" sz="1600" dirty="0" smtClean="0">
                          <a:latin typeface="Apple Symbols" charset="0"/>
                          <a:ea typeface="Apple Symbols" charset="0"/>
                          <a:cs typeface="Apple Symbols" charset="0"/>
                        </a:rPr>
                        <a:t>s</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o2</a:t>
                      </a:r>
                      <a:endParaRPr kumimoji="1" lang="ja-JP" altLang="en-US" sz="1600" dirty="0">
                        <a:latin typeface="Apple Symbols" charset="0"/>
                        <a:ea typeface="Apple Symbols" charset="0"/>
                        <a:cs typeface="Apple Symbols" charset="0"/>
                      </a:endParaRPr>
                    </a:p>
                  </a:txBody>
                  <a:tcPr/>
                </a:tc>
              </a:tr>
              <a:tr h="370840">
                <a:tc>
                  <a:txBody>
                    <a:bodyPr/>
                    <a:lstStyle/>
                    <a:p>
                      <a:pPr algn="ctr"/>
                      <a:r>
                        <a:rPr kumimoji="1" lang="en-US" altLang="ja-JP" sz="1600" kern="1200" dirty="0" smtClean="0">
                          <a:solidFill>
                            <a:schemeClr val="dk1"/>
                          </a:solidFill>
                          <a:effectLst/>
                          <a:latin typeface="Apple Symbols" charset="0"/>
                          <a:ea typeface="Apple Symbols" charset="0"/>
                          <a:cs typeface="Apple Symbols" charset="0"/>
                        </a:rPr>
                        <a:t>Israel</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Maccabi_Kiryat_Gat_F.C</a:t>
                      </a:r>
                      <a:r>
                        <a:rPr kumimoji="1" lang="en-US" altLang="ja-JP" sz="1600" kern="1200" dirty="0" smtClean="0">
                          <a:solidFill>
                            <a:schemeClr val="dk1"/>
                          </a:solidFill>
                          <a:effectLst/>
                          <a:latin typeface="Apple Symbols" charset="0"/>
                          <a:ea typeface="Apple Symbols" charset="0"/>
                          <a:cs typeface="Apple Symbols" charset="0"/>
                        </a:rPr>
                        <a:t>.</a:t>
                      </a:r>
                      <a:endParaRPr kumimoji="1" lang="en-US"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United_States</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Chicago_Spurs</a:t>
                      </a:r>
                      <a:endParaRPr kumimoji="1" lang="en-US"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United_States</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Global_Memory_Net</a:t>
                      </a:r>
                      <a:endParaRPr kumimoji="1" lang="en-US" altLang="ja-JP" sz="1600" kern="1200" dirty="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Kingdom_of_Saxony</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NULL</a:t>
                      </a: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Kingdom_of_Saxony</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NULL</a:t>
                      </a:r>
                    </a:p>
                  </a:txBody>
                  <a:tcPr/>
                </a:tc>
              </a:tr>
            </a:tbl>
          </a:graphicData>
        </a:graphic>
      </p:graphicFrame>
    </p:spTree>
    <p:extLst>
      <p:ext uri="{BB962C8B-B14F-4D97-AF65-F5344CB8AC3E}">
        <p14:creationId xmlns:p14="http://schemas.microsoft.com/office/powerpoint/2010/main" val="1801640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クエリ</a:t>
            </a:r>
            <a:r>
              <a:rPr lang="ja-JP" altLang="en-US" b="1" dirty="0" smtClean="0">
                <a:latin typeface="Hiragino Kaku Gothic ProN W6" charset="-128"/>
                <a:ea typeface="Hiragino Kaku Gothic ProN W6" charset="-128"/>
                <a:cs typeface="Hiragino Kaku Gothic ProN W6" charset="-128"/>
              </a:rPr>
              <a:t>形式</a:t>
            </a:r>
            <a:r>
              <a:rPr lang="en-US" altLang="ja-JP" b="1" dirty="0" smtClean="0">
                <a:latin typeface="Hiragino Kaku Gothic ProN W6" charset="-128"/>
                <a:ea typeface="Hiragino Kaku Gothic ProN W6" charset="-128"/>
                <a:cs typeface="Hiragino Kaku Gothic ProN W6" charset="-128"/>
              </a:rPr>
              <a:t/>
            </a:r>
            <a:br>
              <a:rPr lang="en-US" altLang="ja-JP" b="1" dirty="0" smtClean="0">
                <a:latin typeface="Hiragino Kaku Gothic ProN W6" charset="-128"/>
                <a:ea typeface="Hiragino Kaku Gothic ProN W6" charset="-128"/>
                <a:cs typeface="Hiragino Kaku Gothic ProN W6" charset="-128"/>
              </a:rPr>
            </a:br>
            <a:r>
              <a:rPr lang="en-US" altLang="ja-JP" sz="2400" b="1" dirty="0" smtClean="0">
                <a:latin typeface="Hiragino Kaku Gothic ProN W6" charset="-128"/>
                <a:ea typeface="Hiragino Kaku Gothic ProN W6" charset="-128"/>
                <a:cs typeface="Hiragino Kaku Gothic ProN W6" charset="-128"/>
              </a:rPr>
              <a:t>(SELECT)</a:t>
            </a:r>
            <a:endParaRPr kumimoji="1" lang="ja-JP" altLang="en-US" sz="2400" b="1" dirty="0">
              <a:latin typeface="Hiragino Kaku Gothic ProN W6" charset="-128"/>
              <a:ea typeface="Hiragino Kaku Gothic ProN W6" charset="-128"/>
              <a:cs typeface="Hiragino Kaku Gothic ProN W6" charset="-128"/>
            </a:endParaRPr>
          </a:p>
        </p:txBody>
      </p:sp>
      <p:sp>
        <p:nvSpPr>
          <p:cNvPr id="5" name="コンテンツ プレースホルダー 7"/>
          <p:cNvSpPr>
            <a:spLocks noGrp="1"/>
          </p:cNvSpPr>
          <p:nvPr>
            <p:ph sz="half" idx="1"/>
          </p:nvPr>
        </p:nvSpPr>
        <p:spPr>
          <a:xfrm>
            <a:off x="1371600" y="2285999"/>
            <a:ext cx="4447786"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SPARQL</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PREFIX : &lt;http://</a:t>
            </a:r>
            <a:r>
              <a:rPr lang="en-US" altLang="ja-JP" sz="1600" dirty="0" err="1" smtClean="0">
                <a:latin typeface="Apple Symbols" charset="0"/>
                <a:ea typeface="Apple Symbols" charset="0"/>
                <a:cs typeface="Apple Symbols" charset="0"/>
              </a:rPr>
              <a:t>yago-knowledge.org</a:t>
            </a:r>
            <a:r>
              <a:rPr lang="en-US" altLang="ja-JP" sz="1600" dirty="0" smtClean="0">
                <a:latin typeface="Apple Symbols" charset="0"/>
                <a:ea typeface="Apple Symbols" charset="0"/>
                <a:cs typeface="Apple Symbols" charset="0"/>
              </a:rPr>
              <a:t>/resource/&gt; </a:t>
            </a:r>
            <a:r>
              <a:rPr lang="en-US" altLang="ja-JP" sz="1600" dirty="0" smtClean="0">
                <a:solidFill>
                  <a:srgbClr val="FF0000"/>
                </a:solidFill>
                <a:latin typeface="Apple Symbols" charset="0"/>
                <a:ea typeface="Apple Symbols" charset="0"/>
                <a:cs typeface="Apple Symbols" charset="0"/>
              </a:rPr>
              <a:t>SELECT</a:t>
            </a:r>
            <a:r>
              <a:rPr lang="en-US" altLang="ja-JP" sz="1600" dirty="0" smtClean="0">
                <a:latin typeface="Apple Symbols" charset="0"/>
                <a:ea typeface="Apple Symbols" charset="0"/>
                <a:cs typeface="Apple Symbols" charset="0"/>
              </a:rPr>
              <a:t> * FROM &lt;http://ygfact.cfc2017.test#&gt; WHERE { :Konami ?p ?o };</a:t>
            </a:r>
            <a:endParaRPr lang="ja-JP" altLang="en-US" dirty="0" smtClean="0">
              <a:latin typeface="Apple Symbols" charset="0"/>
              <a:ea typeface="Apple Symbols" charset="0"/>
              <a:cs typeface="Apple Symbols" charset="0"/>
            </a:endParaRPr>
          </a:p>
          <a:p>
            <a:endParaRPr kumimoji="1" lang="ja-JP" altLang="en-US" dirty="0"/>
          </a:p>
        </p:txBody>
      </p:sp>
      <p:sp>
        <p:nvSpPr>
          <p:cNvPr id="6" name="コンテンツ プレースホルダー 8"/>
          <p:cNvSpPr txBox="1">
            <a:spLocks/>
          </p:cNvSpPr>
          <p:nvPr/>
        </p:nvSpPr>
        <p:spPr>
          <a:xfrm>
            <a:off x="6525403" y="2285999"/>
            <a:ext cx="4447786" cy="3581401"/>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smtClean="0">
                <a:latin typeface="Hiragino Kaku Gothic ProN W3" charset="-128"/>
                <a:ea typeface="Hiragino Kaku Gothic ProN W3" charset="-128"/>
                <a:cs typeface="Hiragino Kaku Gothic ProN W3" charset="-128"/>
              </a:rPr>
              <a:t>クエリ結果</a:t>
            </a:r>
            <a:r>
              <a:rPr lang="en-US" altLang="ja-JP" smtClean="0">
                <a:latin typeface="Hiragino Kaku Gothic ProN W3" charset="-128"/>
                <a:ea typeface="Hiragino Kaku Gothic ProN W3" charset="-128"/>
                <a:cs typeface="Hiragino Kaku Gothic ProN W3" charset="-128"/>
              </a:rPr>
              <a:t/>
            </a:r>
            <a:br>
              <a:rPr lang="en-US" altLang="ja-JP" smtClean="0">
                <a:latin typeface="Hiragino Kaku Gothic ProN W3" charset="-128"/>
                <a:ea typeface="Hiragino Kaku Gothic ProN W3" charset="-128"/>
                <a:cs typeface="Hiragino Kaku Gothic ProN W3" charset="-128"/>
              </a:rPr>
            </a:br>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28407533"/>
              </p:ext>
            </p:extLst>
          </p:nvPr>
        </p:nvGraphicFramePr>
        <p:xfrm>
          <a:off x="6917266" y="2791460"/>
          <a:ext cx="4055534" cy="3337560"/>
        </p:xfrm>
        <a:graphic>
          <a:graphicData uri="http://schemas.openxmlformats.org/drawingml/2006/table">
            <a:tbl>
              <a:tblPr firstRow="1" bandRow="1">
                <a:tableStyleId>{5C22544A-7EE6-4342-B048-85BDC9FD1C3A}</a:tableStyleId>
              </a:tblPr>
              <a:tblGrid>
                <a:gridCol w="719667"/>
                <a:gridCol w="3335867"/>
              </a:tblGrid>
              <a:tr h="370840">
                <a:tc>
                  <a:txBody>
                    <a:bodyPr/>
                    <a:lstStyle/>
                    <a:p>
                      <a:pPr algn="ctr"/>
                      <a:r>
                        <a:rPr kumimoji="1" lang="en-US" altLang="ja-JP" sz="1600" dirty="0" smtClean="0">
                          <a:latin typeface="Apple Symbols" charset="0"/>
                          <a:ea typeface="Apple Symbols" charset="0"/>
                          <a:cs typeface="Apple Symbols" charset="0"/>
                        </a:rPr>
                        <a:t>p</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o</a:t>
                      </a:r>
                      <a:endParaRPr kumimoji="1" lang="ja-JP" altLang="en-US" sz="1600" dirty="0">
                        <a:latin typeface="Apple Symbols" charset="0"/>
                        <a:ea typeface="Apple Symbols" charset="0"/>
                        <a:cs typeface="Apple Symbols" charset="0"/>
                      </a:endParaRPr>
                    </a:p>
                  </a:txBody>
                  <a:tcPr/>
                </a:tc>
              </a:tr>
              <a:tr h="370840">
                <a:tc>
                  <a:txBody>
                    <a:bodyPr/>
                    <a:lstStyle/>
                    <a:p>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Nagano_Winter_Olympics_'98</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Frogger_Beyond</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Konami_80's_Arcade_Gallery</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Ring_of_Red</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Disney_Sports_Football</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Disney_Sports_Soccer</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Mikie</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Apple Symbols" charset="0"/>
                          <a:ea typeface="Apple Symbols" charset="0"/>
                          <a:cs typeface="Apple Symbols" charset="0"/>
                        </a:rPr>
                        <a:t>created</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TwinBee_Yahho</a:t>
                      </a:r>
                      <a:r>
                        <a:rPr kumimoji="1" lang="en-US" altLang="ja-JP" sz="1600" kern="1200" dirty="0" smtClean="0">
                          <a:solidFill>
                            <a:schemeClr val="dk1"/>
                          </a:solidFill>
                          <a:effectLst/>
                          <a:latin typeface="Apple Symbols" charset="0"/>
                          <a:ea typeface="Apple Symbols" charset="0"/>
                          <a:cs typeface="Apple Symbols" charset="0"/>
                        </a:rPr>
                        <a:t>!</a:t>
                      </a:r>
                    </a:p>
                  </a:txBody>
                  <a:tcPr/>
                </a:tc>
              </a:tr>
            </a:tbl>
          </a:graphicData>
        </a:graphic>
      </p:graphicFrame>
    </p:spTree>
    <p:extLst>
      <p:ext uri="{BB962C8B-B14F-4D97-AF65-F5344CB8AC3E}">
        <p14:creationId xmlns:p14="http://schemas.microsoft.com/office/powerpoint/2010/main" val="1443656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クエリ</a:t>
            </a:r>
            <a:r>
              <a:rPr lang="ja-JP" altLang="en-US" b="1" dirty="0" smtClean="0">
                <a:latin typeface="Hiragino Kaku Gothic ProN W6" charset="-128"/>
                <a:ea typeface="Hiragino Kaku Gothic ProN W6" charset="-128"/>
                <a:cs typeface="Hiragino Kaku Gothic ProN W6" charset="-128"/>
              </a:rPr>
              <a:t>形式</a:t>
            </a:r>
            <a:r>
              <a:rPr lang="en-US" altLang="ja-JP" b="1" dirty="0" smtClean="0">
                <a:latin typeface="Hiragino Kaku Gothic ProN W6" charset="-128"/>
                <a:ea typeface="Hiragino Kaku Gothic ProN W6" charset="-128"/>
                <a:cs typeface="Hiragino Kaku Gothic ProN W6" charset="-128"/>
              </a:rPr>
              <a:t/>
            </a:r>
            <a:br>
              <a:rPr lang="en-US" altLang="ja-JP" b="1" dirty="0" smtClean="0">
                <a:latin typeface="Hiragino Kaku Gothic ProN W6" charset="-128"/>
                <a:ea typeface="Hiragino Kaku Gothic ProN W6" charset="-128"/>
                <a:cs typeface="Hiragino Kaku Gothic ProN W6" charset="-128"/>
              </a:rPr>
            </a:br>
            <a:r>
              <a:rPr lang="en-US" altLang="ja-JP" sz="2400" b="1" dirty="0" smtClean="0">
                <a:latin typeface="Hiragino Kaku Gothic ProN W6" charset="-128"/>
                <a:ea typeface="Hiragino Kaku Gothic ProN W6" charset="-128"/>
                <a:cs typeface="Hiragino Kaku Gothic ProN W6" charset="-128"/>
              </a:rPr>
              <a:t>(CONSTRUCT)</a:t>
            </a:r>
            <a:endParaRPr kumimoji="1" lang="ja-JP" altLang="en-US" sz="2400" b="1" dirty="0">
              <a:latin typeface="Hiragino Kaku Gothic ProN W6" charset="-128"/>
              <a:ea typeface="Hiragino Kaku Gothic ProN W6" charset="-128"/>
              <a:cs typeface="Hiragino Kaku Gothic ProN W6" charset="-128"/>
            </a:endParaRPr>
          </a:p>
        </p:txBody>
      </p:sp>
      <p:sp>
        <p:nvSpPr>
          <p:cNvPr id="8"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SPARQL PREFIX : </a:t>
            </a:r>
            <a:r>
              <a:rPr lang="en-US" altLang="ja-JP" sz="1600" dirty="0" smtClean="0">
                <a:latin typeface="Apple Symbols" charset="0"/>
                <a:ea typeface="Apple Symbols" charset="0"/>
                <a:cs typeface="Apple Symbols" charset="0"/>
              </a:rPr>
              <a:t>&lt;http</a:t>
            </a:r>
            <a:r>
              <a:rPr lang="en-US" altLang="ja-JP" sz="1600" dirty="0">
                <a:latin typeface="Apple Symbols" charset="0"/>
                <a:ea typeface="Apple Symbols" charset="0"/>
                <a:cs typeface="Apple Symbols" charset="0"/>
              </a:rPr>
              <a:t>://</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solidFill>
                  <a:srgbClr val="FF0000"/>
                </a:solidFill>
                <a:latin typeface="Apple Symbols" charset="0"/>
                <a:ea typeface="Apple Symbols" charset="0"/>
                <a:cs typeface="Apple Symbols" charset="0"/>
              </a:rPr>
              <a:t>CONSTRUCT</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{?s </a:t>
            </a:r>
            <a:r>
              <a:rPr lang="en-US" altLang="ja-JP" sz="1600" dirty="0" err="1">
                <a:latin typeface="Apple Symbols" charset="0"/>
                <a:ea typeface="Apple Symbols" charset="0"/>
                <a:cs typeface="Apple Symbols" charset="0"/>
              </a:rPr>
              <a:t>rdf:type</a:t>
            </a:r>
            <a:r>
              <a:rPr lang="en-US" altLang="ja-JP" sz="1600" dirty="0">
                <a:latin typeface="Apple Symbols" charset="0"/>
                <a:ea typeface="Apple Symbols" charset="0"/>
                <a:cs typeface="Apple Symbols" charset="0"/>
              </a:rPr>
              <a:t> &lt;http://ygfact.cfc2017.test#/</a:t>
            </a:r>
            <a:r>
              <a:rPr lang="en-US" altLang="ja-JP" sz="1600" dirty="0" err="1" smtClean="0">
                <a:latin typeface="Apple Symbols" charset="0"/>
                <a:ea typeface="Apple Symbols" charset="0"/>
                <a:cs typeface="Apple Symbols" charset="0"/>
              </a:rPr>
              <a:t>JapaneseThings</a:t>
            </a:r>
            <a:r>
              <a:rPr lang="en-US" altLang="ja-JP" sz="1600" dirty="0" smtClean="0">
                <a:latin typeface="Apple Symbols" charset="0"/>
                <a:ea typeface="Apple Symbols" charset="0"/>
                <a:cs typeface="Apple Symbols" charset="0"/>
              </a:rPr>
              <a:t>&gt;}</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FROM </a:t>
            </a:r>
            <a:r>
              <a:rPr lang="en-US" altLang="ja-JP" sz="1600" dirty="0">
                <a:latin typeface="Apple Symbols" charset="0"/>
                <a:ea typeface="Apple Symbols" charset="0"/>
                <a:cs typeface="Apple Symbols" charset="0"/>
              </a:rPr>
              <a:t>&lt;http://ygfact.cfc2017.test#&gt; WHERE { ?s ?p :Japan };</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endParaRPr kumimoji="1" lang="ja-JP" altLang="en-US" dirty="0">
              <a:latin typeface="Hiragino Kaku Gothic ProN W3" charset="-128"/>
              <a:ea typeface="Hiragino Kaku Gothic ProN W3" charset="-128"/>
              <a:cs typeface="Hiragino Kaku Gothic ProN W3" charset="-128"/>
            </a:endParaRPr>
          </a:p>
        </p:txBody>
      </p:sp>
      <p:graphicFrame>
        <p:nvGraphicFramePr>
          <p:cNvPr id="9" name="表 8"/>
          <p:cNvGraphicFramePr>
            <a:graphicFrameLocks noGrp="1"/>
          </p:cNvGraphicFramePr>
          <p:nvPr>
            <p:extLst>
              <p:ext uri="{D42A27DB-BD31-4B8C-83A1-F6EECF244321}">
                <p14:modId xmlns:p14="http://schemas.microsoft.com/office/powerpoint/2010/main" val="214636822"/>
              </p:ext>
            </p:extLst>
          </p:nvPr>
        </p:nvGraphicFramePr>
        <p:xfrm>
          <a:off x="1371601" y="4076699"/>
          <a:ext cx="9601199" cy="2225040"/>
        </p:xfrm>
        <a:graphic>
          <a:graphicData uri="http://schemas.openxmlformats.org/drawingml/2006/table">
            <a:tbl>
              <a:tblPr firstRow="1" bandRow="1">
                <a:tableStyleId>{5C22544A-7EE6-4342-B048-85BDC9FD1C3A}</a:tableStyleId>
              </a:tblPr>
              <a:tblGrid>
                <a:gridCol w="3158066"/>
                <a:gridCol w="3302000"/>
                <a:gridCol w="3141133"/>
              </a:tblGrid>
              <a:tr h="370840">
                <a:tc>
                  <a:txBody>
                    <a:bodyPr/>
                    <a:lstStyle/>
                    <a:p>
                      <a:pPr algn="ctr"/>
                      <a:r>
                        <a:rPr kumimoji="1" lang="en-US" altLang="ja-JP" sz="1600" dirty="0" smtClean="0">
                          <a:latin typeface="Apple Symbols" charset="0"/>
                          <a:ea typeface="Apple Symbols" charset="0"/>
                          <a:cs typeface="Apple Symbols" charset="0"/>
                        </a:rPr>
                        <a:t>S</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P</a:t>
                      </a:r>
                      <a:endParaRPr kumimoji="1" lang="ja-JP" altLang="en-US" sz="1600" dirty="0">
                        <a:latin typeface="Apple Symbols" charset="0"/>
                        <a:ea typeface="Apple Symbols" charset="0"/>
                        <a:cs typeface="Apple Symbols" charset="0"/>
                      </a:endParaRPr>
                    </a:p>
                  </a:txBody>
                  <a:tcPr/>
                </a:tc>
                <a:tc>
                  <a:txBody>
                    <a:bodyPr/>
                    <a:lstStyle/>
                    <a:p>
                      <a:pPr algn="ctr"/>
                      <a:r>
                        <a:rPr kumimoji="1" lang="en-US" altLang="ja-JP" sz="1600" dirty="0" smtClean="0">
                          <a:latin typeface="Apple Symbols" charset="0"/>
                          <a:ea typeface="Apple Symbols" charset="0"/>
                          <a:cs typeface="Apple Symbols" charset="0"/>
                        </a:rPr>
                        <a:t>O</a:t>
                      </a:r>
                      <a:endParaRPr kumimoji="1" lang="ja-JP" altLang="en-US" sz="1600" dirty="0">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Aso_Mining_forced_labor_controversy</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algn="ctr"/>
                      <a:r>
                        <a:rPr kumimoji="1" lang="mr-IN" altLang="ja-JP" sz="1600" kern="1200" dirty="0" smtClean="0">
                          <a:solidFill>
                            <a:schemeClr val="dk1"/>
                          </a:solidFill>
                          <a:effectLst/>
                          <a:latin typeface="Apple Symbols" charset="0"/>
                          <a:ea typeface="Apple Symbols" charset="0"/>
                          <a:cs typeface="Apple Symbols" charset="0"/>
                        </a:rPr>
                        <a:t>152_(</a:t>
                      </a:r>
                      <a:r>
                        <a:rPr kumimoji="1" lang="mr-IN" altLang="ja-JP" sz="1600" kern="1200" dirty="0" err="1" smtClean="0">
                          <a:solidFill>
                            <a:schemeClr val="dk1"/>
                          </a:solidFill>
                          <a:effectLst/>
                          <a:latin typeface="Apple Symbols" charset="0"/>
                          <a:ea typeface="Apple Symbols" charset="0"/>
                          <a:cs typeface="Apple Symbols" charset="0"/>
                        </a:rPr>
                        <a:t>film</a:t>
                      </a:r>
                      <a:r>
                        <a:rPr kumimoji="1" lang="mr-IN" altLang="ja-JP" sz="1600" kern="1200" dirty="0" smtClean="0">
                          <a:solidFill>
                            <a:schemeClr val="dk1"/>
                          </a:solidFill>
                          <a:effectLst/>
                          <a:latin typeface="Apple Symbols" charset="0"/>
                          <a:ea typeface="Apple Symbols" charset="0"/>
                          <a:cs typeface="Apple Symbols" charset="0"/>
                        </a:rPr>
                        <a:t>)</a:t>
                      </a:r>
                      <a:endParaRPr kumimoji="1" lang="mr-IN"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Air_Next</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Andy_Ologun</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r h="370840">
                <a:tc>
                  <a:txBody>
                    <a:bodyPr/>
                    <a:lstStyle/>
                    <a:p>
                      <a:pPr algn="ctr"/>
                      <a:r>
                        <a:rPr kumimoji="1" lang="en-US" altLang="ja-JP" sz="1600" kern="1200" dirty="0" err="1" smtClean="0">
                          <a:solidFill>
                            <a:schemeClr val="dk1"/>
                          </a:solidFill>
                          <a:effectLst/>
                          <a:latin typeface="Apple Symbols" charset="0"/>
                          <a:ea typeface="Apple Symbols" charset="0"/>
                          <a:cs typeface="Apple Symbols" charset="0"/>
                        </a:rPr>
                        <a:t>Art_Tower_Mito</a:t>
                      </a:r>
                      <a:endParaRPr kumimoji="1" lang="en-US" altLang="ja-JP" sz="1600" kern="1200" dirty="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rdf:type</a:t>
                      </a:r>
                      <a:endParaRPr kumimoji="1" lang="en-US" altLang="ja-JP" sz="1600" kern="1200" dirty="0" smtClean="0">
                        <a:solidFill>
                          <a:schemeClr val="dk1"/>
                        </a:solidFill>
                        <a:effectLst/>
                        <a:latin typeface="Apple Symbols" charset="0"/>
                        <a:ea typeface="Apple Symbols" charset="0"/>
                        <a:cs typeface="Apple Symbol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Apple Symbols" charset="0"/>
                          <a:ea typeface="Apple Symbols" charset="0"/>
                          <a:cs typeface="Apple Symbols" charset="0"/>
                        </a:rPr>
                        <a:t>JapaneseThings</a:t>
                      </a:r>
                      <a:endParaRPr kumimoji="1" lang="en-US" altLang="ja-JP" sz="1600" kern="1200" dirty="0" smtClean="0">
                        <a:solidFill>
                          <a:schemeClr val="dk1"/>
                        </a:solidFill>
                        <a:effectLst/>
                        <a:latin typeface="Apple Symbols" charset="0"/>
                        <a:ea typeface="Apple Symbols" charset="0"/>
                        <a:cs typeface="Apple Symbols" charset="0"/>
                      </a:endParaRPr>
                    </a:p>
                  </a:txBody>
                  <a:tcPr/>
                </a:tc>
              </a:tr>
            </a:tbl>
          </a:graphicData>
        </a:graphic>
      </p:graphicFrame>
    </p:spTree>
    <p:extLst>
      <p:ext uri="{BB962C8B-B14F-4D97-AF65-F5344CB8AC3E}">
        <p14:creationId xmlns:p14="http://schemas.microsoft.com/office/powerpoint/2010/main" val="207182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LOD</a:t>
            </a:r>
            <a:r>
              <a:rPr kumimoji="1" lang="ja-JP" altLang="en-US" b="1" dirty="0" smtClean="0">
                <a:latin typeface="Hiragino Kaku Gothic ProN W6" charset="-128"/>
                <a:ea typeface="Hiragino Kaku Gothic ProN W6" charset="-128"/>
                <a:cs typeface="Hiragino Kaku Gothic ProN W6" charset="-128"/>
              </a:rPr>
              <a:t>クラウド</a:t>
            </a:r>
            <a:endParaRPr kumimoji="1" lang="ja-JP" altLang="en-US" b="1" dirty="0">
              <a:latin typeface="Hiragino Kaku Gothic ProN W6" charset="-128"/>
              <a:ea typeface="Hiragino Kaku Gothic ProN W6" charset="-128"/>
              <a:cs typeface="Hiragino Kaku Gothic ProN W6" charset="-128"/>
            </a:endParaRPr>
          </a:p>
        </p:txBody>
      </p:sp>
      <p:sp>
        <p:nvSpPr>
          <p:cNvPr id="5" name="正方形/長方形 4"/>
          <p:cNvSpPr/>
          <p:nvPr/>
        </p:nvSpPr>
        <p:spPr>
          <a:xfrm>
            <a:off x="1371600" y="6211669"/>
            <a:ext cx="9601200" cy="646331"/>
          </a:xfrm>
          <a:prstGeom prst="rect">
            <a:avLst/>
          </a:prstGeom>
        </p:spPr>
        <p:txBody>
          <a:bodyPr wrap="square">
            <a:spAutoFit/>
          </a:bodyPr>
          <a:lstStyle/>
          <a:p>
            <a:r>
              <a:rPr lang="en-US" altLang="ja-JP" dirty="0">
                <a:solidFill>
                  <a:srgbClr val="333333"/>
                </a:solidFill>
                <a:latin typeface="Helvetica Neue" charset="0"/>
              </a:rPr>
              <a:t>Linking Open Data cloud diagram 2017, by </a:t>
            </a:r>
            <a:r>
              <a:rPr lang="en-US" altLang="ja-JP" dirty="0" err="1">
                <a:solidFill>
                  <a:srgbClr val="333333"/>
                </a:solidFill>
                <a:latin typeface="Helvetica Neue" charset="0"/>
              </a:rPr>
              <a:t>Andrejs</a:t>
            </a:r>
            <a:r>
              <a:rPr lang="en-US" altLang="ja-JP" dirty="0">
                <a:solidFill>
                  <a:srgbClr val="333333"/>
                </a:solidFill>
                <a:latin typeface="Helvetica Neue" charset="0"/>
              </a:rPr>
              <a:t> Abele, John P. McCrae, Paul </a:t>
            </a:r>
            <a:r>
              <a:rPr lang="en-US" altLang="ja-JP" dirty="0" err="1">
                <a:solidFill>
                  <a:srgbClr val="333333"/>
                </a:solidFill>
                <a:latin typeface="Helvetica Neue" charset="0"/>
              </a:rPr>
              <a:t>Buitelaar</a:t>
            </a:r>
            <a:r>
              <a:rPr lang="en-US" altLang="ja-JP" dirty="0">
                <a:solidFill>
                  <a:srgbClr val="333333"/>
                </a:solidFill>
                <a:latin typeface="Helvetica Neue" charset="0"/>
              </a:rPr>
              <a:t>, Anja </a:t>
            </a:r>
            <a:r>
              <a:rPr lang="en-US" altLang="ja-JP" dirty="0" err="1">
                <a:solidFill>
                  <a:srgbClr val="333333"/>
                </a:solidFill>
                <a:latin typeface="Helvetica Neue" charset="0"/>
              </a:rPr>
              <a:t>Jentzsch</a:t>
            </a:r>
            <a:r>
              <a:rPr lang="en-US" altLang="ja-JP" dirty="0">
                <a:solidFill>
                  <a:srgbClr val="333333"/>
                </a:solidFill>
                <a:latin typeface="Helvetica Neue" charset="0"/>
              </a:rPr>
              <a:t> and Richard </a:t>
            </a:r>
            <a:r>
              <a:rPr lang="en-US" altLang="ja-JP" dirty="0" err="1">
                <a:solidFill>
                  <a:srgbClr val="333333"/>
                </a:solidFill>
                <a:latin typeface="Helvetica Neue" charset="0"/>
              </a:rPr>
              <a:t>Cyganiak</a:t>
            </a:r>
            <a:r>
              <a:rPr lang="en-US" altLang="ja-JP" dirty="0">
                <a:solidFill>
                  <a:srgbClr val="333333"/>
                </a:solidFill>
                <a:latin typeface="Helvetica Neue" charset="0"/>
              </a:rPr>
              <a:t>. http://</a:t>
            </a:r>
            <a:r>
              <a:rPr lang="en-US" altLang="ja-JP" dirty="0" err="1">
                <a:solidFill>
                  <a:srgbClr val="333333"/>
                </a:solidFill>
                <a:latin typeface="Helvetica Neue" charset="0"/>
              </a:rPr>
              <a:t>lod-cloud.net</a:t>
            </a:r>
            <a:r>
              <a:rPr lang="en-US" altLang="ja-JP" dirty="0">
                <a:solidFill>
                  <a:srgbClr val="333333"/>
                </a:solidFill>
                <a:latin typeface="Helvetica Neue" charset="0"/>
              </a:rPr>
              <a:t>/</a:t>
            </a:r>
            <a:endParaRPr lang="ja-JP" altLang="en-US" dirty="0"/>
          </a:p>
        </p:txBody>
      </p:sp>
      <p:sp>
        <p:nvSpPr>
          <p:cNvPr id="6" name="正方形/長方形 5"/>
          <p:cNvSpPr/>
          <p:nvPr/>
        </p:nvSpPr>
        <p:spPr>
          <a:xfrm>
            <a:off x="8095089" y="1059418"/>
            <a:ext cx="2877711" cy="369332"/>
          </a:xfrm>
          <a:prstGeom prst="rect">
            <a:avLst/>
          </a:prstGeom>
        </p:spPr>
        <p:txBody>
          <a:bodyPr wrap="none">
            <a:spAutoFit/>
          </a:bodyPr>
          <a:lstStyle/>
          <a:p>
            <a:r>
              <a:rPr lang="en-US" altLang="ja-JP" dirty="0">
                <a:solidFill>
                  <a:srgbClr val="333333"/>
                </a:solidFill>
                <a:latin typeface="Helvetica Neue" charset="0"/>
              </a:rPr>
              <a:t>Last updated: 2017-02-20</a:t>
            </a:r>
            <a:endParaRPr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505" y="1351868"/>
            <a:ext cx="5923389" cy="5182966"/>
          </a:xfrm>
          <a:prstGeom prst="rect">
            <a:avLst/>
          </a:prstGeom>
        </p:spPr>
      </p:pic>
    </p:spTree>
    <p:extLst>
      <p:ext uri="{BB962C8B-B14F-4D97-AF65-F5344CB8AC3E}">
        <p14:creationId xmlns:p14="http://schemas.microsoft.com/office/powerpoint/2010/main" val="1428874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Hiragino Kaku Gothic ProN W6" charset="-128"/>
                <a:ea typeface="Hiragino Kaku Gothic ProN W6" charset="-128"/>
                <a:cs typeface="Hiragino Kaku Gothic ProN W6" charset="-128"/>
              </a:rPr>
              <a:t>クエリ</a:t>
            </a:r>
            <a:r>
              <a:rPr lang="ja-JP" altLang="en-US" b="1" dirty="0" smtClean="0">
                <a:latin typeface="Hiragino Kaku Gothic ProN W6" charset="-128"/>
                <a:ea typeface="Hiragino Kaku Gothic ProN W6" charset="-128"/>
                <a:cs typeface="Hiragino Kaku Gothic ProN W6" charset="-128"/>
              </a:rPr>
              <a:t>形式</a:t>
            </a:r>
            <a:r>
              <a:rPr lang="en-US" altLang="ja-JP" b="1" dirty="0" smtClean="0">
                <a:latin typeface="Hiragino Kaku Gothic ProN W6" charset="-128"/>
                <a:ea typeface="Hiragino Kaku Gothic ProN W6" charset="-128"/>
                <a:cs typeface="Hiragino Kaku Gothic ProN W6" charset="-128"/>
              </a:rPr>
              <a:t/>
            </a:r>
            <a:br>
              <a:rPr lang="en-US" altLang="ja-JP" b="1" dirty="0" smtClean="0">
                <a:latin typeface="Hiragino Kaku Gothic ProN W6" charset="-128"/>
                <a:ea typeface="Hiragino Kaku Gothic ProN W6" charset="-128"/>
                <a:cs typeface="Hiragino Kaku Gothic ProN W6" charset="-128"/>
              </a:rPr>
            </a:br>
            <a:r>
              <a:rPr lang="en-US" altLang="ja-JP" sz="2400" b="1" dirty="0" smtClean="0">
                <a:latin typeface="Hiragino Kaku Gothic ProN W6" charset="-128"/>
                <a:ea typeface="Hiragino Kaku Gothic ProN W6" charset="-128"/>
                <a:cs typeface="Hiragino Kaku Gothic ProN W6" charset="-128"/>
              </a:rPr>
              <a:t>(ASK)</a:t>
            </a:r>
            <a:endParaRPr kumimoji="1" lang="ja-JP" altLang="en-US" sz="2400" b="1" dirty="0">
              <a:latin typeface="Hiragino Kaku Gothic ProN W6" charset="-128"/>
              <a:ea typeface="Hiragino Kaku Gothic ProN W6" charset="-128"/>
              <a:cs typeface="Hiragino Kaku Gothic ProN W6" charset="-128"/>
            </a:endParaRPr>
          </a:p>
        </p:txBody>
      </p:sp>
      <p:sp>
        <p:nvSpPr>
          <p:cNvPr id="8" name="コンテンツ プレースホルダー 7"/>
          <p:cNvSpPr>
            <a:spLocks noGrp="1"/>
          </p:cNvSpPr>
          <p:nvPr>
            <p:ph sz="half" idx="1"/>
          </p:nvPr>
        </p:nvSpPr>
        <p:spPr>
          <a:xfrm>
            <a:off x="1371600" y="2285999"/>
            <a:ext cx="9601200" cy="3581401"/>
          </a:xfrm>
        </p:spPr>
        <p:txBody>
          <a:bodyPr>
            <a:normAutofit/>
          </a:bodyPr>
          <a:lstStyle/>
          <a:p>
            <a:r>
              <a:rPr lang="ja-JP" altLang="en-US" dirty="0" smtClean="0">
                <a:latin typeface="Hiragino Kaku Gothic ProN W3" charset="-128"/>
                <a:ea typeface="Hiragino Kaku Gothic ProN W3" charset="-128"/>
                <a:cs typeface="Hiragino Kaku Gothic ProN W3" charset="-128"/>
              </a:rPr>
              <a:t>クエリ</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SPARQL PREFIX : &lt;http://</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/resource/&gt; </a:t>
            </a:r>
            <a:r>
              <a:rPr lang="en-US" altLang="ja-JP" sz="1600" dirty="0" smtClean="0">
                <a:latin typeface="Apple Symbols" charset="0"/>
                <a:ea typeface="Apple Symbols" charset="0"/>
                <a:cs typeface="Apple Symbols" charset="0"/>
              </a:rPr>
              <a:t/>
            </a:r>
            <a:br>
              <a:rPr lang="en-US" altLang="ja-JP" sz="1600" dirty="0" smtClean="0">
                <a:latin typeface="Apple Symbols" charset="0"/>
                <a:ea typeface="Apple Symbols" charset="0"/>
                <a:cs typeface="Apple Symbols" charset="0"/>
              </a:rPr>
            </a:br>
            <a:r>
              <a:rPr lang="en-US" altLang="ja-JP" sz="1600" dirty="0" smtClean="0">
                <a:latin typeface="Apple Symbols" charset="0"/>
                <a:ea typeface="Apple Symbols" charset="0"/>
                <a:cs typeface="Apple Symbols" charset="0"/>
              </a:rPr>
              <a:t>ASK </a:t>
            </a:r>
            <a:r>
              <a:rPr lang="en-US" altLang="ja-JP" sz="1600" dirty="0">
                <a:latin typeface="Apple Symbols" charset="0"/>
                <a:ea typeface="Apple Symbols" charset="0"/>
                <a:cs typeface="Apple Symbols" charset="0"/>
              </a:rPr>
              <a:t>FROM  &lt;http://ygfact.cfc2017.test#&gt; </a:t>
            </a:r>
            <a:r>
              <a:rPr lang="en-US" altLang="ja-JP" sz="1600" dirty="0" smtClean="0">
                <a:latin typeface="Apple Symbols" charset="0"/>
                <a:ea typeface="Apple Symbols" charset="0"/>
                <a:cs typeface="Apple Symbols" charset="0"/>
              </a:rPr>
              <a:t>{ </a:t>
            </a:r>
            <a:r>
              <a:rPr lang="en-US" altLang="ja-JP" sz="1600" dirty="0">
                <a:latin typeface="Apple Symbols" charset="0"/>
                <a:ea typeface="Apple Symbols" charset="0"/>
                <a:cs typeface="Apple Symbols" charset="0"/>
              </a:rPr>
              <a:t>?s1 ?p1 :</a:t>
            </a:r>
            <a:r>
              <a:rPr lang="en-US" altLang="ja-JP" sz="1600" dirty="0" err="1">
                <a:latin typeface="Apple Symbols" charset="0"/>
                <a:ea typeface="Apple Symbols" charset="0"/>
                <a:cs typeface="Apple Symbols" charset="0"/>
              </a:rPr>
              <a:t>United_States</a:t>
            </a:r>
            <a:r>
              <a:rPr lang="en-US" altLang="ja-JP" sz="1600" dirty="0">
                <a:latin typeface="Apple Symbols" charset="0"/>
                <a:ea typeface="Apple Symbols" charset="0"/>
                <a:cs typeface="Apple Symbols" charset="0"/>
              </a:rPr>
              <a:t> . :</a:t>
            </a:r>
            <a:r>
              <a:rPr lang="en-US" altLang="ja-JP" sz="1600" dirty="0" err="1">
                <a:latin typeface="Apple Symbols" charset="0"/>
                <a:ea typeface="Apple Symbols" charset="0"/>
                <a:cs typeface="Apple Symbols" charset="0"/>
              </a:rPr>
              <a:t>United_States</a:t>
            </a:r>
            <a:r>
              <a:rPr lang="en-US" altLang="ja-JP" sz="1600" dirty="0">
                <a:latin typeface="Apple Symbols" charset="0"/>
                <a:ea typeface="Apple Symbols" charset="0"/>
                <a:cs typeface="Apple Symbols" charset="0"/>
              </a:rPr>
              <a:t> ?p2 ?o2 </a:t>
            </a:r>
            <a:r>
              <a:rPr lang="en-US" altLang="ja-JP" sz="1600" dirty="0" smtClean="0">
                <a:latin typeface="Apple Symbols" charset="0"/>
                <a:ea typeface="Apple Symbols" charset="0"/>
                <a:cs typeface="Apple Symbols" charset="0"/>
              </a:rPr>
              <a:t>};</a:t>
            </a:r>
            <a:endParaRPr lang="ja-JP" altLang="en-US" dirty="0" smtClean="0">
              <a:latin typeface="Apple Symbols" charset="0"/>
              <a:ea typeface="Apple Symbols" charset="0"/>
              <a:cs typeface="Apple Symbols" charset="0"/>
            </a:endParaRPr>
          </a:p>
          <a:p>
            <a:r>
              <a:rPr lang="ja-JP" altLang="en-US" dirty="0" smtClean="0">
                <a:latin typeface="Hiragino Kaku Gothic ProN W3" charset="-128"/>
                <a:ea typeface="Hiragino Kaku Gothic ProN W3" charset="-128"/>
                <a:cs typeface="Hiragino Kaku Gothic ProN W3" charset="-128"/>
              </a:rPr>
              <a:t>クエリ結果</a:t>
            </a:r>
            <a:r>
              <a:rPr lang="en-US" altLang="ja-JP" dirty="0" smtClean="0">
                <a:latin typeface="Hiragino Kaku Gothic ProN W3" charset="-128"/>
                <a:ea typeface="Hiragino Kaku Gothic ProN W3" charset="-128"/>
                <a:cs typeface="Hiragino Kaku Gothic ProN W3" charset="-128"/>
              </a:rPr>
              <a:t/>
            </a:r>
            <a:br>
              <a:rPr lang="en-US" altLang="ja-JP" dirty="0" smtClean="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1</a:t>
            </a:r>
          </a:p>
          <a:p>
            <a:r>
              <a:rPr lang="ja-JP" altLang="en-US" dirty="0">
                <a:latin typeface="Hiragino Kaku Gothic ProN W3" charset="-128"/>
                <a:ea typeface="Hiragino Kaku Gothic ProN W3" charset="-128"/>
                <a:cs typeface="Hiragino Kaku Gothic ProN W3" charset="-128"/>
              </a:rPr>
              <a:t>クエリ</a:t>
            </a:r>
            <a:r>
              <a:rPr lang="en-US" altLang="ja-JP" sz="1600" dirty="0">
                <a:latin typeface="Hiragino Kaku Gothic ProN W3" charset="-128"/>
                <a:ea typeface="Hiragino Kaku Gothic ProN W3" charset="-128"/>
                <a:cs typeface="Hiragino Kaku Gothic ProN W3" charset="-128"/>
              </a:rPr>
              <a:t/>
            </a:r>
            <a:br>
              <a:rPr lang="en-US" altLang="ja-JP" sz="1600" dirty="0">
                <a:latin typeface="Hiragino Kaku Gothic ProN W3" charset="-128"/>
                <a:ea typeface="Hiragino Kaku Gothic ProN W3" charset="-128"/>
                <a:cs typeface="Hiragino Kaku Gothic ProN W3" charset="-128"/>
              </a:rPr>
            </a:br>
            <a:r>
              <a:rPr lang="en-US" altLang="ja-JP" sz="1600" dirty="0">
                <a:latin typeface="Apple Symbols" charset="0"/>
                <a:ea typeface="Apple Symbols" charset="0"/>
                <a:cs typeface="Apple Symbols" charset="0"/>
              </a:rPr>
              <a:t>SPARQL PREFIX : &lt;http://</a:t>
            </a:r>
            <a:r>
              <a:rPr lang="en-US" altLang="ja-JP" sz="1600" dirty="0" err="1">
                <a:latin typeface="Apple Symbols" charset="0"/>
                <a:ea typeface="Apple Symbols" charset="0"/>
                <a:cs typeface="Apple Symbols" charset="0"/>
              </a:rPr>
              <a:t>yago-knowledge.org</a:t>
            </a:r>
            <a:r>
              <a:rPr lang="en-US" altLang="ja-JP" sz="1600" dirty="0">
                <a:latin typeface="Apple Symbols" charset="0"/>
                <a:ea typeface="Apple Symbols" charset="0"/>
                <a:cs typeface="Apple Symbols" charset="0"/>
              </a:rPr>
              <a:t>/resource/&gt; </a:t>
            </a:r>
            <a:br>
              <a:rPr lang="en-US" altLang="ja-JP" sz="1600" dirty="0">
                <a:latin typeface="Apple Symbols" charset="0"/>
                <a:ea typeface="Apple Symbols" charset="0"/>
                <a:cs typeface="Apple Symbols" charset="0"/>
              </a:rPr>
            </a:br>
            <a:r>
              <a:rPr lang="en-US" altLang="ja-JP" sz="1600" dirty="0">
                <a:latin typeface="Apple Symbols" charset="0"/>
                <a:ea typeface="Apple Symbols" charset="0"/>
                <a:cs typeface="Apple Symbols" charset="0"/>
              </a:rPr>
              <a:t>ASK FROM  &lt;http://ygfact.cfc2017.test#&gt; { ?s1 ?p1 :</a:t>
            </a:r>
            <a:r>
              <a:rPr lang="en-US" altLang="ja-JP" sz="1600" dirty="0" err="1">
                <a:latin typeface="Apple Symbols" charset="0"/>
                <a:ea typeface="Apple Symbols" charset="0"/>
                <a:cs typeface="Apple Symbols" charset="0"/>
              </a:rPr>
              <a:t>United_States</a:t>
            </a:r>
            <a:r>
              <a:rPr lang="en-US" altLang="ja-JP" sz="1600" dirty="0">
                <a:latin typeface="Apple Symbols" charset="0"/>
                <a:ea typeface="Apple Symbols" charset="0"/>
                <a:cs typeface="Apple Symbols" charset="0"/>
              </a:rPr>
              <a:t> . :</a:t>
            </a:r>
            <a:r>
              <a:rPr lang="en-US" altLang="ja-JP" sz="1600" dirty="0" err="1">
                <a:latin typeface="Apple Symbols" charset="0"/>
                <a:ea typeface="Apple Symbols" charset="0"/>
                <a:cs typeface="Apple Symbols" charset="0"/>
              </a:rPr>
              <a:t>United_States</a:t>
            </a:r>
            <a:r>
              <a:rPr lang="en-US" altLang="ja-JP" sz="1600" dirty="0">
                <a:latin typeface="Apple Symbols" charset="0"/>
                <a:ea typeface="Apple Symbols" charset="0"/>
                <a:cs typeface="Apple Symbols" charset="0"/>
              </a:rPr>
              <a:t> ?</a:t>
            </a:r>
            <a:r>
              <a:rPr lang="en-US" altLang="ja-JP" sz="1600" dirty="0" smtClean="0">
                <a:latin typeface="Apple Symbols" charset="0"/>
                <a:ea typeface="Apple Symbols" charset="0"/>
                <a:cs typeface="Apple Symbols" charset="0"/>
              </a:rPr>
              <a:t>p1 </a:t>
            </a:r>
            <a:r>
              <a:rPr lang="en-US" altLang="ja-JP" sz="1600" dirty="0">
                <a:latin typeface="Apple Symbols" charset="0"/>
                <a:ea typeface="Apple Symbols" charset="0"/>
                <a:cs typeface="Apple Symbols" charset="0"/>
              </a:rPr>
              <a:t>?o2 };</a:t>
            </a:r>
            <a:endParaRPr lang="ja-JP" altLang="en-US" sz="1600" dirty="0">
              <a:latin typeface="Apple Symbols" charset="0"/>
              <a:ea typeface="Apple Symbols" charset="0"/>
              <a:cs typeface="Apple Symbols" charset="0"/>
            </a:endParaRPr>
          </a:p>
          <a:p>
            <a:r>
              <a:rPr lang="ja-JP" altLang="en-US" dirty="0">
                <a:latin typeface="Hiragino Kaku Gothic ProN W3" charset="-128"/>
                <a:ea typeface="Hiragino Kaku Gothic ProN W3" charset="-128"/>
                <a:cs typeface="Hiragino Kaku Gothic ProN W3" charset="-128"/>
              </a:rPr>
              <a:t>クエリ結果</a:t>
            </a:r>
            <a:r>
              <a:rPr lang="en-US" altLang="ja-JP" dirty="0">
                <a:latin typeface="Hiragino Kaku Gothic ProN W3" charset="-128"/>
                <a:ea typeface="Hiragino Kaku Gothic ProN W3" charset="-128"/>
                <a:cs typeface="Hiragino Kaku Gothic ProN W3" charset="-128"/>
              </a:rPr>
              <a:t/>
            </a:r>
            <a:br>
              <a:rPr lang="en-US" altLang="ja-JP" dirty="0">
                <a:latin typeface="Hiragino Kaku Gothic ProN W3" charset="-128"/>
                <a:ea typeface="Hiragino Kaku Gothic ProN W3" charset="-128"/>
                <a:cs typeface="Hiragino Kaku Gothic ProN W3" charset="-128"/>
              </a:rPr>
            </a:br>
            <a:r>
              <a:rPr lang="en-US" altLang="ja-JP" sz="1600" dirty="0" smtClean="0">
                <a:latin typeface="Apple Symbols" charset="0"/>
                <a:ea typeface="Apple Symbols" charset="0"/>
                <a:cs typeface="Apple Symbols" charset="0"/>
              </a:rPr>
              <a:t>0</a:t>
            </a:r>
            <a:endParaRPr lang="ja-JP" altLang="en-US" sz="1600" dirty="0">
              <a:latin typeface="Apple Symbols" charset="0"/>
              <a:ea typeface="Apple Symbols" charset="0"/>
              <a:cs typeface="Apple Symbols" charset="0"/>
            </a:endParaRPr>
          </a:p>
        </p:txBody>
      </p:sp>
    </p:spTree>
    <p:extLst>
      <p:ext uri="{BB962C8B-B14F-4D97-AF65-F5344CB8AC3E}">
        <p14:creationId xmlns:p14="http://schemas.microsoft.com/office/powerpoint/2010/main" val="1599430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latin typeface="Hiragino Kaku Gothic ProN W6" charset="-128"/>
                <a:ea typeface="Hiragino Kaku Gothic ProN W6" charset="-128"/>
                <a:cs typeface="Hiragino Kaku Gothic ProN W6" charset="-128"/>
              </a:rPr>
              <a:t>課題</a:t>
            </a:r>
            <a:endParaRPr kumimoji="1" lang="ja-JP" altLang="en-US" sz="2400" b="1" dirty="0">
              <a:latin typeface="Hiragino Kaku Gothic ProN W6" charset="-128"/>
              <a:ea typeface="Hiragino Kaku Gothic ProN W6" charset="-128"/>
              <a:cs typeface="Hiragino Kaku Gothic ProN W6" charset="-128"/>
            </a:endParaRPr>
          </a:p>
        </p:txBody>
      </p:sp>
      <p:sp>
        <p:nvSpPr>
          <p:cNvPr id="8" name="コンテンツ プレースホルダー 7"/>
          <p:cNvSpPr>
            <a:spLocks noGrp="1"/>
          </p:cNvSpPr>
          <p:nvPr>
            <p:ph sz="half" idx="1"/>
          </p:nvPr>
        </p:nvSpPr>
        <p:spPr>
          <a:xfrm>
            <a:off x="1371600" y="2285999"/>
            <a:ext cx="9601200" cy="3581401"/>
          </a:xfrm>
        </p:spPr>
        <p:txBody>
          <a:bodyPr>
            <a:normAutofit/>
          </a:bodyPr>
          <a:lstStyle/>
          <a:p>
            <a:r>
              <a:rPr lang="en-US" altLang="ja-JP" dirty="0" smtClean="0">
                <a:latin typeface="Hiragino Kaku Gothic ProN W3" charset="-128"/>
                <a:ea typeface="Hiragino Kaku Gothic ProN W3" charset="-128"/>
                <a:cs typeface="Hiragino Kaku Gothic ProN W3" charset="-128"/>
              </a:rPr>
              <a:t>(Q-1) </a:t>
            </a:r>
            <a:r>
              <a:rPr lang="ja-JP" altLang="en-US" dirty="0" smtClean="0">
                <a:latin typeface="Hiragino Kaku Gothic ProN W3" charset="-128"/>
                <a:ea typeface="Hiragino Kaku Gothic ProN W3" charset="-128"/>
                <a:cs typeface="Hiragino Kaku Gothic ProN W3" charset="-128"/>
              </a:rPr>
              <a:t>データセットの中で最も多くのプレディケイトを持つサブジェクトは何か？</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(Q-2)</a:t>
            </a:r>
            <a:r>
              <a:rPr lang="ja-JP" altLang="en-US" dirty="0" smtClean="0">
                <a:latin typeface="Hiragino Kaku Gothic ProN W3" charset="-128"/>
                <a:ea typeface="Hiragino Kaku Gothic ProN W3" charset="-128"/>
                <a:cs typeface="Hiragino Kaku Gothic ProN W3" charset="-128"/>
              </a:rPr>
              <a:t> そのサブジェクトで最も多くのオブジェクトを持つ</a:t>
            </a:r>
            <a:r>
              <a:rPr lang="ja-JP" altLang="en-US" dirty="0">
                <a:latin typeface="Hiragino Kaku Gothic ProN W3" charset="-128"/>
                <a:ea typeface="Hiragino Kaku Gothic ProN W3" charset="-128"/>
                <a:cs typeface="Hiragino Kaku Gothic ProN W3" charset="-128"/>
              </a:rPr>
              <a:t>プレディケイト</a:t>
            </a:r>
            <a:r>
              <a:rPr lang="ja-JP" altLang="en-US" dirty="0" smtClean="0">
                <a:latin typeface="Hiragino Kaku Gothic ProN W3" charset="-128"/>
                <a:ea typeface="Hiragino Kaku Gothic ProN W3" charset="-128"/>
                <a:cs typeface="Hiragino Kaku Gothic ProN W3" charset="-128"/>
              </a:rPr>
              <a:t>は何か？</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(Q-3)</a:t>
            </a:r>
            <a:r>
              <a:rPr lang="ja-JP" altLang="en-US" dirty="0" smtClean="0">
                <a:latin typeface="Hiragino Kaku Gothic ProN W3" charset="-128"/>
                <a:ea typeface="Hiragino Kaku Gothic ProN W3" charset="-128"/>
                <a:cs typeface="Hiragino Kaku Gothic ProN W3" charset="-128"/>
              </a:rPr>
              <a:t> その</a:t>
            </a:r>
            <a:r>
              <a:rPr lang="ja-JP" altLang="en-US" dirty="0">
                <a:latin typeface="Hiragino Kaku Gothic ProN W3" charset="-128"/>
                <a:ea typeface="Hiragino Kaku Gothic ProN W3" charset="-128"/>
                <a:cs typeface="Hiragino Kaku Gothic ProN W3" charset="-128"/>
              </a:rPr>
              <a:t>プレディケイト</a:t>
            </a:r>
            <a:r>
              <a:rPr lang="ja-JP" altLang="en-US" dirty="0" smtClean="0">
                <a:latin typeface="Hiragino Kaku Gothic ProN W3" charset="-128"/>
                <a:ea typeface="Hiragino Kaku Gothic ProN W3" charset="-128"/>
                <a:cs typeface="Hiragino Kaku Gothic ProN W3" charset="-128"/>
              </a:rPr>
              <a:t>が接続する任意のサブジェクト間で、そのプレディケイト以外のプレディケイトはあるか？</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(Q-4) </a:t>
            </a:r>
            <a:r>
              <a:rPr lang="ja-JP" altLang="en-US" dirty="0" smtClean="0">
                <a:latin typeface="Hiragino Kaku Gothic ProN W3" charset="-128"/>
                <a:ea typeface="Hiragino Kaku Gothic ProN W3" charset="-128"/>
                <a:cs typeface="Hiragino Kaku Gothic ProN W3" charset="-128"/>
              </a:rPr>
              <a:t>そのようなプレディケイトで最もトリプル数の多いものは何か？</a:t>
            </a:r>
            <a:endParaRPr lang="en-US" altLang="ja-JP" dirty="0" smtClean="0">
              <a:latin typeface="Hiragino Kaku Gothic ProN W3" charset="-128"/>
              <a:ea typeface="Hiragino Kaku Gothic ProN W3" charset="-128"/>
              <a:cs typeface="Hiragino Kaku Gothic ProN W3" charset="-128"/>
            </a:endParaRPr>
          </a:p>
          <a:p>
            <a:r>
              <a:rPr lang="en-US" altLang="ja-JP" dirty="0" smtClean="0">
                <a:latin typeface="Hiragino Kaku Gothic ProN W3" charset="-128"/>
                <a:ea typeface="Hiragino Kaku Gothic ProN W3" charset="-128"/>
                <a:cs typeface="Hiragino Kaku Gothic ProN W3" charset="-128"/>
              </a:rPr>
              <a:t>(Q-5) </a:t>
            </a:r>
            <a:r>
              <a:rPr lang="en-US" altLang="ja-JP" dirty="0" err="1" smtClean="0">
                <a:latin typeface="Hiragino Kaku Gothic ProN W3" charset="-128"/>
                <a:ea typeface="Hiragino Kaku Gothic ProN W3" charset="-128"/>
                <a:cs typeface="Hiragino Kaku Gothic ProN W3" charset="-128"/>
              </a:rPr>
              <a:t>ygfact</a:t>
            </a:r>
            <a:r>
              <a:rPr lang="ja-JP" altLang="en-US" dirty="0" smtClean="0">
                <a:latin typeface="Hiragino Kaku Gothic ProN W3" charset="-128"/>
                <a:ea typeface="Hiragino Kaku Gothic ProN W3" charset="-128"/>
                <a:cs typeface="Hiragino Kaku Gothic ProN W3" charset="-128"/>
              </a:rPr>
              <a:t>と</a:t>
            </a:r>
            <a:r>
              <a:rPr lang="en-US" altLang="ja-JP" dirty="0" err="1" smtClean="0">
                <a:latin typeface="Hiragino Kaku Gothic ProN W3" charset="-128"/>
                <a:ea typeface="Hiragino Kaku Gothic ProN W3" charset="-128"/>
                <a:cs typeface="Hiragino Kaku Gothic ProN W3" charset="-128"/>
              </a:rPr>
              <a:t>ygtaxo</a:t>
            </a:r>
            <a:r>
              <a:rPr lang="ja-JP" altLang="en-US" dirty="0" smtClean="0">
                <a:latin typeface="Hiragino Kaku Gothic ProN W3" charset="-128"/>
                <a:ea typeface="Hiragino Kaku Gothic ProN W3" charset="-128"/>
                <a:cs typeface="Hiragino Kaku Gothic ProN W3" charset="-128"/>
              </a:rPr>
              <a:t>をつなぐグラフはあるか？</a:t>
            </a:r>
            <a:endParaRPr lang="ja-JP" altLang="en-US"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85977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46415" y="673331"/>
            <a:ext cx="10039928" cy="5386090"/>
          </a:xfrm>
          <a:prstGeom prst="rect">
            <a:avLst/>
          </a:prstGeom>
          <a:noFill/>
        </p:spPr>
        <p:txBody>
          <a:bodyPr wrap="none" rtlCol="0">
            <a:spAutoFit/>
          </a:bodyPr>
          <a:lstStyle/>
          <a:p>
            <a:r>
              <a:rPr kumimoji="1" lang="en-US" altLang="ja-JP" sz="34400" b="1" dirty="0" smtClean="0">
                <a:latin typeface="Hiragino Kaku Gothic ProN W6" charset="-128"/>
                <a:ea typeface="Hiragino Kaku Gothic ProN W6" charset="-128"/>
                <a:cs typeface="Hiragino Kaku Gothic ProN W6" charset="-128"/>
              </a:rPr>
              <a:t>EOP</a:t>
            </a:r>
            <a:endParaRPr kumimoji="1" lang="ja-JP" altLang="en-US" sz="16600"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7142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PDF, Excel, Word</a:t>
            </a:r>
            <a:r>
              <a:rPr lang="ja-JP" altLang="en-US" b="1" dirty="0" smtClean="0">
                <a:latin typeface="Hiragino Kaku Gothic ProN W6" charset="-128"/>
                <a:ea typeface="Hiragino Kaku Gothic ProN W6" charset="-128"/>
                <a:cs typeface="Hiragino Kaku Gothic ProN W6" charset="-128"/>
              </a:rPr>
              <a:t>形式の課題</a:t>
            </a:r>
            <a:endParaRPr kumimoji="1" lang="ja-JP" altLang="en-US" b="1" dirty="0">
              <a:latin typeface="Hiragino Kaku Gothic ProN W6" charset="-128"/>
              <a:ea typeface="Hiragino Kaku Gothic ProN W6" charset="-128"/>
              <a:cs typeface="Hiragino Kaku Gothic ProN W6" charset="-128"/>
            </a:endParaRPr>
          </a:p>
        </p:txBody>
      </p:sp>
      <p:sp>
        <p:nvSpPr>
          <p:cNvPr id="9" name="コンテンツ プレースホルダー 2"/>
          <p:cNvSpPr>
            <a:spLocks noGrp="1"/>
          </p:cNvSpPr>
          <p:nvPr>
            <p:ph idx="1"/>
          </p:nvPr>
        </p:nvSpPr>
        <p:spPr>
          <a:xfrm>
            <a:off x="1371600" y="2286000"/>
            <a:ext cx="9601200" cy="3581400"/>
          </a:xfrm>
        </p:spPr>
        <p:txBody>
          <a:bodyPr>
            <a:normAutofit/>
          </a:bodyPr>
          <a:lstStyle/>
          <a:p>
            <a:r>
              <a:rPr lang="ja-JP" altLang="en-US" dirty="0" smtClean="0">
                <a:latin typeface="Hiragino Kaku Gothic ProN W3" charset="-128"/>
                <a:ea typeface="Hiragino Kaku Gothic ProN W3" charset="-128"/>
                <a:cs typeface="Hiragino Kaku Gothic ProN W3" charset="-128"/>
              </a:rPr>
              <a:t>個々のデータの取り出しに苦労する</a:t>
            </a:r>
            <a:r>
              <a:rPr lang="en-US" altLang="ja-JP" dirty="0" smtClean="0">
                <a:latin typeface="Hiragino Kaku Gothic ProN W3" charset="-128"/>
                <a:ea typeface="Hiragino Kaku Gothic ProN W3" charset="-128"/>
                <a:cs typeface="Hiragino Kaku Gothic ProN W3" charset="-128"/>
              </a:rPr>
              <a:t> (PDF, Word)</a:t>
            </a:r>
          </a:p>
          <a:p>
            <a:pPr lvl="1"/>
            <a:r>
              <a:rPr lang="ja-JP" altLang="en-US" dirty="0" smtClean="0">
                <a:latin typeface="Hiragino Kaku Gothic ProN W3" charset="-128"/>
                <a:ea typeface="Hiragino Kaku Gothic ProN W3" charset="-128"/>
                <a:cs typeface="Hiragino Kaku Gothic ProN W3" charset="-128"/>
              </a:rPr>
              <a:t>形式の異なるデータ毎に抽出処理を行う必要がある</a:t>
            </a:r>
            <a:endParaRPr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手作業で抽出する場合、データ量に応じたコストが必要</a:t>
            </a:r>
            <a:endParaRPr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抽出処理系を開発する場合、データ形式の種類に応じたコストが必要</a:t>
            </a:r>
            <a:endParaRPr lang="en-US" altLang="ja-JP" dirty="0" smtClean="0">
              <a:latin typeface="Hiragino Kaku Gothic ProN W3" charset="-128"/>
              <a:ea typeface="Hiragino Kaku Gothic ProN W3" charset="-128"/>
              <a:cs typeface="Hiragino Kaku Gothic ProN W3" charset="-128"/>
            </a:endParaRPr>
          </a:p>
          <a:p>
            <a:r>
              <a:rPr kumimoji="1" lang="ja-JP" altLang="en-US" dirty="0" smtClean="0">
                <a:latin typeface="Hiragino Kaku Gothic ProN W3" charset="-128"/>
                <a:ea typeface="Hiragino Kaku Gothic ProN W3" charset="-128"/>
                <a:cs typeface="Hiragino Kaku Gothic ProN W3" charset="-128"/>
              </a:rPr>
              <a:t>複数のサイトのデータを組み合わせて利用する際に、各サイトのデータの各項目の指し示す意味の特定に苦労する</a:t>
            </a:r>
            <a:r>
              <a:rPr kumimoji="1" lang="en-US" altLang="ja-JP" dirty="0" smtClean="0">
                <a:latin typeface="Hiragino Kaku Gothic ProN W3" charset="-128"/>
                <a:ea typeface="Hiragino Kaku Gothic ProN W3" charset="-128"/>
                <a:cs typeface="Hiragino Kaku Gothic ProN W3" charset="-128"/>
              </a:rPr>
              <a:t> (PDF, Excel, Word)</a:t>
            </a:r>
          </a:p>
          <a:p>
            <a:pPr lvl="1"/>
            <a:r>
              <a:rPr lang="ja-JP" altLang="en-US" dirty="0" smtClean="0">
                <a:latin typeface="Hiragino Kaku Gothic ProN W3" charset="-128"/>
                <a:ea typeface="Hiragino Kaku Gothic ProN W3" charset="-128"/>
                <a:cs typeface="Hiragino Kaku Gothic ProN W3" charset="-128"/>
              </a:rPr>
              <a:t>データを説明する各文書にアクセスし意味を確認する必要がある</a:t>
            </a:r>
            <a:endParaRPr lang="en-US" altLang="ja-JP" dirty="0" smtClean="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210395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PDF, Excel, Word</a:t>
            </a:r>
            <a:r>
              <a:rPr lang="ja-JP" altLang="en-US" b="1" dirty="0" smtClean="0">
                <a:latin typeface="Hiragino Kaku Gothic ProN W6" charset="-128"/>
                <a:ea typeface="Hiragino Kaku Gothic ProN W6" charset="-128"/>
                <a:cs typeface="Hiragino Kaku Gothic ProN W6" charset="-128"/>
              </a:rPr>
              <a:t>データの例</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670070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LOD/RDF</a:t>
            </a:r>
            <a:r>
              <a:rPr lang="ja-JP" altLang="en-US" b="1" dirty="0" smtClean="0">
                <a:latin typeface="Hiragino Kaku Gothic ProN W6" charset="-128"/>
                <a:ea typeface="Hiragino Kaku Gothic ProN W6" charset="-128"/>
                <a:cs typeface="Hiragino Kaku Gothic ProN W6" charset="-128"/>
              </a:rPr>
              <a:t>形式の利点</a:t>
            </a:r>
            <a:endParaRPr kumimoji="1" lang="ja-JP" altLang="en-US" b="1" dirty="0">
              <a:latin typeface="Hiragino Kaku Gothic ProN W6" charset="-128"/>
              <a:ea typeface="Hiragino Kaku Gothic ProN W6" charset="-128"/>
              <a:cs typeface="Hiragino Kaku Gothic ProN W6" charset="-128"/>
            </a:endParaRPr>
          </a:p>
        </p:txBody>
      </p:sp>
      <p:sp>
        <p:nvSpPr>
          <p:cNvPr id="9" name="コンテンツ プレースホルダー 2"/>
          <p:cNvSpPr>
            <a:spLocks noGrp="1"/>
          </p:cNvSpPr>
          <p:nvPr>
            <p:ph idx="1"/>
          </p:nvPr>
        </p:nvSpPr>
        <p:spPr>
          <a:xfrm>
            <a:off x="1371600" y="2286000"/>
            <a:ext cx="9601200" cy="3581400"/>
          </a:xfrm>
        </p:spPr>
        <p:txBody>
          <a:bodyPr>
            <a:normAutofit/>
          </a:bodyPr>
          <a:lstStyle/>
          <a:p>
            <a:r>
              <a:rPr kumimoji="1" lang="ja-JP" altLang="en-US" dirty="0" smtClean="0">
                <a:latin typeface="Hiragino Kaku Gothic ProN W3" charset="-128"/>
                <a:ea typeface="Hiragino Kaku Gothic ProN W3" charset="-128"/>
                <a:cs typeface="Hiragino Kaku Gothic ProN W3" charset="-128"/>
              </a:rPr>
              <a:t>個々のデータがあらかじめ切り出されている</a:t>
            </a:r>
            <a:endParaRPr kumimoji="1"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切り出しコストが発生しない</a:t>
            </a:r>
            <a:endParaRPr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各データに</a:t>
            </a:r>
            <a:r>
              <a:rPr lang="en-US" altLang="ja-JP" dirty="0" smtClean="0">
                <a:latin typeface="Hiragino Kaku Gothic ProN W3" charset="-128"/>
                <a:ea typeface="Hiragino Kaku Gothic ProN W3" charset="-128"/>
                <a:cs typeface="Hiragino Kaku Gothic ProN W3" charset="-128"/>
              </a:rPr>
              <a:t>URI</a:t>
            </a:r>
            <a:r>
              <a:rPr lang="ja-JP" altLang="en-US" dirty="0" smtClean="0">
                <a:latin typeface="Hiragino Kaku Gothic ProN W3" charset="-128"/>
                <a:ea typeface="Hiragino Kaku Gothic ProN W3" charset="-128"/>
                <a:cs typeface="Hiragino Kaku Gothic ProN W3" charset="-128"/>
              </a:rPr>
              <a:t>が割り振られ、グローバルに外部から参照可能</a:t>
            </a:r>
            <a:endParaRPr lang="en-US" altLang="ja-JP" dirty="0" smtClean="0">
              <a:latin typeface="Hiragino Kaku Gothic ProN W3" charset="-128"/>
              <a:ea typeface="Hiragino Kaku Gothic ProN W3" charset="-128"/>
              <a:cs typeface="Hiragino Kaku Gothic ProN W3" charset="-128"/>
            </a:endParaRPr>
          </a:p>
          <a:p>
            <a:r>
              <a:rPr kumimoji="1" lang="ja-JP" altLang="en-US" dirty="0" smtClean="0">
                <a:latin typeface="Hiragino Kaku Gothic ProN W3" charset="-128"/>
                <a:ea typeface="Hiragino Kaku Gothic ProN W3" charset="-128"/>
                <a:cs typeface="Hiragino Kaku Gothic ProN W3" charset="-128"/>
              </a:rPr>
              <a:t>各データに</a:t>
            </a:r>
            <a:r>
              <a:rPr kumimoji="1" lang="en-US" altLang="ja-JP" dirty="0" smtClean="0">
                <a:latin typeface="Hiragino Kaku Gothic ProN W3" charset="-128"/>
                <a:ea typeface="Hiragino Kaku Gothic ProN W3" charset="-128"/>
                <a:cs typeface="Hiragino Kaku Gothic ProN W3" charset="-128"/>
              </a:rPr>
              <a:t>http</a:t>
            </a:r>
            <a:r>
              <a:rPr kumimoji="1" lang="ja-JP" altLang="en-US" dirty="0" smtClean="0">
                <a:latin typeface="Hiragino Kaku Gothic ProN W3" charset="-128"/>
                <a:ea typeface="Hiragino Kaku Gothic ProN W3" charset="-128"/>
                <a:cs typeface="Hiragino Kaku Gothic ProN W3" charset="-128"/>
              </a:rPr>
              <a:t>アクセスすることでその意味に関する可読情報を入手できる</a:t>
            </a:r>
            <a:endParaRPr kumimoji="1" lang="en-US" altLang="ja-JP" dirty="0" smtClean="0">
              <a:latin typeface="Hiragino Kaku Gothic ProN W3" charset="-128"/>
              <a:ea typeface="Hiragino Kaku Gothic ProN W3" charset="-128"/>
              <a:cs typeface="Hiragino Kaku Gothic ProN W3" charset="-128"/>
            </a:endParaRPr>
          </a:p>
          <a:p>
            <a:r>
              <a:rPr kumimoji="1" lang="ja-JP" altLang="en-US" dirty="0" smtClean="0">
                <a:latin typeface="Hiragino Kaku Gothic ProN W3" charset="-128"/>
                <a:ea typeface="Hiragino Kaku Gothic ProN W3" charset="-128"/>
                <a:cs typeface="Hiragino Kaku Gothic ProN W3" charset="-128"/>
              </a:rPr>
              <a:t>各データが他サイトのデータとどのような関係（同一、抽象、具体、、、）にあるか明示されている</a:t>
            </a:r>
            <a:endParaRPr kumimoji="1"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周囲のデータとの関係からも</a:t>
            </a:r>
            <a:r>
              <a:rPr kumimoji="1" lang="ja-JP" altLang="en-US" dirty="0" smtClean="0">
                <a:latin typeface="Hiragino Kaku Gothic ProN W3" charset="-128"/>
                <a:ea typeface="Hiragino Kaku Gothic ProN W3" charset="-128"/>
                <a:cs typeface="Hiragino Kaku Gothic ProN W3" charset="-128"/>
              </a:rPr>
              <a:t>意味の特定が容易になる</a:t>
            </a:r>
            <a:endParaRPr kumimoji="1" lang="en-US" altLang="ja-JP" dirty="0" smtClean="0">
              <a:latin typeface="Hiragino Kaku Gothic ProN W3" charset="-128"/>
              <a:ea typeface="Hiragino Kaku Gothic ProN W3" charset="-128"/>
              <a:cs typeface="Hiragino Kaku Gothic ProN W3" charset="-128"/>
            </a:endParaRPr>
          </a:p>
          <a:p>
            <a:pPr lvl="1"/>
            <a:r>
              <a:rPr lang="ja-JP" altLang="en-US" dirty="0" smtClean="0">
                <a:latin typeface="Hiragino Kaku Gothic ProN W3" charset="-128"/>
                <a:ea typeface="Hiragino Kaku Gothic ProN W3" charset="-128"/>
                <a:cs typeface="Hiragino Kaku Gothic ProN W3" charset="-128"/>
              </a:rPr>
              <a:t>容易に複数サイトのデータを機械的にまとめて利用できる</a:t>
            </a:r>
            <a:endParaRPr kumimoji="1" lang="en-US" altLang="ja-JP" dirty="0" smtClean="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937231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latin typeface="Hiragino Kaku Gothic ProN W6" charset="-128"/>
                <a:ea typeface="Hiragino Kaku Gothic ProN W6" charset="-128"/>
                <a:cs typeface="Hiragino Kaku Gothic ProN W6" charset="-128"/>
              </a:rPr>
              <a:t>LOD</a:t>
            </a:r>
            <a:r>
              <a:rPr kumimoji="1" lang="ja-JP" altLang="en-US" b="1" dirty="0" smtClean="0">
                <a:latin typeface="Hiragino Kaku Gothic ProN W6" charset="-128"/>
                <a:ea typeface="Hiragino Kaku Gothic ProN W6" charset="-128"/>
                <a:cs typeface="Hiragino Kaku Gothic ProN W6" charset="-128"/>
              </a:rPr>
              <a:t>データ</a:t>
            </a:r>
            <a:r>
              <a:rPr lang="ja-JP" altLang="en-US" b="1" dirty="0" smtClean="0">
                <a:latin typeface="Hiragino Kaku Gothic ProN W6" charset="-128"/>
                <a:ea typeface="Hiragino Kaku Gothic ProN W6" charset="-128"/>
                <a:cs typeface="Hiragino Kaku Gothic ProN W6" charset="-128"/>
              </a:rPr>
              <a:t>の例</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2048248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トリミン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1702</TotalTime>
  <Words>1645</Words>
  <Application>Microsoft Macintosh PowerPoint</Application>
  <PresentationFormat>ワイド画面</PresentationFormat>
  <Paragraphs>505</Paragraphs>
  <Slides>52</Slides>
  <Notes>1</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52</vt:i4>
      </vt:variant>
    </vt:vector>
  </HeadingPairs>
  <TitlesOfParts>
    <vt:vector size="60" baseType="lpstr">
      <vt:lpstr>Andale Mono</vt:lpstr>
      <vt:lpstr>Apple Symbols</vt:lpstr>
      <vt:lpstr>Franklin Gothic Book</vt:lpstr>
      <vt:lpstr>Helvetica Neue</vt:lpstr>
      <vt:lpstr>Hiragino Kaku Gothic ProN W3</vt:lpstr>
      <vt:lpstr>Hiragino Kaku Gothic ProN W6</vt:lpstr>
      <vt:lpstr>Yu Gothic</vt:lpstr>
      <vt:lpstr>トリミング</vt:lpstr>
      <vt:lpstr>CFC Virtuoso ハンズオン</vt:lpstr>
      <vt:lpstr>タイムテーブル</vt:lpstr>
      <vt:lpstr>オープンデータの共有と 利用アプローチ</vt:lpstr>
      <vt:lpstr>オープンデータの共有形式</vt:lpstr>
      <vt:lpstr>LODクラウド</vt:lpstr>
      <vt:lpstr>PDF, Excel, Word形式の課題</vt:lpstr>
      <vt:lpstr>PDF, Excel, Wordデータの例</vt:lpstr>
      <vt:lpstr>LOD/RDF形式の利点</vt:lpstr>
      <vt:lpstr>LODデータの例</vt:lpstr>
      <vt:lpstr>LODに関する動き</vt:lpstr>
      <vt:lpstr>RDFデータ利用のアプローチ</vt:lpstr>
      <vt:lpstr>Virtuoso Open Source</vt:lpstr>
      <vt:lpstr>本ハンズオンの目的</vt:lpstr>
      <vt:lpstr>リンク</vt:lpstr>
      <vt:lpstr>Virtuosoの インストールと サンプルデータのロード</vt:lpstr>
      <vt:lpstr>AWS設定</vt:lpstr>
      <vt:lpstr>Virtuoso設定 (1)</vt:lpstr>
      <vt:lpstr>Virtuoso設定 (2)</vt:lpstr>
      <vt:lpstr>データのロード (1)</vt:lpstr>
      <vt:lpstr>データのロード (2)</vt:lpstr>
      <vt:lpstr>SPARQLの紹介</vt:lpstr>
      <vt:lpstr>SPARQL概要</vt:lpstr>
      <vt:lpstr>RDFトリプルとトリプルパターン</vt:lpstr>
      <vt:lpstr>シンプルなクエリ</vt:lpstr>
      <vt:lpstr>複数マッチ</vt:lpstr>
      <vt:lpstr>RDFグラフの構築</vt:lpstr>
      <vt:lpstr>オプションのパターン・マッチング</vt:lpstr>
      <vt:lpstr>代替のマッチング</vt:lpstr>
      <vt:lpstr>プロパティー・パス</vt:lpstr>
      <vt:lpstr>集約</vt:lpstr>
      <vt:lpstr>サブクエリ</vt:lpstr>
      <vt:lpstr>RDFデータセット</vt:lpstr>
      <vt:lpstr>ソリューション・シーケンス</vt:lpstr>
      <vt:lpstr>クエリ形式</vt:lpstr>
      <vt:lpstr>リンク</vt:lpstr>
      <vt:lpstr>データ検索 </vt:lpstr>
      <vt:lpstr>シンプルなクエリ</vt:lpstr>
      <vt:lpstr>複数マッチ</vt:lpstr>
      <vt:lpstr>RDFグラフの構築</vt:lpstr>
      <vt:lpstr>オプションのパターン・マッチング</vt:lpstr>
      <vt:lpstr>代替のマッチング</vt:lpstr>
      <vt:lpstr>集約</vt:lpstr>
      <vt:lpstr>プロパティー・パス</vt:lpstr>
      <vt:lpstr>サブクエリ</vt:lpstr>
      <vt:lpstr>RDFデータセット</vt:lpstr>
      <vt:lpstr>ソリューション・シーケンス (GROUP BY)</vt:lpstr>
      <vt:lpstr>ソリューション・シーケンス (DISTINCT)</vt:lpstr>
      <vt:lpstr>クエリ形式 (SELECT)</vt:lpstr>
      <vt:lpstr>クエリ形式 (CONSTRUCT)</vt:lpstr>
      <vt:lpstr>クエリ形式 (ASK)</vt:lpstr>
      <vt:lpstr>課題</vt:lpstr>
      <vt:lpstr>PowerPoint プレゼンテーション</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CFC Virtuoso ハンズオン</dc:title>
  <dc:creator>清 新田</dc:creator>
  <cp:lastModifiedBy>清 新田</cp:lastModifiedBy>
  <cp:revision>79</cp:revision>
  <dcterms:created xsi:type="dcterms:W3CDTF">2017-07-29T01:37:02Z</dcterms:created>
  <dcterms:modified xsi:type="dcterms:W3CDTF">2017-07-30T07:01:47Z</dcterms:modified>
</cp:coreProperties>
</file>