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7" r:id="rId4"/>
    <p:sldId id="262" r:id="rId5"/>
    <p:sldId id="264" r:id="rId6"/>
    <p:sldId id="265" r:id="rId7"/>
    <p:sldId id="299" r:id="rId8"/>
    <p:sldId id="267" r:id="rId9"/>
    <p:sldId id="300" r:id="rId10"/>
    <p:sldId id="269" r:id="rId11"/>
    <p:sldId id="266" r:id="rId12"/>
    <p:sldId id="268" r:id="rId13"/>
    <p:sldId id="270" r:id="rId14"/>
    <p:sldId id="263" r:id="rId15"/>
    <p:sldId id="259" r:id="rId16"/>
    <p:sldId id="294" r:id="rId17"/>
    <p:sldId id="295" r:id="rId18"/>
    <p:sldId id="297" r:id="rId19"/>
    <p:sldId id="296" r:id="rId20"/>
    <p:sldId id="298" r:id="rId21"/>
    <p:sldId id="260" r:id="rId22"/>
    <p:sldId id="271" r:id="rId23"/>
    <p:sldId id="301" r:id="rId24"/>
    <p:sldId id="273" r:id="rId25"/>
    <p:sldId id="302" r:id="rId26"/>
    <p:sldId id="274" r:id="rId27"/>
    <p:sldId id="276" r:id="rId28"/>
    <p:sldId id="277" r:id="rId29"/>
    <p:sldId id="278" r:id="rId30"/>
    <p:sldId id="303" r:id="rId31"/>
    <p:sldId id="279" r:id="rId32"/>
    <p:sldId id="280" r:id="rId33"/>
    <p:sldId id="281" r:id="rId34"/>
    <p:sldId id="282" r:id="rId35"/>
    <p:sldId id="272" r:id="rId36"/>
    <p:sldId id="261" r:id="rId37"/>
    <p:sldId id="283" r:id="rId38"/>
    <p:sldId id="284" r:id="rId39"/>
    <p:sldId id="285" r:id="rId40"/>
    <p:sldId id="286" r:id="rId41"/>
    <p:sldId id="287" r:id="rId42"/>
    <p:sldId id="288" r:id="rId43"/>
    <p:sldId id="304" r:id="rId44"/>
    <p:sldId id="289" r:id="rId45"/>
    <p:sldId id="290" r:id="rId46"/>
    <p:sldId id="291" r:id="rId47"/>
    <p:sldId id="292" r:id="rId48"/>
    <p:sldId id="29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771"/>
  </p:normalViewPr>
  <p:slideViewPr>
    <p:cSldViewPr snapToGrid="0" snapToObjects="1">
      <p:cViewPr>
        <p:scale>
          <a:sx n="150" d="100"/>
          <a:sy n="150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7B5EC-4BD2-4C4E-9D13-8B38DFB04985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18CE-65BC-0D43-97C6-E6EE6BBEE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42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18CE-65BC-0D43-97C6-E6EE6BBEE4C3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5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.go.jp/" TargetMode="External"/><Relationship Id="rId3" Type="http://schemas.openxmlformats.org/officeDocument/2006/relationships/hyperlink" Target="https://imi.go.jp/goi/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iki/LinkedData" TargetMode="External"/><Relationship Id="rId4" Type="http://schemas.openxmlformats.org/officeDocument/2006/relationships/hyperlink" Target="http://lod-cloud.net/" TargetMode="External"/><Relationship Id="rId5" Type="http://schemas.openxmlformats.org/officeDocument/2006/relationships/hyperlink" Target="http://www.data.go.jp/" TargetMode="External"/><Relationship Id="rId6" Type="http://schemas.openxmlformats.org/officeDocument/2006/relationships/hyperlink" Target="https://imi.go.jp/goi/" TargetMode="External"/><Relationship Id="rId7" Type="http://schemas.openxmlformats.org/officeDocument/2006/relationships/hyperlink" Target="http://vos.openlinksw.com/owiki/wiki/VO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2001/sw/wiki/R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ambendorf/cfc2017aug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sparql11-overview/" TargetMode="External"/><Relationship Id="rId3" Type="http://schemas.openxmlformats.org/officeDocument/2006/relationships/hyperlink" Target="http://www.asahi-net.or.jp/~ax2s-kmtn/internet/rdf/REC-sparql11-query-20130321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.wikipedia.org/wiki/Uniform_Resource_Identifier" TargetMode="External"/><Relationship Id="rId3" Type="http://schemas.openxmlformats.org/officeDocument/2006/relationships/hyperlink" Target="https://ja.wikipedia.org/wiki/Htt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CFC Virtuoso</a:t>
            </a:r>
            <a:b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ハンズオン</a:t>
            </a:r>
            <a:endParaRPr kumimoji="1" lang="ja-JP" altLang="en-US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2017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年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8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月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5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日 ＠稲毛海岸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新田</a:t>
            </a:r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</a:t>
            </a: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清</a:t>
            </a:r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&lt;</a:t>
            </a:r>
            <a:r>
              <a:rPr kumimoji="1" lang="en-US" altLang="ja-JP" dirty="0" err="1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knitta@acm.org</a:t>
            </a:r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&gt;</a:t>
            </a:r>
            <a:endParaRPr kumimoji="1" lang="ja-JP" altLang="en-US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3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LOD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に関する動き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データカタログサイト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(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2"/>
              </a:rPr>
              <a:t>http://www.data.go.jp/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)</a:t>
            </a:r>
          </a:p>
          <a:p>
            <a:pPr lvl="1"/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日本政府が自治体公開データのポータルとして公開したもの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データそのものは多い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共通語彙基盤</a:t>
            </a:r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(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3"/>
              </a:rPr>
              <a:t>https://imi.go.jp/goi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3"/>
              </a:rPr>
              <a:t>/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)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公開データの横断活用を効率化する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グローバルな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LOD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ではメジャーなサイトの語彙が自然に選択されるに任されているが、日本語データの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LOD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コミュニティはまだ立ち上げ期なのであると便利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RDF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データ利用のアプローチ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リレーショナル</a:t>
            </a:r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DB</a:t>
            </a: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に入れて利用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必要なデータセットの数が固定で少数の場合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高い処理効率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SQL</a:t>
            </a: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等の一般的なスキル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marL="514350" indent="-514350">
              <a:buFont typeface="+mj-lt"/>
              <a:buAutoNum type="romanUcPeriod"/>
            </a:pP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専用の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DB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に入れて利用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必要なデータセットが不明確、多数、動的変更ありの場合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柔軟なデータ表現</a:t>
            </a:r>
            <a:endParaRPr lang="en-US" altLang="ja-JP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トリプルストアへの格納</a:t>
            </a:r>
            <a:endParaRPr lang="en-US" altLang="ja-JP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SPARQL</a:t>
            </a: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スキルの習得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Virtuoso Open Source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トリプルストアのひとつ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err="1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OpenLink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Software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製で</a:t>
            </a: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商用製品もあり処理効率や</a:t>
            </a:r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SPARQL</a:t>
            </a: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サポート率の面で完成度が高い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ライセンスは</a:t>
            </a:r>
            <a:r>
              <a:rPr lang="en-US" altLang="ja-JP" b="1" dirty="0"/>
              <a:t>GNU General Public License (GPL) Version </a:t>
            </a:r>
            <a:r>
              <a:rPr lang="en-US" altLang="ja-JP" b="1" dirty="0" smtClean="0"/>
              <a:t>2</a:t>
            </a:r>
            <a:endParaRPr lang="en-US" altLang="ja-JP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小規模な計算機からでも稼働させることが可能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ドキュメントやチュートリアルがそれなりにある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発音が難しい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(^^;</a:t>
            </a:r>
            <a:endParaRPr lang="en-US" altLang="ja-JP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41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本ハンズオンの目的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データ提供される方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LOD/RDF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形式でオープンデータを公開する長所を理解する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SPARQL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エンドポイントを立ち上げデータ提供する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提供データが実際にどのように利用されるのかを体験する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利用される方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LOD/RDF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形式データ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の長所を理解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する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手間</a:t>
            </a: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をかけずに</a:t>
            </a:r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LOD/RDF</a:t>
            </a: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データを利用する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実際にデータにふれながら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目的に合った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オープンデータ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を絞り込む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56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リンク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Resource Description Framework (RDF)</a:t>
            </a:r>
            <a:b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2"/>
              </a:rPr>
              <a:t>https://</a:t>
            </a:r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2"/>
              </a:rPr>
              <a:t>www.w3.org/2001/sw/wiki/RDF</a:t>
            </a:r>
            <a:endParaRPr lang="en-US" altLang="ja-JP" dirty="0">
              <a:solidFill>
                <a:schemeClr val="tx1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LinkedData</a:t>
            </a: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ルール</a:t>
            </a:r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)</a:t>
            </a: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3"/>
              </a:rPr>
              <a:t>https://</a:t>
            </a:r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3"/>
              </a:rPr>
              <a:t>www.w3.org/wiki/LinkedData</a:t>
            </a:r>
            <a:endParaRPr lang="en-US" altLang="ja-JP" dirty="0" smtClean="0">
              <a:solidFill>
                <a:schemeClr val="tx1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LOD</a:t>
            </a:r>
            <a:r>
              <a:rPr lang="ja-JP" altLang="en-US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クラウド</a:t>
            </a: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4"/>
              </a:rPr>
              <a:t>http://lod-cloud.net</a:t>
            </a:r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4"/>
              </a:rPr>
              <a:t>/</a:t>
            </a:r>
            <a:endParaRPr lang="en-US" altLang="ja-JP" dirty="0" smtClean="0">
              <a:solidFill>
                <a:schemeClr val="tx1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日本政府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データカタログサイト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5"/>
              </a:rPr>
              <a:t>http://www.data.go.jp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5"/>
              </a:rPr>
              <a:t>/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共通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語彙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基盤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6"/>
              </a:rPr>
              <a:t>https://imi.go.jp/goi</a:t>
            </a:r>
            <a:r>
              <a:rPr lang="en-US" altLang="ja-JP" dirty="0" smtClean="0">
                <a:hlinkClick r:id="rId6"/>
              </a:rPr>
              <a:t>/</a:t>
            </a:r>
            <a:endParaRPr lang="en-US" altLang="ja-JP" dirty="0" smtClean="0">
              <a:solidFill>
                <a:schemeClr val="tx1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Virtuoso </a:t>
            </a: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Open Source</a:t>
            </a:r>
            <a:b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7"/>
              </a:rPr>
              <a:t>http://vos.openlinksw.com/owiki/wiki/VOS</a:t>
            </a:r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7"/>
              </a:rPr>
              <a:t>/</a:t>
            </a:r>
            <a:endParaRPr lang="en-US" altLang="ja-JP" dirty="0" smtClean="0">
              <a:solidFill>
                <a:schemeClr val="tx1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44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Virtuoso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インストールと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サンプルデータ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ロード</a:t>
            </a:r>
            <a:endParaRPr lang="ja-JP" altLang="en-US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(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ハンズオン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62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AWS</a:t>
            </a:r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設定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キーペア作成</a:t>
            </a:r>
          </a:p>
          <a:p>
            <a:pPr lvl="1"/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安全な場所に保管</a:t>
            </a:r>
          </a:p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セキュリティグループ作成</a:t>
            </a:r>
          </a:p>
          <a:p>
            <a:pPr lvl="1"/>
            <a:r>
              <a:rPr lang="en-US" altLang="ja-JP" dirty="0" err="1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ssh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と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http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を外部からアクセス許可するルールを追加</a:t>
            </a:r>
          </a:p>
          <a:p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EC2 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インスタンス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を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作成</a:t>
            </a:r>
            <a:endParaRPr lang="ja-JP" altLang="en-US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59140"/>
              </p:ext>
            </p:extLst>
          </p:nvPr>
        </p:nvGraphicFramePr>
        <p:xfrm>
          <a:off x="1371600" y="4483100"/>
          <a:ext cx="10033462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6030"/>
                <a:gridCol w="75074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AMI</a:t>
                      </a:r>
                      <a:endParaRPr lang="ja-JP" altLang="en-US" sz="1600" dirty="0" smtClean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Amazon Linux AMI 2017.03.1 (HVM), SSD Volume Type - ami-3bd3c45c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インスタンスタイプ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t2.micro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インスタンス設定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全てデフォルト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ストレージ要領</a:t>
                      </a:r>
                      <a:endParaRPr lang="en-US" altLang="ja-JP" sz="1600" dirty="0" smtClean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20GB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タグ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なし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セキュリティグループ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上記作成した</a:t>
                      </a:r>
                      <a:r>
                        <a:rPr lang="en-US" altLang="ja-JP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SG</a:t>
                      </a:r>
                      <a:r>
                        <a:rPr lang="ja-JP" altLang="en-US" sz="160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を選択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6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ja-JP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Virtuoso</a:t>
            </a:r>
            <a:r>
              <a:rPr lang="ja-JP" altLang="it-IT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設定</a:t>
            </a:r>
            <a:r>
              <a:rPr lang="it-IT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 (1)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ソースコード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を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ダウンロード 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(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所用時間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: 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約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3-4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分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)</a:t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mkdir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wrk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/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cd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wrk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/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wget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https://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github.com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openlink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/virtuoso-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opensource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/releases/download/v7.2.4.2/virtuoso-opensource-7.2.4.2.tar.gz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tar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zxvf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virtuoso-opensource-7.2.4.2.tar.gz cd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virtuoso-opensource-7.2.4.2</a:t>
            </a:r>
          </a:p>
          <a:p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ビルド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のために以下のツールをインストール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yum-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config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-manager --enable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epel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/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yum install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gcc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gmake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autoconf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automake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libtool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flex bison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gperf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gawk m4 make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openssl-devel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readline-devel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\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wget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git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p7zip</a:t>
            </a:r>
            <a:endParaRPr lang="en-US" altLang="ja-JP" sz="1600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ja-JP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Virtuoso</a:t>
            </a:r>
            <a:r>
              <a:rPr lang="ja-JP" altLang="it-IT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設定</a:t>
            </a:r>
            <a:r>
              <a:rPr lang="it-IT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 (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2</a:t>
            </a:r>
            <a:r>
              <a:rPr lang="it-IT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)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ビルドとインストール 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(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所用時間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: 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約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10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分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)</a:t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$./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configure --prefix=/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usr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/local/ -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with-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readline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/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make             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#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8-9m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make install # 4s</a:t>
            </a:r>
            <a:endParaRPr lang="en-US" altLang="ja-JP" sz="16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Virtuoso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サーバを起動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cd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usr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/local/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var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/lib/virtuoso/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db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/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chown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-R ec2-user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virtuoso-t </a:t>
            </a:r>
            <a:r>
              <a:rPr lang="mr-IN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–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df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538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データの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ロード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 (1)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ハンズオン用</a:t>
            </a:r>
            <a:r>
              <a:rPr lang="en-US" altLang="ja-JP" dirty="0" err="1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github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からサンプルデータをダウンロード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cd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home/ec2-user/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wrk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/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git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clone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  <a:hlinkClick r:id="rId2"/>
              </a:rPr>
              <a:t>https://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  <a:hlinkClick r:id="rId2"/>
              </a:rPr>
              <a:t>github.com/zambendorf/cfc2017aug.git</a:t>
            </a:r>
            <a:endParaRPr lang="en-US" altLang="ja-JP" sz="16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Virtuoso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で読めるようにリンクを設定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cd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usr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/local/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var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/lib/virtuoso/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db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/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ln -s /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home/ec2-user/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wrk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/cfc2017aug/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dat</a:t>
            </a:r>
            <a:endParaRPr lang="en-US" altLang="ja-JP" sz="16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bulk 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loader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の機能を設定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isql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localhost:1111 dba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dba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SQL&gt;LOAD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'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src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rdfloader.sql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5534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タイムテーブル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25683"/>
              </p:ext>
            </p:extLst>
          </p:nvPr>
        </p:nvGraphicFramePr>
        <p:xfrm>
          <a:off x="1371600" y="2286000"/>
          <a:ext cx="81416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05"/>
                <a:gridCol w="5556568"/>
                <a:gridCol w="140208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時間</a:t>
                      </a:r>
                      <a:r>
                        <a:rPr kumimoji="1" lang="ja-JP" altLang="en-US" b="0" i="0" baseline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 </a:t>
                      </a:r>
                      <a:r>
                        <a:rPr kumimoji="1" lang="en-US" altLang="ja-JP" b="0" i="0" baseline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(</a:t>
                      </a:r>
                      <a:r>
                        <a:rPr kumimoji="1" lang="ja-JP" altLang="en-US" b="0" i="0" baseline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分</a:t>
                      </a:r>
                      <a:r>
                        <a:rPr kumimoji="1" lang="en-US" altLang="ja-JP" b="0" i="0" baseline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)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項目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種類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0-15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オープンデータの共有と利用アプローチ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プレゼン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15-45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Virtuoso</a:t>
                      </a:r>
                      <a:r>
                        <a:rPr kumimoji="1" lang="ja-JP" altLang="en-US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のインストールとサンプルデータのロード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ハンズオン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45-75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SPARQL</a:t>
                      </a:r>
                      <a:r>
                        <a:rPr kumimoji="1" lang="ja-JP" altLang="en-US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の紹介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プレゼン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75-120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データ検索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ハンズオン</a:t>
                      </a:r>
                      <a:endParaRPr kumimoji="1" lang="ja-JP" altLang="en-US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7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データの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ロード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 (2)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isql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からデータ読み取り指示を出す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SQL&gt;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ld_dir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('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dat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'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, </a:t>
            </a:r>
            <a:r>
              <a:rPr lang="mr-IN" altLang="ja-JP" sz="1600" dirty="0">
                <a:latin typeface="Apple Symbols" charset="0"/>
                <a:ea typeface="Apple Symbols" charset="0"/>
                <a:cs typeface="Apple Symbols" charset="0"/>
              </a:rPr>
              <a:t>'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yagoStatistics.tsv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'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,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'</a:t>
            </a:r>
            <a:r>
              <a:rPr lang="en-US" altLang="ja-JP" sz="1600" dirty="0" smtClean="0">
                <a:solidFill>
                  <a:srgbClr val="FF0000"/>
                </a:solidFill>
                <a:latin typeface="Apple Symbols" charset="0"/>
                <a:ea typeface="Apple Symbols" charset="0"/>
                <a:cs typeface="Apple Symbols" charset="0"/>
              </a:rPr>
              <a:t>http</a:t>
            </a:r>
            <a:r>
              <a:rPr lang="en-US" altLang="ja-JP" sz="1600" dirty="0" smtClean="0">
                <a:solidFill>
                  <a:srgbClr val="FF0000"/>
                </a:solidFill>
                <a:latin typeface="Apple Symbols" charset="0"/>
                <a:ea typeface="Apple Symbols" charset="0"/>
                <a:cs typeface="Apple Symbols" charset="0"/>
              </a:rPr>
              <a:t>://ygstat.cfc2017.test</a:t>
            </a:r>
            <a:r>
              <a:rPr lang="en-US" altLang="ja-JP" sz="1600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#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'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);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SQL&gt;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ld_dir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(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'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dat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', 'yagoFacts-h10k.ttl', '</a:t>
            </a:r>
            <a:r>
              <a:rPr lang="en-US" altLang="ja-JP" sz="1600" dirty="0">
                <a:solidFill>
                  <a:srgbClr val="FF0000"/>
                </a:solidFill>
                <a:latin typeface="Apple Symbols" charset="0"/>
                <a:ea typeface="Apple Symbols" charset="0"/>
                <a:cs typeface="Apple Symbols" charset="0"/>
              </a:rPr>
              <a:t>http</a:t>
            </a:r>
            <a:r>
              <a:rPr lang="en-US" altLang="ja-JP" sz="1600" dirty="0" smtClean="0">
                <a:solidFill>
                  <a:srgbClr val="FF0000"/>
                </a:solidFill>
                <a:latin typeface="Apple Symbols" charset="0"/>
                <a:ea typeface="Apple Symbols" charset="0"/>
                <a:cs typeface="Apple Symbols" charset="0"/>
              </a:rPr>
              <a:t>://ygfact.cfc2017.test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#');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SQL&gt;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rdf_loader_run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();</a:t>
            </a:r>
          </a:p>
          <a:p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err="1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isql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で確認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SQL&gt;SPARQL SELECT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* FROM </a:t>
            </a:r>
            <a:r>
              <a:rPr lang="en-US" altLang="ja-JP" sz="1600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&lt;</a:t>
            </a:r>
            <a:r>
              <a:rPr lang="en-US" altLang="ja-JP" sz="1600" dirty="0" smtClean="0">
                <a:solidFill>
                  <a:srgbClr val="FF0000"/>
                </a:solidFill>
                <a:latin typeface="Apple Symbols" charset="0"/>
                <a:ea typeface="Apple Symbols" charset="0"/>
                <a:cs typeface="Apple Symbols" charset="0"/>
              </a:rPr>
              <a:t>http</a:t>
            </a:r>
            <a:r>
              <a:rPr lang="en-US" altLang="ja-JP" sz="1600" dirty="0" smtClean="0">
                <a:solidFill>
                  <a:srgbClr val="FF0000"/>
                </a:solidFill>
                <a:latin typeface="Apple Symbols" charset="0"/>
                <a:ea typeface="Apple Symbols" charset="0"/>
                <a:cs typeface="Apple Symbols" charset="0"/>
              </a:rPr>
              <a:t>://ygstat.cfc2017.test</a:t>
            </a:r>
            <a:r>
              <a:rPr lang="en-US" altLang="ja-JP" sz="1600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#&gt;</a:t>
            </a:r>
            <a:r>
              <a:rPr lang="en-US" altLang="ja-JP" sz="1600" dirty="0" smtClean="0">
                <a:solidFill>
                  <a:srgbClr val="FF0000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WHERE { ?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s ?p ?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o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};</a:t>
            </a:r>
            <a:b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SQL&gt;SPARQL SELECT * FROM </a:t>
            </a:r>
            <a:r>
              <a:rPr lang="en-US" altLang="ja-JP" sz="1600" dirty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&lt;</a:t>
            </a:r>
            <a:r>
              <a:rPr lang="en-US" altLang="ja-JP" sz="1600" dirty="0">
                <a:solidFill>
                  <a:srgbClr val="FF0000"/>
                </a:solidFill>
                <a:latin typeface="Apple Symbols" charset="0"/>
                <a:ea typeface="Apple Symbols" charset="0"/>
                <a:cs typeface="Apple Symbols" charset="0"/>
              </a:rPr>
              <a:t>http://</a:t>
            </a:r>
            <a:r>
              <a:rPr lang="en-US" altLang="ja-JP" sz="1600" dirty="0" smtClean="0">
                <a:solidFill>
                  <a:srgbClr val="FF0000"/>
                </a:solidFill>
                <a:latin typeface="Apple Symbols" charset="0"/>
                <a:ea typeface="Apple Symbols" charset="0"/>
                <a:cs typeface="Apple Symbols" charset="0"/>
              </a:rPr>
              <a:t>ygfact.cfc2017.test</a:t>
            </a:r>
            <a:r>
              <a:rPr lang="en-US" altLang="ja-JP" sz="1600" dirty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#&gt;</a:t>
            </a:r>
            <a:r>
              <a:rPr lang="en-US" altLang="ja-JP" sz="1600" dirty="0">
                <a:solidFill>
                  <a:srgbClr val="FF0000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WHERE { ?s ?p ?o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};</a:t>
            </a:r>
            <a:endParaRPr lang="en-US" altLang="ja-JP" sz="1600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SPARQL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の紹介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84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SPARQL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概要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RDF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用クエリ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言語で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W3C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勧告で仕様が定義されており、様々な実装がある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SQL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に類似した構文で問い合わせを行うが、基本要素が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RDF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トリプルとなる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変数を含む複数のトリプルからなるグラフパターンがクエリの骨格である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RDF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データの実態に合わせた仕様として、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OPTIONAL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構文が用意されている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SPARQL1.1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で追加された仕様として、プロパティーパスがある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SQL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と同様なサブクエリ構文が使える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データセットによりデータの分割管理が可能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SQL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と同様なソリューション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・シーケンスやクエリ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形式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が使える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42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RDF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トリプル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とトリプルパターン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主語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(</a:t>
            </a:r>
            <a:r>
              <a:rPr lang="en-US" altLang="ja-JP" dirty="0" smtClean="0">
                <a:solidFill>
                  <a:srgbClr val="FF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ubject)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、述語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(</a:t>
            </a:r>
            <a:r>
              <a:rPr lang="en-US" altLang="ja-JP" dirty="0" smtClean="0">
                <a:solidFill>
                  <a:srgbClr val="FF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P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redicate)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、目的語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(</a:t>
            </a:r>
            <a:r>
              <a:rPr lang="en-US" altLang="ja-JP" dirty="0" smtClean="0">
                <a:solidFill>
                  <a:srgbClr val="FF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O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bject)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からなるグラフモデル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3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つの要素から成り立っているのでトリプルと呼ぶ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データには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IRI (I)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、リテラル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(L)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、ブランク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(B)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の種類があり、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は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I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か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B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P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は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I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O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は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I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か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B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か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L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、の値をとることができる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ブランクは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’_:a’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のように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’_:’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の接頭辞をつけて表す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トリプルパターンは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S, P, O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の少なくともひとつが変数であるもの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変数は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’?name’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のように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’?’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の接頭辞をつけて表す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285068" y="5308600"/>
            <a:ext cx="1430866" cy="134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</a:t>
            </a:r>
            <a:endParaRPr kumimoji="1" lang="ja-JP" altLang="en-US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7915905" y="5308600"/>
            <a:ext cx="1430866" cy="134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O</a:t>
            </a:r>
            <a:endParaRPr kumimoji="1" lang="ja-JP" altLang="en-US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5" idx="2"/>
          </p:cNvCxnSpPr>
          <p:nvPr/>
        </p:nvCxnSpPr>
        <p:spPr>
          <a:xfrm>
            <a:off x="4715934" y="5981700"/>
            <a:ext cx="3199971" cy="0"/>
          </a:xfrm>
          <a:prstGeom prst="straightConnector1">
            <a:avLst/>
          </a:prstGeom>
          <a:ln w="190500" cmpd="sng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978324" y="55742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P</a:t>
            </a:r>
            <a:endParaRPr kumimoji="1" lang="ja-JP" altLang="en-US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85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シンプルなクエリ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&lt;http://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example.org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/book/book1&gt; &lt;http://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purl.org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/dc/elements/1.1/title&gt; "SPARQL Tutorial" .</a:t>
            </a:r>
            <a:endParaRPr lang="en-US" altLang="ja-JP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SELECT ?title </a:t>
            </a: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WHERE</a:t>
            </a:r>
            <a:b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{ 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&lt;http://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example.org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/book/book1&gt; &lt;http://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purl.org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/dc/elements/1.1/title&gt; ?title . }</a:t>
            </a:r>
            <a:endParaRPr lang="en-US" altLang="ja-JP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クエリ結果</a:t>
            </a:r>
            <a:endParaRPr lang="ja-JP" altLang="en-US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16396"/>
              </p:ext>
            </p:extLst>
          </p:nvPr>
        </p:nvGraphicFramePr>
        <p:xfrm>
          <a:off x="2108200" y="449579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title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"SPARQL Tutorial"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88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複数マッチ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7" name="コンテンツ プレースホルダー 7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_:a  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   "Johnny Lee Outlaw" .</a:t>
            </a:r>
            <a:b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_:a  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   &lt;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mailto:jlow@example.com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&gt; .</a:t>
            </a:r>
            <a:b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_:b  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   "Peter 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Goodguy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" .</a:t>
            </a:r>
            <a:b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_:b  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   &lt;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mailto:peter@example.org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&gt; .</a:t>
            </a:r>
            <a:b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_:c  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   &lt;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mailto:carol@example.org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&gt; </a:t>
            </a:r>
            <a:r>
              <a:rPr lang="en-US" altLang="ja-JP" sz="18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endParaRPr lang="en-US" altLang="ja-JP" sz="18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SELECT ?name ?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mbox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/>
            </a:r>
            <a:b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WHERE  { ?x 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 ?name </a:t>
            </a:r>
            <a:r>
              <a:rPr lang="en-US" altLang="ja-JP" sz="18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8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800" dirty="0" smtClean="0">
                <a:latin typeface="Apple Symbols" charset="0"/>
                <a:ea typeface="Apple Symbols" charset="0"/>
                <a:cs typeface="Apple Symbols" charset="0"/>
              </a:rPr>
              <a:t>           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?x 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 ?</a:t>
            </a:r>
            <a:r>
              <a:rPr lang="en-US" altLang="ja-JP" sz="1800" dirty="0" err="1">
                <a:latin typeface="Apple Symbols" charset="0"/>
                <a:ea typeface="Apple Symbols" charset="0"/>
                <a:cs typeface="Apple Symbols" charset="0"/>
              </a:rPr>
              <a:t>mbox</a:t>
            </a:r>
            <a:r>
              <a:rPr lang="en-US" altLang="ja-JP" sz="1800" dirty="0">
                <a:latin typeface="Apple Symbols" charset="0"/>
                <a:ea typeface="Apple Symbols" charset="0"/>
                <a:cs typeface="Apple Symbols" charset="0"/>
              </a:rPr>
              <a:t> }</a:t>
            </a:r>
          </a:p>
          <a:p>
            <a:endParaRPr lang="en-US" altLang="ja-JP" sz="1600" dirty="0">
              <a:latin typeface="Apple Symbols" charset="0"/>
              <a:ea typeface="Apple Symbols" charset="0"/>
              <a:cs typeface="Apple Symbols" charset="0"/>
            </a:endParaRPr>
          </a:p>
          <a:p>
            <a:endParaRPr lang="ja-JP" altLang="en-US" dirty="0">
              <a:latin typeface="Apple Symbols" charset="0"/>
              <a:ea typeface="Apple Symbols" charset="0"/>
              <a:cs typeface="Apple Symbols" charset="0"/>
            </a:endParaRPr>
          </a:p>
          <a:p>
            <a:endParaRPr kumimoji="1" lang="ja-JP" altLang="en-US" dirty="0"/>
          </a:p>
        </p:txBody>
      </p:sp>
      <p:sp>
        <p:nvSpPr>
          <p:cNvPr id="8" name="コンテンツ プレースホルダー 8"/>
          <p:cNvSpPr txBox="1">
            <a:spLocks/>
          </p:cNvSpPr>
          <p:nvPr/>
        </p:nvSpPr>
        <p:spPr>
          <a:xfrm>
            <a:off x="6525403" y="2285999"/>
            <a:ext cx="4447786" cy="3581401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クエリ結果</a:t>
            </a:r>
            <a:r>
              <a:rPr lang="en-US" altLang="ja-JP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endParaRPr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9512"/>
              </p:ext>
            </p:extLst>
          </p:nvPr>
        </p:nvGraphicFramePr>
        <p:xfrm>
          <a:off x="6525400" y="2842260"/>
          <a:ext cx="4447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414"/>
                <a:gridCol w="2507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name</a:t>
                      </a:r>
                      <a:endParaRPr kumimoji="1" lang="ja-JP" altLang="en-US" sz="18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mbox</a:t>
                      </a:r>
                      <a:endParaRPr kumimoji="1" lang="ja-JP" altLang="en-US" sz="18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"Johnny Lee Outlaw" </a:t>
                      </a:r>
                      <a:endParaRPr kumimoji="1" lang="ja-JP" altLang="en-US" sz="18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&lt;</a:t>
                      </a:r>
                      <a:r>
                        <a:rPr lang="en-US" altLang="ja-JP" sz="180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mailto:jlow@example.com</a:t>
                      </a:r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&gt; </a:t>
                      </a:r>
                      <a:endParaRPr kumimoji="1" lang="ja-JP" altLang="en-US" sz="18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"Peter </a:t>
                      </a:r>
                      <a:r>
                        <a:rPr lang="en-US" altLang="ja-JP" sz="180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Goodguy</a:t>
                      </a:r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 </a:t>
                      </a:r>
                      <a:endParaRPr kumimoji="1" lang="ja-JP" altLang="en-US" sz="18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&lt;</a:t>
                      </a:r>
                      <a:r>
                        <a:rPr lang="en-US" altLang="ja-JP" sz="180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mailto:peter@example.org</a:t>
                      </a:r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&gt; </a:t>
                      </a:r>
                      <a:endParaRPr kumimoji="1" lang="ja-JP" altLang="en-US" sz="18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29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RDF</a:t>
            </a:r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グラフの構築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_:a  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org:employeeName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  "Alice" </a:t>
            </a: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a  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org:employeeId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    12345 </a:t>
            </a: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b  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org:employeeName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  "Bob" </a:t>
            </a: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b  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org:employeeId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    67890 .</a:t>
            </a:r>
            <a:endParaRPr lang="en-US" altLang="ja-JP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CONSTRUCT { ?x 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?name </a:t>
            </a: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}</a:t>
            </a:r>
            <a:b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WHERE  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{ ?x 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org:employeeName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?name }</a:t>
            </a:r>
            <a:endParaRPr lang="en-US" altLang="ja-JP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クエリ結果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_:x 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"Alice" </a:t>
            </a: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_:y 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"Bob" .</a:t>
            </a:r>
            <a:endParaRPr lang="ja-JP" altLang="en-US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オプションのパターン・マッチング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_:a 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rdf:type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      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foaf:Person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a 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      "Alice"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a 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      &lt;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mailto:alice@example.com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&gt;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a 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      &lt;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mailto:alice@work.example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&gt;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 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rdf:type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      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foaf:Person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 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      "Bob" .</a:t>
            </a:r>
          </a:p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SELECT ?name ?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mbox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/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WHERE {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?x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 ?name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      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OPTIONAL { ?x 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 ?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}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      }</a:t>
            </a:r>
            <a:endParaRPr lang="en-US" altLang="ja-JP" sz="1600" dirty="0">
              <a:latin typeface="Apple Symbols" charset="0"/>
              <a:ea typeface="Apple Symbols" charset="0"/>
              <a:cs typeface="Apple Symbols" charset="0"/>
            </a:endParaRPr>
          </a:p>
          <a:p>
            <a:endParaRPr lang="ja-JP" altLang="en-US" dirty="0">
              <a:latin typeface="Apple Symbols" charset="0"/>
              <a:ea typeface="Apple Symbols" charset="0"/>
              <a:cs typeface="Apple Symbols" charset="0"/>
            </a:endParaRPr>
          </a:p>
          <a:p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クエリ結果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09316"/>
              </p:ext>
            </p:extLst>
          </p:nvPr>
        </p:nvGraphicFramePr>
        <p:xfrm>
          <a:off x="6917266" y="2791460"/>
          <a:ext cx="40555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966"/>
                <a:gridCol w="2834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name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mbox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</a:t>
                      </a:r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Alice</a:t>
                      </a:r>
                      <a:r>
                        <a:rPr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 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&lt;</a:t>
                      </a:r>
                      <a:r>
                        <a:rPr lang="en-US" altLang="ja-JP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mailto:alice@example.com</a:t>
                      </a:r>
                      <a:r>
                        <a:rPr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&gt; 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</a:t>
                      </a:r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Alice</a:t>
                      </a:r>
                      <a:r>
                        <a:rPr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 </a:t>
                      </a:r>
                      <a:endParaRPr kumimoji="1" lang="ja-JP" altLang="en-US" dirty="0" smtClean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&lt;</a:t>
                      </a:r>
                      <a:r>
                        <a:rPr lang="en-US" altLang="ja-JP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mailto:alice@example.com</a:t>
                      </a:r>
                      <a:r>
                        <a:rPr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&gt;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</a:t>
                      </a:r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Bob</a:t>
                      </a:r>
                      <a:r>
                        <a:rPr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 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526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代替のマッチング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400" dirty="0">
                <a:latin typeface="Apple Symbols" charset="0"/>
                <a:ea typeface="Apple Symbols" charset="0"/>
                <a:cs typeface="Apple Symbols" charset="0"/>
              </a:rPr>
              <a:t>_:a  dc10:title     "SPARQL Query Language Tutorial" </a:t>
            </a:r>
            <a: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400" dirty="0">
                <a:latin typeface="Apple Symbols" charset="0"/>
                <a:ea typeface="Apple Symbols" charset="0"/>
                <a:cs typeface="Apple Symbols" charset="0"/>
              </a:rPr>
              <a:t>a  dc10:creator   "Alice" </a:t>
            </a:r>
            <a: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400" dirty="0">
                <a:latin typeface="Apple Symbols" charset="0"/>
                <a:ea typeface="Apple Symbols" charset="0"/>
                <a:cs typeface="Apple Symbols" charset="0"/>
              </a:rPr>
              <a:t>b  dc11:title     "SPARQL Protocol Tutorial" </a:t>
            </a:r>
            <a: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400" dirty="0">
                <a:latin typeface="Apple Symbols" charset="0"/>
                <a:ea typeface="Apple Symbols" charset="0"/>
                <a:cs typeface="Apple Symbols" charset="0"/>
              </a:rPr>
              <a:t>b  dc11:creator   "Bob" </a:t>
            </a:r>
            <a: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400" dirty="0">
                <a:latin typeface="Apple Symbols" charset="0"/>
                <a:ea typeface="Apple Symbols" charset="0"/>
                <a:cs typeface="Apple Symbols" charset="0"/>
              </a:rPr>
              <a:t>c  dc10:title     "SPARQL" </a:t>
            </a:r>
            <a: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4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400" dirty="0">
                <a:latin typeface="Apple Symbols" charset="0"/>
                <a:ea typeface="Apple Symbols" charset="0"/>
                <a:cs typeface="Apple Symbols" charset="0"/>
              </a:rPr>
              <a:t>c  dc11:title     "SPARQL (updated)" .</a:t>
            </a:r>
          </a:p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SELECT ?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title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WHERE 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{ { ?book dc10:title  ?title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} UNION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        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{ ?book dc11:title  ?title } }</a:t>
            </a:r>
          </a:p>
          <a:p>
            <a:endParaRPr lang="ja-JP" altLang="en-US" dirty="0">
              <a:latin typeface="Apple Symbols" charset="0"/>
              <a:ea typeface="Apple Symbols" charset="0"/>
              <a:cs typeface="Apple Symbols" charset="0"/>
            </a:endParaRPr>
          </a:p>
          <a:p>
            <a:endParaRPr kumimoji="1" lang="ja-JP" altLang="en-US" dirty="0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6525403" y="2285999"/>
            <a:ext cx="4447786" cy="3581401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クエリ結果</a:t>
            </a:r>
            <a:r>
              <a:rPr lang="en-US" altLang="ja-JP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endParaRPr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67802"/>
              </p:ext>
            </p:extLst>
          </p:nvPr>
        </p:nvGraphicFramePr>
        <p:xfrm>
          <a:off x="6917266" y="2791460"/>
          <a:ext cx="40555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5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title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"SPARQL Query Language Tutorial" 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"SPARQL Protocol Tutorial"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"SPARQL"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"SPARQL (updated)"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207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プロパティー・パス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1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リンク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?x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&lt;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mailto:alice@example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&gt;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?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x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foaf:knows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?name .</a:t>
            </a:r>
            <a:endParaRPr lang="en-US" altLang="ja-JP" sz="16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2</a:t>
            </a: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リンク</a:t>
            </a:r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?x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&lt;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mailto:alice@example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&gt;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?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x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foaf:knows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foaf:knows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?name .</a:t>
            </a:r>
            <a:endParaRPr kumimoji="1" lang="en-US" altLang="ja-JP" sz="16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逆プロパティー・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パス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&lt;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mailto:alice@example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&gt; ^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?x</a:t>
            </a:r>
            <a:endParaRPr kumimoji="1" lang="en-US" altLang="ja-JP" sz="16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逆パス・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シーケンス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?x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foaf:knows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/^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foaf:knows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?y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FILTER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(?x != ?y)</a:t>
            </a:r>
            <a:endParaRPr kumimoji="1" lang="en-US" altLang="ja-JP" sz="16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kumimoji="1" lang="en-US" altLang="ja-JP" dirty="0" smtClean="0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6525403" y="2285999"/>
            <a:ext cx="4447786" cy="3581401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任意の長さの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マッチ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?x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&lt;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mailto:alice@example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&gt;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?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x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foaf:knows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+/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?name .</a:t>
            </a:r>
            <a:endParaRPr lang="en-US" altLang="ja-JP" sz="16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任意の長さのパス・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マッチ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400" dirty="0">
                <a:latin typeface="Apple Symbols" charset="0"/>
                <a:ea typeface="Apple Symbols" charset="0"/>
                <a:cs typeface="Apple Symbols" charset="0"/>
              </a:rPr>
              <a:t>&lt;http://example/thing&gt; </a:t>
            </a:r>
            <a:r>
              <a:rPr lang="en-US" altLang="ja-JP" sz="1400" dirty="0" err="1">
                <a:latin typeface="Apple Symbols" charset="0"/>
                <a:ea typeface="Apple Symbols" charset="0"/>
                <a:cs typeface="Apple Symbols" charset="0"/>
              </a:rPr>
              <a:t>rdf:type</a:t>
            </a:r>
            <a:r>
              <a:rPr lang="en-US" altLang="ja-JP" sz="14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altLang="ja-JP" sz="1400" dirty="0" err="1">
                <a:latin typeface="Apple Symbols" charset="0"/>
                <a:ea typeface="Apple Symbols" charset="0"/>
                <a:cs typeface="Apple Symbols" charset="0"/>
              </a:rPr>
              <a:t>rdfs:subClassOf</a:t>
            </a:r>
            <a:r>
              <a:rPr lang="en-US" altLang="ja-JP" sz="1400" dirty="0">
                <a:latin typeface="Apple Symbols" charset="0"/>
                <a:ea typeface="Apple Symbols" charset="0"/>
                <a:cs typeface="Apple Symbols" charset="0"/>
              </a:rPr>
              <a:t>* ?type</a:t>
            </a:r>
            <a:endParaRPr lang="en-US" altLang="ja-JP" sz="14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否定のプロパティー・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パス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?x !(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rdf:type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|^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rdf:type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) ?y</a:t>
            </a:r>
            <a:endParaRPr lang="en-US" altLang="ja-JP" sz="16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ja-JP" altLang="en-US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165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オープンデータの共有と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利用アプローチ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集約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集約の種類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: 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COUNT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SUM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MIN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MAX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AVG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GROUP_CONCAT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と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SAMPLE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:org1 :affiliates :auth1, :auth2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auth1 :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writesBook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:book1, :book2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book1 :price 9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book2 :price 5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auth2 :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writesBook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:book3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book3 :price 7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org2 :affiliates :auth3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auth3 :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writesBook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:book4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book4 :price 7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endParaRPr lang="en-US" altLang="ja-JP" sz="16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6525403" y="2285999"/>
            <a:ext cx="4447786" cy="3581401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SELECT (SUM(?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lprice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) AS ?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totalPrice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)</a:t>
            </a:r>
            <a:b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WHERE {</a:t>
            </a:r>
            <a:b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 ?org :affiliates ?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auth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.</a:t>
            </a:r>
            <a:b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 ?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auth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: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writesBook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?book .</a:t>
            </a:r>
            <a:b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 ?book :price ?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lprice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 .}</a:t>
            </a:r>
            <a:b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GROUP BY ?org</a:t>
            </a:r>
            <a:b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HAVING (SUM(?</a:t>
            </a:r>
            <a:r>
              <a:rPr lang="en-US" altLang="ja-JP" dirty="0" err="1">
                <a:latin typeface="Apple Symbols" charset="0"/>
                <a:ea typeface="Apple Symbols" charset="0"/>
                <a:cs typeface="Apple Symbols" charset="0"/>
              </a:rPr>
              <a:t>lprice</a:t>
            </a:r>
            <a:r>
              <a:rPr lang="en-US" altLang="ja-JP" dirty="0">
                <a:latin typeface="Apple Symbols" charset="0"/>
                <a:ea typeface="Apple Symbols" charset="0"/>
                <a:cs typeface="Apple Symbols" charset="0"/>
              </a:rPr>
              <a:t>) &gt; 10)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クエリ結果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endParaRPr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80430"/>
              </p:ext>
            </p:extLst>
          </p:nvPr>
        </p:nvGraphicFramePr>
        <p:xfrm>
          <a:off x="6917266" y="5256952"/>
          <a:ext cx="4055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5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totalPrice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21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425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サブクエリ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alice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:name "Alice", "Alice Foo", "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A. Foo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"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alice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:knows :bob, :carol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bob :name "Bob", "Bob Bar", "B. Bar"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carol :name "Carol", "Carol Baz", "C. Baz"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SELECT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?y ?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minName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/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WHERE {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: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alice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:knows ?y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{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SELECT ?y (MIN(?name) AS ?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minName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)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  WHERE { ?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y :name ?name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}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  GROUP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BY ?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y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}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}</a:t>
            </a:r>
            <a:endParaRPr lang="en-US" altLang="ja-JP" sz="16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6525403" y="2285999"/>
            <a:ext cx="4447786" cy="3581401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クエリ結果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endParaRPr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43728"/>
              </p:ext>
            </p:extLst>
          </p:nvPr>
        </p:nvGraphicFramePr>
        <p:xfrm>
          <a:off x="6917266" y="2843952"/>
          <a:ext cx="40555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767"/>
                <a:gridCol w="2027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y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minName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:bob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"B. Bar"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:carol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"C. Baz"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4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RDF</a:t>
            </a:r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データセット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g:graph1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dc:publisher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"Bob"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g:graph1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dc:date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"2004-12-06"^^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xsd:date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g:graph2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dc:publisher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"Bob"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g:graph2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dc:date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"2005-01-10"^^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xsd:date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.</a:t>
            </a:r>
            <a:b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/>
            </a:r>
            <a:b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_:a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"Alice"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a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&lt;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mailto:alice@work.example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&gt;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"Bob"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&lt;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mailto:bob@oldcorp.example.org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&gt;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/>
            </a:r>
            <a:b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_:a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"Alice"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a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&lt;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mailto:alice@work.example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&gt; 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"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Bob" 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_: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b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&lt;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mailto:bob@newcorp.example.org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&gt; .</a:t>
            </a:r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6525403" y="2285999"/>
            <a:ext cx="4447786" cy="3581401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SELECT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?name ?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?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date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WHERE {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?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g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dc:publisher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?name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;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   </a:t>
            </a:r>
            <a:r>
              <a:rPr lang="en-US" altLang="ja-JP" sz="1600" dirty="0" err="1" smtClean="0">
                <a:latin typeface="Apple Symbols" charset="0"/>
                <a:ea typeface="Apple Symbols" charset="0"/>
                <a:cs typeface="Apple Symbols" charset="0"/>
              </a:rPr>
              <a:t>dc:date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?date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GRAPH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?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g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 { ?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person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foaf:name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?name ; 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foaf:mbox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?</a:t>
            </a:r>
            <a:r>
              <a:rPr lang="en-US" altLang="ja-JP" sz="1600" dirty="0" err="1">
                <a:latin typeface="Apple Symbols" charset="0"/>
                <a:ea typeface="Apple Symbols" charset="0"/>
                <a:cs typeface="Apple Symbols" charset="0"/>
              </a:rPr>
              <a:t>mbox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}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}</a:t>
            </a:r>
          </a:p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クエリ結果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endParaRPr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12304"/>
              </p:ext>
            </p:extLst>
          </p:nvPr>
        </p:nvGraphicFramePr>
        <p:xfrm>
          <a:off x="5819386" y="4836160"/>
          <a:ext cx="6005510" cy="103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80"/>
                <a:gridCol w="2756164"/>
                <a:gridCol w="2382766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name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mbox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date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mr-IN" sz="1600" dirty="0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</a:t>
                      </a:r>
                      <a:r>
                        <a:rPr lang="mr-IN" sz="1600" dirty="0" err="1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Bob</a:t>
                      </a:r>
                      <a:r>
                        <a:rPr lang="mr-IN" sz="1600" dirty="0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&lt;</a:t>
                      </a:r>
                      <a:r>
                        <a:rPr lang="en-US" sz="1600" dirty="0" err="1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mailto:bob@oldcorp.example.org</a:t>
                      </a:r>
                      <a:r>
                        <a:rPr lang="en-US" sz="1600" dirty="0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&gt;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600" dirty="0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"2004-12-06"^^</a:t>
                      </a:r>
                      <a:r>
                        <a:rPr lang="mr-IN" sz="1600" dirty="0" err="1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xsd:date</a:t>
                      </a:r>
                      <a:endParaRPr lang="mr-IN" sz="1600" dirty="0">
                        <a:effectLst/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T="38100" marB="38100"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mr-IN" sz="1600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"Bob"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&lt;</a:t>
                      </a:r>
                      <a:r>
                        <a:rPr lang="en-US" sz="1600" dirty="0" err="1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mailto:bob@newcorp.example.org</a:t>
                      </a:r>
                      <a:r>
                        <a:rPr lang="en-US" sz="1600" dirty="0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&gt;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600" dirty="0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"2005-01-10"^^</a:t>
                      </a:r>
                      <a:r>
                        <a:rPr lang="mr-IN" sz="1600" dirty="0" err="1">
                          <a:effectLst/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xsd:date</a:t>
                      </a:r>
                      <a:endParaRPr lang="mr-IN" sz="1600" dirty="0">
                        <a:effectLst/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186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ソリューション・シーケンス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88729"/>
              </p:ext>
            </p:extLst>
          </p:nvPr>
        </p:nvGraphicFramePr>
        <p:xfrm>
          <a:off x="1964267" y="2499360"/>
          <a:ext cx="900853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7408333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修飾子</a:t>
                      </a:r>
                      <a:endParaRPr kumimoji="1" lang="ja-JP" altLang="en-US" sz="2000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説明</a:t>
                      </a:r>
                      <a:endParaRPr kumimoji="1" lang="ja-JP" altLang="en-US" sz="2000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order</a:t>
                      </a:r>
                      <a:endParaRPr lang="en-US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ソリューションを順序付け</a:t>
                      </a:r>
                      <a:endParaRPr lang="mr-IN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projection</a:t>
                      </a:r>
                      <a:endParaRPr lang="en-US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ある変数を選択</a:t>
                      </a:r>
                      <a:endParaRPr lang="mr-IN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distinct</a:t>
                      </a:r>
                      <a:endParaRPr lang="en-US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確実にシーケンス中のソリューションをユニーク</a:t>
                      </a:r>
                      <a:endParaRPr lang="mr-IN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reduced</a:t>
                      </a:r>
                      <a:endParaRPr lang="en-US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Distinct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ではないソリューションの排除を許可</a:t>
                      </a:r>
                      <a:endParaRPr lang="mr-IN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offset</a:t>
                      </a:r>
                      <a:endParaRPr lang="en-US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全体のソリューションのシーケンス中のどこからソリューションが始まるかを制御</a:t>
                      </a:r>
                      <a:endParaRPr lang="mr-IN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limit</a:t>
                      </a:r>
                      <a:endParaRPr lang="en-US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ソリューションの数を制限</a:t>
                      </a:r>
                      <a:endParaRPr lang="mr-IN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4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クエリ形式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57590"/>
              </p:ext>
            </p:extLst>
          </p:nvPr>
        </p:nvGraphicFramePr>
        <p:xfrm>
          <a:off x="1964267" y="2499360"/>
          <a:ext cx="900853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7001933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クエリ形式</a:t>
                      </a:r>
                      <a:endParaRPr kumimoji="1" lang="ja-JP" altLang="en-US" sz="2000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dirty="0" smtClean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説明</a:t>
                      </a:r>
                      <a:endParaRPr kumimoji="1" lang="ja-JP" altLang="en-US" sz="2000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SELECT</a:t>
                      </a:r>
                      <a:endParaRPr lang="en-US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クエリ・パターンにバインドされた変数の、すべてまたはサブセットを返す</a:t>
                      </a:r>
                      <a:endParaRPr lang="mr-IN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CONSTRUCT</a:t>
                      </a:r>
                      <a:endParaRPr lang="en-US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1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組のトリプル・テンプレートに変数を代入して構築した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RDF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グラフを返す</a:t>
                      </a:r>
                      <a:endParaRPr lang="mr-IN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ASK</a:t>
                      </a:r>
                      <a:endParaRPr lang="en-US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クエリ・パターンがマッチするかどうかを示すブール値を返す</a:t>
                      </a:r>
                      <a:endParaRPr lang="mr-IN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</a:tr>
              <a:tr h="33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DESCRIBE</a:t>
                      </a:r>
                      <a:endParaRPr lang="en-US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発見した資源に関して記述した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RDF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グラフを返す</a:t>
                      </a:r>
                      <a:endParaRPr lang="mr-IN" sz="2000" b="0" i="0" dirty="0">
                        <a:effectLst/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541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リンク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SPARQL</a:t>
            </a: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2"/>
              </a:rPr>
              <a:t>https://www.w3.org/TR/sparql11-overview</a:t>
            </a:r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2"/>
              </a:rPr>
              <a:t>/</a:t>
            </a:r>
            <a:endParaRPr lang="en-US" altLang="ja-JP" dirty="0" smtClean="0">
              <a:solidFill>
                <a:schemeClr val="tx1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SPARQL</a:t>
            </a:r>
            <a:r>
              <a:rPr lang="ja-JP" altLang="en-US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クエリ言語</a:t>
            </a:r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(</a:t>
            </a:r>
            <a:r>
              <a:rPr lang="ja-JP" altLang="en-US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日本語訳</a:t>
            </a: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)</a:t>
            </a:r>
            <a:b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dirty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3"/>
              </a:rPr>
              <a:t>http://www.asahi-net.or.jp/~</a:t>
            </a:r>
            <a:r>
              <a:rPr lang="en-US" altLang="ja-JP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3"/>
              </a:rPr>
              <a:t>ax2s-kmtn/internet/rdf/REC-sparql11-query-20130321.html</a:t>
            </a:r>
            <a:endParaRPr lang="en-US" altLang="ja-JP" dirty="0" smtClean="0">
              <a:solidFill>
                <a:schemeClr val="tx1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endParaRPr lang="en-US" altLang="ja-JP" dirty="0" smtClean="0">
              <a:solidFill>
                <a:schemeClr val="tx1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543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データ検索 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(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ハンズオン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2992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シンプルなクエリ</a:t>
            </a:r>
          </a:p>
        </p:txBody>
      </p:sp>
      <p:sp>
        <p:nvSpPr>
          <p:cNvPr id="5" name="コンテンツ プレースホルダー 7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/>
          <a:p>
            <a:r>
              <a:rPr lang="ja-JP" altLang="en-US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SELECT ?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title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WHERE 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{ { ?book dc10:title  ?title </a:t>
            </a: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} UNION</a:t>
            </a:r>
            <a:b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</a:br>
            <a:r>
              <a:rPr lang="en-US" altLang="ja-JP" sz="1600" dirty="0" smtClean="0">
                <a:latin typeface="Apple Symbols" charset="0"/>
                <a:ea typeface="Apple Symbols" charset="0"/>
                <a:cs typeface="Apple Symbols" charset="0"/>
              </a:rPr>
              <a:t>           </a:t>
            </a:r>
            <a:r>
              <a:rPr lang="en-US" altLang="ja-JP" sz="1600" dirty="0">
                <a:latin typeface="Apple Symbols" charset="0"/>
                <a:ea typeface="Apple Symbols" charset="0"/>
                <a:cs typeface="Apple Symbols" charset="0"/>
              </a:rPr>
              <a:t>{ ?book dc11:title  ?title } }</a:t>
            </a:r>
          </a:p>
          <a:p>
            <a:endParaRPr lang="ja-JP" altLang="en-US" dirty="0">
              <a:latin typeface="Apple Symbols" charset="0"/>
              <a:ea typeface="Apple Symbols" charset="0"/>
              <a:cs typeface="Apple Symbols" charset="0"/>
            </a:endParaRPr>
          </a:p>
          <a:p>
            <a:endParaRPr kumimoji="1" lang="ja-JP" altLang="en-US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6525403" y="2285999"/>
            <a:ext cx="4447786" cy="3581401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クエリ結果</a:t>
            </a:r>
            <a:r>
              <a:rPr lang="en-US" altLang="ja-JP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/>
            </a:r>
            <a:br>
              <a:rPr lang="en-US" altLang="ja-JP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endParaRPr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92450"/>
              </p:ext>
            </p:extLst>
          </p:nvPr>
        </p:nvGraphicFramePr>
        <p:xfrm>
          <a:off x="6917266" y="2791460"/>
          <a:ext cx="40555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5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title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"SPARQL Query Language Tutorial" 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"SPARQL Protocol Tutorial"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"SPARQL"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"SPARQL (updated)"</a:t>
                      </a:r>
                      <a:endParaRPr kumimoji="1" lang="ja-JP" altLang="en-US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7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複数マッチ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1658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RDF</a:t>
            </a:r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グラフの構築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オープンデータの共有形式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arenR"/>
            </a:pPr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PDF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Excel, Word</a:t>
            </a:r>
          </a:p>
          <a:p>
            <a:pPr marL="457200" indent="-457200">
              <a:buFont typeface="+mj-lt"/>
              <a:buAutoNum type="alphaUcParenR"/>
            </a:pPr>
            <a:r>
              <a:rPr lang="en-US" altLang="ja-JP" dirty="0" smtClean="0">
                <a:solidFill>
                  <a:srgbClr val="FF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Linked Open Data (LOD)</a:t>
            </a:r>
          </a:p>
          <a:p>
            <a:pPr lvl="1"/>
            <a:r>
              <a:rPr kumimoji="1" lang="ja-JP" altLang="en-US" i="0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オープンライセンス</a:t>
            </a:r>
            <a:endParaRPr kumimoji="1" lang="en-US" altLang="ja-JP" i="0" dirty="0" smtClean="0">
              <a:solidFill>
                <a:schemeClr val="tx1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kumimoji="1" lang="en-US" altLang="ja-JP" i="0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Resource Description Framework (RDF)</a:t>
            </a:r>
          </a:p>
          <a:p>
            <a:pPr lvl="1"/>
            <a:r>
              <a:rPr lang="en-US" altLang="ja-JP" i="0" dirty="0" err="1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LinkedData</a:t>
            </a:r>
            <a:r>
              <a:rPr lang="ja-JP" altLang="en-US" i="0" dirty="0" smtClean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ルール</a:t>
            </a:r>
            <a:endParaRPr lang="en-US" altLang="ja-JP" i="0" dirty="0" smtClean="0">
              <a:solidFill>
                <a:schemeClr val="tx1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2"/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あらゆるデータの識別子と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して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2" tooltip="Uniform Resource Identifier"/>
              </a:rPr>
              <a:t>URI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を使用する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。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2"/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識別子に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は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  <a:hlinkClick r:id="rId3" tooltip="Http"/>
              </a:rPr>
              <a:t>HTTP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 </a:t>
            </a:r>
            <a:r>
              <a:rPr lang="en-US" altLang="ja-JP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URI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を使用し、参照やアクセスを可能にする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。</a:t>
            </a:r>
            <a:endParaRPr lang="ja-JP" altLang="en-US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2"/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URI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にアクセスされた際には有用な情報を標準的な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フォーマットで</a:t>
            </a:r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提供する。</a:t>
            </a:r>
          </a:p>
          <a:p>
            <a:pPr lvl="2"/>
            <a:r>
              <a:rPr lang="ja-JP" altLang="en-US" dirty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データには他の情報源における関連情報へのリンクを含め、ウェブ上の情報発見を支援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する。</a:t>
            </a:r>
            <a:endParaRPr lang="ja-JP" altLang="en-US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829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オプションのパターン・マッチング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309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代替のマッチング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97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プロパティー・パス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96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集約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175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サブクエリ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500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RDF</a:t>
            </a:r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データセット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989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ソリューション・シーケンス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635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クエリ形式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656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46415" y="673331"/>
            <a:ext cx="1003992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400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EOP</a:t>
            </a:r>
            <a:endParaRPr kumimoji="1" lang="ja-JP" altLang="en-US" sz="16600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42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LOD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クラウド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71600" y="6211669"/>
            <a:ext cx="960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33333"/>
                </a:solidFill>
                <a:latin typeface="Helvetica Neue" charset="0"/>
              </a:rPr>
              <a:t>Linking Open Data cloud diagram 2017, by </a:t>
            </a:r>
            <a:r>
              <a:rPr lang="en-US" altLang="ja-JP" dirty="0" err="1">
                <a:solidFill>
                  <a:srgbClr val="333333"/>
                </a:solidFill>
                <a:latin typeface="Helvetica Neue" charset="0"/>
              </a:rPr>
              <a:t>Andrejs</a:t>
            </a:r>
            <a:r>
              <a:rPr lang="en-US" altLang="ja-JP" dirty="0">
                <a:solidFill>
                  <a:srgbClr val="333333"/>
                </a:solidFill>
                <a:latin typeface="Helvetica Neue" charset="0"/>
              </a:rPr>
              <a:t> Abele, John P. McCrae, Paul </a:t>
            </a:r>
            <a:r>
              <a:rPr lang="en-US" altLang="ja-JP" dirty="0" err="1">
                <a:solidFill>
                  <a:srgbClr val="333333"/>
                </a:solidFill>
                <a:latin typeface="Helvetica Neue" charset="0"/>
              </a:rPr>
              <a:t>Buitelaar</a:t>
            </a:r>
            <a:r>
              <a:rPr lang="en-US" altLang="ja-JP" dirty="0">
                <a:solidFill>
                  <a:srgbClr val="333333"/>
                </a:solidFill>
                <a:latin typeface="Helvetica Neue" charset="0"/>
              </a:rPr>
              <a:t>, Anja </a:t>
            </a:r>
            <a:r>
              <a:rPr lang="en-US" altLang="ja-JP" dirty="0" err="1">
                <a:solidFill>
                  <a:srgbClr val="333333"/>
                </a:solidFill>
                <a:latin typeface="Helvetica Neue" charset="0"/>
              </a:rPr>
              <a:t>Jentzsch</a:t>
            </a:r>
            <a:r>
              <a:rPr lang="en-US" altLang="ja-JP" dirty="0">
                <a:solidFill>
                  <a:srgbClr val="333333"/>
                </a:solidFill>
                <a:latin typeface="Helvetica Neue" charset="0"/>
              </a:rPr>
              <a:t> and Richard </a:t>
            </a:r>
            <a:r>
              <a:rPr lang="en-US" altLang="ja-JP" dirty="0" err="1">
                <a:solidFill>
                  <a:srgbClr val="333333"/>
                </a:solidFill>
                <a:latin typeface="Helvetica Neue" charset="0"/>
              </a:rPr>
              <a:t>Cyganiak</a:t>
            </a:r>
            <a:r>
              <a:rPr lang="en-US" altLang="ja-JP" dirty="0">
                <a:solidFill>
                  <a:srgbClr val="333333"/>
                </a:solidFill>
                <a:latin typeface="Helvetica Neue" charset="0"/>
              </a:rPr>
              <a:t>. http://</a:t>
            </a:r>
            <a:r>
              <a:rPr lang="en-US" altLang="ja-JP" dirty="0" err="1">
                <a:solidFill>
                  <a:srgbClr val="333333"/>
                </a:solidFill>
                <a:latin typeface="Helvetica Neue" charset="0"/>
              </a:rPr>
              <a:t>lod-cloud.net</a:t>
            </a:r>
            <a:r>
              <a:rPr lang="en-US" altLang="ja-JP" dirty="0">
                <a:solidFill>
                  <a:srgbClr val="333333"/>
                </a:solidFill>
                <a:latin typeface="Helvetica Neue" charset="0"/>
              </a:rPr>
              <a:t>/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095089" y="1059418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333333"/>
                </a:solidFill>
                <a:latin typeface="Helvetica Neue" charset="0"/>
              </a:rPr>
              <a:t>Last updated: 2017-02-20</a:t>
            </a:r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05" y="1351868"/>
            <a:ext cx="5923389" cy="51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PDF, Excel, Word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形式の課題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個々のデータの取り出しに苦労する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(PDF, Word)</a:t>
            </a: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形式の異なるデータ毎に抽出処理を行う必要がある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手作業で抽出する場合、データ量に応じたコストが必要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抽出処理系を開発する場合、データ形式の種類に応じたコストが必要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複数のサイトのデータを組み合わせて利用する際に、各サイトのデータの各項目の指し示す意味の特定に苦労する</a:t>
            </a:r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(PDF, Excel, Word)</a:t>
            </a: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データを説明する各文書にアクセスし意味を確認する必要がある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95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PDF, Excel, Word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データの例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07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LOD/RDF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形式の利点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個々のデータがあらかじめ切り出されている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切り出しコストが発生しない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各データに</a:t>
            </a:r>
            <a:r>
              <a:rPr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URI</a:t>
            </a:r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が割り振られ、グローバルに外部から参照可能</a:t>
            </a:r>
            <a:endParaRPr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各データに</a:t>
            </a:r>
            <a:r>
              <a:rPr kumimoji="1" lang="en-US" altLang="ja-JP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http</a:t>
            </a: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アクセスすることでその意味に関する可読情報を入手できる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各データが他サイトのデータとどのような関係（同一、抽象、具体、、、）にあるか明示されている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周囲のデータとの関係からも</a:t>
            </a:r>
            <a:r>
              <a:rPr kumimoji="1"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意味の特定が容易になる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lvl="1"/>
            <a:r>
              <a:rPr lang="ja-JP" altLang="en-US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容易に複数サイトのデータを機械的にまとめて利用できる</a:t>
            </a:r>
            <a:endParaRPr kumimoji="1" lang="en-US" altLang="ja-JP" dirty="0" smtClean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LOD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データ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の例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24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1407</TotalTime>
  <Words>1318</Words>
  <Application>Microsoft Macintosh PowerPoint</Application>
  <PresentationFormat>ワイド画面</PresentationFormat>
  <Paragraphs>280</Paragraphs>
  <Slides>48</Slides>
  <Notes>1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5" baseType="lpstr">
      <vt:lpstr>Apple Symbols</vt:lpstr>
      <vt:lpstr>Franklin Gothic Book</vt:lpstr>
      <vt:lpstr>Helvetica Neue</vt:lpstr>
      <vt:lpstr>Hiragino Kaku Gothic ProN W3</vt:lpstr>
      <vt:lpstr>Hiragino Kaku Gothic ProN W6</vt:lpstr>
      <vt:lpstr>Yu Gothic</vt:lpstr>
      <vt:lpstr>トリミング</vt:lpstr>
      <vt:lpstr>CFC Virtuoso ハンズオン</vt:lpstr>
      <vt:lpstr>タイムテーブル</vt:lpstr>
      <vt:lpstr>オープンデータの共有と 利用アプローチ</vt:lpstr>
      <vt:lpstr>オープンデータの共有形式</vt:lpstr>
      <vt:lpstr>LODクラウド</vt:lpstr>
      <vt:lpstr>PDF, Excel, Word形式の課題</vt:lpstr>
      <vt:lpstr>PDF, Excel, Wordデータの例</vt:lpstr>
      <vt:lpstr>LOD/RDF形式の利点</vt:lpstr>
      <vt:lpstr>LODデータの例</vt:lpstr>
      <vt:lpstr>LODに関する動き</vt:lpstr>
      <vt:lpstr>RDFデータ利用のアプローチ</vt:lpstr>
      <vt:lpstr>Virtuoso Open Source</vt:lpstr>
      <vt:lpstr>本ハンズオンの目的</vt:lpstr>
      <vt:lpstr>リンク</vt:lpstr>
      <vt:lpstr>Virtuosoの インストールと サンプルデータのロード</vt:lpstr>
      <vt:lpstr>AWS設定</vt:lpstr>
      <vt:lpstr>Virtuoso設定 (1)</vt:lpstr>
      <vt:lpstr>Virtuoso設定 (2)</vt:lpstr>
      <vt:lpstr>データのロード (1)</vt:lpstr>
      <vt:lpstr>データのロード (2)</vt:lpstr>
      <vt:lpstr>SPARQLの紹介</vt:lpstr>
      <vt:lpstr>SPARQL概要</vt:lpstr>
      <vt:lpstr>RDFトリプルとトリプルパターン</vt:lpstr>
      <vt:lpstr>シンプルなクエリ</vt:lpstr>
      <vt:lpstr>複数マッチ</vt:lpstr>
      <vt:lpstr>RDFグラフの構築</vt:lpstr>
      <vt:lpstr>オプションのパターン・マッチング</vt:lpstr>
      <vt:lpstr>代替のマッチング</vt:lpstr>
      <vt:lpstr>プロパティー・パス</vt:lpstr>
      <vt:lpstr>集約</vt:lpstr>
      <vt:lpstr>サブクエリ</vt:lpstr>
      <vt:lpstr>RDFデータセット</vt:lpstr>
      <vt:lpstr>ソリューション・シーケンス</vt:lpstr>
      <vt:lpstr>クエリ形式</vt:lpstr>
      <vt:lpstr>リンク</vt:lpstr>
      <vt:lpstr>データ検索 </vt:lpstr>
      <vt:lpstr>シンプルなクエリ</vt:lpstr>
      <vt:lpstr>複数マッチ</vt:lpstr>
      <vt:lpstr>RDFグラフの構築</vt:lpstr>
      <vt:lpstr>オプションのパターン・マッチング</vt:lpstr>
      <vt:lpstr>代替のマッチング</vt:lpstr>
      <vt:lpstr>プロパティー・パス</vt:lpstr>
      <vt:lpstr>集約</vt:lpstr>
      <vt:lpstr>サブクエリ</vt:lpstr>
      <vt:lpstr>RDFデータセット</vt:lpstr>
      <vt:lpstr>ソリューション・シーケンス</vt:lpstr>
      <vt:lpstr>クエリ形式</vt:lpstr>
      <vt:lpstr>PowerPoint プレゼンテーション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CFC Virtuoso ハンズオン</dc:title>
  <dc:creator>清 新田</dc:creator>
  <cp:lastModifiedBy>清 新田</cp:lastModifiedBy>
  <cp:revision>55</cp:revision>
  <dcterms:created xsi:type="dcterms:W3CDTF">2017-07-29T01:37:02Z</dcterms:created>
  <dcterms:modified xsi:type="dcterms:W3CDTF">2017-07-30T02:06:15Z</dcterms:modified>
</cp:coreProperties>
</file>