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7" r:id="rId2"/>
    <p:sldId id="259" r:id="rId3"/>
    <p:sldId id="261" r:id="rId4"/>
    <p:sldId id="271" r:id="rId5"/>
    <p:sldId id="267" r:id="rId6"/>
    <p:sldId id="272" r:id="rId7"/>
    <p:sldId id="268" r:id="rId8"/>
    <p:sldId id="273" r:id="rId9"/>
    <p:sldId id="269" r:id="rId10"/>
    <p:sldId id="274" r:id="rId11"/>
    <p:sldId id="270" r:id="rId12"/>
    <p:sldId id="275" r:id="rId13"/>
    <p:sldId id="276" r:id="rId1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A2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2316" y="6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78AAC-2DDA-4B13-BAA7-F37516DBDDF1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E9F17-AB47-417C-A45F-17402C4BD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40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4134-5868-4AA3-9F9F-9D14DFC64091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Boas práticas SQL - Por José Eduardo Zambianco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C655-E1FD-4ADB-AED2-41AFA3D6A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59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339D-DC5A-4ED0-824F-F9E058409C7D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Boas práticas SQL - Por José Eduardo Zambianco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C655-E1FD-4ADB-AED2-41AFA3D6A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33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B8C7-ABA2-40CE-B83D-AA9C4A7C249E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Boas práticas SQL - Por José Eduardo Zambianco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C655-E1FD-4ADB-AED2-41AFA3D6A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4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46E0-2DC7-472A-A95B-548D74678F49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Boas práticas SQL - Por José Eduardo Zambianco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C655-E1FD-4ADB-AED2-41AFA3D6A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42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C1AD-777B-4AA8-993E-8E14BC68FEB3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Boas práticas SQL - Por José Eduardo Zambianco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C655-E1FD-4ADB-AED2-41AFA3D6A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66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E916-B14A-43BB-9092-6699C39DC173}" type="datetime1">
              <a:rPr lang="pt-BR" smtClean="0"/>
              <a:t>09/05/2024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Boas práticas SQL - Por José Eduardo Zambianco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C655-E1FD-4ADB-AED2-41AFA3D6A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88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0A3F-EB04-4AE8-9C0D-04E20A07F2FD}" type="datetime1">
              <a:rPr lang="pt-BR" smtClean="0"/>
              <a:t>09/05/2024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Boas práticas SQL - Por José Eduardo Zambianco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C655-E1FD-4ADB-AED2-41AFA3D6A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74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3584-548E-490D-B90E-97B3CBC75950}" type="datetime1">
              <a:rPr lang="pt-BR" smtClean="0"/>
              <a:t>09/05/2024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Boas práticas SQL - Por José Eduardo Zambianco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C655-E1FD-4ADB-AED2-41AFA3D6A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6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E75D-FF48-43B6-9499-8778966FB49E}" type="datetime1">
              <a:rPr lang="pt-BR" smtClean="0"/>
              <a:t>09/05/2024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Boas práticas SQL - Por José Eduardo Zambianco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C655-E1FD-4ADB-AED2-41AFA3D6A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97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A68F-CDEC-41D3-9EFA-FB5B72C141B2}" type="datetime1">
              <a:rPr lang="pt-BR" smtClean="0"/>
              <a:t>09/05/2024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Boas práticas SQL - Por José Eduardo Zambianco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C655-E1FD-4ADB-AED2-41AFA3D6A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3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9787-5A3A-4603-8C2C-FC542BC60D78}" type="datetime1">
              <a:rPr lang="pt-BR" smtClean="0"/>
              <a:t>09/05/2024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Boas práticas SQL - Por José Eduardo Zambianco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C655-E1FD-4ADB-AED2-41AFA3D6A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45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343-76A1-417D-AEE3-EB41ED9ECE5D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Boas práticas SQL - Por José Eduardo Zambianco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4C655-E1FD-4ADB-AED2-41AFA3D6A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88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jose-eduardo-zambianco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EFAC6A9-14AF-5CE9-0EDE-3EEFB396834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A2F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A30A50-08E1-3ECC-97B6-E86764AA1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490A01F-3247-62A2-825B-E712CA26D8C6}"/>
              </a:ext>
            </a:extLst>
          </p:cNvPr>
          <p:cNvSpPr/>
          <p:nvPr/>
        </p:nvSpPr>
        <p:spPr>
          <a:xfrm>
            <a:off x="26086" y="12027325"/>
            <a:ext cx="4015844" cy="53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9B5460-42ED-56D6-F0ED-AAF5BFC8BC2D}"/>
              </a:ext>
            </a:extLst>
          </p:cNvPr>
          <p:cNvSpPr txBox="1"/>
          <p:nvPr/>
        </p:nvSpPr>
        <p:spPr>
          <a:xfrm>
            <a:off x="453952" y="360218"/>
            <a:ext cx="8745466" cy="221599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CTRL + Z </a:t>
            </a:r>
          </a:p>
          <a:p>
            <a:pPr algn="ctr"/>
            <a:r>
              <a:rPr lang="pt-BR" sz="51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Não Resolve UPDATE sem WHERE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9DC858-E434-8299-B462-CC9F1649658D}"/>
              </a:ext>
            </a:extLst>
          </p:cNvPr>
          <p:cNvSpPr txBox="1"/>
          <p:nvPr/>
        </p:nvSpPr>
        <p:spPr>
          <a:xfrm>
            <a:off x="0" y="12011845"/>
            <a:ext cx="4015843" cy="538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2900" dirty="0">
                <a:latin typeface="Ink Free" panose="03080402000500000000" pitchFamily="66" charset="0"/>
              </a:rPr>
              <a:t>José Eduardo Zambianco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477C0FE-2FDF-E609-B2AD-57621243D271}"/>
              </a:ext>
            </a:extLst>
          </p:cNvPr>
          <p:cNvSpPr/>
          <p:nvPr/>
        </p:nvSpPr>
        <p:spPr>
          <a:xfrm>
            <a:off x="24261" y="11430562"/>
            <a:ext cx="9601200" cy="5539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4C477D-6BFF-C757-158B-B8B0871F5C7C}"/>
              </a:ext>
            </a:extLst>
          </p:cNvPr>
          <p:cNvSpPr txBox="1"/>
          <p:nvPr/>
        </p:nvSpPr>
        <p:spPr>
          <a:xfrm>
            <a:off x="0" y="11435302"/>
            <a:ext cx="9945941" cy="5386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900" dirty="0">
                <a:latin typeface="Impact" panose="020B0806030902050204" pitchFamily="34" charset="0"/>
              </a:rPr>
              <a:t>A Arte de Chorar em Posição fetal Quando a Query Não Funciona</a:t>
            </a:r>
          </a:p>
        </p:txBody>
      </p:sp>
    </p:spTree>
    <p:extLst>
      <p:ext uri="{BB962C8B-B14F-4D97-AF65-F5344CB8AC3E}">
        <p14:creationId xmlns:p14="http://schemas.microsoft.com/office/powerpoint/2010/main" val="392617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59BFFEE-01E6-AD69-CED0-10AC27F98C7C}"/>
              </a:ext>
            </a:extLst>
          </p:cNvPr>
          <p:cNvCxnSpPr>
            <a:cxnSpLocks/>
          </p:cNvCxnSpPr>
          <p:nvPr/>
        </p:nvCxnSpPr>
        <p:spPr>
          <a:xfrm>
            <a:off x="0" y="2624666"/>
            <a:ext cx="9601200" cy="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96C2EF9-6498-2423-623E-13FBE2E4BBF3}"/>
              </a:ext>
            </a:extLst>
          </p:cNvPr>
          <p:cNvCxnSpPr>
            <a:cxnSpLocks/>
          </p:cNvCxnSpPr>
          <p:nvPr/>
        </p:nvCxnSpPr>
        <p:spPr>
          <a:xfrm>
            <a:off x="372530" y="0"/>
            <a:ext cx="0" cy="1280160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4A7A95-91BB-439C-0D5C-0D345365BB0E}"/>
              </a:ext>
            </a:extLst>
          </p:cNvPr>
          <p:cNvCxnSpPr>
            <a:cxnSpLocks/>
          </p:cNvCxnSpPr>
          <p:nvPr/>
        </p:nvCxnSpPr>
        <p:spPr>
          <a:xfrm>
            <a:off x="9228670" y="0"/>
            <a:ext cx="0" cy="1280160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15EA13-CEA6-8A90-7627-2CEC1D39C2E5}"/>
              </a:ext>
            </a:extLst>
          </p:cNvPr>
          <p:cNvCxnSpPr>
            <a:cxnSpLocks/>
          </p:cNvCxnSpPr>
          <p:nvPr/>
        </p:nvCxnSpPr>
        <p:spPr>
          <a:xfrm>
            <a:off x="0" y="10176930"/>
            <a:ext cx="9601200" cy="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6DE9C1-3309-095F-4A43-5C2F0AA45A49}"/>
              </a:ext>
            </a:extLst>
          </p:cNvPr>
          <p:cNvSpPr txBox="1"/>
          <p:nvPr/>
        </p:nvSpPr>
        <p:spPr>
          <a:xfrm>
            <a:off x="293914" y="1701336"/>
            <a:ext cx="9013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UTILIZE ALIASES DE TABELA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C4F0F53-0D41-0995-1F22-51504E08E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3102"/>
            <a:ext cx="9601200" cy="2415396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05940C5F-766A-BF60-BADD-0ADC3773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Boas práticas SQL - Por José Eduardo Zambianco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E166190-7FAE-8178-111A-2AE12F6E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C655-E1FD-4ADB-AED2-41AFA3D6A88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52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EDADA49-9680-30BD-0980-0E86AC1C333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72BA97-8025-94A3-4F7F-0F99DE7F5009}"/>
              </a:ext>
            </a:extLst>
          </p:cNvPr>
          <p:cNvSpPr txBox="1"/>
          <p:nvPr/>
        </p:nvSpPr>
        <p:spPr>
          <a:xfrm>
            <a:off x="293912" y="3541403"/>
            <a:ext cx="9013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Impact" panose="020B0806030902050204" pitchFamily="34" charset="0"/>
              </a:rPr>
              <a:t>EVITE FUNÇÕES EM COLUNAS DE FILTRO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D45E9D-5A05-13E0-B391-057D410D8BC6}"/>
              </a:ext>
            </a:extLst>
          </p:cNvPr>
          <p:cNvSpPr txBox="1"/>
          <p:nvPr/>
        </p:nvSpPr>
        <p:spPr>
          <a:xfrm>
            <a:off x="3435952" y="782917"/>
            <a:ext cx="3168047" cy="3447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6A10C1F-CD03-B841-E7BD-F06B3E820669}"/>
              </a:ext>
            </a:extLst>
          </p:cNvPr>
          <p:cNvCxnSpPr>
            <a:cxnSpLocks/>
          </p:cNvCxnSpPr>
          <p:nvPr/>
        </p:nvCxnSpPr>
        <p:spPr>
          <a:xfrm>
            <a:off x="541865" y="4809061"/>
            <a:ext cx="8629953" cy="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A7872DB-3300-775C-D815-D80D0FC28124}"/>
              </a:ext>
            </a:extLst>
          </p:cNvPr>
          <p:cNvSpPr txBox="1"/>
          <p:nvPr/>
        </p:nvSpPr>
        <p:spPr>
          <a:xfrm>
            <a:off x="293912" y="5492442"/>
            <a:ext cx="90133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Ah, as funções... Elas são como poções mágicas, mas às vezes podem atrapalhar! Evite usar funções em colunas de filtro (WHERE) para garantir que o SQL Server possa usar índices. Isso melhora o desempenho das consultas e evita dores de cabeça.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1494E4A7-5C5D-A00B-66AC-19283A1E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Boas práticas SQL - Por José Eduardo Zambianco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C28566-CD2D-F836-F9F7-906004B3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C655-E1FD-4ADB-AED2-41AFA3D6A88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98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59BFFEE-01E6-AD69-CED0-10AC27F98C7C}"/>
              </a:ext>
            </a:extLst>
          </p:cNvPr>
          <p:cNvCxnSpPr>
            <a:cxnSpLocks/>
          </p:cNvCxnSpPr>
          <p:nvPr/>
        </p:nvCxnSpPr>
        <p:spPr>
          <a:xfrm>
            <a:off x="0" y="2624666"/>
            <a:ext cx="9601200" cy="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96C2EF9-6498-2423-623E-13FBE2E4BBF3}"/>
              </a:ext>
            </a:extLst>
          </p:cNvPr>
          <p:cNvCxnSpPr>
            <a:cxnSpLocks/>
          </p:cNvCxnSpPr>
          <p:nvPr/>
        </p:nvCxnSpPr>
        <p:spPr>
          <a:xfrm>
            <a:off x="372530" y="0"/>
            <a:ext cx="0" cy="1280160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4A7A95-91BB-439C-0D5C-0D345365BB0E}"/>
              </a:ext>
            </a:extLst>
          </p:cNvPr>
          <p:cNvCxnSpPr>
            <a:cxnSpLocks/>
          </p:cNvCxnSpPr>
          <p:nvPr/>
        </p:nvCxnSpPr>
        <p:spPr>
          <a:xfrm>
            <a:off x="9228670" y="0"/>
            <a:ext cx="0" cy="1280160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15EA13-CEA6-8A90-7627-2CEC1D39C2E5}"/>
              </a:ext>
            </a:extLst>
          </p:cNvPr>
          <p:cNvCxnSpPr>
            <a:cxnSpLocks/>
          </p:cNvCxnSpPr>
          <p:nvPr/>
        </p:nvCxnSpPr>
        <p:spPr>
          <a:xfrm>
            <a:off x="0" y="10176930"/>
            <a:ext cx="9601200" cy="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6DE9C1-3309-095F-4A43-5C2F0AA45A49}"/>
              </a:ext>
            </a:extLst>
          </p:cNvPr>
          <p:cNvSpPr txBox="1"/>
          <p:nvPr/>
        </p:nvSpPr>
        <p:spPr>
          <a:xfrm>
            <a:off x="293914" y="1701336"/>
            <a:ext cx="9013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Impact" panose="020B0806030902050204" pitchFamily="34" charset="0"/>
              </a:rPr>
              <a:t>EVITE FUNÇÕES EM COLUNAS DE FILTRO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F6DE3C-8351-D5AE-56CA-DC203BB80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8254"/>
            <a:ext cx="9601200" cy="3325091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73C47C91-F8C8-6409-FEF7-829E3089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Boas práticas SQL - Por José Eduardo Zambianco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4D74F15-78DB-DC2C-C0A3-0D538452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C655-E1FD-4ADB-AED2-41AFA3D6A88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39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EDADA49-9680-30BD-0980-0E86AC1C333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D45E9D-5A05-13E0-B391-057D410D8BC6}"/>
              </a:ext>
            </a:extLst>
          </p:cNvPr>
          <p:cNvSpPr txBox="1"/>
          <p:nvPr/>
        </p:nvSpPr>
        <p:spPr>
          <a:xfrm>
            <a:off x="1989651" y="1597916"/>
            <a:ext cx="6004818" cy="17235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88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CONCLUSÕES</a:t>
            </a:r>
          </a:p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6A10C1F-CD03-B841-E7BD-F06B3E820669}"/>
              </a:ext>
            </a:extLst>
          </p:cNvPr>
          <p:cNvCxnSpPr>
            <a:cxnSpLocks/>
          </p:cNvCxnSpPr>
          <p:nvPr/>
        </p:nvCxnSpPr>
        <p:spPr>
          <a:xfrm>
            <a:off x="610340" y="3321465"/>
            <a:ext cx="8629953" cy="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1494E4A7-5C5D-A00B-66AC-19283A1E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Boas práticas SQL - Por José Eduardo Zambianco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C28566-CD2D-F836-F9F7-906004B3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C655-E1FD-4ADB-AED2-41AFA3D6A881}" type="slidenum">
              <a:rPr lang="pt-BR" smtClean="0"/>
              <a:t>13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474D0DC-EEC1-26D9-815F-17B8E66794F9}"/>
              </a:ext>
            </a:extLst>
          </p:cNvPr>
          <p:cNvSpPr txBox="1"/>
          <p:nvPr/>
        </p:nvSpPr>
        <p:spPr>
          <a:xfrm>
            <a:off x="485374" y="3642108"/>
            <a:ext cx="90133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Seguindo essas boas práticas, suas consultas serão mais eficientes e seu código SQL será muito mais fácil de entender e manter. Então bora lá, galera! Vamos nos tornar mestres do SQL Server e dominar o mundo das consultas eficientes!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DC7BE7-78CB-6255-D19C-EF48E79D6A47}"/>
              </a:ext>
            </a:extLst>
          </p:cNvPr>
          <p:cNvSpPr txBox="1"/>
          <p:nvPr/>
        </p:nvSpPr>
        <p:spPr>
          <a:xfrm>
            <a:off x="398416" y="10618909"/>
            <a:ext cx="241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hlinkClick r:id="rId2"/>
              </a:rPr>
              <a:t>LinkedIn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6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A1A7A9A-220E-127B-6784-FA50A3A701FB}"/>
              </a:ext>
            </a:extLst>
          </p:cNvPr>
          <p:cNvSpPr txBox="1"/>
          <p:nvPr/>
        </p:nvSpPr>
        <p:spPr>
          <a:xfrm>
            <a:off x="451147" y="4845257"/>
            <a:ext cx="90133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E aí, pessoal! Quem aí está pronto para otimizar seu código SQL e se tornar um ninja do SQL Server? Neste guia, vamos explorar algumas das melhores práticas para deixar suas consultas mais eficientes e seu banco de dados mais saudável. Vamos nessa!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B52458-D855-2DC5-A311-DC5A6B29A8E0}"/>
              </a:ext>
            </a:extLst>
          </p:cNvPr>
          <p:cNvSpPr txBox="1"/>
          <p:nvPr/>
        </p:nvSpPr>
        <p:spPr>
          <a:xfrm>
            <a:off x="587828" y="916391"/>
            <a:ext cx="90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+mj-lt"/>
              </a:rPr>
              <a:t>SQL como ele deve ser.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003666-ABAB-B41C-FD8F-250000812EBC}"/>
              </a:ext>
            </a:extLst>
          </p:cNvPr>
          <p:cNvSpPr txBox="1"/>
          <p:nvPr/>
        </p:nvSpPr>
        <p:spPr>
          <a:xfrm>
            <a:off x="480179" y="2432441"/>
            <a:ext cx="9013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+mj-lt"/>
              </a:rPr>
              <a:t>Guia de Boas Práticas em SQL Server para Desenvolvedores.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59BFFEE-01E6-AD69-CED0-10AC27F98C7C}"/>
              </a:ext>
            </a:extLst>
          </p:cNvPr>
          <p:cNvCxnSpPr>
            <a:cxnSpLocks/>
          </p:cNvCxnSpPr>
          <p:nvPr/>
        </p:nvCxnSpPr>
        <p:spPr>
          <a:xfrm>
            <a:off x="0" y="1523997"/>
            <a:ext cx="9601200" cy="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96C2EF9-6498-2423-623E-13FBE2E4BBF3}"/>
              </a:ext>
            </a:extLst>
          </p:cNvPr>
          <p:cNvCxnSpPr>
            <a:cxnSpLocks/>
          </p:cNvCxnSpPr>
          <p:nvPr/>
        </p:nvCxnSpPr>
        <p:spPr>
          <a:xfrm>
            <a:off x="372530" y="0"/>
            <a:ext cx="0" cy="1280160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C0562562-B0F5-EFBB-FC5C-B3094204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Boas práticas SQL - Por José Eduardo Zambianco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0F5F2539-70CF-B846-2DCE-97D22EDF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C655-E1FD-4ADB-AED2-41AFA3D6A88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25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EDADA49-9680-30BD-0980-0E86AC1C333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72BA97-8025-94A3-4F7F-0F99DE7F5009}"/>
              </a:ext>
            </a:extLst>
          </p:cNvPr>
          <p:cNvSpPr txBox="1"/>
          <p:nvPr/>
        </p:nvSpPr>
        <p:spPr>
          <a:xfrm>
            <a:off x="293912" y="3541403"/>
            <a:ext cx="9013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USO DE ÍNDICES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D45E9D-5A05-13E0-B391-057D410D8BC6}"/>
              </a:ext>
            </a:extLst>
          </p:cNvPr>
          <p:cNvSpPr txBox="1"/>
          <p:nvPr/>
        </p:nvSpPr>
        <p:spPr>
          <a:xfrm>
            <a:off x="3435953" y="782917"/>
            <a:ext cx="2841776" cy="3447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6A10C1F-CD03-B841-E7BD-F06B3E820669}"/>
              </a:ext>
            </a:extLst>
          </p:cNvPr>
          <p:cNvCxnSpPr>
            <a:cxnSpLocks/>
          </p:cNvCxnSpPr>
          <p:nvPr/>
        </p:nvCxnSpPr>
        <p:spPr>
          <a:xfrm>
            <a:off x="541865" y="4809061"/>
            <a:ext cx="8629953" cy="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A7872DB-3300-775C-D815-D80D0FC28124}"/>
              </a:ext>
            </a:extLst>
          </p:cNvPr>
          <p:cNvSpPr txBox="1"/>
          <p:nvPr/>
        </p:nvSpPr>
        <p:spPr>
          <a:xfrm>
            <a:off x="293912" y="5492442"/>
            <a:ext cx="90133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Índices são como superpoderes para suas consultas! Eles melhoram a performance das consultas, mas é importante criá-los nas colunas certas. Priorize as colunas frequentemente usadas em cláusulas WHERE e JOIN. Mas cuidado para não criar índices em colunas que mudam pouco, senão seu índice pode virar um monstro gigante e pouco eficiente!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DCDDE5D6-110D-D680-7E29-37E073BE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Boas práticas SQL - Por José Eduardo Zambianco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564826F5-FB9B-2050-11D0-760FAB93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C655-E1FD-4ADB-AED2-41AFA3D6A88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10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59BFFEE-01E6-AD69-CED0-10AC27F98C7C}"/>
              </a:ext>
            </a:extLst>
          </p:cNvPr>
          <p:cNvCxnSpPr>
            <a:cxnSpLocks/>
          </p:cNvCxnSpPr>
          <p:nvPr/>
        </p:nvCxnSpPr>
        <p:spPr>
          <a:xfrm>
            <a:off x="0" y="2624666"/>
            <a:ext cx="9601200" cy="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96C2EF9-6498-2423-623E-13FBE2E4BBF3}"/>
              </a:ext>
            </a:extLst>
          </p:cNvPr>
          <p:cNvCxnSpPr>
            <a:cxnSpLocks/>
          </p:cNvCxnSpPr>
          <p:nvPr/>
        </p:nvCxnSpPr>
        <p:spPr>
          <a:xfrm>
            <a:off x="372530" y="0"/>
            <a:ext cx="0" cy="1280160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4A7A95-91BB-439C-0D5C-0D345365BB0E}"/>
              </a:ext>
            </a:extLst>
          </p:cNvPr>
          <p:cNvCxnSpPr>
            <a:cxnSpLocks/>
          </p:cNvCxnSpPr>
          <p:nvPr/>
        </p:nvCxnSpPr>
        <p:spPr>
          <a:xfrm>
            <a:off x="9228670" y="0"/>
            <a:ext cx="0" cy="1280160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15EA13-CEA6-8A90-7627-2CEC1D39C2E5}"/>
              </a:ext>
            </a:extLst>
          </p:cNvPr>
          <p:cNvCxnSpPr>
            <a:cxnSpLocks/>
          </p:cNvCxnSpPr>
          <p:nvPr/>
        </p:nvCxnSpPr>
        <p:spPr>
          <a:xfrm>
            <a:off x="0" y="10176930"/>
            <a:ext cx="9601200" cy="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70BD50CF-48C7-7D95-E4C6-76E22B950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5026"/>
            <a:ext cx="9601200" cy="181154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6DE9C1-3309-095F-4A43-5C2F0AA45A49}"/>
              </a:ext>
            </a:extLst>
          </p:cNvPr>
          <p:cNvSpPr txBox="1"/>
          <p:nvPr/>
        </p:nvSpPr>
        <p:spPr>
          <a:xfrm>
            <a:off x="293914" y="1701336"/>
            <a:ext cx="9013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USO DE ÍNDICES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FD2F83CD-9268-C18E-7892-247E5E48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Boas práticas SQL - Por José Eduardo Zambianco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0242A1B3-E711-C32B-AD4E-AD0272E7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C655-E1FD-4ADB-AED2-41AFA3D6A88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76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EDADA49-9680-30BD-0980-0E86AC1C333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72BA97-8025-94A3-4F7F-0F99DE7F5009}"/>
              </a:ext>
            </a:extLst>
          </p:cNvPr>
          <p:cNvSpPr txBox="1"/>
          <p:nvPr/>
        </p:nvSpPr>
        <p:spPr>
          <a:xfrm>
            <a:off x="293912" y="3541403"/>
            <a:ext cx="9013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EVITE USO DE ( * )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D45E9D-5A05-13E0-B391-057D410D8BC6}"/>
              </a:ext>
            </a:extLst>
          </p:cNvPr>
          <p:cNvSpPr txBox="1"/>
          <p:nvPr/>
        </p:nvSpPr>
        <p:spPr>
          <a:xfrm>
            <a:off x="3435953" y="782917"/>
            <a:ext cx="2841776" cy="3447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6A10C1F-CD03-B841-E7BD-F06B3E820669}"/>
              </a:ext>
            </a:extLst>
          </p:cNvPr>
          <p:cNvCxnSpPr>
            <a:cxnSpLocks/>
          </p:cNvCxnSpPr>
          <p:nvPr/>
        </p:nvCxnSpPr>
        <p:spPr>
          <a:xfrm>
            <a:off x="541865" y="4809061"/>
            <a:ext cx="8629953" cy="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A7872DB-3300-775C-D815-D80D0FC28124}"/>
              </a:ext>
            </a:extLst>
          </p:cNvPr>
          <p:cNvSpPr txBox="1"/>
          <p:nvPr/>
        </p:nvSpPr>
        <p:spPr>
          <a:xfrm>
            <a:off x="293912" y="5492442"/>
            <a:ext cx="90133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Ei, eu sei que é tentador, mas evite usar SELECT *! Isso é como pedir um prato que você nem sabe o que vai ter dentro. Especifique apenas as colunas que você realmente precisa. Isso reduz a carga no servidor, melhora a legibilidade do código e ainda economiza nos recursos.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64247909-F7D1-56AB-F575-A49D8D11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Boas práticas SQL - Por José Eduardo Zambianco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D0CEC84-1809-0BC5-4717-4F1CF710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C655-E1FD-4ADB-AED2-41AFA3D6A88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87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59BFFEE-01E6-AD69-CED0-10AC27F98C7C}"/>
              </a:ext>
            </a:extLst>
          </p:cNvPr>
          <p:cNvCxnSpPr>
            <a:cxnSpLocks/>
          </p:cNvCxnSpPr>
          <p:nvPr/>
        </p:nvCxnSpPr>
        <p:spPr>
          <a:xfrm>
            <a:off x="0" y="2624666"/>
            <a:ext cx="9601200" cy="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96C2EF9-6498-2423-623E-13FBE2E4BBF3}"/>
              </a:ext>
            </a:extLst>
          </p:cNvPr>
          <p:cNvCxnSpPr>
            <a:cxnSpLocks/>
          </p:cNvCxnSpPr>
          <p:nvPr/>
        </p:nvCxnSpPr>
        <p:spPr>
          <a:xfrm>
            <a:off x="372530" y="0"/>
            <a:ext cx="0" cy="1280160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4A7A95-91BB-439C-0D5C-0D345365BB0E}"/>
              </a:ext>
            </a:extLst>
          </p:cNvPr>
          <p:cNvCxnSpPr>
            <a:cxnSpLocks/>
          </p:cNvCxnSpPr>
          <p:nvPr/>
        </p:nvCxnSpPr>
        <p:spPr>
          <a:xfrm>
            <a:off x="9228670" y="0"/>
            <a:ext cx="0" cy="1280160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15EA13-CEA6-8A90-7627-2CEC1D39C2E5}"/>
              </a:ext>
            </a:extLst>
          </p:cNvPr>
          <p:cNvCxnSpPr>
            <a:cxnSpLocks/>
          </p:cNvCxnSpPr>
          <p:nvPr/>
        </p:nvCxnSpPr>
        <p:spPr>
          <a:xfrm>
            <a:off x="0" y="10176930"/>
            <a:ext cx="9601200" cy="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6DE9C1-3309-095F-4A43-5C2F0AA45A49}"/>
              </a:ext>
            </a:extLst>
          </p:cNvPr>
          <p:cNvSpPr txBox="1"/>
          <p:nvPr/>
        </p:nvSpPr>
        <p:spPr>
          <a:xfrm>
            <a:off x="293914" y="1701336"/>
            <a:ext cx="9013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EVITE USO DE ( * )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61CC2D-C1DD-B932-EB80-C72CFB2E5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9395"/>
            <a:ext cx="9601200" cy="2042809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3ADABAC0-9256-F5EE-7784-DB9AA687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Boas práticas SQL - Por José Eduardo Zambianco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F4A12FA-0806-FA8E-41E6-AA412048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C655-E1FD-4ADB-AED2-41AFA3D6A88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79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EDADA49-9680-30BD-0980-0E86AC1C333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72BA97-8025-94A3-4F7F-0F99DE7F5009}"/>
              </a:ext>
            </a:extLst>
          </p:cNvPr>
          <p:cNvSpPr txBox="1"/>
          <p:nvPr/>
        </p:nvSpPr>
        <p:spPr>
          <a:xfrm>
            <a:off x="293912" y="3541403"/>
            <a:ext cx="9013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UTILIZE JOINS EXPLÍCITOS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D45E9D-5A05-13E0-B391-057D410D8BC6}"/>
              </a:ext>
            </a:extLst>
          </p:cNvPr>
          <p:cNvSpPr txBox="1"/>
          <p:nvPr/>
        </p:nvSpPr>
        <p:spPr>
          <a:xfrm>
            <a:off x="3435953" y="782917"/>
            <a:ext cx="2897114" cy="3447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6A10C1F-CD03-B841-E7BD-F06B3E820669}"/>
              </a:ext>
            </a:extLst>
          </p:cNvPr>
          <p:cNvCxnSpPr>
            <a:cxnSpLocks/>
          </p:cNvCxnSpPr>
          <p:nvPr/>
        </p:nvCxnSpPr>
        <p:spPr>
          <a:xfrm>
            <a:off x="541865" y="4809061"/>
            <a:ext cx="8629953" cy="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A7872DB-3300-775C-D815-D80D0FC28124}"/>
              </a:ext>
            </a:extLst>
          </p:cNvPr>
          <p:cNvSpPr txBox="1"/>
          <p:nvPr/>
        </p:nvSpPr>
        <p:spPr>
          <a:xfrm>
            <a:off x="293912" y="5492442"/>
            <a:ext cx="90133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Já pensou em como seria confuso um encontro de amigos onde ninguém se conhece? Com o SQL, é a mesma coisa! Prefira </a:t>
            </a:r>
            <a:r>
              <a:rPr lang="pt-BR" sz="4000" dirty="0" err="1">
                <a:solidFill>
                  <a:schemeClr val="bg1"/>
                </a:solidFill>
              </a:rPr>
              <a:t>JOINs</a:t>
            </a:r>
            <a:r>
              <a:rPr lang="pt-BR" sz="4000" dirty="0">
                <a:solidFill>
                  <a:schemeClr val="bg1"/>
                </a:solidFill>
              </a:rPr>
              <a:t> explícitos (INNER JOIN, LEFT JOIN, etc.) em vez de </a:t>
            </a:r>
            <a:r>
              <a:rPr lang="pt-BR" sz="4000" dirty="0" err="1">
                <a:solidFill>
                  <a:schemeClr val="bg1"/>
                </a:solidFill>
              </a:rPr>
              <a:t>JOINs</a:t>
            </a:r>
            <a:r>
              <a:rPr lang="pt-BR" sz="4000" dirty="0">
                <a:solidFill>
                  <a:schemeClr val="bg1"/>
                </a:solidFill>
              </a:rPr>
              <a:t> implícitos. Isso deixa o código mais organizado e fácil de entender.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9BB92DC0-488B-0A73-FAE5-AF848D86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Boas práticas SQL - Por José Eduardo Zambianco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A71BCD-F436-58AA-2FE6-5586FD1A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C655-E1FD-4ADB-AED2-41AFA3D6A88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37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59BFFEE-01E6-AD69-CED0-10AC27F98C7C}"/>
              </a:ext>
            </a:extLst>
          </p:cNvPr>
          <p:cNvCxnSpPr>
            <a:cxnSpLocks/>
          </p:cNvCxnSpPr>
          <p:nvPr/>
        </p:nvCxnSpPr>
        <p:spPr>
          <a:xfrm>
            <a:off x="0" y="2624666"/>
            <a:ext cx="9601200" cy="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96C2EF9-6498-2423-623E-13FBE2E4BBF3}"/>
              </a:ext>
            </a:extLst>
          </p:cNvPr>
          <p:cNvCxnSpPr>
            <a:cxnSpLocks/>
          </p:cNvCxnSpPr>
          <p:nvPr/>
        </p:nvCxnSpPr>
        <p:spPr>
          <a:xfrm>
            <a:off x="372530" y="0"/>
            <a:ext cx="0" cy="1280160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4A7A95-91BB-439C-0D5C-0D345365BB0E}"/>
              </a:ext>
            </a:extLst>
          </p:cNvPr>
          <p:cNvCxnSpPr>
            <a:cxnSpLocks/>
          </p:cNvCxnSpPr>
          <p:nvPr/>
        </p:nvCxnSpPr>
        <p:spPr>
          <a:xfrm>
            <a:off x="9228670" y="0"/>
            <a:ext cx="0" cy="1280160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15EA13-CEA6-8A90-7627-2CEC1D39C2E5}"/>
              </a:ext>
            </a:extLst>
          </p:cNvPr>
          <p:cNvCxnSpPr>
            <a:cxnSpLocks/>
          </p:cNvCxnSpPr>
          <p:nvPr/>
        </p:nvCxnSpPr>
        <p:spPr>
          <a:xfrm>
            <a:off x="0" y="10176930"/>
            <a:ext cx="9601200" cy="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6DE9C1-3309-095F-4A43-5C2F0AA45A49}"/>
              </a:ext>
            </a:extLst>
          </p:cNvPr>
          <p:cNvSpPr txBox="1"/>
          <p:nvPr/>
        </p:nvSpPr>
        <p:spPr>
          <a:xfrm>
            <a:off x="293914" y="1701336"/>
            <a:ext cx="9013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UTILIZE JOINS EXPLÍCITOS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084B55-20C0-0D70-908C-AA173187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9882"/>
            <a:ext cx="9601200" cy="2581835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FF6C7680-B360-A7E3-9E57-550523EA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Boas práticas SQL - Por José Eduardo Zambianco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0FA18CBB-7EB9-0CF5-F393-4DE8FE2B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C655-E1FD-4ADB-AED2-41AFA3D6A88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29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EDADA49-9680-30BD-0980-0E86AC1C333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72BA97-8025-94A3-4F7F-0F99DE7F5009}"/>
              </a:ext>
            </a:extLst>
          </p:cNvPr>
          <p:cNvSpPr txBox="1"/>
          <p:nvPr/>
        </p:nvSpPr>
        <p:spPr>
          <a:xfrm>
            <a:off x="293912" y="3541403"/>
            <a:ext cx="9013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UTILIZE ALIASES DE TABELA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D45E9D-5A05-13E0-B391-057D410D8BC6}"/>
              </a:ext>
            </a:extLst>
          </p:cNvPr>
          <p:cNvSpPr txBox="1"/>
          <p:nvPr/>
        </p:nvSpPr>
        <p:spPr>
          <a:xfrm>
            <a:off x="3435953" y="782917"/>
            <a:ext cx="2897114" cy="3447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6A10C1F-CD03-B841-E7BD-F06B3E820669}"/>
              </a:ext>
            </a:extLst>
          </p:cNvPr>
          <p:cNvCxnSpPr>
            <a:cxnSpLocks/>
          </p:cNvCxnSpPr>
          <p:nvPr/>
        </p:nvCxnSpPr>
        <p:spPr>
          <a:xfrm>
            <a:off x="541865" y="4809061"/>
            <a:ext cx="8629953" cy="0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A7872DB-3300-775C-D815-D80D0FC28124}"/>
              </a:ext>
            </a:extLst>
          </p:cNvPr>
          <p:cNvSpPr txBox="1"/>
          <p:nvPr/>
        </p:nvSpPr>
        <p:spPr>
          <a:xfrm>
            <a:off x="293912" y="5492442"/>
            <a:ext cx="90133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Sabe quando você chama seu amigo pelo apelido? Com as tabelas é a mesma coisa! Use </a:t>
            </a:r>
            <a:r>
              <a:rPr lang="pt-BR" sz="4000" dirty="0" err="1">
                <a:solidFill>
                  <a:schemeClr val="bg1"/>
                </a:solidFill>
              </a:rPr>
              <a:t>aliases</a:t>
            </a:r>
            <a:r>
              <a:rPr lang="pt-BR" sz="4000" dirty="0">
                <a:solidFill>
                  <a:schemeClr val="bg1"/>
                </a:solidFill>
              </a:rPr>
              <a:t> de tabela para simplificar suas consultas. Isso deixa o código mais conciso e fácil de entender, especialmente em consultas mais complexas.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2CE7171-CCC3-479C-B370-26803288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Boas práticas SQL - Por José Eduardo Zambianco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71E698-F76E-133C-9033-C64BE4B6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C655-E1FD-4ADB-AED2-41AFA3D6A88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83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133</TotalTime>
  <Words>550</Words>
  <Application>Microsoft Office PowerPoint</Application>
  <PresentationFormat>Papel A3 (297 x 420 mm)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Impact</vt:lpstr>
      <vt:lpstr>Ink Free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Eduardo Zambianco</dc:creator>
  <cp:lastModifiedBy>José Eduardo Zambianco</cp:lastModifiedBy>
  <cp:revision>4</cp:revision>
  <dcterms:created xsi:type="dcterms:W3CDTF">2024-05-10T01:00:13Z</dcterms:created>
  <dcterms:modified xsi:type="dcterms:W3CDTF">2024-05-10T03:13:24Z</dcterms:modified>
</cp:coreProperties>
</file>