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20" d="100"/>
          <a:sy n="120" d="100"/>
        </p:scale>
        <p:origin x="174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#,##0\ "Ft"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D-44BE-AC8F-003E903E0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6DD-44BE-AC8F-003E903E0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3. adatsor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6DD-44BE-AC8F-003E903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569261016"/>
        <c:axId val="569262984"/>
      </c:barChart>
      <c:catAx>
        <c:axId val="56926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9262984"/>
        <c:crosses val="autoZero"/>
        <c:auto val="1"/>
        <c:lblAlgn val="ctr"/>
        <c:lblOffset val="100"/>
        <c:noMultiLvlLbl val="0"/>
      </c:catAx>
      <c:valAx>
        <c:axId val="569262984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#,##0\ &quot;Ft&quot;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9261016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2022.12.01.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2022.12.01.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err="1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jpg"/><Relationship Id="rId5" Type="http://schemas.openxmlformats.org/officeDocument/2006/relationships/image" Target="../media/image18.jp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.jpe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jpe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jpe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jpg"/><Relationship Id="rId5" Type="http://schemas.openxmlformats.org/officeDocument/2006/relationships/image" Target="../media/image18.jp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  <a:endParaRPr lang="hu-HU" sz="9600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helyőrzője 14" descr="Céges embléma">
            <a:extLst>
              <a:ext uri="{FF2B5EF4-FFF2-40B4-BE49-F238E27FC236}">
                <a16:creationId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PIACI LEHETŐSÉG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83723" y="3301941"/>
            <a:ext cx="3438081" cy="978408"/>
          </a:xfrm>
        </p:spPr>
        <p:txBody>
          <a:bodyPr rtlCol="0"/>
          <a:lstStyle/>
          <a:p>
            <a:pPr rtl="0"/>
            <a:r>
              <a:rPr lang="hu-HU" sz="6000" dirty="0" smtClean="0"/>
              <a:t>12 345 Ft</a:t>
            </a:r>
            <a:endParaRPr lang="hu-HU" sz="6000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</a:p>
          <a:p>
            <a:pPr rtl="0"/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3723" y="4594663"/>
            <a:ext cx="3438081" cy="978408"/>
          </a:xfrm>
        </p:spPr>
        <p:txBody>
          <a:bodyPr rtlCol="0"/>
          <a:lstStyle/>
          <a:p>
            <a:pPr rtl="0"/>
            <a:r>
              <a:rPr lang="hu-HU" sz="6000" dirty="0" smtClean="0"/>
              <a:t>6 789 Ft</a:t>
            </a:r>
            <a:endParaRPr lang="hu-HU" sz="6000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helyőrzője 18" descr="Céges embléma">
            <a:extLst>
              <a:ext uri="{FF2B5EF4-FFF2-40B4-BE49-F238E27FC236}">
                <a16:creationId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PIAC</a:t>
            </a:r>
            <a:br>
              <a:rPr lang="hu-HU" dirty="0" smtClean="0"/>
            </a:br>
            <a:r>
              <a:rPr lang="hu-HU" dirty="0" smtClean="0"/>
              <a:t>LEHETŐSÉG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942324" y="1185842"/>
            <a:ext cx="1519848" cy="250619"/>
          </a:xfrm>
        </p:spPr>
        <p:txBody>
          <a:bodyPr rtlCol="0"/>
          <a:lstStyle/>
          <a:p>
            <a:pPr rtl="0"/>
            <a:r>
              <a:rPr lang="hu-HU" dirty="0" smtClean="0"/>
              <a:t>MILLIÁRD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sz="5200" dirty="0" smtClean="0"/>
              <a:t>25 Ft</a:t>
            </a:r>
            <a:endParaRPr lang="hu-HU" sz="5200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194160" y="1537655"/>
            <a:ext cx="1519848" cy="250619"/>
          </a:xfrm>
        </p:spPr>
        <p:txBody>
          <a:bodyPr rtlCol="0"/>
          <a:lstStyle/>
          <a:p>
            <a:pPr rtl="0"/>
            <a:r>
              <a:rPr lang="hu-HU" dirty="0" smtClean="0"/>
              <a:t>MILLIÁRD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sz="5200" dirty="0" smtClean="0"/>
              <a:t>50 Ft</a:t>
            </a:r>
            <a:endParaRPr lang="hu-HU" sz="5200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166874" y="1818886"/>
            <a:ext cx="1519848" cy="250619"/>
          </a:xfrm>
        </p:spPr>
        <p:txBody>
          <a:bodyPr rtlCol="0"/>
          <a:lstStyle/>
          <a:p>
            <a:pPr rtl="0"/>
            <a:r>
              <a:rPr lang="hu-HU" dirty="0" smtClean="0"/>
              <a:t>MILLIÁRD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75532" y="2049128"/>
            <a:ext cx="2141624" cy="978408"/>
          </a:xfrm>
        </p:spPr>
        <p:txBody>
          <a:bodyPr rtlCol="0"/>
          <a:lstStyle/>
          <a:p>
            <a:pPr rtl="0"/>
            <a:r>
              <a:rPr lang="hu-HU" sz="5200" dirty="0" smtClean="0"/>
              <a:t>100 Ft</a:t>
            </a:r>
            <a:endParaRPr lang="hu-HU" sz="520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 </a:t>
            </a:r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helyőrzője 12" descr="Céges embléma">
            <a:extLst>
              <a:ext uri="{FF2B5EF4-FFF2-40B4-BE49-F238E27FC236}">
                <a16:creationId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VERSENYTÁRSAK 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marL="0" indent="0" rtl="0">
              <a:buNone/>
            </a:pP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marL="0" indent="0" rtl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05" y="707529"/>
            <a:ext cx="4252278" cy="569086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VERSENYTÁRSAK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Kényelmesebb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Kevésbé kényelmes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Drágább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Kevésbé drága</a:t>
            </a:r>
            <a:endParaRPr lang="hu-HU" dirty="0"/>
          </a:p>
        </p:txBody>
      </p:sp>
      <p:sp>
        <p:nvSpPr>
          <p:cNvPr id="7" name="Kép helyőrzője 6" descr="Céges embléma">
            <a:extLst>
              <a:ext uri="{FF2B5EF4-FFF2-40B4-BE49-F238E27FC236}">
                <a16:creationId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Kép helyőrzője 5" descr="Céges embléma">
            <a:extLst>
              <a:ext uri="{FF2B5EF4-FFF2-40B4-BE49-F238E27FC236}">
                <a16:creationId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Kép helyőrzője 7" descr="Céges embléma">
            <a:extLst>
              <a:ext uri="{FF2B5EF4-FFF2-40B4-BE49-F238E27FC236}">
                <a16:creationId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Kép helyőrzője 8" descr="Céges embléma">
            <a:extLst>
              <a:ext uri="{FF2B5EF4-FFF2-40B4-BE49-F238E27FC236}">
                <a16:creationId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Kép helyőrzője 9" descr="Céges embléma">
            <a:extLst>
              <a:ext uri="{FF2B5EF4-FFF2-40B4-BE49-F238E27FC236}">
                <a16:creationId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Kép helyőrzője 10" descr="Céges embléma">
            <a:extLst>
              <a:ext uri="{FF2B5EF4-FFF2-40B4-BE49-F238E27FC236}">
                <a16:creationId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Kép helyőrzője 17" descr="Céges embléma">
            <a:extLst>
              <a:ext uri="{FF2B5EF4-FFF2-40B4-BE49-F238E27FC236}">
                <a16:creationId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13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 descr="Céges embléma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512271"/>
            <a:ext cx="2971055" cy="1286838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NÖVEKEDÉS</a:t>
            </a:r>
            <a:br>
              <a:rPr lang="hu-HU" dirty="0" smtClean="0"/>
            </a:br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alcíme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alcíme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alcíme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FEJLŐDÉS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Fő mérőszámok</a:t>
            </a:r>
            <a:endParaRPr lang="hu-HU" dirty="0"/>
          </a:p>
        </p:txBody>
      </p:sp>
      <p:graphicFrame>
        <p:nvGraphicFramePr>
          <p:cNvPr id="11" name="Tartalom helye 10">
            <a:extLst>
              <a:ext uri="{FF2B5EF4-FFF2-40B4-BE49-F238E27FC236}">
                <a16:creationId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465191819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hu-HU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ÜGYFELEK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RENDELÉ-SEK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BRUTTÓ BEVÉTEL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NETTÓ BEVÉTEL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noProof="0" dirty="0" smtClean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hu-HU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1 100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7 000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noProof="0" dirty="0" smtClean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hu-HU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16 000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noProof="0" dirty="0" smtClean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hu-HU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25 000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noProof="0" dirty="0" smtClean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hu-HU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hu-HU" sz="1200" b="1" noProof="0" dirty="0" smtClean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hu-HU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40 000 Ft</a:t>
                      </a:r>
                      <a:endParaRPr lang="hu-HU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Szöveg helye 7">
            <a:extLst>
              <a:ext uri="{FF2B5EF4-FFF2-40B4-BE49-F238E27FC236}">
                <a16:creationId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/>
          <a:lstStyle/>
          <a:p>
            <a:pPr rtl="0"/>
            <a:r>
              <a:rPr lang="hu-HU" dirty="0" smtClean="0"/>
              <a:t>Bevétel évenként</a:t>
            </a:r>
            <a:endParaRPr lang="hu-HU" dirty="0"/>
          </a:p>
        </p:txBody>
      </p:sp>
      <p:graphicFrame>
        <p:nvGraphicFramePr>
          <p:cNvPr id="14" name="Tartalom helye 13" descr="Diagram">
            <a:extLst>
              <a:ext uri="{FF2B5EF4-FFF2-40B4-BE49-F238E27FC236}">
                <a16:creationId xmlns:a16="http://schemas.microsoft.com/office/drawing/2014/main" id="{F478D7A4-9109-4CDD-B86C-F0EA88F242AB}"/>
              </a:ext>
            </a:extLst>
          </p:cNvPr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2545738457"/>
              </p:ext>
            </p:extLst>
          </p:nvPr>
        </p:nvGraphicFramePr>
        <p:xfrm>
          <a:off x="6521884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15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helyőrzője 7" descr="Céges embléma">
            <a:extLst>
              <a:ext uri="{FF2B5EF4-FFF2-40B4-BE49-F238E27FC236}">
                <a16:creationId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Szöveg helye 31">
            <a:extLst>
              <a:ext uri="{FF2B5EF4-FFF2-40B4-BE49-F238E27FC236}">
                <a16:creationId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pont címe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endParaRPr lang="hu-HU" dirty="0"/>
          </a:p>
        </p:txBody>
      </p:sp>
      <p:sp>
        <p:nvSpPr>
          <p:cNvPr id="33" name="Szöveg helye 32">
            <a:extLst>
              <a:ext uri="{FF2B5EF4-FFF2-40B4-BE49-F238E27FC236}">
                <a16:creationId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pont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endParaRPr lang="hu-HU" dirty="0"/>
          </a:p>
        </p:txBody>
      </p:sp>
      <p:sp>
        <p:nvSpPr>
          <p:cNvPr id="34" name="Szöveg helye 33">
            <a:extLst>
              <a:ext uri="{FF2B5EF4-FFF2-40B4-BE49-F238E27FC236}">
                <a16:creationId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pont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endParaRPr lang="hu-HU" dirty="0"/>
          </a:p>
        </p:txBody>
      </p:sp>
      <p:sp>
        <p:nvSpPr>
          <p:cNvPr id="35" name="Szöveg helye 34">
            <a:extLst>
              <a:ext uri="{FF2B5EF4-FFF2-40B4-BE49-F238E27FC236}">
                <a16:creationId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4. pont címe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endParaRPr lang="hu-HU" dirty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ÜTEMTERV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PÉNZÜGYEK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graphicFrame>
        <p:nvGraphicFramePr>
          <p:cNvPr id="9" name="Táblázat helye 8">
            <a:extLst>
              <a:ext uri="{FF2B5EF4-FFF2-40B4-BE49-F238E27FC236}">
                <a16:creationId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73042244"/>
              </p:ext>
            </p:extLst>
          </p:nvPr>
        </p:nvGraphicFramePr>
        <p:xfrm>
          <a:off x="4430062" y="859665"/>
          <a:ext cx="6510345" cy="466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u-HU" sz="1200" b="1" i="1" kern="1200" noProof="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Felhasználók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Feladatok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4 000 000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16 000 000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Átlagár feladatonként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CÉG BEVÉTELE @15%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 Értékesítés költsége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Bruttó eredmény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5 625 000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48 000 000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216 000 000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MŰKÖDÉSI KÖLTSÉG</a:t>
                      </a:r>
                      <a:endParaRPr lang="hu-HU" sz="1200" b="1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 Értékesítés és marketing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5 062 500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38 400 000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151 200 000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hu-HU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 Ügyfélszolgálat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1 687 500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9 600 000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21 600 000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hu-HU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 Termékfejlesztés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562 500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10 800 000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hu-HU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– Egyéb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281 250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2 400 000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4 320 000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  <a:endParaRPr lang="hu-HU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MŰKÖDÉSI KÖLTSÉG ÖSSZESEN</a:t>
                      </a:r>
                      <a:endParaRPr lang="hu-HU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7 596 750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52 800 000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187 920 000</a:t>
                      </a:r>
                      <a:endParaRPr lang="hu-HU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1200" b="1" kern="1200" noProof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ÜZEMI EREDMÉNY</a:t>
                      </a:r>
                      <a:endParaRPr lang="hu-HU" sz="1200" b="1" kern="1200" noProof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b="1" i="1" kern="1200" noProof="0" dirty="0" smtClean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-1 968 750</a:t>
                      </a:r>
                      <a:endParaRPr lang="hu-HU" sz="1400" b="1" i="1" kern="1200" noProof="0" dirty="0">
                        <a:solidFill>
                          <a:srgbClr val="B53164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b="1" i="1" kern="1200" noProof="0" dirty="0" smtClean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-4 800 000</a:t>
                      </a:r>
                      <a:endParaRPr lang="hu-HU" sz="1400" b="1" i="1" kern="1200" noProof="0" dirty="0">
                        <a:solidFill>
                          <a:srgbClr val="B53164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hu-HU" sz="1400" b="1" i="1" kern="1200" noProof="0" dirty="0" smtClean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28 080 000</a:t>
                      </a:r>
                      <a:endParaRPr lang="hu-HU" sz="1400" b="1" i="1" kern="1200" noProof="0" dirty="0">
                        <a:solidFill>
                          <a:srgbClr val="34815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1400" i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  <a:endParaRPr lang="hu-HU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EA012A-C1D5-4E0A-AEFE-277577B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 descr="Céges embléma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</a:t>
            </a:r>
            <a:br>
              <a:rPr lang="hu-HU" dirty="0" smtClean="0"/>
            </a:br>
            <a:r>
              <a:rPr lang="hu-HU" dirty="0" smtClean="0"/>
              <a:t>DOLOR SIT AMET, CONSECTETUER ADIPISCING ELIT. MAECENAS PORTTITOR</a:t>
            </a:r>
            <a:endParaRPr lang="hu-HU" dirty="0"/>
          </a:p>
        </p:txBody>
      </p:sp>
      <p:pic>
        <p:nvPicPr>
          <p:cNvPr id="23" name="Kép helyőrzője 22" descr="Csapattag fényképe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Kocsis</a:t>
            </a:r>
            <a:br>
              <a:rPr lang="hu-HU" dirty="0" smtClean="0"/>
            </a:br>
            <a:r>
              <a:rPr lang="hu-HU" dirty="0" smtClean="0"/>
              <a:t>Diana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endParaRPr lang="hu-HU" dirty="0"/>
          </a:p>
        </p:txBody>
      </p:sp>
      <p:pic>
        <p:nvPicPr>
          <p:cNvPr id="25" name="Kép helyőrzője 24" descr="Csapattag fényképe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Fülöp</a:t>
            </a:r>
            <a:br>
              <a:rPr lang="hu-HU" dirty="0" smtClean="0"/>
            </a:br>
            <a:r>
              <a:rPr lang="hu-HU" dirty="0" smtClean="0"/>
              <a:t>Ágnes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endParaRPr lang="hu-HU" dirty="0"/>
          </a:p>
        </p:txBody>
      </p:sp>
      <p:pic>
        <p:nvPicPr>
          <p:cNvPr id="27" name="Kép helyőrzője 26" descr="Csapattag fényképe">
            <a:extLst>
              <a:ext uri="{FF2B5EF4-FFF2-40B4-BE49-F238E27FC236}">
                <a16:creationId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Szöveg helye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18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helyőrzője 26" descr="Céges embléma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pic>
        <p:nvPicPr>
          <p:cNvPr id="29" name="Kép helyőrzője 28" descr="Csapattag fényké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3" name="Kép helyőrzője 32" descr="Csapattag fényké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7" name="Kép helyőrzője 36" descr="Csapattag fényké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zöveg hely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0" name="Szöveg hely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1" name="Kép helyőrzője 30" descr="Csapattag fényké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5" name="Kép helyőrzője 34" descr="Csapattag fényké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9" name="Kép helyőrzője 38" descr="Csapattag fényké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zöveg hely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19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6" name="Kép helyőrzője 5" descr="Céges embléma">
            <a:extLst>
              <a:ext uri="{FF2B5EF4-FFF2-40B4-BE49-F238E27FC236}">
                <a16:creationId xmlns:a16="http://schemas.microsoft.com/office/drawing/2014/main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z="4700" dirty="0" smtClean="0"/>
              <a:t>BEFEKTETŐI</a:t>
            </a:r>
            <a:br>
              <a:rPr lang="hu-HU" sz="4700" dirty="0" smtClean="0"/>
            </a:br>
            <a:r>
              <a:rPr lang="hu-HU" sz="4700" dirty="0" smtClean="0"/>
              <a:t>PREZENTÁCIÓ</a:t>
            </a:r>
            <a:br>
              <a:rPr lang="hu-HU" sz="4700" dirty="0" smtClean="0"/>
            </a:br>
            <a:r>
              <a:rPr lang="hu-HU" sz="4700" dirty="0" smtClean="0"/>
              <a:t>CÍM</a:t>
            </a:r>
            <a:endParaRPr lang="hu-HU" sz="47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hu-HU" dirty="0" smtClean="0"/>
              <a:t>Befektetői prezentáció jelmondata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 descr="Céges embléma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2 500 000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140456824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20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21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 descr="Céges embléma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Katona Kevin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678-555-0134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bergqvist@treyresearch.com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http://www.treyresearch.net/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Céges embléma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FÜGGELÉK</a:t>
            </a:r>
            <a:endParaRPr lang="hu-HU" dirty="0"/>
          </a:p>
        </p:txBody>
      </p:sp>
      <p:pic>
        <p:nvPicPr>
          <p:cNvPr id="11" name="Kép helyőrzője 10" descr="Absztrakt háttér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23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 descr="Céges embléma">
            <a:extLst>
              <a:ext uri="{FF2B5EF4-FFF2-40B4-BE49-F238E27FC236}">
                <a16:creationId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VÉLEMÉNYEK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 </a:t>
            </a:r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személy </a:t>
            </a:r>
            <a:br>
              <a:rPr lang="hu-HU" dirty="0" smtClean="0"/>
            </a:br>
            <a:r>
              <a:rPr lang="hu-HU" dirty="0" smtClean="0"/>
              <a:t>Név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Ügyfél címe</a:t>
            </a:r>
            <a:endParaRPr lang="hu-HU" dirty="0"/>
          </a:p>
        </p:txBody>
      </p:sp>
      <p:pic>
        <p:nvPicPr>
          <p:cNvPr id="22" name="Kép helyőrzője 21" descr="Csapattag fényképe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Szöveg helye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 </a:t>
            </a:r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személy</a:t>
            </a:r>
            <a:br>
              <a:rPr lang="hu-HU" dirty="0" smtClean="0"/>
            </a:br>
            <a:r>
              <a:rPr lang="hu-HU" dirty="0" smtClean="0"/>
              <a:t>Név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Ügyfél címe</a:t>
            </a:r>
            <a:endParaRPr lang="hu-HU" dirty="0"/>
          </a:p>
        </p:txBody>
      </p:sp>
      <p:pic>
        <p:nvPicPr>
          <p:cNvPr id="24" name="Kép helyőrzője 23" descr="Csapattag fényképe">
            <a:extLst>
              <a:ext uri="{FF2B5EF4-FFF2-40B4-BE49-F238E27FC236}">
                <a16:creationId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 </a:t>
            </a:r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személy</a:t>
            </a:r>
            <a:br>
              <a:rPr lang="hu-HU" dirty="0" smtClean="0"/>
            </a:br>
            <a:r>
              <a:rPr lang="hu-HU" dirty="0" smtClean="0"/>
              <a:t>Név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Ügyfél címe</a:t>
            </a:r>
            <a:endParaRPr lang="hu-HU" dirty="0"/>
          </a:p>
        </p:txBody>
      </p:sp>
      <p:pic>
        <p:nvPicPr>
          <p:cNvPr id="26" name="Kép helyőrzője 25" descr="Csapattag fényképe">
            <a:extLst>
              <a:ext uri="{FF2B5EF4-FFF2-40B4-BE49-F238E27FC236}">
                <a16:creationId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24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 descr="Céges embléma">
            <a:extLst>
              <a:ext uri="{FF2B5EF4-FFF2-40B4-BE49-F238E27FC236}">
                <a16:creationId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980591"/>
            <a:ext cx="4464049" cy="1177174"/>
          </a:xfrm>
        </p:spPr>
        <p:txBody>
          <a:bodyPr rtlCol="0"/>
          <a:lstStyle/>
          <a:p>
            <a:pPr rtl="0"/>
            <a:r>
              <a:rPr lang="hu-HU" spc="-90" dirty="0" smtClean="0"/>
              <a:t>ESETTANULMÁNY</a:t>
            </a:r>
            <a:endParaRPr lang="hu-HU" spc="-9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 </a:t>
            </a:r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 </a:t>
            </a:r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 </a:t>
            </a:r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 </a:t>
            </a:r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 </a:t>
            </a:r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25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Kép helyőrzője 22" descr="Absztrakt háttér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MOBILVERZIÓ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26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sablon </a:t>
            </a:r>
            <a:r>
              <a:rPr lang="hu-HU" dirty="0" err="1" smtClean="0"/>
              <a:t>testreszabása</a:t>
            </a:r>
            <a:endParaRPr lang="hu-HU" dirty="0"/>
          </a:p>
        </p:txBody>
      </p:sp>
      <p:sp>
        <p:nvSpPr>
          <p:cNvPr id="8" name="Szövegdoboz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6000" b="1" u="sng" dirty="0" smtClean="0"/>
              <a:t>Sablonszerkesztési utasítások és visszajelzés</a:t>
            </a:r>
            <a:endParaRPr lang="hu-HU" sz="6000" b="1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 </a:t>
            </a:r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 </a:t>
            </a:r>
            <a:endParaRPr lang="hu-HU" dirty="0"/>
          </a:p>
        </p:txBody>
      </p:sp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 descr="Céges embléma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Kép helyőrzője 19" descr="Absztrakt háttér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PROBLÉMA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Céges embléma">
            <a:extLst>
              <a:ext uri="{FF2B5EF4-FFF2-40B4-BE49-F238E27FC236}">
                <a16:creationId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MEGOLDÁS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8" name="Kép helyőrzője 17" descr="Absztrakt háttér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Céges embléma">
            <a:extLst>
              <a:ext uri="{FF2B5EF4-FFF2-40B4-BE49-F238E27FC236}">
                <a16:creationId xmlns:a16="http://schemas.microsoft.com/office/drawing/2014/main" id="{050063B3-C0D3-4BFD-82C5-423222881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7" name="Cím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 DIA</a:t>
            </a:r>
            <a:endParaRPr lang="hu-HU" dirty="0"/>
          </a:p>
        </p:txBody>
      </p:sp>
      <p:sp>
        <p:nvSpPr>
          <p:cNvPr id="68" name="Szöveg helye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pic>
        <p:nvPicPr>
          <p:cNvPr id="7" name="Kép helyőrzője 6" descr="Földgömb ik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Szöveg helye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pic>
        <p:nvPicPr>
          <p:cNvPr id="12" name="Kép helyőrzője 11" descr="Kockák ik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pic>
        <p:nvPicPr>
          <p:cNvPr id="18" name="Kép helyőrzője 17" descr="Processzor ik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4. szakasz</a:t>
            </a:r>
            <a:br>
              <a:rPr lang="hu-HU" dirty="0" smtClean="0"/>
            </a:br>
            <a:r>
              <a:rPr lang="hu-HU" dirty="0" smtClean="0"/>
              <a:t>Cím</a:t>
            </a:r>
            <a:endParaRPr lang="hu-HU" dirty="0"/>
          </a:p>
        </p:txBody>
      </p:sp>
      <p:pic>
        <p:nvPicPr>
          <p:cNvPr id="21" name="Kép helyőrzője 20" descr="Atom ik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Szöveg helye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 descr="Céges embléma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3" name="Kép helyőrzője 12" descr="Absztrakt háttér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 descr="Céges embléma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ELVÁLASZTÓ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 descr="Céges embléma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ÜZLETI MODELL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2289</Words>
  <Application>Microsoft Office PowerPoint</Application>
  <PresentationFormat>Szélesvásznú</PresentationFormat>
  <Paragraphs>382</Paragraphs>
  <Slides>27</Slides>
  <Notes>27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BEFEKTETŐI PREZENTÁCIÓ CÍM</vt:lpstr>
      <vt:lpstr>BEMUTATKOZÁS</vt:lpstr>
      <vt:lpstr>PROBLÉMA</vt:lpstr>
      <vt:lpstr>MEGOLDÁS</vt:lpstr>
      <vt:lpstr>TERMÉK DIA</vt:lpstr>
      <vt:lpstr>TERMÉK</vt:lpstr>
      <vt:lpstr>ELVÁLASZTÓ</vt:lpstr>
      <vt:lpstr>ÜZLETI MODELL</vt:lpstr>
      <vt:lpstr>PIACI LEHETŐSÉG</vt:lpstr>
      <vt:lpstr>PIAC LEHETŐSÉG</vt:lpstr>
      <vt:lpstr>VERSENYTÁRSAK DIA</vt:lpstr>
      <vt:lpstr>VERSENYTÁRSAK</vt:lpstr>
      <vt:lpstr>NÖVEKEDÉS STRATÉGIA</vt:lpstr>
      <vt:lpstr>FEJLŐDÉS</vt:lpstr>
      <vt:lpstr>ÜTEMTERV</vt:lpstr>
      <vt:lpstr>PÉNZÜGYEK</vt:lpstr>
      <vt:lpstr>A MI CSAPATUNK</vt:lpstr>
      <vt:lpstr>Csapatdia</vt:lpstr>
      <vt:lpstr>FINANSZÍROZÁS</vt:lpstr>
      <vt:lpstr>ÖSSZESÍTÉS</vt:lpstr>
      <vt:lpstr>KÖSZÖNJÜK!</vt:lpstr>
      <vt:lpstr>FÜGGELÉK</vt:lpstr>
      <vt:lpstr>VÉLEMÉNYEK</vt:lpstr>
      <vt:lpstr>ESETTANULMÁNY</vt:lpstr>
      <vt:lpstr>MOBILVERZIÓ</vt:lpstr>
      <vt:lpstr>A sablon testreszabása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2022-12-01T08:31:59Z</dcterms:modified>
</cp:coreProperties>
</file>