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notesMasterIdLst>
    <p:notesMasterId r:id="rId38"/>
  </p:notesMasterIdLst>
  <p:sldIdLst>
    <p:sldId id="256" r:id="rId2"/>
    <p:sldId id="277" r:id="rId3"/>
    <p:sldId id="278" r:id="rId4"/>
    <p:sldId id="279" r:id="rId5"/>
    <p:sldId id="280" r:id="rId6"/>
    <p:sldId id="281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3" r:id="rId17"/>
    <p:sldId id="292" r:id="rId18"/>
    <p:sldId id="294" r:id="rId19"/>
    <p:sldId id="288" r:id="rId20"/>
    <p:sldId id="289" r:id="rId21"/>
    <p:sldId id="291" r:id="rId22"/>
    <p:sldId id="295" r:id="rId23"/>
    <p:sldId id="293" r:id="rId24"/>
    <p:sldId id="298" r:id="rId25"/>
    <p:sldId id="296" r:id="rId26"/>
    <p:sldId id="290" r:id="rId27"/>
    <p:sldId id="300" r:id="rId28"/>
    <p:sldId id="297" r:id="rId29"/>
    <p:sldId id="302" r:id="rId30"/>
    <p:sldId id="299" r:id="rId31"/>
    <p:sldId id="274" r:id="rId32"/>
    <p:sldId id="275" r:id="rId33"/>
    <p:sldId id="303" r:id="rId34"/>
    <p:sldId id="304" r:id="rId35"/>
    <p:sldId id="301" r:id="rId36"/>
    <p:sldId id="276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110F95-C11B-452F-B615-93A3C4F8F548}">
          <p14:sldIdLst>
            <p14:sldId id="256"/>
            <p14:sldId id="277"/>
            <p14:sldId id="278"/>
            <p14:sldId id="279"/>
            <p14:sldId id="280"/>
            <p14:sldId id="281"/>
            <p14:sldId id="261"/>
            <p14:sldId id="263"/>
            <p14:sldId id="264"/>
            <p14:sldId id="265"/>
            <p14:sldId id="266"/>
            <p14:sldId id="267"/>
            <p14:sldId id="268"/>
            <p14:sldId id="270"/>
            <p14:sldId id="269"/>
            <p14:sldId id="273"/>
            <p14:sldId id="292"/>
            <p14:sldId id="294"/>
            <p14:sldId id="288"/>
            <p14:sldId id="289"/>
            <p14:sldId id="291"/>
            <p14:sldId id="295"/>
            <p14:sldId id="293"/>
            <p14:sldId id="298"/>
            <p14:sldId id="296"/>
            <p14:sldId id="290"/>
            <p14:sldId id="300"/>
            <p14:sldId id="297"/>
            <p14:sldId id="302"/>
            <p14:sldId id="299"/>
            <p14:sldId id="274"/>
            <p14:sldId id="275"/>
            <p14:sldId id="303"/>
            <p14:sldId id="304"/>
            <p14:sldId id="301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>
        <p:scale>
          <a:sx n="100" d="100"/>
          <a:sy n="100" d="100"/>
        </p:scale>
        <p:origin x="936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73226-C138-4D9E-B71C-0A5AF88F6519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E8BA4-CA41-4993-8BC7-78517ED83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35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E8BA4-CA41-4993-8BC7-78517ED838D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6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3857-CA69-42D3-9E1E-102685A7BCE1}" type="datetime1">
              <a:rPr lang="en-US" smtClean="0"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78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AEF1-0842-45A7-BB46-8783F1F0D6C5}" type="datetime1">
              <a:rPr lang="en-US" smtClean="0"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4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A0B8-DD0A-45E7-8C07-02F978D66A14}" type="datetime1">
              <a:rPr lang="en-US" smtClean="0"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5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B476-2785-496B-B056-70BB775AA458}" type="datetime1">
              <a:rPr lang="en-US" smtClean="0"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8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CA6DEFF-BA5E-4A13-B74F-FE673BC368E8}" type="datetime1">
              <a:rPr lang="en-US" smtClean="0"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96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AB9E-2A0F-47C2-88EF-204A41D98AA7}" type="datetime1">
              <a:rPr lang="en-US" smtClean="0"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60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2E99-1F6E-4546-AD42-0EB5162537AA}" type="datetime1">
              <a:rPr lang="en-US" smtClean="0"/>
              <a:t>10/12/2019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90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A1A9-B804-43DA-9607-BB721F1BD2D8}" type="datetime1">
              <a:rPr lang="en-US" smtClean="0"/>
              <a:t>10/12/2019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9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EFA9C-A624-4DE3-9923-60445212C0E6}" type="datetime1">
              <a:rPr lang="en-US" smtClean="0"/>
              <a:t>10/12/2019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1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F311-31F7-41B9-BEA8-8B46A4751AA6}" type="datetime1">
              <a:rPr lang="en-US" smtClean="0"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6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E66B-BDDA-4599-BE45-2A486D94F5BB}" type="datetime1">
              <a:rPr lang="en-US" smtClean="0"/>
              <a:t>10/12/2019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6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6B96842-7921-4CA4-B7D8-05B9D1F9411F}" type="datetime1">
              <a:rPr lang="en-US" smtClean="0"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2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721DC10-2304-477A-9379-1F320B6DA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572" y="4434459"/>
            <a:ext cx="5057775" cy="1838325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Sheikh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Zameer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Hossain (ID: 011 152 017)</a:t>
            </a: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Sheikh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Shwapnil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Musa (ID: 011 151 042)</a:t>
            </a: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Fathima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Akther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(ID: 011 151 233)</a:t>
            </a: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Abu Nayeem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Shohag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(ID: 011 151 227)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F9D28-F0F9-43E0-9577-BF6110954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068" y="84205"/>
            <a:ext cx="1068105" cy="9698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443BEA-F2FA-454F-9271-583D70363131}"/>
              </a:ext>
            </a:extLst>
          </p:cNvPr>
          <p:cNvSpPr txBox="1"/>
          <p:nvPr/>
        </p:nvSpPr>
        <p:spPr>
          <a:xfrm>
            <a:off x="4539842" y="1011551"/>
            <a:ext cx="3112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United International University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5170F-F266-44B0-B1AD-C5F25CC12ABF}"/>
              </a:ext>
            </a:extLst>
          </p:cNvPr>
          <p:cNvSpPr/>
          <p:nvPr/>
        </p:nvSpPr>
        <p:spPr>
          <a:xfrm>
            <a:off x="5984347" y="543095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Supervisor</a:t>
            </a:r>
          </a:p>
          <a:p>
            <a:pPr algn="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Prof. Dr. Mohammad Nurul Huda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0F582D-FAEA-416D-89AF-3BF04BFD77B6}"/>
              </a:ext>
            </a:extLst>
          </p:cNvPr>
          <p:cNvSpPr txBox="1"/>
          <p:nvPr/>
        </p:nvSpPr>
        <p:spPr>
          <a:xfrm>
            <a:off x="1756118" y="1744221"/>
            <a:ext cx="86660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b="1" dirty="0"/>
              <a:t>Image Forgery Detection Using Deep Learning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9648C3B-9AB5-4676-AFB4-DD8E388A1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F879-D35F-461A-968C-3A287E8FFB22}" type="datetime1">
              <a:rPr lang="en-US" smtClean="0"/>
              <a:t>10/12/2019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EA002FF-E735-4734-A1D8-C7FEF625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37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2F5A6-C5C6-4B81-BE31-4B1F45F13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09475"/>
          </a:xfrm>
        </p:spPr>
        <p:txBody>
          <a:bodyPr>
            <a:normAutofit/>
          </a:bodyPr>
          <a:lstStyle/>
          <a:p>
            <a:r>
              <a:rPr lang="en-US" sz="4800" cap="none" dirty="0">
                <a:latin typeface="Bahnschrift SemiBold SemiConden" panose="020B0502040204020203" pitchFamily="34" charset="0"/>
              </a:rPr>
              <a:t>Convolution Layer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C11AC4-4CD2-4AAB-A360-2513E7E11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019" y="2120900"/>
            <a:ext cx="7202311" cy="405130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10285-12F7-4A4B-9577-4C267B9A8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2C00-7BF1-4846-BD81-B7E2F89B9F4D}" type="datetime1">
              <a:rPr lang="en-US" smtClean="0"/>
              <a:t>10/12/2019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3E00F-5C13-4C3B-B13E-8A754743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276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C03C-E799-4F7B-AB84-19103EF3D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09600"/>
            <a:ext cx="9948833" cy="1194033"/>
          </a:xfrm>
        </p:spPr>
        <p:txBody>
          <a:bodyPr>
            <a:normAutofit/>
          </a:bodyPr>
          <a:lstStyle/>
          <a:p>
            <a:r>
              <a:rPr lang="en-US" sz="4800" cap="none" dirty="0">
                <a:latin typeface="Bahnschrift SemiBold SemiConden" panose="020B0502040204020203" pitchFamily="34" charset="0"/>
              </a:rPr>
              <a:t>Pooling layer: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6421512-0079-472E-8F07-469AFFCB2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6550" y="3003550"/>
            <a:ext cx="3905250" cy="228600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E7EC2C-DEC1-409E-A39D-6B5F597E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9651A-CE56-46B7-B306-5DE2E008F937}" type="datetime1">
              <a:rPr lang="en-US" smtClean="0"/>
              <a:t>10/12/2019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C3038-7E96-453B-98F9-359D6420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580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23DA-9C43-465F-8EA2-5A0B9DEB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8198"/>
          </a:xfrm>
        </p:spPr>
        <p:txBody>
          <a:bodyPr>
            <a:normAutofit/>
          </a:bodyPr>
          <a:lstStyle/>
          <a:p>
            <a:r>
              <a:rPr lang="en-US" sz="4800" cap="none" dirty="0">
                <a:latin typeface="Bahnschrift SemiBold SemiConden" panose="020B0502040204020203" pitchFamily="34" charset="0"/>
              </a:rPr>
              <a:t>RELU layer: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BAFE1C-B188-488D-98AD-8F1F97399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427" y="2120900"/>
            <a:ext cx="9887496" cy="405130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F05827-AA25-4ACE-8D1B-E38D70DD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329C-2831-4B03-8E2A-51C1E76A2E5B}" type="datetime1">
              <a:rPr lang="en-US" smtClean="0"/>
              <a:t>10/12/2019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777E5-CC0A-4B2A-94F0-7ABD7101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168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3795-E598-47B4-A464-E59B0F260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19200"/>
          </a:xfrm>
        </p:spPr>
        <p:txBody>
          <a:bodyPr>
            <a:normAutofit/>
          </a:bodyPr>
          <a:lstStyle/>
          <a:p>
            <a:r>
              <a:rPr lang="en-US" sz="4800" cap="none" dirty="0">
                <a:latin typeface="Bahnschrift SemiBold SemiConden" panose="020B0502040204020203" pitchFamily="34" charset="0"/>
              </a:rPr>
              <a:t>Fully Connected Layer: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CCC0E7-B35B-4E71-8D11-46B2344EF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5512" y="2441575"/>
            <a:ext cx="5267325" cy="340995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03B645-ADEB-4B0C-BCCE-6989347B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851F-3762-4F3E-83B1-9B003BA99E30}" type="datetime1">
              <a:rPr lang="en-US" smtClean="0"/>
              <a:t>10/12/2019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17847-5096-4F02-9652-15005551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689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76B3-E347-4A1B-AF60-0B800E862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09600"/>
            <a:ext cx="10032723" cy="1244367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Bahnschrift SemiBold SemiConden" panose="020B0502040204020203" pitchFamily="34" charset="0"/>
              </a:rPr>
              <a:t>CNN Model</a:t>
            </a:r>
            <a:r>
              <a:rPr lang="en-US" sz="4800" cap="none" dirty="0">
                <a:latin typeface="Bahnschrift SemiBold SemiConden" panose="020B0502040204020203" pitchFamily="34" charset="0"/>
              </a:rPr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45E29D-D545-4461-8DE8-B0E28FEE6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8697" y="2120900"/>
            <a:ext cx="5420956" cy="405130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7068F0-D5B3-445A-8AF7-258E94A6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9168-6DD1-4A06-BA24-6AA06184B2BB}" type="datetime1">
              <a:rPr lang="en-US" smtClean="0"/>
              <a:t>10/12/2019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D3D80-2F1B-4279-8670-FA88870C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639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40271-BEE8-43BF-88FD-56DAECFC7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781053" cy="992697"/>
          </a:xfrm>
        </p:spPr>
        <p:txBody>
          <a:bodyPr>
            <a:normAutofit/>
          </a:bodyPr>
          <a:lstStyle/>
          <a:p>
            <a:r>
              <a:rPr lang="en-US" sz="4800" cap="none" dirty="0">
                <a:latin typeface="Bahnschrift SemiBold SemiConden" panose="020B0502040204020203" pitchFamily="34" charset="0"/>
              </a:rPr>
              <a:t>Feature Extraction: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A67893-7495-4E89-B174-F250FD922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5144" y="2120900"/>
            <a:ext cx="5748062" cy="405130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DECBA-1623-45DD-A5E3-F9FB1513C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22AD-E092-4DCF-B1A9-5EEDFACD8431}" type="datetime1">
              <a:rPr lang="en-US" smtClean="0"/>
              <a:t>10/12/2019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D44B5-4CA7-4834-A20B-CA5720528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905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6E80-E745-42BA-861D-1A8DB9B5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75197"/>
            <a:ext cx="9160267" cy="1043031"/>
          </a:xfrm>
        </p:spPr>
        <p:txBody>
          <a:bodyPr>
            <a:normAutofit/>
          </a:bodyPr>
          <a:lstStyle/>
          <a:p>
            <a:r>
              <a:rPr lang="en-US" sz="4800" cap="none" dirty="0">
                <a:latin typeface="Bahnschrift SemiBold SemiConden" panose="020B0502040204020203" pitchFamily="34" charset="0"/>
              </a:rPr>
              <a:t>Model Summery: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1016EC-02D1-42C6-BB1C-1C07370AC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1982" y="1510018"/>
            <a:ext cx="5087315" cy="5176007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91165-6C4D-4D46-908F-9DB2CF504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A6A2-6E0E-4B6D-8A44-70DD6ADC6EEC}" type="datetime1">
              <a:rPr lang="en-US" smtClean="0"/>
              <a:t>10/12/2019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B1CB6-4729-473F-B2CE-F53A0211E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36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E8AC-685A-4AA0-A7D2-01029F78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57191" cy="981075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Bahnschrift SemiBold SemiConden" panose="020B0502040204020203" pitchFamily="34" charset="0"/>
              </a:rPr>
              <a:t>Accuracy &amp; Loss of CNN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0D6433-0E81-4493-ACFB-D7A1E06B6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52218"/>
            <a:ext cx="4763585" cy="33535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677BF0-F7EF-4BD3-A7A1-EA351DD43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952" y="1752218"/>
            <a:ext cx="4928723" cy="33535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4758B8-C2F6-4073-BBCE-1411FA32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A989-E132-4864-8B0C-3C5B665BD85D}" type="datetime1">
              <a:rPr lang="en-US" smtClean="0"/>
              <a:t>10/12/2019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657C43-6FF1-43E2-8F8F-BD6AF4244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648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9DF2-B9FB-4EAF-BE48-BBA00575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 SemiBold SemiConden" panose="020B0502040204020203" pitchFamily="34" charset="0"/>
              </a:rPr>
              <a:t>CNN’s Confusion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C876F9-94C5-46CA-8033-93D91DE76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887" y="2380847"/>
            <a:ext cx="9552576" cy="3531405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CD159F-43F6-4BF6-84F9-5A66FE49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99D5-3548-4E5D-9D7F-EF1F4FAD2157}" type="datetime1">
              <a:rPr lang="en-US" smtClean="0"/>
              <a:t>10/12/2019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E857F-7B4A-427A-862F-75A8CC28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04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D5BD-B460-467A-9538-E25424906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946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Bahnschrift SemiBold SemiConden" panose="020B0502040204020203" pitchFamily="34" charset="0"/>
              </a:rPr>
              <a:t>General Adversarial Network(GAN):</a:t>
            </a:r>
            <a:endParaRPr lang="en-US" sz="4800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2C693-B2F0-4A7E-84E1-3C6F28A13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509"/>
            <a:ext cx="9455092" cy="12711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Entities:</a:t>
            </a:r>
          </a:p>
          <a:p>
            <a:pPr lvl="1"/>
            <a:r>
              <a:rPr lang="en-US" dirty="0"/>
              <a:t>Generator</a:t>
            </a:r>
          </a:p>
          <a:p>
            <a:pPr lvl="1"/>
            <a:r>
              <a:rPr lang="en-US" dirty="0"/>
              <a:t>Discriminator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57F7698-CB07-4086-BC93-C867C5A09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7641"/>
            <a:ext cx="10515600" cy="34241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227574-FA93-4B51-B07D-E1981F5CD149}"/>
              </a:ext>
            </a:extLst>
          </p:cNvPr>
          <p:cNvSpPr txBox="1"/>
          <p:nvPr/>
        </p:nvSpPr>
        <p:spPr>
          <a:xfrm>
            <a:off x="4379053" y="6151796"/>
            <a:ext cx="273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: Block Diagram of GAN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98045C3-A591-4664-9643-35AEEBC24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D520-FD9C-42F8-9372-625CC4A99873}" type="datetime1">
              <a:rPr lang="en-US" smtClean="0"/>
              <a:t>10/12/2019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7422F-C386-41EF-A870-4EFCF7BB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53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8A54-12E5-40D1-B527-34054761F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5919"/>
          </a:xfrm>
        </p:spPr>
        <p:txBody>
          <a:bodyPr>
            <a:normAutofit/>
          </a:bodyPr>
          <a:lstStyle/>
          <a:p>
            <a:r>
              <a:rPr lang="en-US" sz="4800" cap="none" dirty="0">
                <a:latin typeface="Bahnschrift SemiBold SemiConden" panose="020B0502040204020203" pitchFamily="34" charset="0"/>
              </a:rPr>
              <a:t>What is image forgery?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350007-D7F6-4B6B-BE54-26BEFA73C4FB}"/>
              </a:ext>
            </a:extLst>
          </p:cNvPr>
          <p:cNvSpPr txBox="1"/>
          <p:nvPr/>
        </p:nvSpPr>
        <p:spPr>
          <a:xfrm>
            <a:off x="1300294" y="2072081"/>
            <a:ext cx="99581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Alternation of semantic components of a digital image. </a:t>
            </a:r>
          </a:p>
          <a:p>
            <a:pPr marL="285750" indent="-285750"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Removing contents from the image.</a:t>
            </a:r>
          </a:p>
          <a:p>
            <a:pPr marL="285750" indent="-285750"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Adding data to the image.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572D6-1E78-4EBF-A51C-2970AABA7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C7EB4-C960-451B-8016-962CC9EA8733}" type="datetime1">
              <a:rPr lang="en-US" smtClean="0"/>
              <a:t>10/12/2019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CB33E-43A8-48CB-A432-7A28124E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15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B0CEF-CFED-496B-BB32-60A2A2ACB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80" y="2924466"/>
            <a:ext cx="9060809" cy="721453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Bahnschrift SemiBold SemiConden" panose="020B0502040204020203" pitchFamily="34" charset="0"/>
              </a:rPr>
              <a:t>Layers of GAN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E77D11-1988-47EA-96D4-F140A938D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3111412" y="1116638"/>
            <a:ext cx="6570386" cy="433711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F46539C-D0E5-42D4-84A9-B975D487C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0C8B-FF1B-4198-8E42-FE96D2670786}" type="datetime1">
              <a:rPr lang="en-US" smtClean="0"/>
              <a:t>10/12/2019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36D55-2F4E-4749-873A-8002BEDB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248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AB64-A61E-4506-AA41-6E8EC368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Bahnschrift SemiBold SemiConden" panose="020B0502040204020203" pitchFamily="34" charset="0"/>
              </a:rPr>
              <a:t>Accuracy &amp; Loss of GAN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42765A-5391-4EDD-95F3-6F5BC5421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2515"/>
            <a:ext cx="4839803" cy="33535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8CC143-F2CC-4856-95C4-96B454BBC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621" y="1952515"/>
            <a:ext cx="4763585" cy="33535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1271A50-5A7F-43E8-9EFA-CBC8DB1A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055F-6BD2-4103-823D-08F1C34E506A}" type="datetime1">
              <a:rPr lang="en-US" smtClean="0"/>
              <a:t>10/12/2019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D75BC3-4A5A-46DE-B2A5-6890112B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924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8F24A-E6F9-4FF4-8266-924C7CC2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 SemiBold SemiConden" panose="020B0502040204020203" pitchFamily="34" charset="0"/>
              </a:rPr>
              <a:t>GAN’s Confusion Matrix</a:t>
            </a:r>
            <a:endParaRPr lang="en-US" sz="4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97281D-5FCC-4391-9ED1-1FF3CC8B1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778" y="2380847"/>
            <a:ext cx="9628794" cy="3531405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B0FED5C-1D6B-41DA-AA96-1D0B8728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6544-FD1C-4E7E-A078-516B7C368F2F}" type="datetime1">
              <a:rPr lang="en-US" smtClean="0"/>
              <a:t>10/12/2019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F843D-B5D5-4292-8C4E-E70C1875F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040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0C500-1FFE-42B8-8AA3-FA44C8F4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Bahnschrift SemiBold SemiConden" panose="020B0502040204020203" pitchFamily="34" charset="0"/>
              </a:rPr>
              <a:t>LSTM Chain Block: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E3FD9-E58E-4326-8EFC-A96E03CF5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209296" cy="38359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EB1AF0-B9A9-46AA-95F5-963B9DC468BC}"/>
              </a:ext>
            </a:extLst>
          </p:cNvPr>
          <p:cNvSpPr txBox="1"/>
          <p:nvPr/>
        </p:nvSpPr>
        <p:spPr>
          <a:xfrm>
            <a:off x="4379053" y="6151796"/>
            <a:ext cx="3406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: Chain Block Diagram of LSTM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B60190-DA87-45AC-BD60-BA45E6345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77E8-6921-4308-9A77-67ADFE8C587A}" type="datetime1">
              <a:rPr lang="en-US" smtClean="0"/>
              <a:t>10/12/2019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BD4A0CB-9C1C-4676-93FC-2EADD60B3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022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E0CB3-3F6A-4C26-B4F2-20055F3ED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Bahnschrift SemiBold SemiConden" panose="020B0502040204020203" pitchFamily="34" charset="0"/>
              </a:rPr>
              <a:t>Accuracy &amp; Loss of LSTM :</a:t>
            </a:r>
            <a:endParaRPr lang="en-US" sz="4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CBD3DA-AA54-40D0-93A8-F11A95EC5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3997" y="1752218"/>
            <a:ext cx="4839803" cy="33535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EA1CCA-1565-40B8-9F70-36A5F1C1A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155" y="1752218"/>
            <a:ext cx="4839803" cy="33535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D9B383D-D94B-41D3-95C0-F208A1156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0C8E-3AFD-4DD2-9CCF-049184FE2247}" type="datetime1">
              <a:rPr lang="en-US" smtClean="0"/>
              <a:t>10/12/2019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D16AA5-F103-4FDC-B1F3-997EC82B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56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141B-7D24-4EDA-9962-52CCF8A8F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 SemiBold SemiConden" panose="020B0502040204020203" pitchFamily="34" charset="0"/>
              </a:rPr>
              <a:t>LSTM Confusion Matrix</a:t>
            </a:r>
            <a:endParaRPr lang="en-US" sz="4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4EF682-0511-4C38-B8D2-B96202FC9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778" y="2380847"/>
            <a:ext cx="9628794" cy="3531405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29E91ED-A5E4-47AB-8E93-767EB4C59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B1F3-AE66-4E65-84BC-7652470B8446}" type="datetime1">
              <a:rPr lang="en-US" smtClean="0"/>
              <a:t>10/12/2019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B6579-DE19-429E-AFC8-680CDE68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014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519B-C29A-4BE7-97A6-6821D58B2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274" y="153192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Bahnschrift SemiBold SemiConden" panose="020B0502040204020203" pitchFamily="34" charset="0"/>
              </a:rPr>
              <a:t>Pretrained CNN Model:			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321AA94-84B7-4517-AC27-0825450F4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62879" y="1979932"/>
            <a:ext cx="1836434" cy="389443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D162E7-4C76-41EB-95FD-F561C5558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077" y="1478755"/>
            <a:ext cx="1801304" cy="4896788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3030A42-AE67-4BE8-A91E-A2819240C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9E77-6A28-481A-B753-0E029D78EADA}" type="datetime1">
              <a:rPr lang="en-US" smtClean="0"/>
              <a:t>10/12/2019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C1C5248-D351-4AC3-B041-DC001715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32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37D79-08BF-4536-B55D-FE1B9486A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 SemiBold SemiConden" panose="020B0502040204020203" pitchFamily="34" charset="0"/>
              </a:rPr>
              <a:t>Data Argumentation: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C81F77-88D8-41DA-B823-1AB2C9948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6510" y="2120900"/>
            <a:ext cx="4265330" cy="40513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62014C5-010D-49EA-9A7A-122E45F6C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8E85-CFAF-4DA9-97BB-CC47DD1A2B34}" type="datetime1">
              <a:rPr lang="en-US" smtClean="0"/>
              <a:t>10/12/2019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C327F-68ED-4E47-A62A-44616141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66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02177-376E-4735-AC85-177ADED9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Bahnschrift SemiBold SemiConden" panose="020B0502040204020203" pitchFamily="34" charset="0"/>
              </a:rPr>
              <a:t>Pretrained CNN’s Summary</a:t>
            </a:r>
            <a:endParaRPr lang="en-US" sz="4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8C0D83-B742-45E3-8A67-7A6DAC044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789" y="1690687"/>
            <a:ext cx="3402874" cy="51233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295C24-6FCD-4937-84CB-E3A015ADA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306" y="1690687"/>
            <a:ext cx="5191850" cy="44011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5F79B13-1705-4DBB-9EF6-18CB994D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5ECE-2A0F-4EA3-974B-60F402B7F838}" type="datetime1">
              <a:rPr lang="en-US" smtClean="0"/>
              <a:t>10/12/2019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7AC04-E884-4A47-B7C3-C7AC0F71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49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18426-A489-4881-A350-FD712D33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72718"/>
          </a:xfrm>
        </p:spPr>
        <p:txBody>
          <a:bodyPr>
            <a:normAutofit/>
          </a:bodyPr>
          <a:lstStyle/>
          <a:p>
            <a:r>
              <a:rPr lang="en-US" b="1" cap="none" dirty="0"/>
              <a:t>Every</a:t>
            </a:r>
            <a:r>
              <a:rPr lang="en-US" b="1" dirty="0"/>
              <a:t> </a:t>
            </a:r>
            <a:r>
              <a:rPr lang="en-US" b="1" cap="none" dirty="0"/>
              <a:t>Layer</a:t>
            </a:r>
            <a:r>
              <a:rPr lang="en-US" b="1" dirty="0"/>
              <a:t> </a:t>
            </a:r>
            <a:r>
              <a:rPr lang="en-US" b="1" cap="none" dirty="0"/>
              <a:t>Activation</a:t>
            </a:r>
            <a:r>
              <a:rPr lang="en-US" b="1" dirty="0"/>
              <a:t>: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1EA34A-F588-474C-9B7F-3FBC78D8D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1632568"/>
            <a:ext cx="2591678" cy="253984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8B22E-12CE-4346-A53D-9198A564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B476-2785-496B-B056-70BB775AA458}" type="datetime1">
              <a:rPr lang="en-US" smtClean="0"/>
              <a:t>10/12/2019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D3FDD-E845-46E3-A337-B10B7EF3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2D04E3-90A0-423F-A75B-0EE3086C9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52" y="4147629"/>
            <a:ext cx="2591677" cy="25052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C79999-A810-4CC2-96CA-5222270B6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525" y="1657350"/>
            <a:ext cx="5133974" cy="498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4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EF761-CB03-455A-8F2C-48C227F95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688774" cy="833306"/>
          </a:xfrm>
        </p:spPr>
        <p:txBody>
          <a:bodyPr>
            <a:normAutofit/>
          </a:bodyPr>
          <a:lstStyle/>
          <a:p>
            <a:r>
              <a:rPr lang="en-US" sz="4800" cap="none" dirty="0">
                <a:latin typeface="Bahnschrift SemiBold SemiConden" panose="020B0502040204020203" pitchFamily="34" charset="0"/>
              </a:rPr>
              <a:t>Types of Forgery: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E41F6E-0A83-4B63-A591-9F3EA32477D9}"/>
              </a:ext>
            </a:extLst>
          </p:cNvPr>
          <p:cNvSpPr txBox="1"/>
          <p:nvPr/>
        </p:nvSpPr>
        <p:spPr>
          <a:xfrm>
            <a:off x="1300294" y="2197916"/>
            <a:ext cx="436850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Bahnschrift SemiBold SemiConden" panose="020B0502040204020203" pitchFamily="34" charset="0"/>
              </a:rPr>
              <a:t>Retouching </a:t>
            </a:r>
          </a:p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Bahnschrift SemiBold SemiConden" panose="020B0502040204020203" pitchFamily="34" charset="0"/>
              </a:rPr>
              <a:t>Image Splicing(Copy-Paste) </a:t>
            </a:r>
          </a:p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Bahnschrift SemiBold SemiConden" panose="020B0502040204020203" pitchFamily="34" charset="0"/>
              </a:rPr>
              <a:t>Image Cloning(Copy-Move)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BECBC5-CE50-4818-898E-FD132DBA9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9BC0-B195-4DF7-A5E3-9DC06E821CB8}" type="datetime1">
              <a:rPr lang="en-US" smtClean="0"/>
              <a:t>10/12/2019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B4D62-81D0-4F33-B9E8-E942A1C24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79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1231-08F0-440D-A83A-CA3BD084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>
                <a:latin typeface="Bahnschrift SemiBold SemiConden" panose="020B0502040204020203" pitchFamily="34" charset="0"/>
              </a:rPr>
              <a:t>Pretrained CNN’s Confusion Matrix:		</a:t>
            </a:r>
            <a:endParaRPr lang="en-US" sz="4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C077BE-4E32-470C-9389-08D4D9739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887" y="2380847"/>
            <a:ext cx="9552576" cy="3531405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6D4417E-10FE-485D-B4BB-594087E9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C636-B663-4506-9ABE-5325C1A043ED}" type="datetime1">
              <a:rPr lang="en-US" smtClean="0"/>
              <a:t>10/12/2019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AFD4E-C663-443E-BFD0-BC8233CD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742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26DA-C6BC-4C8F-A244-E2884340F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246" y="399876"/>
            <a:ext cx="9051211" cy="975919"/>
          </a:xfrm>
        </p:spPr>
        <p:txBody>
          <a:bodyPr>
            <a:normAutofit/>
          </a:bodyPr>
          <a:lstStyle/>
          <a:p>
            <a:r>
              <a:rPr lang="en-US" sz="4800" cap="none" dirty="0">
                <a:latin typeface="Bahnschrift SemiBold SemiConden" panose="020B0502040204020203" pitchFamily="34" charset="0"/>
              </a:rPr>
              <a:t>Gray Scaling: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C7B925-6A6C-4180-ABDB-431C1FB6A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5176" y="2120900"/>
            <a:ext cx="2747998" cy="405130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55456A-6B6D-476D-A096-8278687B7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A188-50E2-41D3-89FB-D982694F57BC}" type="datetime1">
              <a:rPr lang="en-US" smtClean="0"/>
              <a:t>10/12/2019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3B443-4A18-4A2E-B784-3834CB3E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48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122E-F975-4DCA-8428-08D23EB29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218" y="354893"/>
            <a:ext cx="9336437" cy="975919"/>
          </a:xfrm>
        </p:spPr>
        <p:txBody>
          <a:bodyPr>
            <a:normAutofit/>
          </a:bodyPr>
          <a:lstStyle/>
          <a:p>
            <a:r>
              <a:rPr lang="en-US" sz="4800" cap="none" dirty="0">
                <a:latin typeface="Bahnschrift SemiBold SemiConden" panose="020B0502040204020203" pitchFamily="34" charset="0"/>
              </a:rPr>
              <a:t>Model Accuracy: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EEFC1F-0269-43F7-A941-D7A81FBD0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6475" y="1415521"/>
            <a:ext cx="7019925" cy="5137679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39A478-3E32-4EF6-B3CD-78D0B1067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3250-3BC7-4997-93C4-1F0E353529CF}" type="datetime1">
              <a:rPr lang="en-US" smtClean="0"/>
              <a:t>10/12/2019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0EC9F-5065-4B34-94B8-544698E3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098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66B7B-D3E3-4DFE-8A90-BB218E00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760077" cy="820293"/>
          </a:xfrm>
        </p:spPr>
        <p:txBody>
          <a:bodyPr>
            <a:normAutofit/>
          </a:bodyPr>
          <a:lstStyle/>
          <a:p>
            <a:r>
              <a:rPr lang="en-US" sz="4800" dirty="0"/>
              <a:t>Pre trained model code: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0B7497-9C11-47DF-8E11-3B19C07DF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0423" y="738544"/>
            <a:ext cx="6581775" cy="611945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54285-B180-4BC8-9951-1B32ED87B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B476-2785-496B-B056-70BB775AA458}" type="datetime1">
              <a:rPr lang="en-US" smtClean="0"/>
              <a:t>10/12/2019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45AFA-9AF9-4CD8-97BB-6AAFC13C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816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C0E2A-EA9E-4140-9DB1-4D21C3C49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24891"/>
            <a:ext cx="9407652" cy="858393"/>
          </a:xfrm>
        </p:spPr>
        <p:txBody>
          <a:bodyPr>
            <a:normAutofit/>
          </a:bodyPr>
          <a:lstStyle/>
          <a:p>
            <a:r>
              <a:rPr lang="en-US" sz="4800" dirty="0"/>
              <a:t>Pre trained model code Accuracy: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22229D-AF3D-400E-B2B6-07E86AAAE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675" y="1880171"/>
            <a:ext cx="9648825" cy="38957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94E7D-58E3-4F50-BC93-D93EEB16F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B476-2785-496B-B056-70BB775AA458}" type="datetime1">
              <a:rPr lang="en-US" smtClean="0"/>
              <a:t>10/12/2019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5EC70-AB5F-4B0B-B5D3-F7EB92C4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052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2335-DABA-44EC-8F4F-77011361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 SemiBold SemiConden" panose="020B0502040204020203" pitchFamily="34" charset="0"/>
              </a:rPr>
              <a:t>All Model Accuracy Table: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BC2BED-118E-4491-8E0B-DD5B41AEA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75" y="2788666"/>
            <a:ext cx="10058400" cy="2715768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486A87D-C53B-45A5-A0D0-12B2909E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07F6-8DA7-45C1-8E58-46C8F918E130}" type="datetime1">
              <a:rPr lang="en-US" smtClean="0"/>
              <a:t>10/12/2019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47062-FAE7-470D-B4E7-03FC0248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09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B1B6-6A86-4B23-9B31-56F5EA8D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9337" y="2741976"/>
            <a:ext cx="4133325" cy="1374047"/>
          </a:xfr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  <a:scene3d>
            <a:camera prst="orthographicFront"/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4">
                    <a:lumMod val="75000"/>
                  </a:schemeClr>
                </a:solidFill>
                <a:latin typeface="Bahnschrift SemiBold SemiConden" panose="020B0502040204020203" pitchFamily="34" charset="0"/>
              </a:rPr>
              <a:t>Thank you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45F414-B4DC-4C42-BB86-0F0113F30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91F9-1D86-4FC0-8F11-C9586BC35DF8}" type="datetime1">
              <a:rPr lang="en-US" smtClean="0"/>
              <a:t>10/12/2019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F4206-8368-4EB9-A394-EC9CBECB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0289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A1D28-D78D-4104-953A-0981D14B2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5318"/>
            <a:ext cx="9905998" cy="850084"/>
          </a:xfrm>
        </p:spPr>
        <p:txBody>
          <a:bodyPr>
            <a:normAutofit/>
          </a:bodyPr>
          <a:lstStyle/>
          <a:p>
            <a:r>
              <a:rPr lang="en-US" sz="4800" cap="none" dirty="0">
                <a:latin typeface="Bahnschrift SemiBold SemiConden" panose="020B0502040204020203" pitchFamily="34" charset="0"/>
              </a:rPr>
              <a:t>Image Retouching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3E3F6-AD8F-4E67-820A-8A985A36D038}"/>
              </a:ext>
            </a:extLst>
          </p:cNvPr>
          <p:cNvSpPr txBox="1"/>
          <p:nvPr/>
        </p:nvSpPr>
        <p:spPr>
          <a:xfrm>
            <a:off x="1143001" y="1168055"/>
            <a:ext cx="70567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Bahnschrift SemiBold SemiConden" panose="020B0502040204020203" pitchFamily="34" charset="0"/>
              </a:rPr>
              <a:t>One of the oldest types of image forgery. </a:t>
            </a:r>
          </a:p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Bahnschrift SemiBold SemiConden" panose="020B0502040204020203" pitchFamily="34" charset="0"/>
              </a:rPr>
              <a:t>Use to enhance or reduce image features.</a:t>
            </a:r>
          </a:p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Bahnschrift SemiBold SemiConden" panose="020B0502040204020203" pitchFamily="34" charset="0"/>
              </a:rPr>
              <a:t>Consider less dangerous types of image forgery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9C0893-B3CB-4C47-BC59-AE8514EFE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610" y="2832865"/>
            <a:ext cx="5884780" cy="31243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98D12-FF05-4382-80F5-553882DA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152F-4D0D-47E7-A1A9-4A69ADC759ED}" type="datetime1">
              <a:rPr lang="en-US" smtClean="0"/>
              <a:t>10/12/2019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BBE1D-BCBB-46D2-ACB2-FEF9C4D17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4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3FA5-BBD6-41F6-9E05-3B957C262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63" y="290819"/>
            <a:ext cx="10411436" cy="850084"/>
          </a:xfrm>
        </p:spPr>
        <p:txBody>
          <a:bodyPr>
            <a:normAutofit/>
          </a:bodyPr>
          <a:lstStyle/>
          <a:p>
            <a:r>
              <a:rPr lang="en-US" sz="4800" cap="none" dirty="0">
                <a:latin typeface="Bahnschrift SemiBold SemiConden" panose="020B0502040204020203" pitchFamily="34" charset="0"/>
              </a:rPr>
              <a:t>Image splicing(</a:t>
            </a:r>
            <a:r>
              <a:rPr lang="en-US" sz="4800" b="1" cap="none" dirty="0">
                <a:latin typeface="Bahnschrift SemiBold SemiConden" panose="020B0502040204020203" pitchFamily="34" charset="0"/>
              </a:rPr>
              <a:t>copy-paste)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1F54A9-A593-417F-A9C6-3A894208536B}"/>
              </a:ext>
            </a:extLst>
          </p:cNvPr>
          <p:cNvSpPr txBox="1"/>
          <p:nvPr/>
        </p:nvSpPr>
        <p:spPr>
          <a:xfrm>
            <a:off x="484528" y="1476462"/>
            <a:ext cx="112229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Bahnschrift SemiBold SemiConden" panose="020B0502040204020203" pitchFamily="34" charset="0"/>
              </a:rPr>
              <a:t>This technique is more aggressive than image retouching. </a:t>
            </a:r>
          </a:p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Bahnschrift SemiBold SemiConden" panose="020B0502040204020203" pitchFamily="34" charset="0"/>
              </a:rPr>
              <a:t>A composite of two or more images which are combined to create a fake image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D516DC-4CB1-46ED-9D87-28D18BE58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035" y="2543280"/>
            <a:ext cx="6543412" cy="402390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CB0E85-859A-4146-9B09-1EEEB5960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97A6-6D2D-41B2-B125-EB6305D87FD3}" type="datetime1">
              <a:rPr lang="en-US" smtClean="0"/>
              <a:t>10/12/2019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E5AA3-249B-4526-8FBD-9C6AD960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363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E11E6-A092-4FB7-995C-6FDD14EC1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681" y="299208"/>
            <a:ext cx="9965611" cy="975919"/>
          </a:xfrm>
        </p:spPr>
        <p:txBody>
          <a:bodyPr>
            <a:normAutofit/>
          </a:bodyPr>
          <a:lstStyle/>
          <a:p>
            <a:r>
              <a:rPr lang="en-US" sz="4800" cap="none" dirty="0">
                <a:latin typeface="Bahnschrift SemiBold SemiConden" panose="020B0502040204020203" pitchFamily="34" charset="0"/>
              </a:rPr>
              <a:t>Image Cloning(copy-move)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A652AF-4F58-4525-B9CB-BFF9CE0CD70F}"/>
              </a:ext>
            </a:extLst>
          </p:cNvPr>
          <p:cNvSpPr txBox="1"/>
          <p:nvPr/>
        </p:nvSpPr>
        <p:spPr>
          <a:xfrm>
            <a:off x="700131" y="1359017"/>
            <a:ext cx="107917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Bahnschrift SemiBold SemiConden" panose="020B0502040204020203" pitchFamily="34" charset="0"/>
              </a:rPr>
              <a:t>Copy move attack is more or less similar to image slicing. </a:t>
            </a:r>
          </a:p>
          <a:p>
            <a:pPr marL="457200" indent="-45720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Bahnschrift SemiBold SemiConden" panose="020B0502040204020203" pitchFamily="34" charset="0"/>
              </a:rPr>
              <a:t>Parts of the original image is copied, moved to desired location and pasted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C8B0E7-567D-4A74-AE14-203F0E5A4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823" y="2793053"/>
            <a:ext cx="7947184" cy="3182685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4F93BC-B6F8-47F3-9DD9-21EF2771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7504-F478-4E34-A78B-8A5869A8D9DE}" type="datetime1">
              <a:rPr lang="en-US" smtClean="0"/>
              <a:t>10/12/2019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4E6F7-CCB8-4632-B30A-13249E97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15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43C1-94D8-43A7-9AFE-B2B948C39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1"/>
            <a:ext cx="9905998" cy="900418"/>
          </a:xfrm>
        </p:spPr>
        <p:txBody>
          <a:bodyPr>
            <a:normAutofit/>
          </a:bodyPr>
          <a:lstStyle/>
          <a:p>
            <a:r>
              <a:rPr lang="en-US" sz="4800" cap="none" dirty="0">
                <a:latin typeface="Bahnschrift SemiBold SemiConden" panose="020B0502040204020203" pitchFamily="34" charset="0"/>
              </a:rPr>
              <a:t>Description: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59FE36-F790-4026-9F8A-F2E929122A00}"/>
              </a:ext>
            </a:extLst>
          </p:cNvPr>
          <p:cNvSpPr txBox="1"/>
          <p:nvPr/>
        </p:nvSpPr>
        <p:spPr>
          <a:xfrm>
            <a:off x="1673971" y="1987721"/>
            <a:ext cx="88825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SemiConden" panose="020B0502040204020203" pitchFamily="34" charset="0"/>
              </a:rPr>
              <a:t>We have proposed several methods for detecting forged images</a:t>
            </a:r>
          </a:p>
          <a:p>
            <a:r>
              <a:rPr lang="en-US" sz="2800" dirty="0">
                <a:latin typeface="Bahnschrift SemiBold SemiConden" panose="020B0502040204020203" pitchFamily="34" charset="0"/>
              </a:rPr>
              <a:t>using deep learning. Those are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SemiBold SemiConden" panose="020B0502040204020203" pitchFamily="34" charset="0"/>
              </a:rPr>
              <a:t>CNN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SemiBold SemiConden" panose="020B0502040204020203" pitchFamily="34" charset="0"/>
              </a:rPr>
              <a:t>GAN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SemiBold SemiConden" panose="020B0502040204020203" pitchFamily="34" charset="0"/>
              </a:rPr>
              <a:t>RNN CNN Hybrid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SemiBold SemiConden" panose="020B0502040204020203" pitchFamily="34" charset="0"/>
              </a:rPr>
              <a:t>LSTM CNN Hybrid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SemiBold SemiConden" panose="020B0502040204020203" pitchFamily="34" charset="0"/>
              </a:rPr>
              <a:t>Pretrained CNN</a:t>
            </a:r>
            <a:br>
              <a:rPr lang="en-US" sz="2800" dirty="0">
                <a:latin typeface="Bahnschrift SemiBold SemiConden" panose="020B0502040204020203" pitchFamily="34" charset="0"/>
              </a:rPr>
            </a:br>
            <a:endParaRPr lang="en-US" sz="2800" dirty="0">
              <a:latin typeface="Bahnschrift SemiBold SemiConden" panose="020B0502040204020203" pitchFamily="34" charset="0"/>
            </a:endParaRPr>
          </a:p>
          <a:p>
            <a:endParaRPr lang="en-US" sz="2800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5AA39E-F518-41CB-BE9D-B649E520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16B1-91AE-45C7-93D3-4EFAF41DE868}" type="datetime1">
              <a:rPr lang="en-US" smtClean="0"/>
              <a:t>10/12/2019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B464C-2A1B-4FB5-9FB4-5C9E4E7A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82C69-40BE-4922-BDA3-F1672B0C1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17196"/>
          </a:xfrm>
        </p:spPr>
        <p:txBody>
          <a:bodyPr>
            <a:normAutofit/>
          </a:bodyPr>
          <a:lstStyle/>
          <a:p>
            <a:r>
              <a:rPr lang="en-US" sz="4800" cap="none" dirty="0">
                <a:latin typeface="Bahnschrift SemiBold SemiConden" panose="020B0502040204020203" pitchFamily="34" charset="0"/>
              </a:rPr>
              <a:t>Typical Diagram of CNN: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45FAEA-B825-4830-A6BC-69CCD3EA7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1887523"/>
            <a:ext cx="9905997" cy="4392012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23C9CE-94BA-41A9-A784-EDB8B89D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4AE2-51BE-4EA9-B5EB-31BE002BD0A1}" type="datetime1">
              <a:rPr lang="en-US" smtClean="0"/>
              <a:t>10/12/2019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17B6E-C73E-4139-9B0D-06194A9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7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2276C-49B5-4C29-8AC0-047CFA3E5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529383" cy="1043031"/>
          </a:xfrm>
        </p:spPr>
        <p:txBody>
          <a:bodyPr>
            <a:normAutofit/>
          </a:bodyPr>
          <a:lstStyle/>
          <a:p>
            <a:r>
              <a:rPr lang="en-US" sz="4800" cap="none" dirty="0">
                <a:latin typeface="Bahnschrift SemiBold SemiConden" panose="020B0502040204020203" pitchFamily="34" charset="0"/>
              </a:rPr>
              <a:t>Layers of CNN: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E568A-6A64-44FB-9E35-53456C18C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6899"/>
            <a:ext cx="9905998" cy="3124201"/>
          </a:xfrm>
        </p:spPr>
        <p:txBody>
          <a:bodyPr>
            <a:normAutofit/>
          </a:bodyPr>
          <a:lstStyle/>
          <a:p>
            <a:pPr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Bahnschrift SemiBold SemiConden" panose="020B0502040204020203" pitchFamily="34" charset="0"/>
              </a:rPr>
              <a:t>Convolution layer</a:t>
            </a:r>
          </a:p>
          <a:p>
            <a:pPr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Bahnschrift SemiBold SemiConden" panose="020B0502040204020203" pitchFamily="34" charset="0"/>
              </a:rPr>
              <a:t>Pooling layer</a:t>
            </a:r>
          </a:p>
          <a:p>
            <a:pPr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Bahnschrift SemiBold SemiConden" panose="020B0502040204020203" pitchFamily="34" charset="0"/>
              </a:rPr>
              <a:t>RELU layer</a:t>
            </a:r>
          </a:p>
          <a:p>
            <a:pPr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Bahnschrift SemiBold SemiConden" panose="020B0502040204020203" pitchFamily="34" charset="0"/>
              </a:rPr>
              <a:t>Fully Connected Layer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68B0F-BBC4-4ABB-A6DA-10D918CC3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E36A1-BA3B-49DA-8A7B-AFFB0E92E127}" type="datetime1">
              <a:rPr lang="en-US" smtClean="0"/>
              <a:t>10/12/2019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8B254-FCEF-4CBC-9466-3D019024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64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506</TotalTime>
  <Words>428</Words>
  <Application>Microsoft Office PowerPoint</Application>
  <PresentationFormat>Widescreen</PresentationFormat>
  <Paragraphs>145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Bahnschrift SemiBold SemiConden</vt:lpstr>
      <vt:lpstr>Calibri</vt:lpstr>
      <vt:lpstr>Rockwell</vt:lpstr>
      <vt:lpstr>Rockwell Condensed</vt:lpstr>
      <vt:lpstr>Wingdings</vt:lpstr>
      <vt:lpstr>Wood Type</vt:lpstr>
      <vt:lpstr>PowerPoint Presentation</vt:lpstr>
      <vt:lpstr>What is image forgery? </vt:lpstr>
      <vt:lpstr>Types of Forgery:</vt:lpstr>
      <vt:lpstr>Image Retouching</vt:lpstr>
      <vt:lpstr>Image splicing(copy-paste)</vt:lpstr>
      <vt:lpstr>Image Cloning(copy-move)</vt:lpstr>
      <vt:lpstr>Description:</vt:lpstr>
      <vt:lpstr>Typical Diagram of CNN:</vt:lpstr>
      <vt:lpstr>Layers of CNN:</vt:lpstr>
      <vt:lpstr>Convolution Layer :</vt:lpstr>
      <vt:lpstr>Pooling layer:</vt:lpstr>
      <vt:lpstr>RELU layer:</vt:lpstr>
      <vt:lpstr>Fully Connected Layer:</vt:lpstr>
      <vt:lpstr>CNN Model:</vt:lpstr>
      <vt:lpstr>Feature Extraction:</vt:lpstr>
      <vt:lpstr>Model Summery:</vt:lpstr>
      <vt:lpstr>Accuracy &amp; Loss of CNN</vt:lpstr>
      <vt:lpstr>CNN’s Confusion Matrix</vt:lpstr>
      <vt:lpstr>General Adversarial Network(GAN):</vt:lpstr>
      <vt:lpstr>Layers of GAN :</vt:lpstr>
      <vt:lpstr>Accuracy &amp; Loss of GAN :</vt:lpstr>
      <vt:lpstr>GAN’s Confusion Matrix</vt:lpstr>
      <vt:lpstr>LSTM Chain Block:</vt:lpstr>
      <vt:lpstr>Accuracy &amp; Loss of LSTM :</vt:lpstr>
      <vt:lpstr>LSTM Confusion Matrix</vt:lpstr>
      <vt:lpstr>Pretrained CNN Model:   </vt:lpstr>
      <vt:lpstr>Data Argumentation:</vt:lpstr>
      <vt:lpstr>Pretrained CNN’s Summary</vt:lpstr>
      <vt:lpstr>Every Layer Activation:</vt:lpstr>
      <vt:lpstr>Pretrained CNN’s Confusion Matrix:  </vt:lpstr>
      <vt:lpstr>Gray Scaling:</vt:lpstr>
      <vt:lpstr>Model Accuracy:</vt:lpstr>
      <vt:lpstr>Pre trained model code:</vt:lpstr>
      <vt:lpstr>Pre trained model code Accuracy:</vt:lpstr>
      <vt:lpstr>All Model Accuracy Table: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Forgery detection using convolutional neural network</dc:title>
  <dc:creator>Rayed Hossain</dc:creator>
  <cp:lastModifiedBy>Rayed Hossain</cp:lastModifiedBy>
  <cp:revision>41</cp:revision>
  <dcterms:created xsi:type="dcterms:W3CDTF">2019-04-07T17:27:31Z</dcterms:created>
  <dcterms:modified xsi:type="dcterms:W3CDTF">2019-10-11T23:11:23Z</dcterms:modified>
</cp:coreProperties>
</file>