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4" r:id="rId1"/>
  </p:sldMasterIdLst>
  <p:notesMasterIdLst>
    <p:notesMasterId r:id="rId40"/>
  </p:notesMasterIdLst>
  <p:handoutMasterIdLst>
    <p:handoutMasterId r:id="rId41"/>
  </p:handoutMasterIdLst>
  <p:sldIdLst>
    <p:sldId id="403" r:id="rId2"/>
    <p:sldId id="404" r:id="rId3"/>
    <p:sldId id="349" r:id="rId4"/>
    <p:sldId id="350" r:id="rId5"/>
    <p:sldId id="351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9" r:id="rId20"/>
    <p:sldId id="370" r:id="rId21"/>
    <p:sldId id="371" r:id="rId22"/>
    <p:sldId id="372" r:id="rId23"/>
    <p:sldId id="407" r:id="rId24"/>
    <p:sldId id="408" r:id="rId25"/>
    <p:sldId id="409" r:id="rId26"/>
    <p:sldId id="410" r:id="rId27"/>
    <p:sldId id="427" r:id="rId28"/>
    <p:sldId id="428" r:id="rId29"/>
    <p:sldId id="429" r:id="rId30"/>
    <p:sldId id="430" r:id="rId31"/>
    <p:sldId id="431" r:id="rId32"/>
    <p:sldId id="434" r:id="rId33"/>
    <p:sldId id="435" r:id="rId34"/>
    <p:sldId id="397" r:id="rId35"/>
    <p:sldId id="389" r:id="rId36"/>
    <p:sldId id="390" r:id="rId37"/>
    <p:sldId id="401" r:id="rId38"/>
    <p:sldId id="436" r:id="rId3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itchFamily="-84" charset="0"/>
              </a:defRPr>
            </a:lvl1pPr>
          </a:lstStyle>
          <a:p>
            <a:pPr>
              <a:defRPr/>
            </a:pPr>
            <a:fld id="{E2589F0A-A323-4061-861F-4EF7CA7EC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ED0AD6-8DDF-4017-9B98-8D9CEE11E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3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0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2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2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7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5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7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4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2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4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39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47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969" y="697230"/>
            <a:ext cx="4589469" cy="34861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05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8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13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30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40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73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41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1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6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0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02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33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4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4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2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1/18/2022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1/18/2022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1/18/2022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80846"/>
            <a:ext cx="7854696" cy="1752600"/>
          </a:xfrm>
        </p:spPr>
        <p:txBody>
          <a:bodyPr/>
          <a:lstStyle/>
          <a:p>
            <a:pPr algn="ctr"/>
            <a:r>
              <a:rPr lang="en-US" dirty="0"/>
              <a:t>Course Instructor: </a:t>
            </a:r>
            <a:r>
              <a:rPr lang="en-US" dirty="0" err="1"/>
              <a:t>Nausheen</a:t>
            </a:r>
            <a:r>
              <a:rPr lang="en-US" dirty="0"/>
              <a:t> </a:t>
            </a:r>
            <a:r>
              <a:rPr lang="en-US" dirty="0" err="1"/>
              <a:t>Shoaib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810000"/>
            <a:ext cx="2519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Chapter #1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2563" y="1244374"/>
            <a:ext cx="7577137" cy="4530725"/>
          </a:xfrm>
        </p:spPr>
        <p:txBody>
          <a:bodyPr>
            <a:normAutofit lnSpcReduction="1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transfers control to the interrupt service routine generally, through the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vector</a:t>
            </a:r>
            <a:r>
              <a:rPr lang="en-US" dirty="0">
                <a:ea typeface="ＭＳ Ｐゴシック" charset="0"/>
                <a:cs typeface="ＭＳ Ｐゴシック" charset="0"/>
              </a:rPr>
              <a:t>, which contains the addresses of all the service routines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architecture must save the address of the interrupted instruction</a:t>
            </a:r>
          </a:p>
          <a:p>
            <a:pPr marL="0" indent="0">
              <a:buFont typeface="Monotype Sorts" charset="0"/>
              <a:buNone/>
              <a:defRPr/>
            </a:pPr>
            <a:endParaRPr lang="en-US" sz="800" i="1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trap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exception</a:t>
            </a:r>
            <a:r>
              <a:rPr lang="en-US" dirty="0">
                <a:ea typeface="ＭＳ Ｐゴシック" charset="0"/>
                <a:cs typeface="ＭＳ Ｐゴシック" charset="0"/>
              </a:rPr>
              <a:t> is a software-generated interrupt caused either by an error or a user request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 operating system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 driven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844550"/>
          </a:xfrm>
        </p:spPr>
        <p:txBody>
          <a:bodyPr/>
          <a:lstStyle/>
          <a:p>
            <a:pPr eaLnBrk="1" hangingPunct="1"/>
            <a:r>
              <a:rPr lang="en-US"/>
              <a:t>Interrupt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0437" y="1233488"/>
            <a:ext cx="7685087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operating system preserves the state of the CPU by storing registers and the program counter</a:t>
            </a:r>
          </a:p>
          <a:p>
            <a:endParaRPr lang="en-US" dirty="0"/>
          </a:p>
          <a:p>
            <a:r>
              <a:rPr lang="en-US" dirty="0"/>
              <a:t>Determines which type of interrupt has occurred: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vectored</a:t>
            </a:r>
            <a:r>
              <a:rPr lang="en-US" dirty="0"/>
              <a:t> interrupt system</a:t>
            </a:r>
          </a:p>
          <a:p>
            <a:pPr lvl="1"/>
            <a:endParaRPr lang="en-US" dirty="0"/>
          </a:p>
          <a:p>
            <a:r>
              <a:rPr lang="en-US" dirty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1134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I/O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531" y="1034143"/>
            <a:ext cx="8922237" cy="53775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Wait loop (contention for memory access)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At most one I/O request is outstanding at a time, no simultaneous I/O processing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System call </a:t>
            </a:r>
            <a:r>
              <a:rPr lang="en-US" dirty="0"/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endParaRPr lang="en-US" b="1" dirty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Device-status table </a:t>
            </a:r>
            <a:r>
              <a:rPr lang="en-US" dirty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br>
              <a:rPr lang="en-US" dirty="0"/>
            </a:b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51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4299" y="1233488"/>
            <a:ext cx="7704137" cy="54539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Used for high-speed I/O devices able to transmit information at close to memory speeds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Device controller transfers blocks of data from buffer storage directly to main memory without CPU intervention</a:t>
            </a:r>
          </a:p>
          <a:p>
            <a:endParaRPr lang="en-US" dirty="0"/>
          </a:p>
          <a:p>
            <a:r>
              <a:rPr lang="en-US" dirty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9" y="1856096"/>
            <a:ext cx="6411664" cy="253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917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Storage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620" y="794658"/>
            <a:ext cx="7675562" cy="5355772"/>
          </a:xfrm>
        </p:spPr>
        <p:txBody>
          <a:bodyPr>
            <a:normAutofit fontScale="92500"/>
          </a:bodyPr>
          <a:lstStyle/>
          <a:p>
            <a:r>
              <a:rPr lang="en-US" dirty="0"/>
              <a:t>Main memory – only large storage media that the CPU can access directly</a:t>
            </a:r>
          </a:p>
          <a:p>
            <a:pPr lvl="1">
              <a:buNone/>
            </a:pPr>
            <a:endParaRPr lang="en-US" b="1" dirty="0">
              <a:solidFill>
                <a:srgbClr val="3366FF"/>
              </a:solidFill>
            </a:endParaRPr>
          </a:p>
          <a:p>
            <a:r>
              <a:rPr lang="en-US" dirty="0"/>
              <a:t>Secondary storage – extension of main memory that provides large </a:t>
            </a:r>
            <a:r>
              <a:rPr lang="en-US" b="1" dirty="0">
                <a:solidFill>
                  <a:srgbClr val="3366FF"/>
                </a:solidFill>
              </a:rPr>
              <a:t>nonvolatile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storage capacity</a:t>
            </a:r>
          </a:p>
          <a:p>
            <a:endParaRPr lang="en-US" dirty="0"/>
          </a:p>
          <a:p>
            <a:r>
              <a:rPr lang="en-US" dirty="0"/>
              <a:t>Magnetic disks – rigid metal or glass platters covered with magnetic recording material </a:t>
            </a:r>
          </a:p>
          <a:p>
            <a:pPr lvl="1"/>
            <a:r>
              <a:rPr lang="en-US" dirty="0"/>
              <a:t>Disk surface is logically divided into </a:t>
            </a:r>
            <a:r>
              <a:rPr lang="en-US" b="1" dirty="0">
                <a:solidFill>
                  <a:srgbClr val="3366FF"/>
                </a:solidFill>
              </a:rPr>
              <a:t>tracks</a:t>
            </a:r>
            <a:r>
              <a:rPr lang="en-US" dirty="0"/>
              <a:t>, which are subdivided into </a:t>
            </a:r>
            <a:r>
              <a:rPr lang="en-US" b="1" dirty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3366FF"/>
                </a:solidFill>
              </a:rPr>
              <a:t>disk controller </a:t>
            </a:r>
            <a:r>
              <a:rPr lang="en-US" dirty="0"/>
              <a:t>determines the logical interaction between the device and the computer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Storage Hierarchy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535" y="1233488"/>
            <a:ext cx="776287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Storage systems organized in hierarchy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Volatility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Caching</a:t>
            </a:r>
            <a:r>
              <a:rPr lang="en-US" dirty="0"/>
              <a:t> – copying information into faster storage system; main memory can be viewed as a cache for secondary storage</a:t>
            </a:r>
          </a:p>
          <a:p>
            <a:endParaRPr lang="en-US" dirty="0"/>
          </a:p>
          <a:p>
            <a:r>
              <a:rPr lang="en-US" b="1" dirty="0">
                <a:solidFill>
                  <a:srgbClr val="3366FF"/>
                </a:solidFill>
              </a:rPr>
              <a:t>Device Driver </a:t>
            </a:r>
            <a:r>
              <a:rPr lang="en-US" dirty="0"/>
              <a:t>for each device controller to manage I/O</a:t>
            </a:r>
          </a:p>
          <a:p>
            <a:pPr lvl="1"/>
            <a:r>
              <a:rPr lang="en-US" dirty="0"/>
              <a:t>Provides uniform interface between controller and kernel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Storage-Device Hierarchy</a:t>
            </a:r>
          </a:p>
        </p:txBody>
      </p:sp>
      <p:pic>
        <p:nvPicPr>
          <p:cNvPr id="23555" name="Picture 1" descr="1_04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374775"/>
            <a:ext cx="5751512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528" y="29958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Caching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2771" y="1157288"/>
            <a:ext cx="7848600" cy="5243512"/>
          </a:xfrm>
        </p:spPr>
        <p:txBody>
          <a:bodyPr>
            <a:normAutofit/>
          </a:bodyPr>
          <a:lstStyle/>
          <a:p>
            <a:r>
              <a:rPr lang="en-US" dirty="0"/>
              <a:t>Important principle, performed at many levels in a computer (in hardware, operating system, software)</a:t>
            </a:r>
          </a:p>
          <a:p>
            <a:endParaRPr lang="en-US" sz="800" dirty="0"/>
          </a:p>
          <a:p>
            <a:r>
              <a:rPr lang="en-US" dirty="0"/>
              <a:t>Faster storage (cache) checked first to determine if information is there</a:t>
            </a:r>
          </a:p>
          <a:p>
            <a:pPr lvl="1"/>
            <a:r>
              <a:rPr lang="en-US" dirty="0"/>
              <a:t>If it is, information used directly from the cache (fast)</a:t>
            </a:r>
          </a:p>
          <a:p>
            <a:pPr lvl="1"/>
            <a:r>
              <a:rPr lang="en-US" dirty="0"/>
              <a:t>If not, data copied to cache and used there</a:t>
            </a:r>
          </a:p>
          <a:p>
            <a:pPr lvl="1"/>
            <a:endParaRPr lang="en-US" sz="800" dirty="0"/>
          </a:p>
          <a:p>
            <a:pPr>
              <a:buFont typeface="Monotype Sorts" pitchFamily="-84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47722" y="277813"/>
            <a:ext cx="7586662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Computer-System Architecture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478960" y="1233488"/>
            <a:ext cx="8229600" cy="4530725"/>
          </a:xfrm>
        </p:spPr>
        <p:txBody>
          <a:bodyPr>
            <a:normAutofit lnSpcReduction="10000"/>
          </a:bodyPr>
          <a:lstStyle/>
          <a:p>
            <a:pPr lvl="1"/>
            <a:endParaRPr lang="en-US" sz="800" dirty="0"/>
          </a:p>
          <a:p>
            <a:r>
              <a:rPr lang="en-US" b="1" dirty="0">
                <a:solidFill>
                  <a:srgbClr val="3366FF"/>
                </a:solidFill>
              </a:rPr>
              <a:t>Multiprocessors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systems growing in use and importance</a:t>
            </a:r>
          </a:p>
          <a:p>
            <a:pPr lvl="1"/>
            <a:r>
              <a:rPr lang="en-US" dirty="0"/>
              <a:t>Also known as </a:t>
            </a:r>
            <a:r>
              <a:rPr lang="en-US" b="1" dirty="0">
                <a:solidFill>
                  <a:srgbClr val="3366FF"/>
                </a:solidFill>
              </a:rPr>
              <a:t>parallel systems</a:t>
            </a:r>
            <a:r>
              <a:rPr lang="en-US" dirty="0"/>
              <a:t>, </a:t>
            </a:r>
            <a:r>
              <a:rPr lang="en-US" b="1" dirty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dirty="0"/>
              <a:t>Advantages include: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Increased reliability – graceful degradation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or </a:t>
            </a:r>
            <a:r>
              <a:rPr lang="en-US" b="1" dirty="0">
                <a:solidFill>
                  <a:srgbClr val="3366FF"/>
                </a:solidFill>
              </a:rPr>
              <a:t>fault tolerance</a:t>
            </a:r>
          </a:p>
          <a:p>
            <a:pPr lvl="1"/>
            <a:r>
              <a:rPr lang="en-US" dirty="0"/>
              <a:t>Two types: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Asymmetric Multiprocessing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>
                <a:solidFill>
                  <a:srgbClr val="3366FF"/>
                </a:solidFill>
              </a:rPr>
              <a:t>Symmetric Multiprocessing</a:t>
            </a:r>
          </a:p>
          <a:p>
            <a:pPr marL="1200150" lvl="2" indent="-342900">
              <a:buFont typeface="Webdings" pitchFamily="18" charset="2"/>
              <a:buNone/>
            </a:pPr>
            <a:endParaRPr lang="en-US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64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286" y="1153886"/>
            <a:ext cx="7598228" cy="45611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Mid1: 15%</a:t>
            </a:r>
          </a:p>
          <a:p>
            <a:endParaRPr lang="en-US" dirty="0"/>
          </a:p>
          <a:p>
            <a:r>
              <a:rPr lang="en-US" dirty="0"/>
              <a:t>Mid2: 15%</a:t>
            </a:r>
          </a:p>
          <a:p>
            <a:endParaRPr lang="en-US" dirty="0"/>
          </a:p>
          <a:p>
            <a:r>
              <a:rPr lang="en-US" dirty="0" err="1"/>
              <a:t>Quizes</a:t>
            </a:r>
            <a:r>
              <a:rPr lang="en-US" dirty="0"/>
              <a:t> + </a:t>
            </a:r>
            <a:r>
              <a:rPr lang="en-US" dirty="0" err="1"/>
              <a:t>Assignment+Projects</a:t>
            </a:r>
            <a:r>
              <a:rPr lang="en-US" dirty="0"/>
              <a:t>: 20%</a:t>
            </a:r>
          </a:p>
          <a:p>
            <a:endParaRPr lang="en-US" dirty="0"/>
          </a:p>
          <a:p>
            <a:r>
              <a:rPr lang="en-US" dirty="0"/>
              <a:t>Final: 50%</a:t>
            </a:r>
          </a:p>
          <a:p>
            <a:r>
              <a:rPr lang="en-US" b="1" dirty="0"/>
              <a:t>Book: </a:t>
            </a:r>
            <a:r>
              <a:rPr lang="en-US" i="1" dirty="0" err="1"/>
              <a:t>Opertaing</a:t>
            </a:r>
            <a:r>
              <a:rPr lang="en-US" i="1" dirty="0"/>
              <a:t> System Concepts by Abraham </a:t>
            </a:r>
            <a:r>
              <a:rPr lang="en-US" i="1" dirty="0" err="1"/>
              <a:t>Silberschatz</a:t>
            </a:r>
            <a:r>
              <a:rPr lang="en-US" i="1"/>
              <a:t> 10</a:t>
            </a:r>
            <a:r>
              <a:rPr lang="en-US" i="1" baseline="30000"/>
              <a:t>th</a:t>
            </a:r>
            <a:r>
              <a:rPr lang="en-US" i="1"/>
              <a:t> </a:t>
            </a:r>
            <a:r>
              <a:rPr lang="en-US" i="1" dirty="0"/>
              <a:t>Edition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457200" y="1176520"/>
            <a:ext cx="8229600" cy="4525963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</a:rPr>
              <a:t>UMA</a:t>
            </a:r>
            <a:r>
              <a:rPr lang="en-US" dirty="0"/>
              <a:t> and </a:t>
            </a:r>
            <a:r>
              <a:rPr lang="en-US" b="1" dirty="0">
                <a:solidFill>
                  <a:srgbClr val="3366FF"/>
                </a:solidFill>
              </a:rPr>
              <a:t>NUMA</a:t>
            </a:r>
            <a:r>
              <a:rPr lang="en-US" dirty="0"/>
              <a:t> architecture variations</a:t>
            </a:r>
          </a:p>
          <a:p>
            <a:r>
              <a:rPr lang="en-US" dirty="0"/>
              <a:t>Multi-chip and </a:t>
            </a:r>
            <a:r>
              <a:rPr lang="en-US" b="1" dirty="0" err="1">
                <a:solidFill>
                  <a:srgbClr val="3366FF"/>
                </a:solidFill>
              </a:rPr>
              <a:t>multicore</a:t>
            </a:r>
            <a:endParaRPr lang="en-US" b="1" dirty="0">
              <a:solidFill>
                <a:srgbClr val="3366FF"/>
              </a:solidFill>
            </a:endParaRPr>
          </a:p>
          <a:p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Dual-Core Design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2068992"/>
            <a:ext cx="83343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04813" y="3821373"/>
            <a:ext cx="8507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304808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Clustered Systems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272126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Like multiprocessor systems, but multiple systems working together</a:t>
            </a:r>
          </a:p>
          <a:p>
            <a:pPr lvl="1"/>
            <a:r>
              <a:rPr lang="en-US" dirty="0"/>
              <a:t>Usually sharing storage via a </a:t>
            </a:r>
            <a:r>
              <a:rPr lang="en-US" b="1" dirty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dirty="0"/>
              <a:t>Provides a </a:t>
            </a:r>
            <a:r>
              <a:rPr lang="en-US" b="1" dirty="0">
                <a:solidFill>
                  <a:srgbClr val="3366FF"/>
                </a:solidFill>
              </a:rPr>
              <a:t>high-availability</a:t>
            </a:r>
            <a:r>
              <a:rPr lang="en-US" b="1" dirty="0"/>
              <a:t> </a:t>
            </a:r>
            <a:r>
              <a:rPr lang="en-US" dirty="0"/>
              <a:t>service which survives failures</a:t>
            </a:r>
          </a:p>
          <a:p>
            <a:pPr lvl="2"/>
            <a:r>
              <a:rPr lang="en-US" b="1" dirty="0">
                <a:solidFill>
                  <a:srgbClr val="3366FF"/>
                </a:solidFill>
              </a:rPr>
              <a:t>Asymmetric clustering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has one machine in hot-standby mode</a:t>
            </a:r>
          </a:p>
          <a:p>
            <a:pPr lvl="2"/>
            <a:r>
              <a:rPr lang="en-US" b="1" dirty="0">
                <a:solidFill>
                  <a:srgbClr val="3366FF"/>
                </a:solidFill>
              </a:rPr>
              <a:t>Symmetric clustering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has multiple nodes running applications, monitoring </a:t>
            </a:r>
            <a:r>
              <a:rPr lang="en-US"/>
              <a:t>each other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/>
              <a:t>Clustered Systems</a:t>
            </a:r>
          </a:p>
        </p:txBody>
      </p:sp>
      <p:pic>
        <p:nvPicPr>
          <p:cNvPr id="30723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476" b="-3476"/>
          <a:stretch>
            <a:fillRect/>
          </a:stretch>
        </p:blipFill>
        <p:spPr>
          <a:xfrm>
            <a:off x="653136" y="1233488"/>
            <a:ext cx="8229600" cy="4530725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Operating System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Multiprogramming</a:t>
            </a:r>
            <a:r>
              <a:rPr lang="en-US" sz="1600" dirty="0"/>
              <a:t> needed for efficiency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Single user cannot keep CPU and I/O devices busy at all times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A subset of total jobs in system is kept in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One job selected and run via </a:t>
            </a:r>
            <a:r>
              <a:rPr lang="en-US" b="1" dirty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Timesharing </a:t>
            </a:r>
            <a:r>
              <a:rPr lang="en-US" sz="1600" dirty="0"/>
              <a:t>(</a:t>
            </a:r>
            <a:r>
              <a:rPr lang="en-US" b="1" dirty="0">
                <a:solidFill>
                  <a:srgbClr val="3366FF"/>
                </a:solidFill>
              </a:rPr>
              <a:t>multitasking</a:t>
            </a:r>
            <a:r>
              <a:rPr lang="en-US" sz="1600" dirty="0"/>
              <a:t>)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sz="1600" dirty="0"/>
              <a:t>is logical extension in which CPU switches jobs so frequently that users can interact with each job while it is running, creating </a:t>
            </a:r>
            <a:r>
              <a:rPr lang="en-US" b="1" dirty="0">
                <a:solidFill>
                  <a:srgbClr val="3366FF"/>
                </a:solidFill>
              </a:rPr>
              <a:t>interactive</a:t>
            </a:r>
            <a:r>
              <a:rPr lang="en-US" sz="1600" dirty="0"/>
              <a:t> computing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rgbClr val="3366FF"/>
                </a:solidFill>
              </a:rPr>
              <a:t>Response time </a:t>
            </a:r>
            <a:r>
              <a:rPr lang="en-US" sz="1600" dirty="0"/>
              <a:t>should be &lt; 1 second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/>
              <a:t>Each user has at least one program executing in memory </a:t>
            </a:r>
            <a:r>
              <a:rPr lang="en-US" sz="1600" dirty="0">
                <a:sym typeface="Wingdings 3" pitchFamily="18" charset="2"/>
              </a:rPr>
              <a:t></a:t>
            </a:r>
            <a:r>
              <a:rPr lang="en-US" b="1" dirty="0">
                <a:solidFill>
                  <a:srgbClr val="3366FF"/>
                </a:solidFill>
                <a:sym typeface="Wingdings 3" pitchFamily="18" charset="2"/>
              </a:rPr>
              <a:t>process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sym typeface="Wingdings 3" pitchFamily="18" charset="2"/>
              </a:rPr>
              <a:t>If several jobs ready to run at the same time  </a:t>
            </a:r>
            <a:r>
              <a:rPr lang="en-US" b="1" dirty="0">
                <a:solidFill>
                  <a:srgbClr val="3366FF"/>
                </a:solidFill>
                <a:sym typeface="Wingdings 3" pitchFamily="18" charset="2"/>
              </a:rPr>
              <a:t>CPU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>
                <a:sym typeface="Wingdings 3" pitchFamily="18" charset="2"/>
              </a:rPr>
              <a:t>If processes don</a:t>
            </a:r>
            <a:r>
              <a:rPr lang="ja-JP" altLang="en-US" sz="1600" dirty="0">
                <a:sym typeface="Wingdings 3" pitchFamily="18" charset="2"/>
              </a:rPr>
              <a:t>’</a:t>
            </a:r>
            <a:r>
              <a:rPr lang="en-US" altLang="ja-JP" sz="1600" dirty="0">
                <a:sym typeface="Wingdings 3" pitchFamily="18" charset="2"/>
              </a:rPr>
              <a:t>t fit in memory, </a:t>
            </a:r>
            <a:r>
              <a:rPr lang="en-US" altLang="ja-JP" b="1" dirty="0">
                <a:solidFill>
                  <a:srgbClr val="3366FF"/>
                </a:solidFill>
                <a:sym typeface="Wingdings 3" pitchFamily="18" charset="2"/>
              </a:rPr>
              <a:t>swapping</a:t>
            </a:r>
            <a:r>
              <a:rPr lang="en-US" altLang="ja-JP" sz="1600" dirty="0">
                <a:sym typeface="Wingdings 3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>
                <a:solidFill>
                  <a:srgbClr val="3366FF"/>
                </a:solidFill>
                <a:sym typeface="Wingdings 3" pitchFamily="18" charset="2"/>
              </a:rPr>
              <a:t>Virtual memory </a:t>
            </a:r>
            <a:r>
              <a:rPr lang="en-US" sz="1600" dirty="0">
                <a:sym typeface="Wingdings 3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3164642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/>
              <a:t>Memory Layout for Multiprogrammed System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44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Operating-System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</a:rPr>
              <a:t>Dual-mode </a:t>
            </a:r>
            <a:r>
              <a:rPr lang="en-US" sz="1600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</a:rPr>
              <a:t>User mode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sz="1600" b="1" dirty="0">
                <a:solidFill>
                  <a:srgbClr val="3366FF"/>
                </a:solidFill>
              </a:rPr>
              <a:t>Mode bit </a:t>
            </a:r>
            <a:r>
              <a:rPr lang="en-US" sz="1600" dirty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Some instructions designated as </a:t>
            </a:r>
            <a:r>
              <a:rPr lang="en-US" sz="1600" b="1" dirty="0">
                <a:solidFill>
                  <a:srgbClr val="3366FF"/>
                </a:solidFill>
              </a:rPr>
              <a:t>privileged</a:t>
            </a:r>
            <a:r>
              <a:rPr lang="en-US" sz="1600" dirty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Increasingly CPUs support multi-mode operations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i.e. </a:t>
            </a:r>
            <a:r>
              <a:rPr lang="en-US" sz="1600" b="1" dirty="0">
                <a:solidFill>
                  <a:srgbClr val="3366FF"/>
                </a:solidFill>
              </a:rPr>
              <a:t>virtual machine manager 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3366FF"/>
                </a:solidFill>
              </a:rPr>
              <a:t>VMM</a:t>
            </a:r>
            <a:r>
              <a:rPr lang="en-US" sz="1600" dirty="0"/>
              <a:t>) mode for guest </a:t>
            </a:r>
            <a:r>
              <a:rPr lang="en-US" sz="1600" b="1" dirty="0">
                <a:solidFill>
                  <a:srgbClr val="3366FF"/>
                </a:solidFill>
              </a:rPr>
              <a:t>VMs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366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277813"/>
            <a:ext cx="84153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Transition from User to Kernel Mode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/>
              <a:t>Timer to prevent infinite loop / process hogging resources</a:t>
            </a:r>
          </a:p>
          <a:p>
            <a:pPr lvl="1"/>
            <a:r>
              <a:rPr lang="en-US"/>
              <a:t>Set interrupt after specific period</a:t>
            </a:r>
          </a:p>
          <a:p>
            <a:pPr lvl="1"/>
            <a:r>
              <a:rPr lang="en-US"/>
              <a:t>Operating system decrements counter</a:t>
            </a:r>
          </a:p>
          <a:p>
            <a:pPr lvl="1"/>
            <a:r>
              <a:rPr lang="en-US"/>
              <a:t>When counter zero generate an interrupt</a:t>
            </a:r>
          </a:p>
          <a:p>
            <a:pPr lvl="1"/>
            <a:r>
              <a:rPr lang="en-US"/>
              <a:t>Set up before scheduling process to regain control or terminate program that exceeds allotted time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581400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812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Process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process is a program in execution. It is a unit of work within the system. Program is a </a:t>
            </a:r>
            <a:r>
              <a:rPr lang="en-US" b="1" i="1" dirty="0"/>
              <a:t>passive entity</a:t>
            </a:r>
            <a:r>
              <a:rPr lang="en-US" dirty="0"/>
              <a:t>, process is </a:t>
            </a:r>
            <a:r>
              <a:rPr lang="en-US" dirty="0">
                <a:solidFill>
                  <a:srgbClr val="000000"/>
                </a:solidFill>
              </a:rPr>
              <a:t>an </a:t>
            </a:r>
            <a:r>
              <a:rPr lang="en-US" b="1" i="1" dirty="0">
                <a:solidFill>
                  <a:srgbClr val="000000"/>
                </a:solidFill>
              </a:rPr>
              <a:t>active entity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Initialization data</a:t>
            </a:r>
          </a:p>
          <a:p>
            <a:pPr>
              <a:lnSpc>
                <a:spcPct val="90000"/>
              </a:lnSpc>
            </a:pPr>
            <a:endParaRPr lang="en-US" sz="2800" b="1" dirty="0"/>
          </a:p>
          <a:p>
            <a:pPr>
              <a:lnSpc>
                <a:spcPct val="90000"/>
              </a:lnSpc>
            </a:pPr>
            <a:r>
              <a:rPr lang="en-US" sz="2800" b="1" dirty="0"/>
              <a:t>Program counter (PC): </a:t>
            </a:r>
            <a:r>
              <a:rPr lang="en-US" sz="2800" dirty="0"/>
              <a:t>Contains the address of an instruction to be fetched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Single-threaded process has one </a:t>
            </a:r>
            <a:r>
              <a:rPr lang="en-US" b="1" dirty="0">
                <a:solidFill>
                  <a:srgbClr val="3366FF"/>
                </a:solidFill>
              </a:rPr>
              <a:t>program counter</a:t>
            </a:r>
            <a:r>
              <a:rPr lang="en-US" sz="2000" b="1" dirty="0">
                <a:solidFill>
                  <a:srgbClr val="3366FF"/>
                </a:solidFill>
              </a:rPr>
              <a:t> </a:t>
            </a:r>
            <a:r>
              <a:rPr lang="en-US" dirty="0"/>
              <a:t>specifying location of next instruction to execute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35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Process Management Activities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dirty="0"/>
              <a:t>     </a:t>
            </a:r>
          </a:p>
          <a:p>
            <a:r>
              <a:rPr lang="en-US" dirty="0"/>
              <a:t>Creating and deleting both user and system processes</a:t>
            </a:r>
          </a:p>
          <a:p>
            <a:endParaRPr lang="en-US" dirty="0"/>
          </a:p>
          <a:p>
            <a:r>
              <a:rPr lang="en-US" dirty="0"/>
              <a:t>Suspending and resuming processes</a:t>
            </a:r>
          </a:p>
          <a:p>
            <a:endParaRPr lang="en-US" dirty="0"/>
          </a:p>
          <a:p>
            <a:r>
              <a:rPr lang="en-US" dirty="0"/>
              <a:t>process synchronization</a:t>
            </a:r>
          </a:p>
          <a:p>
            <a:endParaRPr lang="en-US" dirty="0"/>
          </a:p>
          <a:p>
            <a:r>
              <a:rPr lang="en-US" dirty="0"/>
              <a:t>process communication</a:t>
            </a:r>
          </a:p>
          <a:p>
            <a:endParaRPr lang="en-US" dirty="0"/>
          </a:p>
          <a:p>
            <a:r>
              <a:rPr lang="en-US" dirty="0"/>
              <a:t>deadlock handling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The operating system is responsible for the following activities in connection with process management:</a:t>
            </a:r>
          </a:p>
        </p:txBody>
      </p:sp>
    </p:spTree>
    <p:extLst>
      <p:ext uri="{BB962C8B-B14F-4D97-AF65-F5344CB8AC3E}">
        <p14:creationId xmlns:p14="http://schemas.microsoft.com/office/powerpoint/2010/main" val="1092448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Memory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54925" cy="4530725"/>
          </a:xfrm>
        </p:spPr>
        <p:txBody>
          <a:bodyPr>
            <a:normAutofit/>
          </a:bodyPr>
          <a:lstStyle/>
          <a:p>
            <a:pPr lvl="1"/>
            <a:endParaRPr lang="en-US" sz="800" dirty="0"/>
          </a:p>
          <a:p>
            <a:r>
              <a:rPr lang="en-US" dirty="0"/>
              <a:t>Memory management activities</a:t>
            </a:r>
          </a:p>
          <a:p>
            <a:pPr lvl="1"/>
            <a:r>
              <a:rPr lang="en-US" dirty="0"/>
              <a:t>Keeping track of which parts of memory are currently being used and by whom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Deciding which processes (or parts thereof) and data to move into and out of memory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2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0813" y="2778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535113"/>
            <a:ext cx="7867650" cy="4159250"/>
          </a:xfrm>
        </p:spPr>
        <p:txBody>
          <a:bodyPr/>
          <a:lstStyle/>
          <a:p>
            <a:r>
              <a:rPr lang="en-US" dirty="0"/>
              <a:t>A program that acts as an intermediary between a user of a computer and the computer hardware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Storage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</p:spPr>
        <p:txBody>
          <a:bodyPr>
            <a:normAutofit lnSpcReduction="10000"/>
          </a:bodyPr>
          <a:lstStyle/>
          <a:p>
            <a:pPr lvl="2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OS activities include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Primitives to manipulate files and </a:t>
            </a:r>
            <a:r>
              <a:rPr lang="en-US" dirty="0" err="1"/>
              <a:t>dirs</a:t>
            </a:r>
            <a:endParaRPr lang="en-US" dirty="0"/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Mapping files onto secondary storage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60403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Mass-Storage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7"/>
            <a:ext cx="7575550" cy="53310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OS activities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Free-space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Storage allocation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Disk scheduling</a:t>
            </a:r>
          </a:p>
          <a:p>
            <a:pPr lvl="1"/>
            <a:endParaRPr lang="en-US" dirty="0"/>
          </a:p>
          <a:p>
            <a:r>
              <a:rPr lang="en-US" dirty="0"/>
              <a:t>Some storage need not be fast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Tertiary storage includes optical storage, magnetic tape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Still must be managed – by OS or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Varies between WORM (write-once, read-many-times) and RW (read-write)</a:t>
            </a:r>
          </a:p>
        </p:txBody>
      </p:sp>
    </p:spTree>
    <p:extLst>
      <p:ext uri="{BB962C8B-B14F-4D97-AF65-F5344CB8AC3E}">
        <p14:creationId xmlns:p14="http://schemas.microsoft.com/office/powerpoint/2010/main" val="396461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I/O Subsystem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3663" cy="45307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I/O subsystem responsible for</a:t>
            </a:r>
          </a:p>
          <a:p>
            <a:pPr lvl="1"/>
            <a:r>
              <a:rPr lang="en-US" dirty="0"/>
              <a:t>Memory management of I/O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caching (storing parts of data in faster storage for performance)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spooling (the overlapping of output of one job with input of other jobs)</a:t>
            </a:r>
          </a:p>
        </p:txBody>
      </p:sp>
    </p:spTree>
    <p:extLst>
      <p:ext uri="{BB962C8B-B14F-4D97-AF65-F5344CB8AC3E}">
        <p14:creationId xmlns:p14="http://schemas.microsoft.com/office/powerpoint/2010/main" val="809542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Protection and Security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Protection </a:t>
            </a:r>
            <a:r>
              <a:rPr lang="en-US" dirty="0"/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</a:rPr>
              <a:t>Security </a:t>
            </a:r>
            <a:r>
              <a:rPr lang="en-US" dirty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86875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/>
              <a:t>Computing Environments – Distributed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/>
              <a:t>Distributed</a:t>
            </a:r>
          </a:p>
          <a:p>
            <a:pPr lvl="1"/>
            <a:r>
              <a:rPr lang="en-US" dirty="0"/>
              <a:t>Collection of separate, possibly heterogeneous, systems networked together</a:t>
            </a:r>
          </a:p>
          <a:p>
            <a:pPr lvl="2"/>
            <a:r>
              <a:rPr lang="en-US" b="1" dirty="0">
                <a:solidFill>
                  <a:srgbClr val="3366FF"/>
                </a:solidFill>
              </a:rPr>
              <a:t>Network</a:t>
            </a:r>
            <a:r>
              <a:rPr lang="en-US" dirty="0"/>
              <a:t> is a communications path, </a:t>
            </a:r>
          </a:p>
          <a:p>
            <a:pPr lvl="3"/>
            <a:endParaRPr lang="en-US" b="1" dirty="0">
              <a:solidFill>
                <a:srgbClr val="3366FF"/>
              </a:solidFill>
            </a:endParaRPr>
          </a:p>
          <a:p>
            <a:pPr lvl="3"/>
            <a:r>
              <a:rPr lang="en-US" b="1" dirty="0">
                <a:solidFill>
                  <a:srgbClr val="3366FF"/>
                </a:solidFill>
              </a:rPr>
              <a:t>Local Area Network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LAN</a:t>
            </a:r>
            <a:r>
              <a:rPr lang="en-US" dirty="0"/>
              <a:t>)</a:t>
            </a:r>
          </a:p>
          <a:p>
            <a:pPr lvl="3"/>
            <a:endParaRPr lang="en-US" b="1" dirty="0">
              <a:solidFill>
                <a:srgbClr val="3366FF"/>
              </a:solidFill>
            </a:endParaRPr>
          </a:p>
          <a:p>
            <a:pPr lvl="3"/>
            <a:r>
              <a:rPr lang="en-US" b="1" dirty="0">
                <a:solidFill>
                  <a:srgbClr val="3366FF"/>
                </a:solidFill>
              </a:rPr>
              <a:t>Wide Area Network </a:t>
            </a:r>
            <a:r>
              <a:rPr lang="en-US" dirty="0"/>
              <a:t>(</a:t>
            </a:r>
            <a:r>
              <a:rPr lang="en-US" b="1" dirty="0">
                <a:solidFill>
                  <a:srgbClr val="3366FF"/>
                </a:solidFill>
              </a:rPr>
              <a:t>WAN</a:t>
            </a:r>
            <a:r>
              <a:rPr lang="en-US" dirty="0"/>
              <a:t>)</a:t>
            </a:r>
          </a:p>
          <a:p>
            <a:pPr lvl="3"/>
            <a:endParaRPr lang="en-US" dirty="0"/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Network Operating System </a:t>
            </a:r>
            <a:r>
              <a:rPr lang="en-US" dirty="0"/>
              <a:t>provides features between systems across network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763" y="277813"/>
            <a:ext cx="7615237" cy="576262"/>
          </a:xfrm>
        </p:spPr>
        <p:txBody>
          <a:bodyPr/>
          <a:lstStyle/>
          <a:p>
            <a:pPr eaLnBrk="1" hangingPunct="1"/>
            <a:r>
              <a:rPr lang="en-US" sz="2800" dirty="0"/>
              <a:t>Computing Environments – Client-Server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827088" y="1277938"/>
            <a:ext cx="7351712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dirty="0">
                <a:latin typeface="Helvetica" pitchFamily="-84" charset="0"/>
              </a:rPr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>
                <a:latin typeface="Helvetica" pitchFamily="-84" charset="0"/>
              </a:rPr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>
                <a:latin typeface="Helvetica" pitchFamily="-84" charset="0"/>
              </a:rPr>
              <a:t>Many systems now </a:t>
            </a:r>
            <a:r>
              <a:rPr kumimoji="1" lang="en-US" b="1" dirty="0">
                <a:solidFill>
                  <a:srgbClr val="3366FF"/>
                </a:solidFill>
                <a:latin typeface="Helvetica" pitchFamily="-84" charset="0"/>
              </a:rPr>
              <a:t>servers</a:t>
            </a:r>
            <a:r>
              <a:rPr kumimoji="1" lang="en-US" dirty="0">
                <a:latin typeface="Helvetica" pitchFamily="-84" charset="0"/>
              </a:rPr>
              <a:t>, responding to requests generated by </a:t>
            </a:r>
            <a:r>
              <a:rPr kumimoji="1" lang="en-US" b="1" dirty="0">
                <a:solidFill>
                  <a:srgbClr val="3366FF"/>
                </a:solidFill>
                <a:latin typeface="Helvetica" pitchFamily="-84" charset="0"/>
              </a:rPr>
              <a:t>clients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2756848"/>
            <a:ext cx="4421874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800"/>
              <a:t>Computing Environments - Peer-to-Peer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3488"/>
            <a:ext cx="5308600" cy="4530725"/>
          </a:xfrm>
        </p:spPr>
        <p:txBody>
          <a:bodyPr>
            <a:normAutofit/>
          </a:bodyPr>
          <a:lstStyle/>
          <a:p>
            <a:r>
              <a:rPr lang="en-US" dirty="0"/>
              <a:t>Another model of distributed system</a:t>
            </a:r>
          </a:p>
          <a:p>
            <a:endParaRPr lang="en-US" dirty="0"/>
          </a:p>
          <a:p>
            <a:r>
              <a:rPr lang="en-US" dirty="0"/>
              <a:t>P2P does not distinguish clients and servers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7" y="1195673"/>
            <a:ext cx="3848668" cy="358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400"/>
              <a:t>Computing Environments – Cloud Computing</a:t>
            </a:r>
          </a:p>
        </p:txBody>
      </p:sp>
      <p:pic>
        <p:nvPicPr>
          <p:cNvPr id="3074" name="Picture 2" descr="https://upload.wikimedia.org/wikipedia/commons/thumb/3/3c/Cloud_computing_layers.png/300px-Cloud_computing_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46" y="1241947"/>
            <a:ext cx="5827594" cy="48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58863" y="73025"/>
            <a:ext cx="8229600" cy="576263"/>
          </a:xfrm>
        </p:spPr>
        <p:txBody>
          <a:bodyPr/>
          <a:lstStyle/>
          <a:p>
            <a:r>
              <a:rPr lang="en-US" altLang="en-US" sz="2000"/>
              <a:t>Computing Environments – Real-Time Embedded Systems</a:t>
            </a:r>
          </a:p>
        </p:txBody>
      </p:sp>
      <p:sp>
        <p:nvSpPr>
          <p:cNvPr id="11059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854075" y="1154113"/>
            <a:ext cx="724535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Real-time embedded systems most prevalent form of computers</a:t>
            </a:r>
          </a:p>
          <a:p>
            <a:pPr lvl="1"/>
            <a:r>
              <a:rPr lang="en-US" altLang="en-US"/>
              <a:t>Vary considerable, special purpose, limited purpose OS,    </a:t>
            </a:r>
            <a:r>
              <a:rPr lang="en-US" altLang="en-US" b="1">
                <a:solidFill>
                  <a:srgbClr val="3366FF"/>
                </a:solidFill>
              </a:rPr>
              <a:t>real-time OS</a:t>
            </a:r>
          </a:p>
          <a:p>
            <a:pPr lvl="1"/>
            <a:r>
              <a:rPr lang="en-US" altLang="en-US"/>
              <a:t>Use expanding</a:t>
            </a:r>
          </a:p>
          <a:p>
            <a:r>
              <a:rPr lang="en-US" altLang="en-US"/>
              <a:t>Many other special computing environments as well</a:t>
            </a:r>
          </a:p>
          <a:p>
            <a:pPr lvl="1"/>
            <a:r>
              <a:rPr lang="en-US" altLang="en-US"/>
              <a:t>Some have OSes, some perform tasks without an OS</a:t>
            </a:r>
          </a:p>
          <a:p>
            <a:r>
              <a:rPr lang="en-US" altLang="en-US"/>
              <a:t>Real-time OS has well-defined fixed time constraints</a:t>
            </a:r>
          </a:p>
          <a:p>
            <a:pPr lvl="1"/>
            <a:r>
              <a:rPr lang="en-US" altLang="en-US"/>
              <a:t>Processing </a:t>
            </a:r>
            <a:r>
              <a:rPr lang="en-US" altLang="en-US" b="1" i="1"/>
              <a:t>must</a:t>
            </a:r>
            <a:r>
              <a:rPr lang="en-US" altLang="en-US"/>
              <a:t> be done within constraint</a:t>
            </a:r>
          </a:p>
          <a:p>
            <a:pPr lvl="1"/>
            <a:r>
              <a:rPr lang="en-US" altLang="en-US"/>
              <a:t>Correct operation only if constraints met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8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2725"/>
            <a:ext cx="7351713" cy="4483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Computer system can be divided into four components: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– provides basic computing resources</a:t>
            </a:r>
          </a:p>
          <a:p>
            <a:pPr lvl="3"/>
            <a:r>
              <a:rPr lang="en-US" dirty="0"/>
              <a:t>Like </a:t>
            </a:r>
            <a:r>
              <a:rPr lang="en-US" dirty="0" err="1"/>
              <a:t>cpu</a:t>
            </a:r>
            <a:r>
              <a:rPr lang="en-US" dirty="0"/>
              <a:t> ,</a:t>
            </a:r>
            <a:r>
              <a:rPr lang="en-US" dirty="0" err="1"/>
              <a:t>memory,i</a:t>
            </a:r>
            <a:r>
              <a:rPr lang="en-US" dirty="0"/>
              <a:t>/o devices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Operating system</a:t>
            </a:r>
          </a:p>
          <a:p>
            <a:pPr lvl="3"/>
            <a:r>
              <a:rPr lang="en-US" dirty="0"/>
              <a:t>Control and coordinates use of hardware among various application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Application programs </a:t>
            </a:r>
          </a:p>
          <a:p>
            <a:pPr lvl="2"/>
            <a:r>
              <a:rPr lang="en-US" dirty="0"/>
              <a:t>Web browser ,video games</a:t>
            </a:r>
          </a:p>
          <a:p>
            <a:pPr lvl="1"/>
            <a:endParaRPr lang="en-US" dirty="0"/>
          </a:p>
          <a:p>
            <a:pPr marL="393192" lvl="1" indent="0">
              <a:buNone/>
            </a:pPr>
            <a:r>
              <a:rPr lang="en-US" dirty="0"/>
              <a:t>Users</a:t>
            </a:r>
          </a:p>
          <a:p>
            <a:pPr marL="393192" lvl="1" indent="0">
              <a:buNone/>
            </a:pPr>
            <a:r>
              <a:rPr lang="en-US" dirty="0"/>
              <a:t>	people</a:t>
            </a:r>
            <a:r>
              <a:rPr lang="en-US"/>
              <a:t>, machine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277813"/>
            <a:ext cx="75104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5738" y="1028700"/>
            <a:ext cx="7688262" cy="426561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endParaRPr lang="en-US" dirty="0"/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/>
              <a:t>Manages all resources</a:t>
            </a:r>
          </a:p>
          <a:p>
            <a:pPr lvl="1"/>
            <a:r>
              <a:rPr lang="en-US" dirty="0"/>
              <a:t>Decides between conflicting requests for efficient and fair resource use</a:t>
            </a:r>
          </a:p>
          <a:p>
            <a:pPr lvl="1"/>
            <a:endParaRPr lang="en-US" dirty="0"/>
          </a:p>
          <a:p>
            <a:r>
              <a:rPr lang="en-US" dirty="0"/>
              <a:t>OS is a </a:t>
            </a:r>
            <a:r>
              <a:rPr lang="en-US" b="1" dirty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/>
              <a:t>Controls execution of programs to prevent errors and improper use of the computer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ja-JP" altLang="en-US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3366FF"/>
                </a:solidFill>
              </a:rPr>
              <a:t>kernel</a:t>
            </a:r>
            <a:r>
              <a:rPr lang="en-US" altLang="ja-JP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b="1">
                <a:solidFill>
                  <a:srgbClr val="3366FF"/>
                </a:solidFill>
              </a:rPr>
              <a:t>bootstrap program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is loaded at power-up or reboot</a:t>
            </a:r>
          </a:p>
          <a:p>
            <a:pPr lvl="1"/>
            <a:r>
              <a:rPr lang="en-US"/>
              <a:t>Typically stored in ROM or EPROM, generally known as </a:t>
            </a:r>
            <a:r>
              <a:rPr lang="en-US" b="1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/>
              <a:t>Initializes all aspects of system</a:t>
            </a:r>
          </a:p>
          <a:p>
            <a:pPr lvl="1"/>
            <a:r>
              <a:rPr lang="en-US"/>
              <a:t>Loads operating system kernel and starts execution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Computer System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573" y="863364"/>
            <a:ext cx="7597775" cy="4530725"/>
          </a:xfrm>
        </p:spPr>
        <p:txBody>
          <a:bodyPr/>
          <a:lstStyle/>
          <a:p>
            <a:r>
              <a:rPr lang="en-US" dirty="0"/>
              <a:t>Computer-system operation</a:t>
            </a:r>
          </a:p>
          <a:p>
            <a:pPr lvl="1"/>
            <a:r>
              <a:rPr lang="en-US" dirty="0"/>
              <a:t>One or more CPUs, device controllers connect through common bus providing access to shared memory</a:t>
            </a:r>
          </a:p>
          <a:p>
            <a:pPr lvl="1"/>
            <a:r>
              <a:rPr lang="en-US" dirty="0"/>
              <a:t>Concurrent execution of CPUs and devices competing for memory cycles</a:t>
            </a:r>
          </a:p>
          <a:p>
            <a:pPr lvl="1"/>
            <a:endParaRPr lang="en-US" dirty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8336" y="3207893"/>
            <a:ext cx="67373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132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787" y="1233488"/>
            <a:ext cx="774382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I/O devices and the CPU can execute concurrently</a:t>
            </a:r>
          </a:p>
          <a:p>
            <a:endParaRPr lang="en-US" sz="800" dirty="0"/>
          </a:p>
          <a:p>
            <a:r>
              <a:rPr lang="en-US" dirty="0"/>
              <a:t>Each device controller is in charge of a particular device type</a:t>
            </a:r>
          </a:p>
          <a:p>
            <a:endParaRPr lang="en-US" sz="800" dirty="0"/>
          </a:p>
          <a:p>
            <a:r>
              <a:rPr lang="en-US" dirty="0"/>
              <a:t>Each device controller has a local buffer</a:t>
            </a:r>
          </a:p>
          <a:p>
            <a:endParaRPr lang="en-US" sz="800" dirty="0"/>
          </a:p>
          <a:p>
            <a:r>
              <a:rPr lang="en-US" dirty="0"/>
              <a:t>CPU moves data from/to main memory to/from local buffers</a:t>
            </a:r>
          </a:p>
          <a:p>
            <a:endParaRPr lang="en-US" sz="800" dirty="0"/>
          </a:p>
          <a:p>
            <a:r>
              <a:rPr lang="en-US" dirty="0"/>
              <a:t>I/O is from the device to local buffer of controller</a:t>
            </a:r>
          </a:p>
          <a:p>
            <a:endParaRPr lang="en-US" sz="800" dirty="0"/>
          </a:p>
          <a:p>
            <a:r>
              <a:rPr lang="en-US" dirty="0"/>
              <a:t>Device controller informs CPU that it has finished its operation by causing an </a:t>
            </a:r>
            <a:r>
              <a:rPr lang="en-US" dirty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10602</TotalTime>
  <Words>1649</Words>
  <Application>Microsoft Office PowerPoint</Application>
  <PresentationFormat>On-screen Show (4:3)</PresentationFormat>
  <Paragraphs>290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Introduction </vt:lpstr>
      <vt:lpstr>Marks Distribution</vt:lpstr>
      <vt:lpstr>What is an Operating System?</vt:lpstr>
      <vt:lpstr>Computer System Structure</vt:lpstr>
      <vt:lpstr>Four Components of a Computer System</vt:lpstr>
      <vt:lpstr>Operating System Definition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I/O Structure</vt:lpstr>
      <vt:lpstr>Direct Memory Access Structure</vt:lpstr>
      <vt:lpstr>Storage Structure</vt:lpstr>
      <vt:lpstr>Storage Hierarchy</vt:lpstr>
      <vt:lpstr>Storage-Device Hierarchy</vt:lpstr>
      <vt:lpstr>Caching</vt:lpstr>
      <vt:lpstr>Computer-System Architecture</vt:lpstr>
      <vt:lpstr>Symmetric  vs. Asymmetric Multiprocessing Architecture [1/2]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Computing Environments – Distributed</vt:lpstr>
      <vt:lpstr>Computing Environments – Client-Server</vt:lpstr>
      <vt:lpstr>Computing Environments - Peer-to-Peer</vt:lpstr>
      <vt:lpstr>Computing Environments – Cloud Computing</vt:lpstr>
      <vt:lpstr>Computing Environments – Real-Time Embedded Systems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H.p</cp:lastModifiedBy>
  <cp:revision>249</cp:revision>
  <cp:lastPrinted>2001-06-14T13:58:17Z</cp:lastPrinted>
  <dcterms:created xsi:type="dcterms:W3CDTF">2011-01-13T23:43:38Z</dcterms:created>
  <dcterms:modified xsi:type="dcterms:W3CDTF">2022-01-18T18:45:32Z</dcterms:modified>
</cp:coreProperties>
</file>