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notesSlide3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notesSlide24.xml" ContentType="application/vnd.openxmlformats-officedocument.presentationml.notes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3.jpeg" ContentType="image/jpeg"/>
  <Override PartName="/ppt/media/image16.png" ContentType="image/png"/>
  <Override PartName="/ppt/media/image12.png" ContentType="image/png"/>
  <Override PartName="/ppt/media/image13.png" ContentType="image/png"/>
  <Override PartName="/ppt/media/image21.png" ContentType="image/png"/>
  <Override PartName="/ppt/media/image6.png" ContentType="image/png"/>
  <Override PartName="/ppt/media/image14.jpeg" ContentType="image/jpeg"/>
  <Override PartName="/ppt/media/image5.png" ContentType="image/png"/>
  <Override PartName="/ppt/media/image20.png" ContentType="image/png"/>
  <Override PartName="/ppt/media/image15.jpeg" ContentType="image/jpe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7.png" ContentType="image/png"/>
  <Override PartName="/ppt/media/image22.png" ContentType="image/png"/>
  <Override PartName="/ppt/media/image8.png" ContentType="image/png"/>
  <Override PartName="/ppt/media/image23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/>
  <p:notesSz cx="6881812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100" spc="-1" strike="noStrike">
                <a:solidFill>
                  <a:srgbClr val="000000"/>
                </a:solidFill>
                <a:latin typeface="Verdana"/>
              </a:rPr>
              <a:t>Click to move the slide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F4D5CA-8AFC-4C74-A9B5-597B790D7E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65ED9D8C-5BBE-426A-AF63-612BD034A2CB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Img"/>
          </p:nvPr>
        </p:nvSpPr>
        <p:spPr>
          <a:xfrm>
            <a:off x="1073160" y="689040"/>
            <a:ext cx="4677840" cy="3507840"/>
          </a:xfrm>
          <a:prstGeom prst="rect">
            <a:avLst/>
          </a:prstGeom>
        </p:spPr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900000" y="4427640"/>
            <a:ext cx="5100120" cy="419544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27E5DD4E-AC05-407E-8E69-B410D5361D9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Img"/>
          </p:nvPr>
        </p:nvSpPr>
        <p:spPr>
          <a:xfrm>
            <a:off x="1073160" y="689040"/>
            <a:ext cx="4677840" cy="3507840"/>
          </a:xfrm>
          <a:prstGeom prst="rect">
            <a:avLst/>
          </a:prstGeom>
        </p:spPr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900000" y="4427640"/>
            <a:ext cx="5100120" cy="419544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CCC009D1-B09A-4889-A4E1-8853FC207DE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Img"/>
          </p:nvPr>
        </p:nvSpPr>
        <p:spPr>
          <a:xfrm>
            <a:off x="1073160" y="689040"/>
            <a:ext cx="4677840" cy="3507840"/>
          </a:xfrm>
          <a:prstGeom prst="rect">
            <a:avLst/>
          </a:prstGeom>
        </p:spPr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900000" y="4427640"/>
            <a:ext cx="5100120" cy="419544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FC6479DE-ACB7-454B-87B8-2876044F3A2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Img"/>
          </p:nvPr>
        </p:nvSpPr>
        <p:spPr>
          <a:xfrm>
            <a:off x="1073160" y="689040"/>
            <a:ext cx="4677840" cy="3507840"/>
          </a:xfrm>
          <a:prstGeom prst="rect">
            <a:avLst/>
          </a:prstGeom>
        </p:spPr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900000" y="4427640"/>
            <a:ext cx="5100120" cy="419544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CDE812F4-7811-464B-8964-DE6438B0CB6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Img"/>
          </p:nvPr>
        </p:nvSpPr>
        <p:spPr>
          <a:xfrm>
            <a:off x="1073160" y="689040"/>
            <a:ext cx="4677840" cy="3507840"/>
          </a:xfrm>
          <a:prstGeom prst="rect">
            <a:avLst/>
          </a:prstGeom>
        </p:spPr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900000" y="4427640"/>
            <a:ext cx="5100120" cy="419544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EBC72A1E-0DE7-4529-ACCE-1541AC5DDA9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ldImg"/>
          </p:nvPr>
        </p:nvSpPr>
        <p:spPr>
          <a:xfrm>
            <a:off x="1073160" y="689040"/>
            <a:ext cx="4677840" cy="3507840"/>
          </a:xfrm>
          <a:prstGeom prst="rect">
            <a:avLst/>
          </a:prstGeom>
        </p:spPr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900000" y="4427640"/>
            <a:ext cx="5100120" cy="419544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BEFBD381-EB42-4366-8B5A-9390FC9EA59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Img"/>
          </p:nvPr>
        </p:nvSpPr>
        <p:spPr>
          <a:xfrm>
            <a:off x="1073160" y="689040"/>
            <a:ext cx="4677840" cy="3507840"/>
          </a:xfrm>
          <a:prstGeom prst="rect">
            <a:avLst/>
          </a:prstGeom>
        </p:spPr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900000" y="4427640"/>
            <a:ext cx="5100120" cy="419544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292FFD77-65C8-4FAA-A70C-71CC9E9C238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Img"/>
          </p:nvPr>
        </p:nvSpPr>
        <p:spPr>
          <a:xfrm>
            <a:off x="1073160" y="689040"/>
            <a:ext cx="4677840" cy="3507840"/>
          </a:xfrm>
          <a:prstGeom prst="rect">
            <a:avLst/>
          </a:prstGeom>
        </p:spPr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900000" y="4427640"/>
            <a:ext cx="5100120" cy="419544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379E0B5B-C5C7-4F18-A16B-C0F40092E9C0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899520" y="8831520"/>
            <a:ext cx="298188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7160" bIns="47160" anchor="b"/>
          <a:p>
            <a:pPr algn="r">
              <a:lnSpc>
                <a:spcPct val="100000"/>
              </a:lnSpc>
            </a:pPr>
            <a:fld id="{584D6B17-FA75-48E8-8B5F-64235FDC61F7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Img"/>
          </p:nvPr>
        </p:nvSpPr>
        <p:spPr>
          <a:xfrm>
            <a:off x="1146960" y="697320"/>
            <a:ext cx="4587480" cy="3485880"/>
          </a:xfrm>
          <a:prstGeom prst="rect">
            <a:avLst/>
          </a:prstGeom>
        </p:spPr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917640" y="4415760"/>
            <a:ext cx="5046480" cy="418320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3900600" y="8853480"/>
            <a:ext cx="2999880" cy="456840"/>
          </a:xfrm>
          <a:prstGeom prst="rect">
            <a:avLst/>
          </a:prstGeom>
          <a:noFill/>
          <a:ln w="9360">
            <a:noFill/>
          </a:ln>
        </p:spPr>
        <p:txBody>
          <a:bodyPr lIns="90720" rIns="90720" tIns="45360" bIns="45360" anchor="b"/>
          <a:p>
            <a:pPr algn="r">
              <a:lnSpc>
                <a:spcPct val="100000"/>
              </a:lnSpc>
            </a:pPr>
            <a:fld id="{CA83C48A-0EC6-483C-96EE-E6E508F2C8E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899520" y="8831520"/>
            <a:ext cx="2981880" cy="4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7160" bIns="47160" anchor="b"/>
          <a:p>
            <a:pPr algn="r">
              <a:lnSpc>
                <a:spcPct val="100000"/>
              </a:lnSpc>
            </a:pPr>
            <a:fld id="{DE8E871A-8EC4-4DEA-8CAE-4AB7526931D9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Img"/>
          </p:nvPr>
        </p:nvSpPr>
        <p:spPr>
          <a:xfrm>
            <a:off x="1117440" y="696960"/>
            <a:ext cx="4647960" cy="3485880"/>
          </a:xfrm>
          <a:prstGeom prst="rect">
            <a:avLst/>
          </a:prstGeom>
        </p:spPr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917640" y="4415760"/>
            <a:ext cx="5046480" cy="4183200"/>
          </a:xfrm>
          <a:prstGeom prst="rect">
            <a:avLst/>
          </a:prstGeom>
        </p:spPr>
        <p:txBody>
          <a:bodyPr lIns="90720" rIns="90720" tIns="45360" bIns="45360" anchor="ctr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Click to </a:t>
            </a: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edit </a:t>
            </a: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Master </a:t>
            </a: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title </a:t>
            </a: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style</a:t>
            </a:r>
            <a:endParaRPr b="0" lang="en-US" sz="48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CustomShape 8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tile/>
            </a:blipFill>
            <a:ln w="12600">
              <a:noFill/>
            </a:ln>
            <a:effectLst>
              <a:outerShdw blurRad="50800" dir="5400000" dist="381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21E5BE5-C674-44B7-8D02-5DC0F831CA50}" type="datetime">
              <a:rPr b="0" lang="en-US" sz="10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3/24/20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B3601C-5B34-4060-B1BE-D6368C2CBA63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the outline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text format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Third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Fourth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FBAF5462-C786-4994-A7C5-45B2B558D9A6}" type="datetime">
              <a:rPr b="0" lang="en-US" sz="10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3/24/20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E59447-4C56-4BC2-9A39-D6C36EC2B72E}" type="slidenum">
              <a:rPr b="0" lang="en-US" sz="10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9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Click </a:t>
            </a: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to </a:t>
            </a: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edit </a:t>
            </a: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Mast</a:t>
            </a: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er </a:t>
            </a: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title </a:t>
            </a: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style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PlaceHolder 5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69ABB14B-517E-4DA4-BAD8-252B94E3BBCA}" type="datetime">
              <a:rPr b="0" lang="en-US" sz="10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3/24/20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9D37642-366E-45F4-A764-AB7EA335317C}" type="slidenum">
              <a:rPr b="0" lang="en-US" sz="10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3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100" spc="-1" strike="noStrike">
                <a:solidFill>
                  <a:srgbClr val="000000"/>
                </a:solidFill>
                <a:latin typeface="Verdana"/>
              </a:rPr>
              <a:t>Click to edit the title text format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oad_balancing_(computing)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Speedup" TargetMode="External"/><Relationship Id="rId2" Type="http://schemas.openxmlformats.org/officeDocument/2006/relationships/hyperlink" Target="https://en.wikipedia.org/wiki/Latency_(engineering)" TargetMode="External"/><Relationship Id="rId3" Type="http://schemas.openxmlformats.org/officeDocument/2006/relationships/hyperlink" Target="https://en.wikipedia.org/wiki/Workload" TargetMode="External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lIns="64080" rIns="64080" tIns="32040" bIns="32040" anchor="b"/>
          <a:p>
            <a:pPr algn="r"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Threads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 tIns="32040" bIns="32040"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Course Instructor: Nausheen Shoaib</a:t>
            </a:r>
            <a:endParaRPr b="0" lang="en-US" sz="27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84040" y="2416320"/>
            <a:ext cx="4025520" cy="324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Global memory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Process ID and parent process ID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Controlling terminal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Process credentials (user )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Open file information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Timers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………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Threads  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17440" y="1508040"/>
            <a:ext cx="393012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ＭＳ Ｐゴシック"/>
              </a:rPr>
              <a:t>Threads share….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242" name="Group 4"/>
          <p:cNvGrpSpPr/>
          <p:nvPr/>
        </p:nvGrpSpPr>
        <p:grpSpPr>
          <a:xfrm>
            <a:off x="4746600" y="1028880"/>
            <a:ext cx="4173120" cy="4593600"/>
            <a:chOff x="4746600" y="1028880"/>
            <a:chExt cx="4173120" cy="4593600"/>
          </a:xfrm>
        </p:grpSpPr>
        <p:sp>
          <p:nvSpPr>
            <p:cNvPr id="243" name="CustomShape 5"/>
            <p:cNvSpPr/>
            <p:nvPr/>
          </p:nvSpPr>
          <p:spPr>
            <a:xfrm>
              <a:off x="4990680" y="1028880"/>
              <a:ext cx="3929040" cy="1055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/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6699"/>
                  </a:solidFill>
                  <a:latin typeface="Arial"/>
                  <a:ea typeface="ＭＳ Ｐゴシック"/>
                </a:rPr>
                <a:t>Threads specific</a:t>
              </a:r>
              <a:endParaRPr b="0" lang="en-US" sz="3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3200" spc="-1" strike="noStrike">
                  <a:solidFill>
                    <a:srgbClr val="006699"/>
                  </a:solidFill>
                  <a:latin typeface="Arial"/>
                  <a:ea typeface="ＭＳ Ｐゴシック"/>
                </a:rPr>
                <a:t>Attributes….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244" name="CustomShape 6"/>
            <p:cNvSpPr/>
            <p:nvPr/>
          </p:nvSpPr>
          <p:spPr>
            <a:xfrm>
              <a:off x="4746600" y="2373120"/>
              <a:ext cx="4026240" cy="324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marL="343080" indent="-342720">
                <a:lnSpc>
                  <a:spcPct val="100000"/>
                </a:lnSpc>
                <a:spcBef>
                  <a:spcPts val="420"/>
                </a:spcBef>
                <a:buClr>
                  <a:srgbClr val="993300"/>
                </a:buClr>
                <a:buSzPct val="90000"/>
                <a:buFont typeface="Monotype Sorts" charset="2"/>
                <a:buChar char="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Thread ID</a:t>
              </a:r>
              <a:endParaRPr b="0" lang="en-US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spcBef>
                  <a:spcPts val="420"/>
                </a:spcBef>
                <a:buClr>
                  <a:srgbClr val="993300"/>
                </a:buClr>
                <a:buSzPct val="90000"/>
                <a:buFont typeface="Monotype Sorts" charset="2"/>
                <a:buChar char="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Thread specific data</a:t>
              </a:r>
              <a:endParaRPr b="0" lang="en-US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spcBef>
                  <a:spcPts val="420"/>
                </a:spcBef>
                <a:buClr>
                  <a:srgbClr val="993300"/>
                </a:buClr>
                <a:buSzPct val="90000"/>
                <a:buFont typeface="Monotype Sorts" charset="2"/>
                <a:buChar char="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CPU affinity</a:t>
              </a:r>
              <a:endParaRPr b="0" lang="en-US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spcBef>
                  <a:spcPts val="420"/>
                </a:spcBef>
                <a:buClr>
                  <a:srgbClr val="993300"/>
                </a:buClr>
                <a:buSzPct val="90000"/>
                <a:buFont typeface="Monotype Sorts" charset="2"/>
                <a:buChar char="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Stack (local variables and function call linkage information)</a:t>
              </a:r>
              <a:endParaRPr b="0" lang="en-US" sz="1800" spc="-1" strike="noStrike">
                <a:latin typeface="Arial"/>
              </a:endParaRPr>
            </a:p>
            <a:p>
              <a:pPr marL="343080" indent="-342720">
                <a:lnSpc>
                  <a:spcPct val="100000"/>
                </a:lnSpc>
                <a:spcBef>
                  <a:spcPts val="420"/>
                </a:spcBef>
                <a:buClr>
                  <a:srgbClr val="993300"/>
                </a:buClr>
                <a:buSzPct val="90000"/>
                <a:buFont typeface="Monotype Sorts" charset="2"/>
                <a:buChar char=""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……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569880" y="1225440"/>
            <a:ext cx="822924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Concurrent Execution on a Single-core System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1"/>
          <a:stretch/>
        </p:blipFill>
        <p:spPr>
          <a:xfrm>
            <a:off x="878040" y="1828800"/>
            <a:ext cx="7614720" cy="85680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722160" y="235080"/>
            <a:ext cx="82292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6699"/>
                </a:solidFill>
                <a:latin typeface="Arial"/>
                <a:ea typeface="ＭＳ Ｐゴシック"/>
              </a:rPr>
              <a:t>Multicore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69880" y="3278160"/>
            <a:ext cx="822924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6699"/>
                </a:solidFill>
                <a:latin typeface="Arial"/>
                <a:ea typeface="ＭＳ Ｐゴシック"/>
              </a:rPr>
              <a:t>Parallel Execution on a Multicore System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9" name="Picture 4" descr=""/>
          <p:cNvPicPr/>
          <p:nvPr/>
        </p:nvPicPr>
        <p:blipFill>
          <a:blip r:embed="rId2"/>
          <a:stretch/>
        </p:blipFill>
        <p:spPr>
          <a:xfrm>
            <a:off x="1587600" y="4267080"/>
            <a:ext cx="6097320" cy="21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Multicore systems putting pressure on programmers, challenges include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Dividing activities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What tasks can be separated to run on different processors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Balance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Balance work on all processors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Data splitting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Separate data to run with the tasks 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Data dependency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Watch for dependences between tasks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Testing and debugging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Harder!!!!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Multicore Programming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Data Parallelism: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focus on distributing data across different parallel computing nodes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Task Parallelism: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focus on distributing execution processes(threads) across different parallel computing nodes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Types of Parallelism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Types of Parallelism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55" name="Picture 3" descr=""/>
          <p:cNvPicPr/>
          <p:nvPr/>
        </p:nvPicPr>
        <p:blipFill>
          <a:blip r:embed="rId1"/>
          <a:stretch/>
        </p:blipFill>
        <p:spPr>
          <a:xfrm>
            <a:off x="734760" y="1581120"/>
            <a:ext cx="8033400" cy="473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Table 1"/>
          <p:cNvGraphicFramePr/>
          <p:nvPr/>
        </p:nvGraphicFramePr>
        <p:xfrm>
          <a:off x="457200" y="1481040"/>
          <a:ext cx="8229240" cy="2224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43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Data Parallelism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Lucida Sans Unicode"/>
                        </a:rPr>
                        <a:t>Task Parallelism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da2bf"/>
                    </a:solidFill>
                  </a:tcPr>
                </a:tc>
              </a:tr>
              <a:tr h="795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Same operations are performed on different subsets of same data.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Different operations are performed on the same or different data.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443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Synchronous computation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Asynchronous computation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1500120">
                <a:tc>
                  <a:txBody>
                    <a:bodyPr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Speedup is more as there is only one execution thread operating on all sets of data.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Speedup is less as each processor will execute a different thread or process on the same or different set of data.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  <a:tr h="11480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Amount of parallelization is proportional to the input data size.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Amount of parallelization is proportional to the number of independent tasks to be performed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f3"/>
                    </a:solidFill>
                  </a:tcPr>
                </a:tc>
              </a:tr>
              <a:tr h="150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Designed for optimum </a:t>
                      </a:r>
                      <a:r>
                        <a:rPr b="0" lang="en-US" sz="1800" spc="-1" strike="noStrike">
                          <a:solidFill>
                            <a:srgbClr val="ff8119"/>
                          </a:solidFill>
                          <a:latin typeface="Lucida Sans Unicode"/>
                          <a:hlinkClick r:id="rId1"/>
                        </a:rPr>
                        <a:t>load balance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 on multi processor system.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Lucida Sans Unicode"/>
                        </a:rPr>
                        <a:t>Load balancing depends on the availability of the hardware and scheduling algorithms like static and dynamic scheduling.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dfe8"/>
                    </a:solidFill>
                  </a:tcPr>
                </a:tc>
              </a:tr>
            </a:tbl>
          </a:graphicData>
        </a:graphic>
      </p:graphicFrame>
      <p:sp>
        <p:nvSpPr>
          <p:cNvPr id="25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Data vs. Task Parallelism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gives the theoretical </a:t>
            </a:r>
            <a:r>
              <a:rPr b="0" lang="en-US" sz="2700" spc="-1" strike="noStrike" u="sng">
                <a:solidFill>
                  <a:srgbClr val="ff8119"/>
                </a:solidFill>
                <a:uFillTx/>
                <a:latin typeface="Lucida Sans Unicode"/>
                <a:hlinkClick r:id="rId1"/>
              </a:rPr>
              <a:t>speedup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 in </a:t>
            </a:r>
            <a:r>
              <a:rPr b="0" lang="en-US" sz="2700" spc="-1" strike="noStrike" u="sng">
                <a:solidFill>
                  <a:srgbClr val="ff8119"/>
                </a:solidFill>
                <a:uFillTx/>
                <a:latin typeface="Lucida Sans Unicode"/>
                <a:hlinkClick r:id="rId2"/>
              </a:rPr>
              <a:t>latency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 of the execution of a task at fixed </a:t>
            </a:r>
            <a:r>
              <a:rPr b="0" lang="en-US" sz="2700" spc="-1" strike="noStrike" u="sng">
                <a:solidFill>
                  <a:srgbClr val="ff8119"/>
                </a:solidFill>
                <a:uFillTx/>
                <a:latin typeface="Lucida Sans Unicode"/>
                <a:hlinkClick r:id="rId3"/>
              </a:rPr>
              <a:t>workload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 that can be expected of a system whose resources are improved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Amdahl’s Law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60" name="Picture 2" descr=""/>
          <p:cNvPicPr/>
          <p:nvPr/>
        </p:nvPicPr>
        <p:blipFill>
          <a:blip r:embed="rId4"/>
          <a:stretch/>
        </p:blipFill>
        <p:spPr>
          <a:xfrm>
            <a:off x="3328920" y="3024360"/>
            <a:ext cx="2485800" cy="80928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1205280" y="5078160"/>
            <a:ext cx="5682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Where S = portion of program executed serially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N = Processing Cores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we have an application that is 75 percent parallel and 25 percent serial. If we run this application on a system with two processing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cores?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S=25%=0.25, N= 2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If we add two additional cores , calculate speedup?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Amdahl’s Law Example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Fork – Join Model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65" name="Picture 4" descr=""/>
          <p:cNvPicPr/>
          <p:nvPr/>
        </p:nvPicPr>
        <p:blipFill>
          <a:blip r:embed="rId1"/>
          <a:stretch/>
        </p:blipFill>
        <p:spPr>
          <a:xfrm>
            <a:off x="155520" y="1240920"/>
            <a:ext cx="8775720" cy="2759040"/>
          </a:xfrm>
          <a:prstGeom prst="rect">
            <a:avLst/>
          </a:prstGeom>
          <a:ln>
            <a:noFill/>
          </a:ln>
        </p:spPr>
      </p:pic>
      <p:pic>
        <p:nvPicPr>
          <p:cNvPr id="266" name="Picture 6" descr=""/>
          <p:cNvPicPr/>
          <p:nvPr/>
        </p:nvPicPr>
        <p:blipFill>
          <a:blip r:embed="rId2"/>
          <a:stretch/>
        </p:blipFill>
        <p:spPr>
          <a:xfrm>
            <a:off x="2310120" y="4316400"/>
            <a:ext cx="4466880" cy="213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Monotype Sorts" charset="2"/>
              <a:buChar char="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Support provided at either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Monotype Sort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User level -&gt; </a:t>
            </a:r>
            <a:r>
              <a:rPr b="1" lang="en-US" sz="2300" spc="-1" strike="noStrike">
                <a:solidFill>
                  <a:srgbClr val="000000"/>
                </a:solidFill>
                <a:latin typeface="Lucida Sans Unicode"/>
              </a:rPr>
              <a:t>user threads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Supported above the kernel  and managed without kernel support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</a:pP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Monotype Sort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Kernel level -&gt; </a:t>
            </a:r>
            <a:r>
              <a:rPr b="1" lang="en-US" sz="2300" spc="-1" strike="noStrike">
                <a:solidFill>
                  <a:srgbClr val="000000"/>
                </a:solidFill>
                <a:latin typeface="Lucida Sans Unicode"/>
              </a:rPr>
              <a:t>kernel threads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Supported and managed directly by the operating system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</a:rPr>
              <a:t>What is the relationship between user and kernel threads?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Multithreading Models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19760" y="390240"/>
            <a:ext cx="6291000" cy="115416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 anchor="ctr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1" lang="en-US" sz="4100" spc="-52" strike="noStrike">
                <a:solidFill>
                  <a:srgbClr val="464646"/>
                </a:solidFill>
                <a:latin typeface="Lucida Sans Unicode"/>
              </a:rPr>
              <a:t>Process</a:t>
            </a:r>
            <a:r>
              <a:rPr b="1" lang="en-US" sz="4100" spc="-43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US" sz="4100" spc="-9" strike="noStrike">
                <a:solidFill>
                  <a:srgbClr val="464646"/>
                </a:solidFill>
                <a:latin typeface="Lucida Sans Unicode"/>
              </a:rPr>
              <a:t>Concept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720" y="6524640"/>
            <a:ext cx="95040" cy="1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" bIns="0"/>
          <a:p>
            <a:pPr marL="18000">
              <a:lnSpc>
                <a:spcPct val="100000"/>
              </a:lnSpc>
              <a:spcBef>
                <a:spcPts val="28"/>
              </a:spcBef>
            </a:pPr>
            <a:fld id="{B584F800-588D-4152-9F66-B0CEC875A25D}" type="slidenum"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19760" y="1644840"/>
            <a:ext cx="8292960" cy="458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51920" indent="-1425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Classically,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processes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are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executed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programs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that 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have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...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692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Resource </a:t>
            </a: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Ownership</a:t>
            </a:r>
            <a:endParaRPr b="0" lang="en-US" sz="1700" spc="-1" strike="noStrike">
              <a:latin typeface="Arial"/>
            </a:endParaRPr>
          </a:p>
          <a:p>
            <a:pPr lvl="2" marL="642960" indent="-14256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includes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virtual address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space </a:t>
            </a:r>
            <a:r>
              <a:rPr b="0" lang="en-US" sz="1700" spc="41" strike="noStrike">
                <a:solidFill>
                  <a:srgbClr val="000000"/>
                </a:solidFill>
                <a:latin typeface="Arial"/>
                <a:ea typeface="ＭＳ Ｐゴシック"/>
              </a:rPr>
              <a:t>to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hold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</a:t>
            </a:r>
            <a:r>
              <a:rPr b="0" lang="en-US" sz="1700" spc="-55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image</a:t>
            </a:r>
            <a:endParaRPr b="0" lang="en-US" sz="1700" spc="-1" strike="noStrike">
              <a:latin typeface="Arial"/>
            </a:endParaRPr>
          </a:p>
          <a:p>
            <a:pPr lvl="2" marL="6429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Operating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system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prevents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unwanted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interference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between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processes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692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Scheduling/Execution</a:t>
            </a:r>
            <a:endParaRPr b="0" lang="en-US" sz="1700" spc="-1" strike="noStrike">
              <a:latin typeface="Arial"/>
            </a:endParaRPr>
          </a:p>
          <a:p>
            <a:pPr lvl="2" marL="642960" indent="-14256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follows 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an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execution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path that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may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interleaved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with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other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processes</a:t>
            </a:r>
            <a:endParaRPr b="0" lang="en-US" sz="1700" spc="-1" strike="noStrike">
              <a:latin typeface="Arial"/>
            </a:endParaRPr>
          </a:p>
          <a:p>
            <a:pPr lvl="2" marL="642960" indent="-142560">
              <a:lnSpc>
                <a:spcPct val="100000"/>
              </a:lnSpc>
              <a:spcBef>
                <a:spcPts val="168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has 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an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execution state 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(Running,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Ready, 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etc.)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dispatching priority 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scheduled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  <a:ea typeface="ＭＳ Ｐゴシック"/>
              </a:rPr>
              <a:t>dispatched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by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operating</a:t>
            </a:r>
            <a:r>
              <a:rPr b="0" lang="en-US" sz="1700" spc="-75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system</a:t>
            </a:r>
            <a:endParaRPr b="0" lang="en-US" sz="1700" spc="-1" strike="noStrike">
              <a:latin typeface="Arial"/>
            </a:endParaRPr>
          </a:p>
          <a:p>
            <a:pPr marL="151920" indent="-142560">
              <a:lnSpc>
                <a:spcPct val="100000"/>
              </a:lnSpc>
              <a:spcBef>
                <a:spcPts val="170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55" strike="noStrike">
                <a:solidFill>
                  <a:srgbClr val="000000"/>
                </a:solidFill>
                <a:latin typeface="Arial"/>
                <a:ea typeface="ＭＳ Ｐゴシック"/>
              </a:rPr>
              <a:t>Today,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unit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of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dispatching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 </a:t>
            </a:r>
            <a:r>
              <a:rPr b="0" lang="en-US" sz="1700" spc="-9" strike="noStrike">
                <a:solidFill>
                  <a:srgbClr val="000000"/>
                </a:solidFill>
                <a:latin typeface="Arial"/>
                <a:ea typeface="ＭＳ Ｐゴシック"/>
              </a:rPr>
              <a:t>referred </a:t>
            </a:r>
            <a:r>
              <a:rPr b="0" lang="en-US" sz="1700" spc="41" strike="noStrike">
                <a:solidFill>
                  <a:srgbClr val="000000"/>
                </a:solidFill>
                <a:latin typeface="Arial"/>
                <a:ea typeface="ＭＳ Ｐゴシック"/>
              </a:rPr>
              <a:t>to 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as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or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lightweight</a:t>
            </a:r>
            <a:r>
              <a:rPr b="1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process</a:t>
            </a:r>
            <a:endParaRPr b="0" lang="en-US" sz="1700" spc="-1" strike="noStrike">
              <a:latin typeface="Arial"/>
            </a:endParaRPr>
          </a:p>
          <a:p>
            <a:pPr marL="151920" indent="-142560">
              <a:lnSpc>
                <a:spcPct val="100000"/>
              </a:lnSpc>
              <a:spcBef>
                <a:spcPts val="17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29" strike="noStrike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unit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of 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resource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ownership </a:t>
            </a:r>
            <a:r>
              <a:rPr b="0" lang="en-US" sz="1700" spc="-9" strike="noStrike">
                <a:solidFill>
                  <a:srgbClr val="000000"/>
                </a:solidFill>
                <a:latin typeface="Arial"/>
                <a:ea typeface="ＭＳ Ｐゴシック"/>
              </a:rPr>
              <a:t>remains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task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Thread management done by user-level threads library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Three primary thread libraries: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POSIX </a:t>
            </a:r>
            <a:r>
              <a:rPr b="0" lang="en-US" sz="2300" spc="-1" strike="noStrike">
                <a:solidFill>
                  <a:srgbClr val="3366ff"/>
                </a:solidFill>
                <a:latin typeface="Lucida Sans Unicode"/>
                <a:ea typeface="ＭＳ Ｐゴシック"/>
              </a:rPr>
              <a:t>Pthreads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Win32 threads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Java threads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User Threads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Supported by the Kernel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Examples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Windows XP/2000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Solaris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Linux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Tru64 UNIX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Mac OS X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Kernel Threads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User vs. Kernel Thread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74" name="Picture 3" descr=""/>
          <p:cNvPicPr/>
          <p:nvPr/>
        </p:nvPicPr>
        <p:blipFill>
          <a:blip r:embed="rId1"/>
          <a:stretch/>
        </p:blipFill>
        <p:spPr>
          <a:xfrm>
            <a:off x="409680" y="1764720"/>
            <a:ext cx="8324640" cy="43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914400" y="2567160"/>
            <a:ext cx="8229240" cy="281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Many-to-One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One-to-One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Many-to-Many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Multithreading Models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928800" y="1184400"/>
            <a:ext cx="4167000" cy="9140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User Thread – to - Kernel Thread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528480" y="1496160"/>
            <a:ext cx="3814560" cy="47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Many user-level threads mapped to single kernel thread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Only one thread can access the kernel at a time,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800" spc="-1" strike="noStrike">
                <a:solidFill>
                  <a:srgbClr val="000000"/>
                </a:solidFill>
                <a:latin typeface="Lucida Sans Unicode"/>
              </a:rPr>
              <a:t>multiple threads are unable to run in parallel on multicore systems.</a:t>
            </a: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the entire process will block if a thread makes a blocking system call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Many-to-One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80" name="Picture 6" descr=""/>
          <p:cNvPicPr/>
          <p:nvPr/>
        </p:nvPicPr>
        <p:blipFill>
          <a:blip r:embed="rId1"/>
          <a:stretch/>
        </p:blipFill>
        <p:spPr>
          <a:xfrm>
            <a:off x="4343400" y="1262160"/>
            <a:ext cx="4800240" cy="4714560"/>
          </a:xfrm>
          <a:prstGeom prst="rect">
            <a:avLst/>
          </a:prstGeom>
          <a:ln>
            <a:noFill/>
          </a:ln>
        </p:spPr>
      </p:pic>
      <p:sp>
        <p:nvSpPr>
          <p:cNvPr id="281" name="CustomShape 3"/>
          <p:cNvSpPr/>
          <p:nvPr/>
        </p:nvSpPr>
        <p:spPr>
          <a:xfrm rot="18334800">
            <a:off x="5371920" y="5143320"/>
            <a:ext cx="914040" cy="914040"/>
          </a:xfrm>
          <a:prstGeom prst="arc">
            <a:avLst>
              <a:gd name="adj1" fmla="val 16200000"/>
              <a:gd name="adj2" fmla="val 1576558"/>
            </a:avLst>
          </a:prstGeom>
          <a:noFill/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Each user-level thread maps to kernel thread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more concurrency than the many-to-one model by allowing another thread to run when a thread makes a blocking system call.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Allows multiple threads to run in parallel on multiprocessors.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drawback is, creating a user thread requires creating the corresponding kernel thread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One-to-One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84" name="Picture 8" descr=""/>
          <p:cNvPicPr/>
          <p:nvPr/>
        </p:nvPicPr>
        <p:blipFill>
          <a:blip r:embed="rId1"/>
          <a:stretch/>
        </p:blipFill>
        <p:spPr>
          <a:xfrm>
            <a:off x="907920" y="4003920"/>
            <a:ext cx="7475040" cy="209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26920" y="1574640"/>
            <a:ext cx="4049280" cy="507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multiplexes many user-level threads to a smaller or equal number of kernel threads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developers can create as many user threads as necessary, and the corresponding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kernel threads can run in parallel on a multiprocessor.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When thread performs a blocking system call, the kernel can schedule another thread for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Lucida Sans Unicode"/>
              </a:rPr>
              <a:t>execution.</a:t>
            </a:r>
            <a:endParaRPr b="0" lang="en-US" sz="2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Many-to-Many Model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87" name="Picture 8" descr=""/>
          <p:cNvPicPr/>
          <p:nvPr/>
        </p:nvPicPr>
        <p:blipFill>
          <a:blip r:embed="rId1"/>
          <a:stretch/>
        </p:blipFill>
        <p:spPr>
          <a:xfrm>
            <a:off x="5292360" y="1233360"/>
            <a:ext cx="3657600" cy="440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Three main thread libraries in use today: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POSIX Pthreads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May be provided either as user-level or kernel-level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A POSIX standard (IEEE 1003.1c) API for thread creation and synchronization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API specifies behavior of the thread library, implementation is up to development of the library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Win32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Kernel-level library on  Windows system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1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Java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Java threads are managed by the JVM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Typically implemented using the threads model provided by underlying OS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Thread Libraries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06400" y="2335320"/>
            <a:ext cx="8229240" cy="342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On Linux, programs that use the Pthreads API must be compiled with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i="1" lang="en-US" sz="2700" spc="-1" strike="noStrike">
                <a:solidFill>
                  <a:srgbClr val="c00000"/>
                </a:solidFill>
                <a:latin typeface="Lucida Sans Unicode"/>
                <a:ea typeface="ＭＳ Ｐゴシック"/>
              </a:rPr>
              <a:t>–</a:t>
            </a:r>
            <a:r>
              <a:rPr b="1" i="1" lang="en-US" sz="2700" spc="-1" strike="noStrike">
                <a:solidFill>
                  <a:srgbClr val="c00000"/>
                </a:solidFill>
                <a:latin typeface="Lucida Sans Unicode"/>
                <a:ea typeface="ＭＳ Ｐゴシック"/>
              </a:rPr>
              <a:t>pthread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or</a:t>
            </a:r>
            <a:r>
              <a:rPr b="1" i="1" lang="en-US" sz="2700" spc="-1" strike="noStrike">
                <a:solidFill>
                  <a:srgbClr val="c00000"/>
                </a:solidFill>
                <a:latin typeface="Lucida Sans Unicode"/>
                <a:ea typeface="ＭＳ Ｐゴシック"/>
              </a:rPr>
              <a:t> –lpthread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gcc –o thread –lpthread  thread.c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>
              <a:lnSpc>
                <a:spcPct val="100000"/>
              </a:lnSpc>
              <a:spcBef>
                <a:spcPts val="323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POSIX Compilation on Linux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POSIX: Thread Creation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555120" y="1840680"/>
            <a:ext cx="832716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int pthread_create(pthread_t *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thread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, const pthread_attr_t *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attr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, void *(*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start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)(void *), void *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arg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*thread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 Is the location where the ID of the newly created thread should be stored, or NULL if the thread ID is not required.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attr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 Is the thread attribute object specifying the attributes for the thread that is being created. If 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attr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 is NULL, the thread is created with default attributes.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start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 Is the main function for the thread; the thread begins executing user code at this address.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arg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 Is the argument passed to 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start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19760" y="406440"/>
            <a:ext cx="5703120" cy="115416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 anchor="ctr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1" lang="en-US" sz="4100" spc="-38" strike="noStrike">
                <a:solidFill>
                  <a:srgbClr val="464646"/>
                </a:solidFill>
                <a:latin typeface="Lucida Sans Unicode"/>
              </a:rPr>
              <a:t>Control</a:t>
            </a:r>
            <a:r>
              <a:rPr b="1" lang="en-US" sz="4100" spc="-58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US" sz="4100" spc="-15" strike="noStrike">
                <a:solidFill>
                  <a:srgbClr val="464646"/>
                </a:solidFill>
                <a:latin typeface="Lucida Sans Unicode"/>
              </a:rPr>
              <a:t>Blocks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720" y="6524640"/>
            <a:ext cx="95040" cy="1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" bIns="0"/>
          <a:p>
            <a:pPr marL="18000">
              <a:lnSpc>
                <a:spcPct val="100000"/>
              </a:lnSpc>
              <a:spcBef>
                <a:spcPts val="28"/>
              </a:spcBef>
            </a:pPr>
            <a:fld id="{47FB4C78-09EE-4066-94FD-E19D151F2D94}" type="slidenum"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19760" y="1645560"/>
            <a:ext cx="6558480" cy="38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51920" indent="-1425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Information associated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with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each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process: </a:t>
            </a: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Process Control</a:t>
            </a:r>
            <a:r>
              <a:rPr b="1" lang="en-US" sz="1700" spc="-26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Block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Memory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management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information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Accounting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information</a:t>
            </a:r>
            <a:endParaRPr b="0" lang="en-US" sz="1700" spc="-1" strike="noStrike">
              <a:latin typeface="Arial"/>
            </a:endParaRPr>
          </a:p>
          <a:p>
            <a:pPr marL="151920" indent="-142560">
              <a:lnSpc>
                <a:spcPct val="100000"/>
              </a:lnSpc>
              <a:spcBef>
                <a:spcPts val="170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Information associated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with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each thread: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</a:t>
            </a: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Control</a:t>
            </a:r>
            <a:r>
              <a:rPr b="1" lang="en-US" sz="1700" spc="-29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Block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Program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counter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CPU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registers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CPU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scheduling information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Pending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I/O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information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914400" y="1168560"/>
            <a:ext cx="8229240" cy="453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POSIX: Thread ID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914400" y="1452600"/>
            <a:ext cx="6891120" cy="1290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#include &lt;pthread.h&gt;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pthread_t pthread_self()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returns : 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ID of current (this) thread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06400" y="1560240"/>
            <a:ext cx="8229240" cy="2734560"/>
          </a:xfrm>
          <a:prstGeom prst="rect">
            <a:avLst/>
          </a:prstGeom>
          <a:solidFill>
            <a:srgbClr val="2da2bf"/>
          </a:solidFill>
          <a:ln>
            <a:solidFill>
              <a:srgbClr val="00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#include &lt;pthread.h&gt;</a:t>
            </a:r>
            <a:endParaRPr b="0" lang="en-US" sz="2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pthread_join (thread, NULL) </a:t>
            </a:r>
            <a:endParaRPr b="0" lang="en-US" sz="2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Monotype Sorts" charset="2"/>
              <a:buChar char=""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returns : 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0 on success, some error code on failure.</a:t>
            </a:r>
            <a:endParaRPr b="0" lang="en-US" sz="22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 </a:t>
            </a:r>
            <a:endParaRPr b="0" lang="en-US" sz="22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POSIX:  Wait for Thread Completion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914400" y="1168560"/>
            <a:ext cx="8229240" cy="453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POSIX: Thread Termination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914400" y="1452600"/>
            <a:ext cx="6891120" cy="129024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#include &lt;pthread.h&gt;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Void pthread_exit (return_value)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Threads terminate in one of the following ways: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cc6600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The thread's start functions performs a return specifying a return value for the thread.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cc6600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Thread receives a request asking it to terminate using pthread_cancel()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cc6600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Thread initiates termination pthread_exit()</a:t>
            </a:r>
            <a:endParaRPr b="0" lang="en-US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20"/>
              </a:spcBef>
              <a:buClr>
                <a:srgbClr val="cc6600"/>
              </a:buClr>
              <a:buSzPct val="80000"/>
              <a:buFont typeface="Monotype Sort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Main process terminates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249480" y="110880"/>
            <a:ext cx="8284680" cy="64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int main()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pthread_t thread1, thread2;  /* thread variables */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thdata data1, data2;         /* structs to be passed to threads */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/* initialize data to pass to thread 1 */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data1.thread_no = 1;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strcpy(data1.message, "Hello!");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/* initialize data to pass to thread 2 */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data2.thread_no = 2;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strcpy(data2.message, "Hi!");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/* create threads 1 and 2 */    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pthread_create (&amp;thread1, NULL, (void *) &amp;print_message_function, (void *) &amp;data1);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pthread_create (&amp;thread2, NULL, (void *) &amp;print_message_function, (void *) &amp;data2);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/* Main block now waits for both threads to terminate, before it exits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If main block exits, both threads exit, even if the threads have not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finished their work */ 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pthread_join(thread1, NULL);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pthread_join(thread2, NULL);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          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exit(0);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1400" spc="-1" strike="noStrike">
                <a:solidFill>
                  <a:srgbClr val="000000"/>
                </a:solidFill>
                <a:latin typeface="Lucida Sans Unicode"/>
              </a:rPr>
              <a:t>} </a:t>
            </a: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4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177880" y="6206760"/>
            <a:ext cx="389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Example code but not complete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26920" y="1105920"/>
            <a:ext cx="7900920" cy="546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80880" indent="-3805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Signals are used in UNIX systems to notify a process that a particular event has occurred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80880" indent="-3805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A </a:t>
            </a:r>
            <a:r>
              <a:rPr b="0" lang="en-US" sz="2700" spc="-1" strike="noStrike">
                <a:solidFill>
                  <a:srgbClr val="3366ff"/>
                </a:solidFill>
                <a:latin typeface="Lucida Sans Unicode"/>
                <a:ea typeface="ＭＳ Ｐゴシック"/>
              </a:rPr>
              <a:t>signal handler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is used to process signals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00280" indent="-3427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ebdings" charset="2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Signal is generated by particular event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00280" indent="-3427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ebdings" charset="2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Signal is delivered to a process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00280" indent="-3427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Webdings" charset="2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Signal is handled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marL="380880" indent="-3805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Options: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00280" indent="-3427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Deliver the signal to the thread to which the signal applies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00280" indent="-3427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Deliver the signal to every thread in the process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00280" indent="-3427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Deliver the signal to certain threads in the process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00280" indent="-34272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Assign a specific thread to receive all signals for the process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Signal Handling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06400" y="1233360"/>
            <a:ext cx="7630920" cy="447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Create a number of threads in a pool where they await work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Advantages: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Usually slightly faster to service a request with an existing thread than create a new thread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latin typeface="Lucida Sans Unicode"/>
                <a:ea typeface="ＭＳ Ｐゴシック"/>
              </a:rPr>
              <a:t>Allows the number of threads in the application(s) to be bound to the size of the pool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  <a:ea typeface="ＭＳ Ｐゴシック"/>
              </a:rPr>
              <a:t>Thread Pools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1320840" y="1600200"/>
            <a:ext cx="7314840" cy="433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310" spc="-1" strike="noStrike">
                <a:solidFill>
                  <a:srgbClr val="000000"/>
                </a:solidFill>
                <a:latin typeface="Arial"/>
              </a:rPr>
              <a:t>In systems that support user and kernel-level threads, kernel-level threads are scheduled by the OS</a:t>
            </a: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</a:pPr>
            <a:r>
              <a:rPr b="1" lang="en-US" sz="231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231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2310" spc="-1" strike="noStrike">
                <a:solidFill>
                  <a:srgbClr val="000000"/>
                </a:solidFill>
                <a:latin typeface="Comic Sans MS"/>
              </a:rPr>
              <a:t>Kernel-level threads instead of processes </a:t>
            </a:r>
            <a:r>
              <a:rPr b="1" lang="en-US" sz="231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1" lang="en-US" sz="2310" spc="-1" strike="noStrike">
                <a:solidFill>
                  <a:srgbClr val="000000"/>
                </a:solidFill>
                <a:latin typeface="Comic Sans MS"/>
              </a:rPr>
              <a:t>are scheduled</a:t>
            </a: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1" lang="en-US" sz="2310" spc="-1" strike="noStrike">
                <a:solidFill>
                  <a:srgbClr val="000000"/>
                </a:solidFill>
                <a:latin typeface="Arial"/>
              </a:rPr>
              <a:t>User-level threads are managed by a thread library</a:t>
            </a: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</a:pPr>
            <a:r>
              <a:rPr b="1" lang="en-US" sz="231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2310" spc="-1" strike="noStrike">
                <a:solidFill>
                  <a:srgbClr val="000000"/>
                </a:solidFill>
                <a:latin typeface="Lucida Sans Unicode"/>
              </a:rPr>
              <a:t>	</a:t>
            </a:r>
            <a:r>
              <a:rPr b="1" lang="en-US" sz="2310" spc="-1" strike="noStrike">
                <a:solidFill>
                  <a:srgbClr val="000000"/>
                </a:solidFill>
                <a:latin typeface="Comic Sans MS"/>
              </a:rPr>
              <a:t>To run on the CPU, the user-level thread </a:t>
            </a:r>
            <a:r>
              <a:rPr b="1" lang="en-US" sz="231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1" lang="en-US" sz="2310" spc="-1" strike="noStrike">
                <a:solidFill>
                  <a:srgbClr val="000000"/>
                </a:solidFill>
                <a:latin typeface="Comic Sans MS"/>
              </a:rPr>
              <a:t>must be mapped on an associated kernel-</a:t>
            </a:r>
            <a:r>
              <a:rPr b="1" lang="en-US" sz="2310" spc="-1" strike="noStrike">
                <a:solidFill>
                  <a:srgbClr val="000000"/>
                </a:solidFill>
                <a:latin typeface="Comic Sans MS"/>
              </a:rPr>
              <a:t>	</a:t>
            </a:r>
            <a:r>
              <a:rPr b="1" lang="en-US" sz="2310" spc="-1" strike="noStrike">
                <a:solidFill>
                  <a:srgbClr val="000000"/>
                </a:solidFill>
                <a:latin typeface="Comic Sans MS"/>
              </a:rPr>
              <a:t>level thread</a:t>
            </a: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</a:pP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</a:pP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</a:pP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</a:pP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80000"/>
              </a:lnSpc>
              <a:spcBef>
                <a:spcPts val="400"/>
              </a:spcBef>
            </a:pPr>
            <a:endParaRPr b="0" lang="en-US" sz="231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 Black"/>
                <a:ea typeface="ＭＳ Ｐゴシック"/>
              </a:rPr>
              <a:t>OS Spring 2018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 Black"/>
                <a:ea typeface="ＭＳ Ｐゴシック"/>
              </a:rPr>
              <a:t>FAST-NU Karachi Campus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312" name="TextShape 4"/>
          <p:cNvSpPr txBox="1"/>
          <p:nvPr/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6136438-DF28-4F19-8820-2F862C282BDF}" type="slidenum">
              <a:rPr b="1" lang="en-US" sz="1000" spc="-1" strike="noStrike">
                <a:solidFill>
                  <a:srgbClr val="000000"/>
                </a:solidFill>
                <a:latin typeface="Arial Black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13" name="TextShape 5"/>
          <p:cNvSpPr txBox="1"/>
          <p:nvPr/>
        </p:nvSpPr>
        <p:spPr>
          <a:xfrm>
            <a:off x="1456200" y="584280"/>
            <a:ext cx="7314840" cy="81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50" spc="-1" strike="noStrike">
                <a:solidFill>
                  <a:srgbClr val="000000"/>
                </a:solidFill>
                <a:latin typeface="Lucida Sans Unicode"/>
              </a:rPr>
              <a:t>Thread Scheduling</a:t>
            </a:r>
            <a:endParaRPr b="0" lang="en-US" sz="285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Contention Scope: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On systems implementing the many-to-one  and many-to-many models, the thread library schedules user-level threads to run on an available LWP. This scheme is known as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process contention scope (PCS)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,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(When we say the thread library </a:t>
            </a:r>
            <a:r>
              <a:rPr b="0" i="1" lang="en-US" sz="2700" spc="-1" strike="noStrike">
                <a:solidFill>
                  <a:srgbClr val="000000"/>
                </a:solidFill>
                <a:latin typeface="Lucida Sans Unicode"/>
              </a:rPr>
              <a:t>schedules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user threads onto available LWPs, we do not mean that the threads are actually running on a CPU. That would require the operating system to schedule the kernel thread onto a physical CPU.) To decide which kernel-level thread to schedule onto a CPU, the kernel uses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system-contention scope (SCS)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Thread Scheduling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28600" y="228600"/>
            <a:ext cx="8303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MS PGothic"/>
              </a:rPr>
              <a:t>What is OpenMP?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28600" y="1143000"/>
            <a:ext cx="8305560" cy="342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30120" indent="-329760">
              <a:lnSpc>
                <a:spcPct val="100000"/>
              </a:lnSpc>
              <a:spcBef>
                <a:spcPts val="550"/>
              </a:spcBef>
              <a:buClr>
                <a:srgbClr val="581e58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An Application Program Interface (API) that may be used to explicitly direct multithreaded, shared memory parallelism</a:t>
            </a:r>
            <a:endParaRPr b="0" lang="en-US" sz="22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550"/>
              </a:spcBef>
            </a:pPr>
            <a:endParaRPr b="0" lang="en-US" sz="22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550"/>
              </a:spcBef>
              <a:buClr>
                <a:srgbClr val="581e58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Three main API components</a:t>
            </a:r>
            <a:endParaRPr b="0" lang="en-US" sz="2200" spc="-1" strike="noStrike">
              <a:latin typeface="Arial"/>
            </a:endParaRPr>
          </a:p>
          <a:p>
            <a:pPr lvl="1" marL="730080" indent="-27252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Compiler directives</a:t>
            </a:r>
            <a:endParaRPr b="0" lang="en-US" sz="2000" spc="-1" strike="noStrike">
              <a:latin typeface="Arial"/>
            </a:endParaRPr>
          </a:p>
          <a:p>
            <a:pPr lvl="1" marL="730080" indent="-27252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Runtime library routines</a:t>
            </a:r>
            <a:endParaRPr b="0" lang="en-US" sz="2000" spc="-1" strike="noStrike">
              <a:latin typeface="Arial"/>
            </a:endParaRPr>
          </a:p>
          <a:p>
            <a:pPr lvl="1" marL="730080" indent="-27252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Environment variables</a:t>
            </a:r>
            <a:endParaRPr b="0" lang="en-US" sz="2000" spc="-1" strike="noStrike">
              <a:latin typeface="Arial"/>
            </a:endParaRPr>
          </a:p>
          <a:p>
            <a:pPr marL="730080" indent="-272520">
              <a:lnSpc>
                <a:spcPct val="10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550"/>
              </a:spcBef>
              <a:buClr>
                <a:srgbClr val="581e58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Portable &amp; Standardized</a:t>
            </a:r>
            <a:endParaRPr b="0" lang="en-US" sz="2200" spc="-1" strike="noStrike">
              <a:latin typeface="Arial"/>
            </a:endParaRPr>
          </a:p>
          <a:p>
            <a:pPr lvl="1" marL="730080" indent="-27252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API exist both C/C++ and Fortan 90/77</a:t>
            </a:r>
            <a:endParaRPr b="0" lang="en-US" sz="2000" spc="-1" strike="noStrike">
              <a:latin typeface="Arial"/>
            </a:endParaRPr>
          </a:p>
          <a:p>
            <a:pPr lvl="1" marL="730080" indent="-272520">
              <a:lnSpc>
                <a:spcPct val="100000"/>
              </a:lnSpc>
              <a:spcBef>
                <a:spcPts val="499"/>
              </a:spcBef>
              <a:buClr>
                <a:srgbClr val="581e58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Multi platform Support (Unix, Linux etc.)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228600" y="1600200"/>
            <a:ext cx="8294400" cy="32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30120" indent="-329760">
              <a:lnSpc>
                <a:spcPct val="100000"/>
              </a:lnSpc>
              <a:spcBef>
                <a:spcPts val="451"/>
              </a:spcBef>
            </a:pPr>
            <a:endParaRPr b="0" lang="en-US" sz="18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451"/>
              </a:spcBef>
            </a:pPr>
            <a:endParaRPr b="0" lang="en-US" sz="18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451"/>
              </a:spcBef>
            </a:pPr>
            <a:endParaRPr b="0" lang="en-US" sz="18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550"/>
              </a:spcBef>
              <a:buClr>
                <a:srgbClr val="581e58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GCC</a:t>
            </a:r>
            <a:endParaRPr b="0" lang="en-US" sz="22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550"/>
              </a:spcBef>
            </a:pPr>
            <a:endParaRPr b="0" lang="en-US" sz="22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249"/>
              </a:spcBef>
            </a:pPr>
            <a:endParaRPr b="0" lang="en-US" sz="2200" spc="-1" strike="noStrike">
              <a:latin typeface="Arial"/>
            </a:endParaRPr>
          </a:p>
          <a:p>
            <a:pPr marL="330120" indent="-329760">
              <a:lnSpc>
                <a:spcPct val="100000"/>
              </a:lnSpc>
              <a:spcBef>
                <a:spcPts val="550"/>
              </a:spcBef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06360" y="3402000"/>
            <a:ext cx="8608680" cy="1058760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d9d9d9"/>
                </a:solidFill>
                <a:latin typeface="Verdana"/>
                <a:ea typeface="ＭＳ Ｐゴシック"/>
              </a:rPr>
              <a:t>bash: $ </a:t>
            </a:r>
            <a:r>
              <a:rPr b="1" lang="en-US" sz="18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gcc  -fopenmp  hi-omp.c  -o   hi-omp.x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228600" y="228600"/>
            <a:ext cx="68641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MS PGothic"/>
              </a:rPr>
              <a:t>OpenMP Compilation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19760" y="390240"/>
            <a:ext cx="7564680" cy="115416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 anchor="ctr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1" lang="en-US" sz="4100" spc="-38" strike="noStrike">
                <a:solidFill>
                  <a:srgbClr val="464646"/>
                </a:solidFill>
                <a:latin typeface="Lucida Sans Unicode"/>
              </a:rPr>
              <a:t>Control</a:t>
            </a:r>
            <a:r>
              <a:rPr b="1" lang="en-US" sz="4100" spc="-58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US" sz="4100" spc="-15" strike="noStrike">
                <a:solidFill>
                  <a:srgbClr val="464646"/>
                </a:solidFill>
                <a:latin typeface="Lucida Sans Unicode"/>
              </a:rPr>
              <a:t>Blocks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34200" y="6310800"/>
            <a:ext cx="163440" cy="1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/>
          <a:p>
            <a:pPr marL="9000">
              <a:lnSpc>
                <a:spcPct val="100000"/>
              </a:lnSpc>
              <a:spcBef>
                <a:spcPts val="79"/>
              </a:spcBef>
            </a:pPr>
            <a:r>
              <a:rPr b="0" lang="en-US" sz="10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1537920" y="2091240"/>
            <a:ext cx="2465280" cy="27396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5360" bIns="0"/>
          <a:p>
            <a:pPr marL="808920">
              <a:lnSpc>
                <a:spcPct val="100000"/>
              </a:lnSpc>
              <a:spcBef>
                <a:spcPts val="357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Parent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PID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537920" y="4905360"/>
            <a:ext cx="2465280" cy="523440"/>
          </a:xfrm>
          <a:custGeom>
            <a:avLst/>
            <a:gdLst/>
            <a:ahLst/>
            <a:rect l="l" t="t" r="r" b="b"/>
            <a:pathLst>
              <a:path w="3506470" h="744854">
                <a:moveTo>
                  <a:pt x="0" y="0"/>
                </a:moveTo>
                <a:lnTo>
                  <a:pt x="3505883" y="0"/>
                </a:lnTo>
                <a:lnTo>
                  <a:pt x="3505883" y="744612"/>
                </a:lnTo>
                <a:lnTo>
                  <a:pt x="0" y="744612"/>
                </a:lnTo>
                <a:lnTo>
                  <a:pt x="0" y="0"/>
                </a:lnTo>
                <a:close/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3893760" y="3465720"/>
            <a:ext cx="1553400" cy="2160"/>
          </a:xfrm>
          <a:custGeom>
            <a:avLst/>
            <a:gdLst/>
            <a:ah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6"/>
          <p:cNvSpPr/>
          <p:nvPr/>
        </p:nvSpPr>
        <p:spPr>
          <a:xfrm>
            <a:off x="5464440" y="3334680"/>
            <a:ext cx="1439640" cy="24156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960" bIns="0"/>
          <a:p>
            <a:pPr marL="198360">
              <a:lnSpc>
                <a:spcPct val="100000"/>
              </a:lnSpc>
              <a:spcBef>
                <a:spcPts val="102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Handle</a:t>
            </a:r>
            <a:r>
              <a:rPr b="0" lang="en-US" sz="1500" spc="-12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Table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1537920" y="1698480"/>
            <a:ext cx="2465280" cy="30672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8120" bIns="0"/>
          <a:p>
            <a:pPr marL="601920">
              <a:lnSpc>
                <a:spcPct val="100000"/>
              </a:lnSpc>
              <a:spcBef>
                <a:spcPts val="615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Process ID</a:t>
            </a:r>
            <a:r>
              <a:rPr b="0" lang="en-US" sz="1500" spc="-4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(PID)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2010960" y="2886120"/>
            <a:ext cx="151740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9000">
              <a:lnSpc>
                <a:spcPct val="100000"/>
              </a:lnSpc>
              <a:spcBef>
                <a:spcPts val="6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Next Process</a:t>
            </a:r>
            <a:r>
              <a:rPr b="0" lang="en-US" sz="1500" spc="-43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Block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1537920" y="3672720"/>
            <a:ext cx="2465280" cy="33408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5480" bIns="0"/>
          <a:p>
            <a:pPr marL="569160">
              <a:lnSpc>
                <a:spcPct val="100000"/>
              </a:lnSpc>
              <a:spcBef>
                <a:spcPts val="83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Image File</a:t>
            </a:r>
            <a:r>
              <a:rPr b="0" lang="en-US" sz="1500" spc="-9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Name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5464440" y="2876760"/>
            <a:ext cx="1033200" cy="25164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/>
          <a:p>
            <a:pPr marL="3600" algn="ctr">
              <a:lnSpc>
                <a:spcPct val="100000"/>
              </a:lnSpc>
              <a:spcBef>
                <a:spcPts val="18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PCB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2185560" y="4268160"/>
            <a:ext cx="1160640" cy="10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/>
          <a:p>
            <a:pPr marL="8640" indent="6840" algn="ctr">
              <a:lnSpc>
                <a:spcPts val="1806"/>
              </a:lnSpc>
              <a:spcBef>
                <a:spcPts val="170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List of Thread  Control</a:t>
            </a:r>
            <a:r>
              <a:rPr b="0" lang="en-US" sz="1500" spc="-46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Blocks</a:t>
            </a:r>
            <a:endParaRPr b="0" lang="en-US" sz="1500" spc="-1" strike="noStrike">
              <a:latin typeface="Arial"/>
            </a:endParaRPr>
          </a:p>
          <a:p>
            <a:pPr marL="8640" indent="6840">
              <a:lnSpc>
                <a:spcPct val="100000"/>
              </a:lnSpc>
              <a:spcBef>
                <a:spcPts val="20"/>
              </a:spcBef>
            </a:pPr>
            <a:endParaRPr b="0" lang="en-US" sz="1500" spc="-1" strike="noStrike">
              <a:latin typeface="Arial"/>
            </a:endParaRPr>
          </a:p>
          <a:p>
            <a:pPr marL="18000" indent="6840"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…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2109240" y="3317040"/>
            <a:ext cx="131544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9000">
              <a:lnSpc>
                <a:spcPct val="100000"/>
              </a:lnSpc>
              <a:spcBef>
                <a:spcPts val="6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List of open</a:t>
            </a:r>
            <a:r>
              <a:rPr b="0" lang="en-US" sz="1500" spc="-4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ﬁles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2707200" y="2487960"/>
            <a:ext cx="144360" cy="2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>
              <a:lnSpc>
                <a:spcPct val="100000"/>
              </a:lnSpc>
              <a:spcBef>
                <a:spcPts val="68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…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4748760" y="4019400"/>
            <a:ext cx="2933640" cy="3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9000">
              <a:lnSpc>
                <a:spcPct val="100000"/>
              </a:lnSpc>
              <a:spcBef>
                <a:spcPts val="91"/>
              </a:spcBef>
            </a:pPr>
            <a:r>
              <a:rPr b="1" lang="en-US" sz="2000" spc="1" strike="noStrike">
                <a:solidFill>
                  <a:srgbClr val="1f497d"/>
                </a:solidFill>
                <a:latin typeface="Calibri"/>
                <a:ea typeface="ＭＳ Ｐゴシック"/>
              </a:rPr>
              <a:t>Thread Control Block</a:t>
            </a:r>
            <a:r>
              <a:rPr b="1" lang="en-US" sz="2000" spc="-32" strike="noStrike">
                <a:solidFill>
                  <a:srgbClr val="1f497d"/>
                </a:solidFill>
                <a:latin typeface="Calibri"/>
                <a:ea typeface="ＭＳ Ｐゴシック"/>
              </a:rPr>
              <a:t> </a:t>
            </a:r>
            <a:r>
              <a:rPr b="1" lang="en-US" sz="2000" spc="1" strike="noStrike">
                <a:solidFill>
                  <a:srgbClr val="1f497d"/>
                </a:solidFill>
                <a:latin typeface="Calibri"/>
                <a:ea typeface="ＭＳ Ｐゴシック"/>
              </a:rPr>
              <a:t>(TCB)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69" name="Table 15"/>
          <p:cNvGraphicFramePr/>
          <p:nvPr/>
        </p:nvGraphicFramePr>
        <p:xfrm>
          <a:off x="5393520" y="4542840"/>
          <a:ext cx="2908080" cy="1393560"/>
        </p:xfrm>
        <a:graphic>
          <a:graphicData uri="http://schemas.openxmlformats.org/drawingml/2006/table">
            <a:tbl>
              <a:tblPr/>
              <a:tblGrid>
                <a:gridCol w="2355840"/>
                <a:gridCol w="130680"/>
                <a:gridCol w="421560"/>
              </a:tblGrid>
              <a:tr h="366120">
                <a:tc rowSpan="2">
                  <a:txBody>
                    <a:bodyPr lIns="0" rIns="0" tIns="23040" bIns="0"/>
                    <a:p>
                      <a:pPr marL="1251720">
                        <a:lnSpc>
                          <a:spcPct val="100000"/>
                        </a:lnSpc>
                        <a:spcBef>
                          <a:spcPts val="258"/>
                        </a:spcBef>
                      </a:pPr>
                      <a:r>
                        <a:rPr b="0" lang="en-US" sz="1500" spc="-4" strike="noStrike">
                          <a:solidFill>
                            <a:srgbClr val="000000"/>
                          </a:solidFill>
                          <a:latin typeface="Calibri"/>
                        </a:rPr>
                        <a:t>Next</a:t>
                      </a:r>
                      <a:r>
                        <a:rPr b="0" lang="en-US" sz="1500" spc="-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500" spc="-4" strike="noStrike">
                          <a:solidFill>
                            <a:srgbClr val="000000"/>
                          </a:solidFill>
                          <a:latin typeface="Calibri"/>
                        </a:rPr>
                        <a:t>TCB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18720">
                      <a:solidFill>
                        <a:srgbClr val="000000"/>
                      </a:solidFill>
                    </a:lnL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 v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cPr>
                    <a:lnL w="18720">
                      <a:solidFill>
                        <a:srgbClr val="000000"/>
                      </a:solidFill>
                    </a:lnL>
                    <a:lnT w="1872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279360">
                <a:tc gridSpan="2">
                  <a:txBody>
                    <a:bodyPr lIns="0" rIns="0" tIns="50760" bIns="0"/>
                    <a:p>
                      <a:pPr marL="8020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b="0" lang="en-US" sz="1500" spc="-4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</a:t>
                      </a:r>
                      <a:r>
                        <a:rPr b="0" lang="en-US" sz="1500" spc="-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500" spc="-4" strike="noStrike">
                          <a:solidFill>
                            <a:srgbClr val="000000"/>
                          </a:solidFill>
                          <a:latin typeface="Calibri"/>
                        </a:rPr>
                        <a:t>Counter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1320">
                <a:tc gridSpan="2">
                  <a:txBody>
                    <a:bodyPr lIns="0" rIns="0" tIns="72720" bIns="0"/>
                    <a:p>
                      <a:pPr marL="720" algn="ctr">
                        <a:lnSpc>
                          <a:spcPct val="100000"/>
                        </a:lnSpc>
                        <a:spcBef>
                          <a:spcPts val="816"/>
                        </a:spcBef>
                      </a:pPr>
                      <a:r>
                        <a:rPr b="0" lang="en-US" sz="1500" spc="-4" strike="noStrike">
                          <a:solidFill>
                            <a:srgbClr val="000000"/>
                          </a:solidFill>
                          <a:latin typeface="Calibri"/>
                        </a:rPr>
                        <a:t>Registers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06720">
                <a:tc gridSpan="2">
                  <a:txBody>
                    <a:bodyPr lIns="0" rIns="0" tIns="78120" bIns="0"/>
                    <a:p>
                      <a:pPr marL="28080" algn="ctr">
                        <a:lnSpc>
                          <a:spcPct val="100000"/>
                        </a:lnSpc>
                        <a:spcBef>
                          <a:spcPts val="876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70" name="CustomShape 16"/>
          <p:cNvSpPr/>
          <p:nvPr/>
        </p:nvSpPr>
        <p:spPr>
          <a:xfrm>
            <a:off x="3861000" y="3432960"/>
            <a:ext cx="65160" cy="65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"/>
          <p:cNvSpPr/>
          <p:nvPr/>
        </p:nvSpPr>
        <p:spPr>
          <a:xfrm>
            <a:off x="5374440" y="3435480"/>
            <a:ext cx="109080" cy="65160"/>
          </a:xfrm>
          <a:custGeom>
            <a:avLst/>
            <a:gdLst/>
            <a:ah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47"/>
                </a:lnTo>
                <a:lnTo>
                  <a:pt x="0" y="93078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8"/>
          <p:cNvSpPr/>
          <p:nvPr/>
        </p:nvSpPr>
        <p:spPr>
          <a:xfrm>
            <a:off x="1537920" y="1698480"/>
            <a:ext cx="2465280" cy="4450320"/>
          </a:xfrm>
          <a:custGeom>
            <a:avLst/>
            <a:gdLst/>
            <a:ahLst/>
            <a:rect l="l" t="t" r="r" b="b"/>
            <a:pathLst>
              <a:path w="3506470" h="6329680">
                <a:moveTo>
                  <a:pt x="0" y="0"/>
                </a:moveTo>
                <a:lnTo>
                  <a:pt x="3505883" y="0"/>
                </a:lnTo>
                <a:lnTo>
                  <a:pt x="3505883" y="6329205"/>
                </a:lnTo>
                <a:lnTo>
                  <a:pt x="0" y="6329205"/>
                </a:lnTo>
                <a:lnTo>
                  <a:pt x="0" y="0"/>
                </a:lnTo>
                <a:close/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9"/>
          <p:cNvSpPr/>
          <p:nvPr/>
        </p:nvSpPr>
        <p:spPr>
          <a:xfrm>
            <a:off x="1537920" y="2822040"/>
            <a:ext cx="2465280" cy="381960"/>
          </a:xfrm>
          <a:custGeom>
            <a:avLst/>
            <a:gdLst/>
            <a:ahLst/>
            <a:rect l="l" t="t" r="r" b="b"/>
            <a:pathLst>
              <a:path w="3506470" h="543560">
                <a:moveTo>
                  <a:pt x="0" y="0"/>
                </a:moveTo>
                <a:lnTo>
                  <a:pt x="3505883" y="0"/>
                </a:lnTo>
                <a:lnTo>
                  <a:pt x="3505883" y="542946"/>
                </a:lnTo>
                <a:lnTo>
                  <a:pt x="0" y="542946"/>
                </a:lnTo>
                <a:lnTo>
                  <a:pt x="0" y="0"/>
                </a:lnTo>
                <a:close/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0"/>
          <p:cNvSpPr/>
          <p:nvPr/>
        </p:nvSpPr>
        <p:spPr>
          <a:xfrm>
            <a:off x="3893760" y="3007440"/>
            <a:ext cx="1553400" cy="2160"/>
          </a:xfrm>
          <a:custGeom>
            <a:avLst/>
            <a:gdLst/>
            <a:ah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1"/>
          <p:cNvSpPr/>
          <p:nvPr/>
        </p:nvSpPr>
        <p:spPr>
          <a:xfrm>
            <a:off x="3861000" y="2974680"/>
            <a:ext cx="65160" cy="65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2"/>
          <p:cNvSpPr/>
          <p:nvPr/>
        </p:nvSpPr>
        <p:spPr>
          <a:xfrm>
            <a:off x="5374440" y="2977200"/>
            <a:ext cx="109080" cy="65160"/>
          </a:xfrm>
          <a:custGeom>
            <a:avLst/>
            <a:gdLst/>
            <a:ah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34"/>
                </a:lnTo>
                <a:lnTo>
                  <a:pt x="0" y="93065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3"/>
          <p:cNvSpPr/>
          <p:nvPr/>
        </p:nvSpPr>
        <p:spPr>
          <a:xfrm>
            <a:off x="1537920" y="4120200"/>
            <a:ext cx="2465280" cy="785160"/>
          </a:xfrm>
          <a:custGeom>
            <a:avLst/>
            <a:gdLst/>
            <a:ahLst/>
            <a:rect l="l" t="t" r="r" b="b"/>
            <a:pathLst>
              <a:path w="3506470" h="1116965">
                <a:moveTo>
                  <a:pt x="0" y="0"/>
                </a:moveTo>
                <a:lnTo>
                  <a:pt x="3505883" y="0"/>
                </a:lnTo>
                <a:lnTo>
                  <a:pt x="3505883" y="1116918"/>
                </a:lnTo>
                <a:lnTo>
                  <a:pt x="0" y="1116918"/>
                </a:lnTo>
                <a:lnTo>
                  <a:pt x="0" y="0"/>
                </a:lnTo>
                <a:close/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4"/>
          <p:cNvSpPr/>
          <p:nvPr/>
        </p:nvSpPr>
        <p:spPr>
          <a:xfrm>
            <a:off x="1537920" y="3214800"/>
            <a:ext cx="2465280" cy="458280"/>
          </a:xfrm>
          <a:custGeom>
            <a:avLst/>
            <a:gdLst/>
            <a:ahLst/>
            <a:rect l="l" t="t" r="r" b="b"/>
            <a:pathLst>
              <a:path w="3506470" h="652145">
                <a:moveTo>
                  <a:pt x="0" y="0"/>
                </a:moveTo>
                <a:lnTo>
                  <a:pt x="3505883" y="0"/>
                </a:lnTo>
                <a:lnTo>
                  <a:pt x="3505883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25"/>
          <p:cNvSpPr/>
          <p:nvPr/>
        </p:nvSpPr>
        <p:spPr>
          <a:xfrm>
            <a:off x="1537920" y="2418480"/>
            <a:ext cx="2465280" cy="392400"/>
          </a:xfrm>
          <a:custGeom>
            <a:avLst/>
            <a:gdLst/>
            <a:ahLst/>
            <a:rect l="l" t="t" r="r" b="b"/>
            <a:pathLst>
              <a:path w="3506470" h="558800">
                <a:moveTo>
                  <a:pt x="0" y="0"/>
                </a:moveTo>
                <a:lnTo>
                  <a:pt x="3505883" y="0"/>
                </a:lnTo>
                <a:lnTo>
                  <a:pt x="3505883" y="558459"/>
                </a:lnTo>
                <a:lnTo>
                  <a:pt x="0" y="558459"/>
                </a:lnTo>
                <a:lnTo>
                  <a:pt x="0" y="0"/>
                </a:lnTo>
                <a:close/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6"/>
          <p:cNvSpPr/>
          <p:nvPr/>
        </p:nvSpPr>
        <p:spPr>
          <a:xfrm>
            <a:off x="3893760" y="4699440"/>
            <a:ext cx="1468440" cy="360"/>
          </a:xfrm>
          <a:custGeom>
            <a:avLst/>
            <a:gdLst/>
            <a:ahLst/>
            <a:rect l="l" t="t" r="r" b="b"/>
            <a:pathLst>
              <a:path w="2089150" h="0">
                <a:moveTo>
                  <a:pt x="0" y="0"/>
                </a:moveTo>
                <a:lnTo>
                  <a:pt x="2089055" y="0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7"/>
          <p:cNvSpPr/>
          <p:nvPr/>
        </p:nvSpPr>
        <p:spPr>
          <a:xfrm>
            <a:off x="3861000" y="4666680"/>
            <a:ext cx="65160" cy="65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8"/>
          <p:cNvSpPr/>
          <p:nvPr/>
        </p:nvSpPr>
        <p:spPr>
          <a:xfrm>
            <a:off x="5290200" y="4666680"/>
            <a:ext cx="109080" cy="65160"/>
          </a:xfrm>
          <a:custGeom>
            <a:avLst/>
            <a:gdLst/>
            <a:ah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78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9"/>
          <p:cNvSpPr/>
          <p:nvPr/>
        </p:nvSpPr>
        <p:spPr>
          <a:xfrm>
            <a:off x="7722360" y="4676400"/>
            <a:ext cx="65160" cy="651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0"/>
          <p:cNvSpPr/>
          <p:nvPr/>
        </p:nvSpPr>
        <p:spPr>
          <a:xfrm>
            <a:off x="8235000" y="4676400"/>
            <a:ext cx="109080" cy="65160"/>
          </a:xfrm>
          <a:custGeom>
            <a:avLst/>
            <a:gdLst/>
            <a:ah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65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228600" y="228600"/>
            <a:ext cx="88387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MS PGothic"/>
              </a:rPr>
              <a:t>OpenMP Directives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68360" y="1413000"/>
            <a:ext cx="822924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"/>
          <p:cNvSpPr/>
          <p:nvPr/>
        </p:nvSpPr>
        <p:spPr>
          <a:xfrm>
            <a:off x="468360" y="1916280"/>
            <a:ext cx="8424360" cy="367920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9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MS PGothic"/>
              </a:rPr>
              <a:t>#pragma omp parallel </a:t>
            </a:r>
            <a:r>
              <a:rPr b="1" lang="en-US" sz="2000" spc="-1" strike="noStrike">
                <a:solidFill>
                  <a:srgbClr val="ffffff"/>
                </a:solidFill>
                <a:latin typeface="Courier New"/>
                <a:ea typeface="MS PGothic"/>
              </a:rPr>
              <a:t>default(shared) private(beta,pi)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4" name="Line 4"/>
          <p:cNvSpPr/>
          <p:nvPr/>
        </p:nvSpPr>
        <p:spPr>
          <a:xfrm>
            <a:off x="0" y="6424560"/>
            <a:ext cx="9144000" cy="1440"/>
          </a:xfrm>
          <a:prstGeom prst="line">
            <a:avLst/>
          </a:prstGeom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5"/>
          <p:cNvSpPr/>
          <p:nvPr/>
        </p:nvSpPr>
        <p:spPr>
          <a:xfrm>
            <a:off x="468360" y="2551680"/>
            <a:ext cx="84243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098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#pragma omp barrier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Each thread waits at the barrier until all threads have reached it.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#pragma omp for</a:t>
            </a:r>
            <a:endParaRPr b="0" lang="en-US" sz="1800" spc="-1" strike="noStrike">
              <a:latin typeface="Arial"/>
            </a:endParaRPr>
          </a:p>
          <a:p>
            <a:pPr marL="1098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Distributes the iterations of a loop over multiple threads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OpenMP threads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Thread Creation: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omp_get_num_threads()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Returns number of threads in parallel region Returns 1 if called outside parallel region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Thread Id: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omp_get_thread_num()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Returns id of thread in team Value between [0,n-1] // where n = #threads Master thread always has id 0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Open MP Example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29" name="Picture 2" descr=""/>
          <p:cNvPicPr/>
          <p:nvPr/>
        </p:nvPicPr>
        <p:blipFill>
          <a:blip r:embed="rId1"/>
          <a:stretch/>
        </p:blipFill>
        <p:spPr>
          <a:xfrm>
            <a:off x="552600" y="1607040"/>
            <a:ext cx="8038800" cy="462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962480" y="6496200"/>
            <a:ext cx="741240" cy="1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151"/>
              </a:lnSpc>
            </a:pPr>
            <a:r>
              <a:rPr b="0" lang="en-US" sz="1000" spc="-43" strike="noStrike">
                <a:solidFill>
                  <a:srgbClr val="000000"/>
                </a:solidFill>
                <a:latin typeface="Arial"/>
                <a:ea typeface="ＭＳ Ｐゴシック"/>
              </a:rPr>
              <a:t>PT </a:t>
            </a:r>
            <a:r>
              <a:rPr b="0" lang="en-US" sz="1000" spc="52" strike="noStrike">
                <a:solidFill>
                  <a:srgbClr val="000000"/>
                </a:solidFill>
                <a:latin typeface="Arial"/>
                <a:ea typeface="ＭＳ Ｐゴシック"/>
              </a:rPr>
              <a:t>/ </a:t>
            </a:r>
            <a:r>
              <a:rPr b="0" lang="en-US" sz="1000" spc="-72" strike="noStrike">
                <a:solidFill>
                  <a:srgbClr val="000000"/>
                </a:solidFill>
                <a:latin typeface="Arial"/>
                <a:ea typeface="ＭＳ Ｐゴシック"/>
              </a:rPr>
              <a:t>FF</a:t>
            </a:r>
            <a:r>
              <a:rPr b="0" lang="en-US" sz="10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2014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419760" y="390240"/>
            <a:ext cx="7913160" cy="115416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 anchor="ctr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1" lang="en-US" sz="4100" spc="-38" strike="noStrike">
                <a:solidFill>
                  <a:srgbClr val="464646"/>
                </a:solidFill>
                <a:latin typeface="Lucida Sans Unicode"/>
              </a:rPr>
              <a:t>Single &amp; Multith</a:t>
            </a:r>
            <a:r>
              <a:rPr b="1" lang="en-US" sz="4100" spc="-83" strike="noStrike">
                <a:solidFill>
                  <a:srgbClr val="464646"/>
                </a:solidFill>
                <a:latin typeface="Lucida Sans Unicode"/>
              </a:rPr>
              <a:t>r</a:t>
            </a:r>
            <a:r>
              <a:rPr b="1" lang="en-US" sz="4100" spc="-55" strike="noStrike">
                <a:solidFill>
                  <a:srgbClr val="464646"/>
                </a:solidFill>
                <a:latin typeface="Lucida Sans Unicode"/>
              </a:rPr>
              <a:t>eading Process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19760" y="1351440"/>
            <a:ext cx="5116680" cy="48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51920" indent="-1425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Each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</a:t>
            </a:r>
            <a:r>
              <a:rPr b="1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has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An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execution state 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(Running,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Ready,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etc.)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Saved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context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when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not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running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An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execution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Some per-thread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  <a:ea typeface="ＭＳ Ｐゴシック"/>
              </a:rPr>
              <a:t>static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storage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for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local</a:t>
            </a:r>
            <a:r>
              <a:rPr b="0" lang="en-US" sz="1700" spc="-24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variables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68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Access </a:t>
            </a:r>
            <a:r>
              <a:rPr b="0" lang="en-US" sz="1700" spc="41" strike="noStrike">
                <a:solidFill>
                  <a:srgbClr val="000000"/>
                </a:solidFill>
                <a:latin typeface="Arial"/>
                <a:ea typeface="ＭＳ Ｐゴシック"/>
              </a:rPr>
              <a:t>to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memory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resources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of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its 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-41" strike="noStrike">
                <a:solidFill>
                  <a:srgbClr val="000000"/>
                </a:solidFill>
                <a:latin typeface="Arial"/>
                <a:ea typeface="ＭＳ Ｐゴシック"/>
              </a:rPr>
              <a:t>(all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threads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of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share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this)</a:t>
            </a:r>
            <a:endParaRPr b="0" lang="en-US" sz="1700" spc="-1" strike="noStrike">
              <a:latin typeface="Arial"/>
            </a:endParaRPr>
          </a:p>
          <a:p>
            <a:pPr marL="151920" indent="-142560">
              <a:lnSpc>
                <a:spcPct val="100000"/>
              </a:lnSpc>
              <a:spcBef>
                <a:spcPts val="168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Suspending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involves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suspending  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all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threads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of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</a:t>
            </a:r>
            <a:endParaRPr b="0" lang="en-US" sz="1700" spc="-1" strike="noStrike">
              <a:latin typeface="Arial"/>
            </a:endParaRPr>
          </a:p>
          <a:p>
            <a:pPr marL="151920" indent="-142560">
              <a:lnSpc>
                <a:spcPct val="100000"/>
              </a:lnSpc>
              <a:spcBef>
                <a:spcPts val="168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Termination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of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terminates 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all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threads 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within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 flipH="1" flipV="1">
            <a:off x="4659120" y="6452640"/>
            <a:ext cx="2747520" cy="13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7132320" y="1463040"/>
            <a:ext cx="1920240" cy="1737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6"/>
          <p:cNvSpPr/>
          <p:nvPr/>
        </p:nvSpPr>
        <p:spPr>
          <a:xfrm>
            <a:off x="6158160" y="3383640"/>
            <a:ext cx="2802960" cy="2285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750960" y="1012320"/>
            <a:ext cx="7706880" cy="5583960"/>
          </a:xfrm>
          <a:prstGeom prst="rect">
            <a:avLst/>
          </a:prstGeom>
          <a:ln>
            <a:noFill/>
          </a:ln>
        </p:spPr>
      </p:pic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Process Vs. Threads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19760" y="390240"/>
            <a:ext cx="8078400" cy="115416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 anchor="ctr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1" lang="en-US" sz="4100" spc="-38" strike="noStrike">
                <a:solidFill>
                  <a:srgbClr val="464646"/>
                </a:solidFill>
                <a:latin typeface="Lucida Sans Unicode"/>
              </a:rPr>
              <a:t>Why Multith</a:t>
            </a:r>
            <a:r>
              <a:rPr b="1" lang="en-US" sz="4100" spc="-83" strike="noStrike">
                <a:solidFill>
                  <a:srgbClr val="464646"/>
                </a:solidFill>
                <a:latin typeface="Lucida Sans Unicode"/>
              </a:rPr>
              <a:t>r</a:t>
            </a:r>
            <a:r>
              <a:rPr b="1" lang="en-US" sz="4100" spc="-55" strike="noStrike">
                <a:solidFill>
                  <a:srgbClr val="464646"/>
                </a:solidFill>
                <a:latin typeface="Lucida Sans Unicode"/>
              </a:rPr>
              <a:t>eading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91040" y="1253160"/>
            <a:ext cx="8006760" cy="68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51920" indent="-1425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Advantages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Better </a:t>
            </a:r>
            <a:r>
              <a:rPr b="1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responsiveness </a:t>
            </a:r>
            <a:r>
              <a:rPr b="0" lang="en-US" sz="1700" spc="86" strike="noStrike">
                <a:solidFill>
                  <a:srgbClr val="000000"/>
                </a:solidFill>
                <a:latin typeface="Arial"/>
                <a:ea typeface="ＭＳ Ｐゴシック"/>
              </a:rPr>
              <a:t>-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dedicated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threads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for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handling </a:t>
            </a:r>
            <a:r>
              <a:rPr b="0" lang="en-US" sz="1700" spc="-9" strike="noStrike">
                <a:solidFill>
                  <a:srgbClr val="000000"/>
                </a:solidFill>
                <a:latin typeface="Arial"/>
                <a:ea typeface="ＭＳ Ｐゴシック"/>
              </a:rPr>
              <a:t>user</a:t>
            </a:r>
            <a:r>
              <a:rPr b="0" lang="en-US" sz="1700" spc="-128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events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Simpler resource </a:t>
            </a:r>
            <a:r>
              <a:rPr b="1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sharing </a:t>
            </a:r>
            <a:r>
              <a:rPr b="0" lang="en-US" sz="1700" spc="86" strike="noStrike">
                <a:solidFill>
                  <a:srgbClr val="000000"/>
                </a:solidFill>
                <a:latin typeface="Arial"/>
                <a:ea typeface="ＭＳ Ｐゴシック"/>
              </a:rPr>
              <a:t>- 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all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threads in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share </a:t>
            </a:r>
            <a:r>
              <a:rPr b="0" lang="en-US" sz="1700" spc="-9" strike="noStrike">
                <a:solidFill>
                  <a:srgbClr val="000000"/>
                </a:solidFill>
                <a:latin typeface="Arial"/>
                <a:ea typeface="ＭＳ Ｐゴシック"/>
              </a:rPr>
              <a:t>same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address</a:t>
            </a:r>
            <a:r>
              <a:rPr b="0" lang="en-US" sz="1700" spc="38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space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Utilization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of </a:t>
            </a: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multiple</a:t>
            </a:r>
            <a:r>
              <a:rPr b="1" lang="en-US" sz="1700" spc="-38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cores</a:t>
            </a:r>
            <a:endParaRPr b="0" lang="en-US" sz="1700" spc="-1" strike="noStrike">
              <a:latin typeface="Arial"/>
            </a:endParaRPr>
          </a:p>
          <a:p>
            <a:pPr marL="392760">
              <a:lnSpc>
                <a:spcPct val="100000"/>
              </a:lnSpc>
              <a:spcBef>
                <a:spcPts val="17"/>
              </a:spcBef>
            </a:pP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for 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parallel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execution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68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12" strike="noStrike">
                <a:solidFill>
                  <a:srgbClr val="000000"/>
                </a:solidFill>
                <a:latin typeface="Arial"/>
                <a:ea typeface="ＭＳ Ｐゴシック"/>
              </a:rPr>
              <a:t>Faster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creation and 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termination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of</a:t>
            </a:r>
            <a:r>
              <a:rPr b="0" lang="en-US" sz="1700" spc="-52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activities</a:t>
            </a:r>
            <a:endParaRPr b="0" lang="en-US" sz="1700" spc="-1" strike="noStrike">
              <a:latin typeface="Arial"/>
            </a:endParaRPr>
          </a:p>
          <a:p>
            <a:pPr marL="151920" indent="-142560">
              <a:lnSpc>
                <a:spcPct val="100000"/>
              </a:lnSpc>
              <a:spcBef>
                <a:spcPts val="1695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Disadvantages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Coordinated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termination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Signal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error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handling</a:t>
            </a:r>
            <a:endParaRPr b="0" lang="en-US" sz="1700" spc="-1" strike="noStrike">
              <a:latin typeface="Arial"/>
            </a:endParaRPr>
          </a:p>
          <a:p>
            <a:pPr marL="15192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Reentrant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vs.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non-reentrant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system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calls: reentrant if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ＭＳ Ｐゴシック"/>
              </a:rPr>
              <a:t> it can be interrupted in the middle of its execution, and then be safely called again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563360" y="2982600"/>
            <a:ext cx="3980160" cy="2140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4380480" y="2884320"/>
            <a:ext cx="4482360" cy="2830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19760" y="390240"/>
            <a:ext cx="7123680" cy="115416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 anchor="ctr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1" lang="en-US" sz="4100" spc="-77" strike="noStrike">
                <a:solidFill>
                  <a:srgbClr val="464646"/>
                </a:solidFill>
                <a:latin typeface="Lucida Sans Unicode"/>
              </a:rPr>
              <a:t>Thread</a:t>
            </a:r>
            <a:r>
              <a:rPr b="1" lang="en-US" sz="4100" spc="-4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US" sz="4100" spc="-43" strike="noStrike">
                <a:solidFill>
                  <a:srgbClr val="464646"/>
                </a:solidFill>
                <a:latin typeface="Lucida Sans Unicode"/>
              </a:rPr>
              <a:t>States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64400" y="1564920"/>
            <a:ext cx="8173800" cy="43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51920" indent="-142560">
              <a:lnSpc>
                <a:spcPct val="100000"/>
              </a:lnSpc>
              <a:spcBef>
                <a:spcPts val="7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29" strike="noStrike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typical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states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for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are </a:t>
            </a:r>
            <a:r>
              <a:rPr b="1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running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b="1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ready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,</a:t>
            </a:r>
            <a:r>
              <a:rPr b="0" lang="en-US" sz="1700" spc="69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blocked</a:t>
            </a:r>
            <a:endParaRPr b="0" lang="en-US" sz="1700" spc="-1" strike="noStrike">
              <a:latin typeface="Arial"/>
            </a:endParaRPr>
          </a:p>
          <a:p>
            <a:pPr marL="151920" indent="-142560">
              <a:lnSpc>
                <a:spcPct val="100000"/>
              </a:lnSpc>
              <a:spcBef>
                <a:spcPts val="170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24" strike="noStrike">
                <a:solidFill>
                  <a:srgbClr val="000000"/>
                </a:solidFill>
                <a:latin typeface="Arial"/>
                <a:ea typeface="ＭＳ Ｐゴシック"/>
              </a:rPr>
              <a:t>Typical </a:t>
            </a: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operations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associated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with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change in thread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state</a:t>
            </a:r>
            <a:r>
              <a:rPr b="0" lang="en-US" sz="1700" spc="26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24" strike="noStrike">
                <a:solidFill>
                  <a:srgbClr val="000000"/>
                </a:solidFill>
                <a:latin typeface="Arial"/>
                <a:ea typeface="ＭＳ Ｐゴシック"/>
              </a:rPr>
              <a:t>are:</a:t>
            </a:r>
            <a:endParaRPr b="0" lang="en-US" sz="1700" spc="-1" strike="noStrike">
              <a:latin typeface="Arial"/>
            </a:endParaRPr>
          </a:p>
          <a:p>
            <a:pPr lvl="1" marL="392760" indent="-14256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Spawn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within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process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may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spawn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another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</a:t>
            </a:r>
            <a:endParaRPr b="0" lang="en-US" sz="1700" spc="-1" strike="noStrike">
              <a:latin typeface="Arial"/>
            </a:endParaRPr>
          </a:p>
          <a:p>
            <a:pPr lvl="2" marL="642960" indent="-142560">
              <a:lnSpc>
                <a:spcPct val="100000"/>
              </a:lnSpc>
              <a:spcBef>
                <a:spcPts val="1704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Provides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instruction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pointer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arguments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for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 new</a:t>
            </a:r>
            <a:r>
              <a:rPr b="0" lang="en-US" sz="1700" spc="-46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</a:t>
            </a:r>
            <a:endParaRPr b="0" lang="en-US" sz="1700" spc="-1" strike="noStrike">
              <a:latin typeface="Arial"/>
            </a:endParaRPr>
          </a:p>
          <a:p>
            <a:pPr lvl="2" marL="6429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New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gets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its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own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register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context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r>
              <a:rPr b="0" lang="en-US" sz="1700" spc="-97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space</a:t>
            </a:r>
            <a:endParaRPr b="0" lang="en-US" sz="1700" spc="-1" strike="noStrike">
              <a:latin typeface="Arial"/>
            </a:endParaRPr>
          </a:p>
          <a:p>
            <a:pPr marL="392760" indent="-14256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Block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needs </a:t>
            </a:r>
            <a:r>
              <a:rPr b="0" lang="en-US" sz="1700" spc="41" strike="noStrike">
                <a:solidFill>
                  <a:srgbClr val="000000"/>
                </a:solidFill>
                <a:latin typeface="Arial"/>
                <a:ea typeface="ＭＳ Ｐゴシック"/>
              </a:rPr>
              <a:t>to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wait for 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an</a:t>
            </a:r>
            <a:r>
              <a:rPr b="0" lang="en-US" sz="1700" spc="-43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event</a:t>
            </a:r>
            <a:endParaRPr b="0" lang="en-US" sz="1700" spc="-1" strike="noStrike">
              <a:latin typeface="Arial"/>
            </a:endParaRPr>
          </a:p>
          <a:p>
            <a:pPr lvl="1" marL="642960" indent="-142560">
              <a:lnSpc>
                <a:spcPct val="100000"/>
              </a:lnSpc>
              <a:spcBef>
                <a:spcPts val="170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Saving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its </a:t>
            </a:r>
            <a:r>
              <a:rPr b="0" lang="en-US" sz="1700" spc="-9" strike="noStrike">
                <a:solidFill>
                  <a:srgbClr val="000000"/>
                </a:solidFill>
                <a:latin typeface="Arial"/>
                <a:ea typeface="ＭＳ Ｐゴシック"/>
              </a:rPr>
              <a:t>user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registers,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program </a:t>
            </a:r>
            <a:r>
              <a:rPr b="0" lang="en-US" sz="1700" spc="-4" strike="noStrike">
                <a:solidFill>
                  <a:srgbClr val="000000"/>
                </a:solidFill>
                <a:latin typeface="Arial"/>
                <a:ea typeface="ＭＳ Ｐゴシック"/>
              </a:rPr>
              <a:t>counter,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pointers</a:t>
            </a:r>
            <a:endParaRPr b="0" lang="en-US" sz="1700" spc="-1" strike="noStrike">
              <a:latin typeface="Arial"/>
            </a:endParaRPr>
          </a:p>
          <a:p>
            <a:pPr marL="392760" indent="-142560">
              <a:lnSpc>
                <a:spcPct val="100000"/>
              </a:lnSpc>
              <a:spcBef>
                <a:spcPts val="1704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Unblock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When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the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event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for which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is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blocked</a:t>
            </a:r>
            <a:r>
              <a:rPr b="0" lang="en-US" sz="1700" spc="9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  <a:ea typeface="ＭＳ Ｐゴシック"/>
              </a:rPr>
              <a:t>occurs</a:t>
            </a:r>
            <a:endParaRPr b="0" lang="en-US" sz="1700" spc="-1" strike="noStrike">
              <a:latin typeface="Arial"/>
            </a:endParaRPr>
          </a:p>
          <a:p>
            <a:pPr marL="392760" indent="-14256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700" spc="-26" strike="noStrike">
                <a:solidFill>
                  <a:srgbClr val="000000"/>
                </a:solidFill>
                <a:latin typeface="Arial"/>
                <a:ea typeface="ＭＳ Ｐゴシック"/>
              </a:rPr>
              <a:t>Finish</a:t>
            </a:r>
            <a:r>
              <a:rPr b="0" lang="en-US" sz="1700" spc="-26" strike="noStrike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b="0" lang="en-US" sz="1700" spc="-15" strike="noStrike">
                <a:solidFill>
                  <a:srgbClr val="000000"/>
                </a:solidFill>
                <a:latin typeface="Arial"/>
                <a:ea typeface="ＭＳ Ｐゴシック"/>
              </a:rPr>
              <a:t>When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thread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completes, its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register </a:t>
            </a:r>
            <a:r>
              <a:rPr b="0" lang="en-US" sz="1700" spc="24" strike="noStrike">
                <a:solidFill>
                  <a:srgbClr val="000000"/>
                </a:solidFill>
                <a:latin typeface="Arial"/>
                <a:ea typeface="ＭＳ Ｐゴシック"/>
              </a:rPr>
              <a:t>context </a:t>
            </a:r>
            <a:r>
              <a:rPr b="0" lang="en-US" sz="1700" spc="1" strike="noStrike">
                <a:solidFill>
                  <a:srgbClr val="000000"/>
                </a:solidFill>
                <a:latin typeface="Arial"/>
                <a:ea typeface="ＭＳ Ｐゴシック"/>
              </a:rPr>
              <a:t>and </a:t>
            </a:r>
            <a:r>
              <a:rPr b="0" lang="en-US" sz="1700" spc="15" strike="noStrike">
                <a:solidFill>
                  <a:srgbClr val="000000"/>
                </a:solidFill>
                <a:latin typeface="Arial"/>
                <a:ea typeface="ＭＳ Ｐゴシック"/>
              </a:rPr>
              <a:t>stacks </a:t>
            </a:r>
            <a:r>
              <a:rPr b="0" lang="en-US" sz="1700" spc="-32" strike="noStrike">
                <a:solidFill>
                  <a:srgbClr val="000000"/>
                </a:solidFill>
                <a:latin typeface="Arial"/>
                <a:ea typeface="ＭＳ Ｐゴシック"/>
              </a:rPr>
              <a:t>are</a:t>
            </a:r>
            <a:r>
              <a:rPr b="0" lang="en-US" sz="1700" spc="69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700" spc="4" strike="noStrike">
                <a:solidFill>
                  <a:srgbClr val="000000"/>
                </a:solidFill>
                <a:latin typeface="Arial"/>
                <a:ea typeface="ＭＳ Ｐゴシック"/>
              </a:rPr>
              <a:t>deallocated.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19760" y="337680"/>
            <a:ext cx="3001680" cy="1258560"/>
          </a:xfrm>
          <a:prstGeom prst="rect">
            <a:avLst/>
          </a:prstGeom>
          <a:noFill/>
          <a:ln>
            <a:noFill/>
          </a:ln>
        </p:spPr>
        <p:txBody>
          <a:bodyPr lIns="0" rIns="0" tIns="9000" bIns="0" anchor="ctr"/>
          <a:p>
            <a:pPr marL="9000">
              <a:lnSpc>
                <a:spcPct val="100000"/>
              </a:lnSpc>
              <a:spcBef>
                <a:spcPts val="71"/>
              </a:spcBef>
            </a:pPr>
            <a:r>
              <a:rPr b="1" lang="en-US" sz="4100" spc="-77" strike="noStrike">
                <a:solidFill>
                  <a:srgbClr val="464646"/>
                </a:solidFill>
                <a:latin typeface="Lucida Sans Unicode"/>
              </a:rPr>
              <a:t>Thread</a:t>
            </a:r>
            <a:r>
              <a:rPr b="1" lang="en-US" sz="4100" spc="-52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n-US" sz="4100" spc="-38" strike="noStrike">
                <a:solidFill>
                  <a:srgbClr val="464646"/>
                </a:solidFill>
                <a:latin typeface="Lucida Sans Unicode"/>
              </a:rPr>
              <a:t>Dispatching</a:t>
            </a:r>
            <a:endParaRPr b="0" lang="en-US" sz="41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794960" y="1665360"/>
            <a:ext cx="792000" cy="2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/>
          <a:p>
            <a:pPr marL="9000">
              <a:lnSpc>
                <a:spcPct val="100000"/>
              </a:lnSpc>
              <a:spcBef>
                <a:spcPts val="7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Thread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0" lang="en-US" sz="1500" spc="-1" strike="noStrike" baseline="-21000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069560" y="2193120"/>
            <a:ext cx="795600" cy="2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/>
          <a:p>
            <a:pPr marL="9000">
              <a:lnSpc>
                <a:spcPct val="100000"/>
              </a:lnSpc>
              <a:spcBef>
                <a:spcPts val="7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executing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083240" y="5809680"/>
            <a:ext cx="795600" cy="2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/>
          <a:p>
            <a:pPr marL="9000">
              <a:lnSpc>
                <a:spcPct val="100000"/>
              </a:lnSpc>
              <a:spcBef>
                <a:spcPts val="7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executing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2265840" y="2152800"/>
            <a:ext cx="360" cy="36252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noFill/>
          <a:ln w="46800">
            <a:solidFill>
              <a:srgbClr val="04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>
            <a:off x="2216520" y="2449440"/>
            <a:ext cx="98640" cy="98640"/>
          </a:xfrm>
          <a:custGeom>
            <a:avLst/>
            <a:gdLst/>
            <a:ah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7"/>
          <p:cNvSpPr/>
          <p:nvPr/>
        </p:nvSpPr>
        <p:spPr>
          <a:xfrm>
            <a:off x="2134080" y="2548440"/>
            <a:ext cx="263520" cy="360"/>
          </a:xfrm>
          <a:custGeom>
            <a:avLst/>
            <a:gdLst/>
            <a:ahLst/>
            <a:rect l="l" t="t" r="r" b="b"/>
            <a:pathLst>
              <a:path w="375285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8"/>
          <p:cNvSpPr/>
          <p:nvPr/>
        </p:nvSpPr>
        <p:spPr>
          <a:xfrm>
            <a:off x="2265840" y="5713200"/>
            <a:ext cx="360" cy="36252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noFill/>
          <a:ln w="46800">
            <a:solidFill>
              <a:srgbClr val="04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9"/>
          <p:cNvSpPr/>
          <p:nvPr/>
        </p:nvSpPr>
        <p:spPr>
          <a:xfrm>
            <a:off x="2216520" y="6009840"/>
            <a:ext cx="98640" cy="98640"/>
          </a:xfrm>
          <a:custGeom>
            <a:avLst/>
            <a:gdLst/>
            <a:ah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3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10"/>
          <p:cNvSpPr/>
          <p:nvPr/>
        </p:nvSpPr>
        <p:spPr>
          <a:xfrm>
            <a:off x="2134080" y="5713200"/>
            <a:ext cx="263520" cy="360"/>
          </a:xfrm>
          <a:custGeom>
            <a:avLst/>
            <a:gdLst/>
            <a:ahLst/>
            <a:rect l="l" t="t" r="r" b="b"/>
            <a:pathLst>
              <a:path w="375285" h="0">
                <a:moveTo>
                  <a:pt x="0" y="0"/>
                </a:moveTo>
                <a:lnTo>
                  <a:pt x="375104" y="1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11"/>
          <p:cNvSpPr/>
          <p:nvPr/>
        </p:nvSpPr>
        <p:spPr>
          <a:xfrm>
            <a:off x="2265840" y="2548440"/>
            <a:ext cx="360" cy="3164760"/>
          </a:xfrm>
          <a:custGeom>
            <a:avLst/>
            <a:gdLst/>
            <a:ahLst/>
            <a:rect l="l" t="t" r="r" b="b"/>
            <a:pathLst>
              <a:path w="0" h="4501515">
                <a:moveTo>
                  <a:pt x="0" y="0"/>
                </a:moveTo>
                <a:lnTo>
                  <a:pt x="1" y="4501249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12"/>
          <p:cNvSpPr/>
          <p:nvPr/>
        </p:nvSpPr>
        <p:spPr>
          <a:xfrm>
            <a:off x="1215360" y="3831840"/>
            <a:ext cx="6912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320" bIns="0"/>
          <a:p>
            <a:pPr marL="52560" indent="-43920">
              <a:lnSpc>
                <a:spcPts val="1814"/>
              </a:lnSpc>
              <a:spcBef>
                <a:spcPts val="176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ready</a:t>
            </a:r>
            <a:r>
              <a:rPr b="0" lang="en-US" sz="1500" spc="-58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or  waiting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1" name="CustomShape 13"/>
          <p:cNvSpPr/>
          <p:nvPr/>
        </p:nvSpPr>
        <p:spPr>
          <a:xfrm>
            <a:off x="3650760" y="4394520"/>
            <a:ext cx="2439720" cy="395640"/>
          </a:xfrm>
          <a:custGeom>
            <a:avLst/>
            <a:gdLst/>
            <a:ah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4"/>
          <p:cNvSpPr/>
          <p:nvPr/>
        </p:nvSpPr>
        <p:spPr>
          <a:xfrm>
            <a:off x="3650760" y="4394520"/>
            <a:ext cx="2439720" cy="33192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0280" bIns="0"/>
          <a:p>
            <a:pPr marL="419760">
              <a:lnSpc>
                <a:spcPct val="100000"/>
              </a:lnSpc>
              <a:spcBef>
                <a:spcPts val="632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Save state into</a:t>
            </a:r>
            <a:r>
              <a:rPr b="0" lang="en-US" sz="1500" spc="-18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TCB</a:t>
            </a:r>
            <a:r>
              <a:rPr b="0" lang="en-US" sz="1500" spc="-1" strike="noStrike" baseline="-21000">
                <a:solidFill>
                  <a:srgbClr val="000000"/>
                </a:solidFill>
                <a:latin typeface="Calibri"/>
                <a:ea typeface="ＭＳ Ｐゴシック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3" name="CustomShape 15"/>
          <p:cNvSpPr/>
          <p:nvPr/>
        </p:nvSpPr>
        <p:spPr>
          <a:xfrm>
            <a:off x="3650760" y="4921920"/>
            <a:ext cx="2439720" cy="395640"/>
          </a:xfrm>
          <a:custGeom>
            <a:avLst/>
            <a:gdLst/>
            <a:ah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6"/>
          <p:cNvSpPr/>
          <p:nvPr/>
        </p:nvSpPr>
        <p:spPr>
          <a:xfrm>
            <a:off x="3650760" y="4921920"/>
            <a:ext cx="2439720" cy="33192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0280" bIns="0"/>
          <a:p>
            <a:pPr marL="287640">
              <a:lnSpc>
                <a:spcPct val="100000"/>
              </a:lnSpc>
              <a:spcBef>
                <a:spcPts val="632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Reload state from</a:t>
            </a:r>
            <a:r>
              <a:rPr b="0" lang="en-US" sz="1500" spc="-26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TCB</a:t>
            </a:r>
            <a:r>
              <a:rPr b="0" lang="en-US" sz="1500" spc="-1" strike="noStrike" baseline="-21000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5" name="CustomShape 17"/>
          <p:cNvSpPr/>
          <p:nvPr/>
        </p:nvSpPr>
        <p:spPr>
          <a:xfrm>
            <a:off x="3584520" y="2284560"/>
            <a:ext cx="2439720" cy="395640"/>
          </a:xfrm>
          <a:custGeom>
            <a:avLst/>
            <a:gdLst/>
            <a:ah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8"/>
          <p:cNvSpPr/>
          <p:nvPr/>
        </p:nvSpPr>
        <p:spPr>
          <a:xfrm>
            <a:off x="3584520" y="2284560"/>
            <a:ext cx="2439720" cy="33192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0280" bIns="0"/>
          <a:p>
            <a:pPr marL="419760">
              <a:lnSpc>
                <a:spcPct val="100000"/>
              </a:lnSpc>
              <a:spcBef>
                <a:spcPts val="632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Save state into</a:t>
            </a:r>
            <a:r>
              <a:rPr b="0" lang="en-US" sz="1500" spc="-18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TCB</a:t>
            </a:r>
            <a:r>
              <a:rPr b="0" lang="en-US" sz="1500" spc="-1" strike="noStrike" baseline="-21000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7" name="CustomShape 19"/>
          <p:cNvSpPr/>
          <p:nvPr/>
        </p:nvSpPr>
        <p:spPr>
          <a:xfrm>
            <a:off x="3584520" y="2811960"/>
            <a:ext cx="2439720" cy="395640"/>
          </a:xfrm>
          <a:custGeom>
            <a:avLst/>
            <a:gdLst/>
            <a:ah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0"/>
          <p:cNvSpPr/>
          <p:nvPr/>
        </p:nvSpPr>
        <p:spPr>
          <a:xfrm>
            <a:off x="3584520" y="2811960"/>
            <a:ext cx="2439720" cy="331920"/>
          </a:xfrm>
          <a:prstGeom prst="rect">
            <a:avLst/>
          </a:pr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0280" bIns="0"/>
          <a:p>
            <a:pPr marL="287640">
              <a:lnSpc>
                <a:spcPct val="100000"/>
              </a:lnSpc>
              <a:spcBef>
                <a:spcPts val="632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Reload state from</a:t>
            </a:r>
            <a:r>
              <a:rPr b="0" lang="en-US" sz="1500" spc="-26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TCB</a:t>
            </a:r>
            <a:r>
              <a:rPr b="0" lang="en-US" sz="1500" spc="-1" strike="noStrike" baseline="-21000">
                <a:solidFill>
                  <a:srgbClr val="000000"/>
                </a:solidFill>
                <a:latin typeface="Calibri"/>
                <a:ea typeface="ＭＳ Ｐゴシック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9" name="CustomShape 21"/>
          <p:cNvSpPr/>
          <p:nvPr/>
        </p:nvSpPr>
        <p:spPr>
          <a:xfrm>
            <a:off x="3641040" y="1797480"/>
            <a:ext cx="1891800" cy="2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/>
          <a:p>
            <a:pPr marL="9000">
              <a:lnSpc>
                <a:spcPct val="100000"/>
              </a:lnSpc>
              <a:spcBef>
                <a:spcPts val="7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Interrupt or system</a:t>
            </a:r>
            <a:r>
              <a:rPr b="0" lang="en-US" sz="1500" spc="-15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call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0" name="CustomShape 22"/>
          <p:cNvSpPr/>
          <p:nvPr/>
        </p:nvSpPr>
        <p:spPr>
          <a:xfrm>
            <a:off x="2463840" y="2152800"/>
            <a:ext cx="2241720" cy="395640"/>
          </a:xfrm>
          <a:custGeom>
            <a:avLst/>
            <a:gdLst/>
            <a:ahLst/>
            <a:rect l="l" t="t" r="r" b="b"/>
            <a:pathLst>
              <a:path w="3188970" h="563245">
                <a:moveTo>
                  <a:pt x="0" y="562656"/>
                </a:moveTo>
                <a:lnTo>
                  <a:pt x="1183922" y="0"/>
                </a:lnTo>
                <a:lnTo>
                  <a:pt x="3188385" y="0"/>
                </a:lnTo>
                <a:lnTo>
                  <a:pt x="3188385" y="156293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3"/>
          <p:cNvSpPr/>
          <p:nvPr/>
        </p:nvSpPr>
        <p:spPr>
          <a:xfrm>
            <a:off x="4672800" y="2218680"/>
            <a:ext cx="65880" cy="65880"/>
          </a:xfrm>
          <a:custGeom>
            <a:avLst/>
            <a:gdLst/>
            <a:ahLst/>
            <a:rect l="l" t="t" r="r" b="b"/>
            <a:pathLst>
              <a:path w="93979" h="93980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4"/>
          <p:cNvSpPr/>
          <p:nvPr/>
        </p:nvSpPr>
        <p:spPr>
          <a:xfrm>
            <a:off x="2485800" y="5317560"/>
            <a:ext cx="2285640" cy="393480"/>
          </a:xfrm>
          <a:custGeom>
            <a:avLst/>
            <a:gdLst/>
            <a:ahLst/>
            <a:rect l="l" t="t" r="r" b="b"/>
            <a:pathLst>
              <a:path w="3251200" h="560070">
                <a:moveTo>
                  <a:pt x="3251016" y="0"/>
                </a:moveTo>
                <a:lnTo>
                  <a:pt x="3251016" y="281328"/>
                </a:lnTo>
                <a:lnTo>
                  <a:pt x="0" y="559986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25"/>
          <p:cNvSpPr/>
          <p:nvPr/>
        </p:nvSpPr>
        <p:spPr>
          <a:xfrm>
            <a:off x="2463840" y="5674680"/>
            <a:ext cx="68400" cy="65880"/>
          </a:xfrm>
          <a:custGeom>
            <a:avLst/>
            <a:gdLst/>
            <a:ahLst/>
            <a:rect l="l" t="t" r="r" b="b"/>
            <a:pathLst>
              <a:path w="97789" h="93979">
                <a:moveTo>
                  <a:pt x="89433" y="0"/>
                </a:moveTo>
                <a:lnTo>
                  <a:pt x="0" y="54724"/>
                </a:lnTo>
                <a:lnTo>
                  <a:pt x="97434" y="93433"/>
                </a:lnTo>
                <a:lnTo>
                  <a:pt x="894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6"/>
          <p:cNvSpPr/>
          <p:nvPr/>
        </p:nvSpPr>
        <p:spPr>
          <a:xfrm>
            <a:off x="6753960" y="1721880"/>
            <a:ext cx="792000" cy="26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/>
          <a:p>
            <a:pPr marL="9000">
              <a:lnSpc>
                <a:spcPct val="100000"/>
              </a:lnSpc>
              <a:spcBef>
                <a:spcPts val="7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Thread</a:t>
            </a:r>
            <a:r>
              <a:rPr b="0" lang="en-US" sz="1500" spc="-52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0" lang="en-US" sz="1500" spc="-1" strike="noStrike" baseline="-21000">
                <a:solidFill>
                  <a:srgbClr val="000000"/>
                </a:solidFill>
                <a:latin typeface="Calibri"/>
                <a:ea typeface="ＭＳ Ｐゴシック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5" name="CustomShape 27"/>
          <p:cNvSpPr/>
          <p:nvPr/>
        </p:nvSpPr>
        <p:spPr>
          <a:xfrm>
            <a:off x="7479360" y="3831840"/>
            <a:ext cx="795600" cy="2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/>
          <a:p>
            <a:pPr marL="9000">
              <a:lnSpc>
                <a:spcPct val="100000"/>
              </a:lnSpc>
              <a:spcBef>
                <a:spcPts val="7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executing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6" name="CustomShape 28"/>
          <p:cNvSpPr/>
          <p:nvPr/>
        </p:nvSpPr>
        <p:spPr>
          <a:xfrm>
            <a:off x="7093080" y="3066120"/>
            <a:ext cx="263520" cy="360"/>
          </a:xfrm>
          <a:custGeom>
            <a:avLst/>
            <a:gdLst/>
            <a:ahLst/>
            <a:rect l="l" t="t" r="r" b="b"/>
            <a:pathLst>
              <a:path w="375284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9"/>
          <p:cNvSpPr/>
          <p:nvPr/>
        </p:nvSpPr>
        <p:spPr>
          <a:xfrm>
            <a:off x="7211160" y="3075840"/>
            <a:ext cx="360" cy="1878840"/>
          </a:xfrm>
          <a:custGeom>
            <a:avLst/>
            <a:gdLst/>
            <a:ahLst/>
            <a:rect l="l" t="t" r="r" b="b"/>
            <a:pathLst>
              <a:path w="0" h="2672715">
                <a:moveTo>
                  <a:pt x="0" y="0"/>
                </a:moveTo>
                <a:lnTo>
                  <a:pt x="0" y="2672617"/>
                </a:lnTo>
              </a:path>
            </a:pathLst>
          </a:custGeom>
          <a:noFill/>
          <a:ln w="46800">
            <a:solidFill>
              <a:srgbClr val="04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0"/>
          <p:cNvSpPr/>
          <p:nvPr/>
        </p:nvSpPr>
        <p:spPr>
          <a:xfrm>
            <a:off x="7161840" y="4889160"/>
            <a:ext cx="98640" cy="98640"/>
          </a:xfrm>
          <a:custGeom>
            <a:avLst/>
            <a:gdLst/>
            <a:ah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1"/>
          <p:cNvSpPr/>
          <p:nvPr/>
        </p:nvSpPr>
        <p:spPr>
          <a:xfrm>
            <a:off x="7079400" y="4987800"/>
            <a:ext cx="263520" cy="360"/>
          </a:xfrm>
          <a:custGeom>
            <a:avLst/>
            <a:gdLst/>
            <a:ahLst/>
            <a:rect l="l" t="t" r="r" b="b"/>
            <a:pathLst>
              <a:path w="375284" h="0">
                <a:moveTo>
                  <a:pt x="0" y="0"/>
                </a:moveTo>
                <a:lnTo>
                  <a:pt x="375104" y="1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32"/>
          <p:cNvSpPr/>
          <p:nvPr/>
        </p:nvSpPr>
        <p:spPr>
          <a:xfrm>
            <a:off x="7211160" y="2152800"/>
            <a:ext cx="360" cy="923040"/>
          </a:xfrm>
          <a:custGeom>
            <a:avLst/>
            <a:gdLst/>
            <a:ahLst/>
            <a:rect l="l" t="t" r="r" b="b"/>
            <a:pathLst>
              <a:path w="0"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33"/>
          <p:cNvSpPr/>
          <p:nvPr/>
        </p:nvSpPr>
        <p:spPr>
          <a:xfrm>
            <a:off x="7211160" y="4987800"/>
            <a:ext cx="360" cy="923040"/>
          </a:xfrm>
          <a:custGeom>
            <a:avLst/>
            <a:gdLst/>
            <a:ahLst/>
            <a:rect l="l" t="t" r="r" b="b"/>
            <a:pathLst>
              <a:path w="0"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4"/>
          <p:cNvSpPr/>
          <p:nvPr/>
        </p:nvSpPr>
        <p:spPr>
          <a:xfrm>
            <a:off x="4705560" y="3084840"/>
            <a:ext cx="2287440" cy="320760"/>
          </a:xfrm>
          <a:custGeom>
            <a:avLst/>
            <a:gdLst/>
            <a:ahLst/>
            <a:rect l="l" t="t" r="r" b="b"/>
            <a:pathLst>
              <a:path w="3253740" h="456564">
                <a:moveTo>
                  <a:pt x="0" y="174617"/>
                </a:moveTo>
                <a:lnTo>
                  <a:pt x="0" y="455945"/>
                </a:lnTo>
                <a:lnTo>
                  <a:pt x="2250624" y="455945"/>
                </a:lnTo>
                <a:lnTo>
                  <a:pt x="3253708" y="0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5"/>
          <p:cNvSpPr/>
          <p:nvPr/>
        </p:nvSpPr>
        <p:spPr>
          <a:xfrm>
            <a:off x="6939720" y="3072960"/>
            <a:ext cx="73440" cy="59760"/>
          </a:xfrm>
          <a:custGeom>
            <a:avLst/>
            <a:gdLst/>
            <a:ahLst/>
            <a:rect l="l" t="t" r="r" b="b"/>
            <a:pathLst>
              <a:path w="104775" h="85725">
                <a:moveTo>
                  <a:pt x="0" y="0"/>
                </a:moveTo>
                <a:lnTo>
                  <a:pt x="38811" y="85369"/>
                </a:lnTo>
                <a:lnTo>
                  <a:pt x="104775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6"/>
          <p:cNvSpPr/>
          <p:nvPr/>
        </p:nvSpPr>
        <p:spPr>
          <a:xfrm>
            <a:off x="4705560" y="4196880"/>
            <a:ext cx="2307600" cy="791280"/>
          </a:xfrm>
          <a:custGeom>
            <a:avLst/>
            <a:gdLst/>
            <a:ahLst/>
            <a:rect l="l" t="t" r="r" b="b"/>
            <a:pathLst>
              <a:path w="3282315" h="1125854">
                <a:moveTo>
                  <a:pt x="3282161" y="1125312"/>
                </a:moveTo>
                <a:lnTo>
                  <a:pt x="2156848" y="0"/>
                </a:lnTo>
                <a:lnTo>
                  <a:pt x="0" y="0"/>
                </a:lnTo>
                <a:lnTo>
                  <a:pt x="0" y="250069"/>
                </a:lnTo>
              </a:path>
            </a:pathLst>
          </a:custGeom>
          <a:noFill/>
          <a:ln w="15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7"/>
          <p:cNvSpPr/>
          <p:nvPr/>
        </p:nvSpPr>
        <p:spPr>
          <a:xfrm>
            <a:off x="4672800" y="4328640"/>
            <a:ext cx="65880" cy="6588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8"/>
          <p:cNvSpPr/>
          <p:nvPr/>
        </p:nvSpPr>
        <p:spPr>
          <a:xfrm>
            <a:off x="3720960" y="3633840"/>
            <a:ext cx="1891800" cy="2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40" bIns="0"/>
          <a:p>
            <a:pPr marL="9000">
              <a:lnSpc>
                <a:spcPct val="100000"/>
              </a:lnSpc>
              <a:spcBef>
                <a:spcPts val="7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Interrupt or system</a:t>
            </a:r>
            <a:r>
              <a:rPr b="0" lang="en-US" sz="1500" spc="-15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call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7" name="CustomShape 39"/>
          <p:cNvSpPr/>
          <p:nvPr/>
        </p:nvSpPr>
        <p:spPr>
          <a:xfrm>
            <a:off x="7611120" y="2381040"/>
            <a:ext cx="6912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320" bIns="0"/>
          <a:p>
            <a:pPr marL="52560" indent="-43920">
              <a:lnSpc>
                <a:spcPts val="1814"/>
              </a:lnSpc>
              <a:spcBef>
                <a:spcPts val="176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ready</a:t>
            </a:r>
            <a:r>
              <a:rPr b="0" lang="en-US" sz="1500" spc="-58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or  waiting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8" name="CustomShape 40"/>
          <p:cNvSpPr/>
          <p:nvPr/>
        </p:nvSpPr>
        <p:spPr>
          <a:xfrm>
            <a:off x="7611120" y="5282280"/>
            <a:ext cx="691200" cy="4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320" bIns="0"/>
          <a:p>
            <a:pPr marL="52560" indent="-43920">
              <a:lnSpc>
                <a:spcPts val="1814"/>
              </a:lnSpc>
              <a:spcBef>
                <a:spcPts val="176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ready</a:t>
            </a:r>
            <a:r>
              <a:rPr b="0" lang="en-US" sz="1500" spc="-58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or  waiting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3543</TotalTime>
  <Application>LibreOffice/6.0.7.3$Linux_X86_64 LibreOffice_project/00m0$Build-3</Application>
  <Words>1815</Words>
  <Paragraphs>370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2013-01-18T23:34:39Z</dcterms:created>
  <dc:creator>doman</dc:creator>
  <dc:description/>
  <dc:language>en-US</dc:language>
  <cp:lastModifiedBy/>
  <cp:lastPrinted>2001-06-14T14:23:12Z</cp:lastPrinted>
  <dcterms:modified xsi:type="dcterms:W3CDTF">2020-03-24T02:32:42Z</dcterms:modified>
  <cp:revision>158</cp:revision>
  <dc:subject/>
  <dc:title>Chapter 4:  Threads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42</vt:i4>
  </property>
</Properties>
</file>