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356" r:id="rId2"/>
    <p:sldId id="354" r:id="rId3"/>
    <p:sldId id="357" r:id="rId4"/>
    <p:sldId id="355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5574" autoAdjust="0"/>
  </p:normalViewPr>
  <p:slideViewPr>
    <p:cSldViewPr snapToGrid="0">
      <p:cViewPr varScale="1">
        <p:scale>
          <a:sx n="112" d="100"/>
          <a:sy n="112" d="100"/>
        </p:scale>
        <p:origin x="45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Project Roadmap Slide Templ</a:t>
            </a:r>
            <a:r>
              <a:rPr lang="es-UY" dirty="0"/>
              <a:t>a</a:t>
            </a:r>
            <a:r>
              <a:rPr lang="en-BR" dirty="0"/>
              <a:t>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ADA2C1-FA56-2747-8A15-0B61DBCB3529}"/>
              </a:ext>
            </a:extLst>
          </p:cNvPr>
          <p:cNvSpPr/>
          <p:nvPr/>
        </p:nvSpPr>
        <p:spPr>
          <a:xfrm>
            <a:off x="355686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D63D87-AFCA-0244-B053-83FD3281EBD1}"/>
              </a:ext>
            </a:extLst>
          </p:cNvPr>
          <p:cNvSpPr/>
          <p:nvPr/>
        </p:nvSpPr>
        <p:spPr>
          <a:xfrm>
            <a:off x="3276248" y="2085612"/>
            <a:ext cx="2711320" cy="3219610"/>
          </a:xfrm>
          <a:custGeom>
            <a:avLst/>
            <a:gdLst>
              <a:gd name="connsiteX0" fmla="*/ 2491382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2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2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2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2" y="321961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3D2077-3B63-7C43-9DB7-FFC89789FBAF}"/>
              </a:ext>
            </a:extLst>
          </p:cNvPr>
          <p:cNvSpPr/>
          <p:nvPr/>
        </p:nvSpPr>
        <p:spPr>
          <a:xfrm>
            <a:off x="944699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58BFC7-CA51-8741-9DDE-AF421CE034D5}"/>
              </a:ext>
            </a:extLst>
          </p:cNvPr>
          <p:cNvSpPr/>
          <p:nvPr/>
        </p:nvSpPr>
        <p:spPr>
          <a:xfrm>
            <a:off x="3865261" y="1930591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276FFE-30AD-8E42-80BF-FCB7E4D53268}"/>
              </a:ext>
            </a:extLst>
          </p:cNvPr>
          <p:cNvSpPr/>
          <p:nvPr/>
        </p:nvSpPr>
        <p:spPr>
          <a:xfrm>
            <a:off x="1378331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4298893" y="115299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F1B89D-47C9-9843-A8A4-BF7BD8C80F7F}"/>
              </a:ext>
            </a:extLst>
          </p:cNvPr>
          <p:cNvSpPr/>
          <p:nvPr/>
        </p:nvSpPr>
        <p:spPr>
          <a:xfrm>
            <a:off x="6196810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7946" y="3218720"/>
                  <a:pt x="0" y="3119915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8289802-40A1-764C-B018-00CA9F4BBA30}"/>
              </a:ext>
            </a:extLst>
          </p:cNvPr>
          <p:cNvSpPr/>
          <p:nvPr/>
        </p:nvSpPr>
        <p:spPr>
          <a:xfrm>
            <a:off x="9117372" y="2085612"/>
            <a:ext cx="2711320" cy="3219610"/>
          </a:xfrm>
          <a:custGeom>
            <a:avLst/>
            <a:gdLst>
              <a:gd name="connsiteX0" fmla="*/ 2491383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3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3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3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3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3" y="321961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1D6135-A768-B44D-9231-01CBBD58A1D9}"/>
              </a:ext>
            </a:extLst>
          </p:cNvPr>
          <p:cNvSpPr/>
          <p:nvPr/>
        </p:nvSpPr>
        <p:spPr>
          <a:xfrm>
            <a:off x="6785823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1A4CE2-F30D-F04C-AE2D-DAA191C6B5B9}"/>
              </a:ext>
            </a:extLst>
          </p:cNvPr>
          <p:cNvSpPr/>
          <p:nvPr/>
        </p:nvSpPr>
        <p:spPr>
          <a:xfrm>
            <a:off x="9706385" y="1930591"/>
            <a:ext cx="1533295" cy="322228"/>
          </a:xfrm>
          <a:custGeom>
            <a:avLst/>
            <a:gdLst>
              <a:gd name="connsiteX0" fmla="*/ 1372131 w 1533295"/>
              <a:gd name="connsiteY0" fmla="*/ 322228 h 322228"/>
              <a:gd name="connsiteX1" fmla="*/ 161166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6 w 1533295"/>
              <a:gd name="connsiteY4" fmla="*/ 0 h 322228"/>
              <a:gd name="connsiteX5" fmla="*/ 1372131 w 1533295"/>
              <a:gd name="connsiteY5" fmla="*/ 0 h 322228"/>
              <a:gd name="connsiteX6" fmla="*/ 1533296 w 1533295"/>
              <a:gd name="connsiteY6" fmla="*/ 161114 h 322228"/>
              <a:gd name="connsiteX7" fmla="*/ 1533296 w 1533295"/>
              <a:gd name="connsiteY7" fmla="*/ 161114 h 322228"/>
              <a:gd name="connsiteX8" fmla="*/ 1372131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1" y="322228"/>
                </a:moveTo>
                <a:lnTo>
                  <a:pt x="161166" y="322228"/>
                </a:lnTo>
                <a:cubicBezTo>
                  <a:pt x="72125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5" y="0"/>
                  <a:pt x="161166" y="0"/>
                </a:cubicBezTo>
                <a:lnTo>
                  <a:pt x="1372131" y="0"/>
                </a:lnTo>
                <a:cubicBezTo>
                  <a:pt x="1461172" y="0"/>
                  <a:pt x="1533296" y="72101"/>
                  <a:pt x="1533296" y="161114"/>
                </a:cubicBezTo>
                <a:lnTo>
                  <a:pt x="1533296" y="161114"/>
                </a:lnTo>
                <a:cubicBezTo>
                  <a:pt x="1533296" y="250127"/>
                  <a:pt x="1461172" y="322228"/>
                  <a:pt x="1372131" y="322228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CDEA08E-BCC6-EB4D-8E77-B390D586FB76}"/>
              </a:ext>
            </a:extLst>
          </p:cNvPr>
          <p:cNvSpPr/>
          <p:nvPr/>
        </p:nvSpPr>
        <p:spPr>
          <a:xfrm>
            <a:off x="7219455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35D461-4D4C-E345-84DC-1F1C8AA96DDB}"/>
              </a:ext>
            </a:extLst>
          </p:cNvPr>
          <p:cNvSpPr/>
          <p:nvPr/>
        </p:nvSpPr>
        <p:spPr>
          <a:xfrm>
            <a:off x="10140017" y="1152991"/>
            <a:ext cx="666030" cy="665819"/>
          </a:xfrm>
          <a:custGeom>
            <a:avLst/>
            <a:gdLst>
              <a:gd name="connsiteX0" fmla="*/ 666030 w 666030"/>
              <a:gd name="connsiteY0" fmla="*/ 332910 h 665819"/>
              <a:gd name="connsiteX1" fmla="*/ 333015 w 666030"/>
              <a:gd name="connsiteY1" fmla="*/ 665820 h 665819"/>
              <a:gd name="connsiteX2" fmla="*/ -1 w 666030"/>
              <a:gd name="connsiteY2" fmla="*/ 332910 h 665819"/>
              <a:gd name="connsiteX3" fmla="*/ 333015 w 666030"/>
              <a:gd name="connsiteY3" fmla="*/ 0 h 665819"/>
              <a:gd name="connsiteX4" fmla="*/ 666030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0" y="332910"/>
                </a:moveTo>
                <a:cubicBezTo>
                  <a:pt x="666030" y="516771"/>
                  <a:pt x="516935" y="665820"/>
                  <a:pt x="333015" y="665820"/>
                </a:cubicBezTo>
                <a:cubicBezTo>
                  <a:pt x="149096" y="665820"/>
                  <a:pt x="-1" y="516771"/>
                  <a:pt x="-1" y="332910"/>
                </a:cubicBezTo>
                <a:cubicBezTo>
                  <a:pt x="-1" y="149049"/>
                  <a:pt x="149095" y="0"/>
                  <a:pt x="333015" y="0"/>
                </a:cubicBezTo>
                <a:cubicBezTo>
                  <a:pt x="516933" y="0"/>
                  <a:pt x="666030" y="149049"/>
                  <a:pt x="666030" y="332910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4E000-7742-644B-8B57-7A325DA04FE9}"/>
              </a:ext>
            </a:extLst>
          </p:cNvPr>
          <p:cNvSpPr txBox="1"/>
          <p:nvPr/>
        </p:nvSpPr>
        <p:spPr>
          <a:xfrm>
            <a:off x="1386069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1CC88-C7BF-D943-B098-C3BAD692B53F}"/>
              </a:ext>
            </a:extLst>
          </p:cNvPr>
          <p:cNvSpPr txBox="1"/>
          <p:nvPr/>
        </p:nvSpPr>
        <p:spPr>
          <a:xfrm>
            <a:off x="1077472" y="1953732"/>
            <a:ext cx="1267749" cy="27748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IDEATION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906C-977A-F045-B9DA-A92A2D670747}"/>
              </a:ext>
            </a:extLst>
          </p:cNvPr>
          <p:cNvSpPr txBox="1"/>
          <p:nvPr/>
        </p:nvSpPr>
        <p:spPr>
          <a:xfrm>
            <a:off x="3998034" y="1956488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D699-DDAA-C449-A36B-2309A37E9911}"/>
              </a:ext>
            </a:extLst>
          </p:cNvPr>
          <p:cNvSpPr txBox="1"/>
          <p:nvPr/>
        </p:nvSpPr>
        <p:spPr>
          <a:xfrm>
            <a:off x="6918596" y="1953976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8A486-CF8E-9041-B882-453BE1DAB605}"/>
              </a:ext>
            </a:extLst>
          </p:cNvPr>
          <p:cNvSpPr txBox="1"/>
          <p:nvPr/>
        </p:nvSpPr>
        <p:spPr>
          <a:xfrm>
            <a:off x="9839158" y="1956488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635653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Brainstorming for products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Components, characteristics, objectives, and substitutes.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Exploration of rival products.</a:t>
            </a:r>
          </a:p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Surveying of the market.</a:t>
            </a:r>
            <a:endParaRPr lang="en-BR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4306631" y="130123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Q2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59AB2-9E9A-B44A-8E8A-A4E802B0BD03}"/>
              </a:ext>
            </a:extLst>
          </p:cNvPr>
          <p:cNvSpPr txBox="1"/>
          <p:nvPr/>
        </p:nvSpPr>
        <p:spPr>
          <a:xfrm>
            <a:off x="7227193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E11B7-39FE-DB4E-9685-0FC54B207F60}"/>
              </a:ext>
            </a:extLst>
          </p:cNvPr>
          <p:cNvSpPr txBox="1"/>
          <p:nvPr/>
        </p:nvSpPr>
        <p:spPr>
          <a:xfrm>
            <a:off x="10147755" y="130123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Q4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20792-42DE-A94F-9668-545F8B3D19EA}"/>
              </a:ext>
            </a:extLst>
          </p:cNvPr>
          <p:cNvSpPr txBox="1"/>
          <p:nvPr/>
        </p:nvSpPr>
        <p:spPr>
          <a:xfrm>
            <a:off x="3556215" y="2464601"/>
            <a:ext cx="215138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Continuation of product brainstorming.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product concept: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Patterns, features, target demographic.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marketing campaign ideas and building brand identity.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5B30F-B27A-234C-A698-E2DFB2E38E4F}"/>
              </a:ext>
            </a:extLst>
          </p:cNvPr>
          <p:cNvSpPr txBox="1"/>
          <p:nvPr/>
        </p:nvSpPr>
        <p:spPr>
          <a:xfrm>
            <a:off x="6476777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and testing of product concept: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comfort, durability, functionality, and style.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the market: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branding and naming campaigns.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E1C7C-796F-EE40-9244-EDF9237596EE}"/>
              </a:ext>
            </a:extLst>
          </p:cNvPr>
          <p:cNvSpPr txBox="1"/>
          <p:nvPr/>
        </p:nvSpPr>
        <p:spPr>
          <a:xfrm>
            <a:off x="9397339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 product testing: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Revising, refining, and finalizing.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preparation: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pre-orders, starting marketing campaign, and planning for retail release.</a:t>
            </a:r>
            <a:endParaRPr lang="en-BR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Graphic 36" descr="Lightbulb with solid fill">
            <a:extLst>
              <a:ext uri="{FF2B5EF4-FFF2-40B4-BE49-F238E27FC236}">
                <a16:creationId xmlns:a16="http://schemas.microsoft.com/office/drawing/2014/main" id="{12B3F4D4-EC4A-9C40-9277-A4DCE185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4658" y="5521702"/>
            <a:ext cx="974071" cy="974071"/>
          </a:xfrm>
          <a:prstGeom prst="rect">
            <a:avLst/>
          </a:prstGeom>
        </p:spPr>
      </p:pic>
      <p:pic>
        <p:nvPicPr>
          <p:cNvPr id="39" name="Graphic 38" descr="Thought bubble with solid fill">
            <a:extLst>
              <a:ext uri="{FF2B5EF4-FFF2-40B4-BE49-F238E27FC236}">
                <a16:creationId xmlns:a16="http://schemas.microsoft.com/office/drawing/2014/main" id="{DA062C9C-9F97-3540-8419-AB7C6F58C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7471" y="5468023"/>
            <a:ext cx="1027750" cy="1027750"/>
          </a:xfrm>
          <a:prstGeom prst="rect">
            <a:avLst/>
          </a:prstGeom>
        </p:spPr>
      </p:pic>
      <p:pic>
        <p:nvPicPr>
          <p:cNvPr id="41" name="Graphic 40" descr="Marketing with solid fill">
            <a:extLst>
              <a:ext uri="{FF2B5EF4-FFF2-40B4-BE49-F238E27FC236}">
                <a16:creationId xmlns:a16="http://schemas.microsoft.com/office/drawing/2014/main" id="{D94CDD6E-F0C7-0F4C-BF91-583BF85CE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4843" y="5443986"/>
            <a:ext cx="1075823" cy="1075823"/>
          </a:xfrm>
          <a:prstGeom prst="rect">
            <a:avLst/>
          </a:prstGeom>
        </p:spPr>
      </p:pic>
      <p:pic>
        <p:nvPicPr>
          <p:cNvPr id="43" name="Graphic 42" descr="Flask with solid fill">
            <a:extLst>
              <a:ext uri="{FF2B5EF4-FFF2-40B4-BE49-F238E27FC236}">
                <a16:creationId xmlns:a16="http://schemas.microsoft.com/office/drawing/2014/main" id="{ACD1D015-79EC-C94F-A4AF-0C939B217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713" y="5420049"/>
            <a:ext cx="1111515" cy="11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Project Roadmap Slide Templ</a:t>
            </a:r>
            <a:r>
              <a:rPr lang="es-UY" dirty="0"/>
              <a:t>a</a:t>
            </a:r>
            <a:r>
              <a:rPr lang="en-BR" dirty="0"/>
              <a:t>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ADA2C1-FA56-2747-8A15-0B61DBCB3529}"/>
              </a:ext>
            </a:extLst>
          </p:cNvPr>
          <p:cNvSpPr/>
          <p:nvPr/>
        </p:nvSpPr>
        <p:spPr>
          <a:xfrm>
            <a:off x="355686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D63D87-AFCA-0244-B053-83FD3281EBD1}"/>
              </a:ext>
            </a:extLst>
          </p:cNvPr>
          <p:cNvSpPr/>
          <p:nvPr/>
        </p:nvSpPr>
        <p:spPr>
          <a:xfrm>
            <a:off x="3276248" y="2418429"/>
            <a:ext cx="2711320" cy="3219610"/>
          </a:xfrm>
          <a:custGeom>
            <a:avLst/>
            <a:gdLst>
              <a:gd name="connsiteX0" fmla="*/ 2491382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2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2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2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2" y="321961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3D2077-3B63-7C43-9DB7-FFC89789FBAF}"/>
              </a:ext>
            </a:extLst>
          </p:cNvPr>
          <p:cNvSpPr/>
          <p:nvPr/>
        </p:nvSpPr>
        <p:spPr>
          <a:xfrm>
            <a:off x="944699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58BFC7-CA51-8741-9DDE-AF421CE034D5}"/>
              </a:ext>
            </a:extLst>
          </p:cNvPr>
          <p:cNvSpPr/>
          <p:nvPr/>
        </p:nvSpPr>
        <p:spPr>
          <a:xfrm>
            <a:off x="3865261" y="5476926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276FFE-30AD-8E42-80BF-FCB7E4D53268}"/>
              </a:ext>
            </a:extLst>
          </p:cNvPr>
          <p:cNvSpPr/>
          <p:nvPr/>
        </p:nvSpPr>
        <p:spPr>
          <a:xfrm>
            <a:off x="1378331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4298893" y="591398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F1B89D-47C9-9843-A8A4-BF7BD8C80F7F}"/>
              </a:ext>
            </a:extLst>
          </p:cNvPr>
          <p:cNvSpPr/>
          <p:nvPr/>
        </p:nvSpPr>
        <p:spPr>
          <a:xfrm>
            <a:off x="6196810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7946" y="3218720"/>
                  <a:pt x="0" y="3119915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8289802-40A1-764C-B018-00CA9F4BBA30}"/>
              </a:ext>
            </a:extLst>
          </p:cNvPr>
          <p:cNvSpPr/>
          <p:nvPr/>
        </p:nvSpPr>
        <p:spPr>
          <a:xfrm>
            <a:off x="9117372" y="2418429"/>
            <a:ext cx="2711320" cy="3219610"/>
          </a:xfrm>
          <a:custGeom>
            <a:avLst/>
            <a:gdLst>
              <a:gd name="connsiteX0" fmla="*/ 2491383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3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3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3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3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3" y="3219610"/>
                </a:cubicBez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1D6135-A768-B44D-9231-01CBBD58A1D9}"/>
              </a:ext>
            </a:extLst>
          </p:cNvPr>
          <p:cNvSpPr/>
          <p:nvPr/>
        </p:nvSpPr>
        <p:spPr>
          <a:xfrm>
            <a:off x="6785823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1A4CE2-F30D-F04C-AE2D-DAA191C6B5B9}"/>
              </a:ext>
            </a:extLst>
          </p:cNvPr>
          <p:cNvSpPr/>
          <p:nvPr/>
        </p:nvSpPr>
        <p:spPr>
          <a:xfrm>
            <a:off x="9706385" y="5476926"/>
            <a:ext cx="1533295" cy="322228"/>
          </a:xfrm>
          <a:custGeom>
            <a:avLst/>
            <a:gdLst>
              <a:gd name="connsiteX0" fmla="*/ 1372131 w 1533295"/>
              <a:gd name="connsiteY0" fmla="*/ 322228 h 322228"/>
              <a:gd name="connsiteX1" fmla="*/ 161166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6 w 1533295"/>
              <a:gd name="connsiteY4" fmla="*/ 0 h 322228"/>
              <a:gd name="connsiteX5" fmla="*/ 1372131 w 1533295"/>
              <a:gd name="connsiteY5" fmla="*/ 0 h 322228"/>
              <a:gd name="connsiteX6" fmla="*/ 1533296 w 1533295"/>
              <a:gd name="connsiteY6" fmla="*/ 161114 h 322228"/>
              <a:gd name="connsiteX7" fmla="*/ 1533296 w 1533295"/>
              <a:gd name="connsiteY7" fmla="*/ 161114 h 322228"/>
              <a:gd name="connsiteX8" fmla="*/ 1372131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1" y="322228"/>
                </a:moveTo>
                <a:lnTo>
                  <a:pt x="161166" y="322228"/>
                </a:lnTo>
                <a:cubicBezTo>
                  <a:pt x="72125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5" y="0"/>
                  <a:pt x="161166" y="0"/>
                </a:cubicBezTo>
                <a:lnTo>
                  <a:pt x="1372131" y="0"/>
                </a:lnTo>
                <a:cubicBezTo>
                  <a:pt x="1461172" y="0"/>
                  <a:pt x="1533296" y="72101"/>
                  <a:pt x="1533296" y="161114"/>
                </a:cubicBezTo>
                <a:lnTo>
                  <a:pt x="1533296" y="161114"/>
                </a:lnTo>
                <a:cubicBezTo>
                  <a:pt x="1533296" y="250127"/>
                  <a:pt x="1461172" y="322228"/>
                  <a:pt x="1372131" y="322228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CDEA08E-BCC6-EB4D-8E77-B390D586FB76}"/>
              </a:ext>
            </a:extLst>
          </p:cNvPr>
          <p:cNvSpPr/>
          <p:nvPr/>
        </p:nvSpPr>
        <p:spPr>
          <a:xfrm>
            <a:off x="7219455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35D461-4D4C-E345-84DC-1F1C8AA96DDB}"/>
              </a:ext>
            </a:extLst>
          </p:cNvPr>
          <p:cNvSpPr/>
          <p:nvPr/>
        </p:nvSpPr>
        <p:spPr>
          <a:xfrm>
            <a:off x="10140017" y="5913981"/>
            <a:ext cx="666030" cy="665819"/>
          </a:xfrm>
          <a:custGeom>
            <a:avLst/>
            <a:gdLst>
              <a:gd name="connsiteX0" fmla="*/ 666030 w 666030"/>
              <a:gd name="connsiteY0" fmla="*/ 332910 h 665819"/>
              <a:gd name="connsiteX1" fmla="*/ 333015 w 666030"/>
              <a:gd name="connsiteY1" fmla="*/ 665820 h 665819"/>
              <a:gd name="connsiteX2" fmla="*/ -1 w 666030"/>
              <a:gd name="connsiteY2" fmla="*/ 332910 h 665819"/>
              <a:gd name="connsiteX3" fmla="*/ 333015 w 666030"/>
              <a:gd name="connsiteY3" fmla="*/ 0 h 665819"/>
              <a:gd name="connsiteX4" fmla="*/ 666030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0" y="332910"/>
                </a:moveTo>
                <a:cubicBezTo>
                  <a:pt x="666030" y="516771"/>
                  <a:pt x="516935" y="665820"/>
                  <a:pt x="333015" y="665820"/>
                </a:cubicBezTo>
                <a:cubicBezTo>
                  <a:pt x="149096" y="665820"/>
                  <a:pt x="-1" y="516771"/>
                  <a:pt x="-1" y="332910"/>
                </a:cubicBezTo>
                <a:cubicBezTo>
                  <a:pt x="-1" y="149049"/>
                  <a:pt x="149095" y="0"/>
                  <a:pt x="333015" y="0"/>
                </a:cubicBezTo>
                <a:cubicBezTo>
                  <a:pt x="516933" y="0"/>
                  <a:pt x="666030" y="149049"/>
                  <a:pt x="666030" y="332910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4E000-7742-644B-8B57-7A325DA04FE9}"/>
              </a:ext>
            </a:extLst>
          </p:cNvPr>
          <p:cNvSpPr txBox="1"/>
          <p:nvPr/>
        </p:nvSpPr>
        <p:spPr>
          <a:xfrm>
            <a:off x="1386069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1CC88-C7BF-D943-B098-C3BAD692B53F}"/>
              </a:ext>
            </a:extLst>
          </p:cNvPr>
          <p:cNvSpPr txBox="1"/>
          <p:nvPr/>
        </p:nvSpPr>
        <p:spPr>
          <a:xfrm>
            <a:off x="1077472" y="1953732"/>
            <a:ext cx="1267749" cy="27748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IDEATION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906C-977A-F045-B9DA-A92A2D670747}"/>
              </a:ext>
            </a:extLst>
          </p:cNvPr>
          <p:cNvSpPr txBox="1"/>
          <p:nvPr/>
        </p:nvSpPr>
        <p:spPr>
          <a:xfrm>
            <a:off x="3998034" y="5502823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D699-DDAA-C449-A36B-2309A37E9911}"/>
              </a:ext>
            </a:extLst>
          </p:cNvPr>
          <p:cNvSpPr txBox="1"/>
          <p:nvPr/>
        </p:nvSpPr>
        <p:spPr>
          <a:xfrm>
            <a:off x="6918596" y="1953976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8A486-CF8E-9041-B882-453BE1DAB605}"/>
              </a:ext>
            </a:extLst>
          </p:cNvPr>
          <p:cNvSpPr txBox="1"/>
          <p:nvPr/>
        </p:nvSpPr>
        <p:spPr>
          <a:xfrm>
            <a:off x="9839158" y="5502823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</a:t>
            </a:r>
            <a:endParaRPr lang="en-BR" sz="1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635653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Brainstorming for products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Components, characteristics, objectives, and substitutes.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Exploration of rival products.</a:t>
            </a:r>
          </a:p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Surveying of the market.</a:t>
            </a:r>
            <a:endParaRPr lang="en-BR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4306631" y="606222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Q2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59AB2-9E9A-B44A-8E8A-A4E802B0BD03}"/>
              </a:ext>
            </a:extLst>
          </p:cNvPr>
          <p:cNvSpPr txBox="1"/>
          <p:nvPr/>
        </p:nvSpPr>
        <p:spPr>
          <a:xfrm>
            <a:off x="7227193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E11B7-39FE-DB4E-9685-0FC54B207F60}"/>
              </a:ext>
            </a:extLst>
          </p:cNvPr>
          <p:cNvSpPr txBox="1"/>
          <p:nvPr/>
        </p:nvSpPr>
        <p:spPr>
          <a:xfrm>
            <a:off x="10147755" y="606222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Q4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20792-42DE-A94F-9668-545F8B3D19EA}"/>
              </a:ext>
            </a:extLst>
          </p:cNvPr>
          <p:cNvSpPr txBox="1"/>
          <p:nvPr/>
        </p:nvSpPr>
        <p:spPr>
          <a:xfrm>
            <a:off x="3556215" y="2742393"/>
            <a:ext cx="215138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Continuation of product brainstorming.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product concept: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Patterns, features, target demographic.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marketing campaign ideas and building brand identity.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5B30F-B27A-234C-A698-E2DFB2E38E4F}"/>
              </a:ext>
            </a:extLst>
          </p:cNvPr>
          <p:cNvSpPr txBox="1"/>
          <p:nvPr/>
        </p:nvSpPr>
        <p:spPr>
          <a:xfrm>
            <a:off x="6476777" y="2557198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and testing of product concept: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comfort, durability, functionality, and style.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the market: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branding and naming campaigns.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E1C7C-796F-EE40-9244-EDF9237596EE}"/>
              </a:ext>
            </a:extLst>
          </p:cNvPr>
          <p:cNvSpPr txBox="1"/>
          <p:nvPr/>
        </p:nvSpPr>
        <p:spPr>
          <a:xfrm>
            <a:off x="9397339" y="2753968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 product testing: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Revising, refining, and finalizing.</a:t>
            </a:r>
          </a:p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preparation: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pre-orders, starting marketing campaign, and planning for retail release.</a:t>
            </a:r>
            <a:endParaRPr lang="en-BR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Graphic 36" descr="Lightbulb with solid fill">
            <a:extLst>
              <a:ext uri="{FF2B5EF4-FFF2-40B4-BE49-F238E27FC236}">
                <a16:creationId xmlns:a16="http://schemas.microsoft.com/office/drawing/2014/main" id="{12B3F4D4-EC4A-9C40-9277-A4DCE185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873" y="1309684"/>
            <a:ext cx="974071" cy="974071"/>
          </a:xfrm>
          <a:prstGeom prst="rect">
            <a:avLst/>
          </a:prstGeom>
        </p:spPr>
      </p:pic>
      <p:pic>
        <p:nvPicPr>
          <p:cNvPr id="39" name="Graphic 38" descr="Thought bubble with solid fill">
            <a:extLst>
              <a:ext uri="{FF2B5EF4-FFF2-40B4-BE49-F238E27FC236}">
                <a16:creationId xmlns:a16="http://schemas.microsoft.com/office/drawing/2014/main" id="{DA062C9C-9F97-3540-8419-AB7C6F58C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7471" y="5468023"/>
            <a:ext cx="1027750" cy="1027750"/>
          </a:xfrm>
          <a:prstGeom prst="rect">
            <a:avLst/>
          </a:prstGeom>
        </p:spPr>
      </p:pic>
      <p:pic>
        <p:nvPicPr>
          <p:cNvPr id="41" name="Graphic 40" descr="Marketing with solid fill">
            <a:extLst>
              <a:ext uri="{FF2B5EF4-FFF2-40B4-BE49-F238E27FC236}">
                <a16:creationId xmlns:a16="http://schemas.microsoft.com/office/drawing/2014/main" id="{D94CDD6E-F0C7-0F4C-BF91-583BF85CE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5121" y="1281458"/>
            <a:ext cx="1075823" cy="1075823"/>
          </a:xfrm>
          <a:prstGeom prst="rect">
            <a:avLst/>
          </a:prstGeom>
        </p:spPr>
      </p:pic>
      <p:pic>
        <p:nvPicPr>
          <p:cNvPr id="43" name="Graphic 42" descr="Flask with solid fill">
            <a:extLst>
              <a:ext uri="{FF2B5EF4-FFF2-40B4-BE49-F238E27FC236}">
                <a16:creationId xmlns:a16="http://schemas.microsoft.com/office/drawing/2014/main" id="{ACD1D015-79EC-C94F-A4AF-0C939B217A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6713" y="5420049"/>
            <a:ext cx="1111515" cy="11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>
                <a:solidFill>
                  <a:schemeClr val="bg1"/>
                </a:solidFill>
              </a:rPr>
              <a:t>Project Roadmap Slide Templ</a:t>
            </a:r>
            <a:r>
              <a:rPr lang="es-UY" dirty="0">
                <a:solidFill>
                  <a:schemeClr val="bg1"/>
                </a:solidFill>
              </a:rPr>
              <a:t>a</a:t>
            </a:r>
            <a:r>
              <a:rPr lang="en-BR" dirty="0">
                <a:solidFill>
                  <a:schemeClr val="bg1"/>
                </a:solidFill>
              </a:rPr>
              <a:t>te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ADA2C1-FA56-2747-8A15-0B61DBCB3529}"/>
              </a:ext>
            </a:extLst>
          </p:cNvPr>
          <p:cNvSpPr/>
          <p:nvPr/>
        </p:nvSpPr>
        <p:spPr>
          <a:xfrm>
            <a:off x="355686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D63D87-AFCA-0244-B053-83FD3281EBD1}"/>
              </a:ext>
            </a:extLst>
          </p:cNvPr>
          <p:cNvSpPr/>
          <p:nvPr/>
        </p:nvSpPr>
        <p:spPr>
          <a:xfrm>
            <a:off x="3276248" y="2085612"/>
            <a:ext cx="2711320" cy="3219610"/>
          </a:xfrm>
          <a:custGeom>
            <a:avLst/>
            <a:gdLst>
              <a:gd name="connsiteX0" fmla="*/ 2491382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2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2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2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2" y="32196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3D2077-3B63-7C43-9DB7-FFC89789FBAF}"/>
              </a:ext>
            </a:extLst>
          </p:cNvPr>
          <p:cNvSpPr/>
          <p:nvPr/>
        </p:nvSpPr>
        <p:spPr>
          <a:xfrm>
            <a:off x="944699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58BFC7-CA51-8741-9DDE-AF421CE034D5}"/>
              </a:ext>
            </a:extLst>
          </p:cNvPr>
          <p:cNvSpPr/>
          <p:nvPr/>
        </p:nvSpPr>
        <p:spPr>
          <a:xfrm>
            <a:off x="3865261" y="1930591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276FFE-30AD-8E42-80BF-FCB7E4D53268}"/>
              </a:ext>
            </a:extLst>
          </p:cNvPr>
          <p:cNvSpPr/>
          <p:nvPr/>
        </p:nvSpPr>
        <p:spPr>
          <a:xfrm>
            <a:off x="1378331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4298893" y="115299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F1B89D-47C9-9843-A8A4-BF7BD8C80F7F}"/>
              </a:ext>
            </a:extLst>
          </p:cNvPr>
          <p:cNvSpPr/>
          <p:nvPr/>
        </p:nvSpPr>
        <p:spPr>
          <a:xfrm>
            <a:off x="6196810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7946" y="3218720"/>
                  <a:pt x="0" y="3119915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8289802-40A1-764C-B018-00CA9F4BBA30}"/>
              </a:ext>
            </a:extLst>
          </p:cNvPr>
          <p:cNvSpPr/>
          <p:nvPr/>
        </p:nvSpPr>
        <p:spPr>
          <a:xfrm>
            <a:off x="9117372" y="2085612"/>
            <a:ext cx="2711320" cy="3219610"/>
          </a:xfrm>
          <a:custGeom>
            <a:avLst/>
            <a:gdLst>
              <a:gd name="connsiteX0" fmla="*/ 2491383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3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3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3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3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3" y="32196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1D6135-A768-B44D-9231-01CBBD58A1D9}"/>
              </a:ext>
            </a:extLst>
          </p:cNvPr>
          <p:cNvSpPr/>
          <p:nvPr/>
        </p:nvSpPr>
        <p:spPr>
          <a:xfrm>
            <a:off x="6785823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1A4CE2-F30D-F04C-AE2D-DAA191C6B5B9}"/>
              </a:ext>
            </a:extLst>
          </p:cNvPr>
          <p:cNvSpPr/>
          <p:nvPr/>
        </p:nvSpPr>
        <p:spPr>
          <a:xfrm>
            <a:off x="9706385" y="1930591"/>
            <a:ext cx="1533295" cy="322228"/>
          </a:xfrm>
          <a:custGeom>
            <a:avLst/>
            <a:gdLst>
              <a:gd name="connsiteX0" fmla="*/ 1372131 w 1533295"/>
              <a:gd name="connsiteY0" fmla="*/ 322228 h 322228"/>
              <a:gd name="connsiteX1" fmla="*/ 161166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6 w 1533295"/>
              <a:gd name="connsiteY4" fmla="*/ 0 h 322228"/>
              <a:gd name="connsiteX5" fmla="*/ 1372131 w 1533295"/>
              <a:gd name="connsiteY5" fmla="*/ 0 h 322228"/>
              <a:gd name="connsiteX6" fmla="*/ 1533296 w 1533295"/>
              <a:gd name="connsiteY6" fmla="*/ 161114 h 322228"/>
              <a:gd name="connsiteX7" fmla="*/ 1533296 w 1533295"/>
              <a:gd name="connsiteY7" fmla="*/ 161114 h 322228"/>
              <a:gd name="connsiteX8" fmla="*/ 1372131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1" y="322228"/>
                </a:moveTo>
                <a:lnTo>
                  <a:pt x="161166" y="322228"/>
                </a:lnTo>
                <a:cubicBezTo>
                  <a:pt x="72125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5" y="0"/>
                  <a:pt x="161166" y="0"/>
                </a:cubicBezTo>
                <a:lnTo>
                  <a:pt x="1372131" y="0"/>
                </a:lnTo>
                <a:cubicBezTo>
                  <a:pt x="1461172" y="0"/>
                  <a:pt x="1533296" y="72101"/>
                  <a:pt x="1533296" y="161114"/>
                </a:cubicBezTo>
                <a:lnTo>
                  <a:pt x="1533296" y="161114"/>
                </a:lnTo>
                <a:cubicBezTo>
                  <a:pt x="1533296" y="250127"/>
                  <a:pt x="1461172" y="322228"/>
                  <a:pt x="1372131" y="322228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CDEA08E-BCC6-EB4D-8E77-B390D586FB76}"/>
              </a:ext>
            </a:extLst>
          </p:cNvPr>
          <p:cNvSpPr/>
          <p:nvPr/>
        </p:nvSpPr>
        <p:spPr>
          <a:xfrm>
            <a:off x="7219455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35D461-4D4C-E345-84DC-1F1C8AA96DDB}"/>
              </a:ext>
            </a:extLst>
          </p:cNvPr>
          <p:cNvSpPr/>
          <p:nvPr/>
        </p:nvSpPr>
        <p:spPr>
          <a:xfrm>
            <a:off x="10140017" y="1152991"/>
            <a:ext cx="666030" cy="665819"/>
          </a:xfrm>
          <a:custGeom>
            <a:avLst/>
            <a:gdLst>
              <a:gd name="connsiteX0" fmla="*/ 666030 w 666030"/>
              <a:gd name="connsiteY0" fmla="*/ 332910 h 665819"/>
              <a:gd name="connsiteX1" fmla="*/ 333015 w 666030"/>
              <a:gd name="connsiteY1" fmla="*/ 665820 h 665819"/>
              <a:gd name="connsiteX2" fmla="*/ -1 w 666030"/>
              <a:gd name="connsiteY2" fmla="*/ 332910 h 665819"/>
              <a:gd name="connsiteX3" fmla="*/ 333015 w 666030"/>
              <a:gd name="connsiteY3" fmla="*/ 0 h 665819"/>
              <a:gd name="connsiteX4" fmla="*/ 666030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0" y="332910"/>
                </a:moveTo>
                <a:cubicBezTo>
                  <a:pt x="666030" y="516771"/>
                  <a:pt x="516935" y="665820"/>
                  <a:pt x="333015" y="665820"/>
                </a:cubicBezTo>
                <a:cubicBezTo>
                  <a:pt x="149096" y="665820"/>
                  <a:pt x="-1" y="516771"/>
                  <a:pt x="-1" y="332910"/>
                </a:cubicBezTo>
                <a:cubicBezTo>
                  <a:pt x="-1" y="149049"/>
                  <a:pt x="149095" y="0"/>
                  <a:pt x="333015" y="0"/>
                </a:cubicBezTo>
                <a:cubicBezTo>
                  <a:pt x="516933" y="0"/>
                  <a:pt x="666030" y="149049"/>
                  <a:pt x="666030" y="332910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4E000-7742-644B-8B57-7A325DA04FE9}"/>
              </a:ext>
            </a:extLst>
          </p:cNvPr>
          <p:cNvSpPr txBox="1"/>
          <p:nvPr/>
        </p:nvSpPr>
        <p:spPr>
          <a:xfrm>
            <a:off x="1386069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Q1</a:t>
            </a:r>
            <a:endParaRPr lang="en-B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1CC88-C7BF-D943-B098-C3BAD692B53F}"/>
              </a:ext>
            </a:extLst>
          </p:cNvPr>
          <p:cNvSpPr txBox="1"/>
          <p:nvPr/>
        </p:nvSpPr>
        <p:spPr>
          <a:xfrm>
            <a:off x="1077472" y="1953732"/>
            <a:ext cx="1267749" cy="27748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IDEATION</a:t>
            </a:r>
            <a:endParaRPr lang="en-B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906C-977A-F045-B9DA-A92A2D670747}"/>
              </a:ext>
            </a:extLst>
          </p:cNvPr>
          <p:cNvSpPr txBox="1"/>
          <p:nvPr/>
        </p:nvSpPr>
        <p:spPr>
          <a:xfrm>
            <a:off x="3998034" y="1956488"/>
            <a:ext cx="1267749" cy="27699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CONCEPT</a:t>
            </a:r>
            <a:endParaRPr lang="en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D699-DDAA-C449-A36B-2309A37E9911}"/>
              </a:ext>
            </a:extLst>
          </p:cNvPr>
          <p:cNvSpPr txBox="1"/>
          <p:nvPr/>
        </p:nvSpPr>
        <p:spPr>
          <a:xfrm>
            <a:off x="6918596" y="1953976"/>
            <a:ext cx="1267749" cy="27699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TESTING</a:t>
            </a:r>
            <a:endParaRPr lang="en-B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8A486-CF8E-9041-B882-453BE1DAB605}"/>
              </a:ext>
            </a:extLst>
          </p:cNvPr>
          <p:cNvSpPr txBox="1"/>
          <p:nvPr/>
        </p:nvSpPr>
        <p:spPr>
          <a:xfrm>
            <a:off x="9839158" y="1956488"/>
            <a:ext cx="1267749" cy="276999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>
            <a:defPPr>
              <a:defRPr lang="en-US"/>
            </a:defPPr>
            <a:lvl1pPr algn="ctr"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RELEASE</a:t>
            </a:r>
            <a:endParaRPr lang="en-B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635653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Brainstorming for products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Components, characteristics, objectives, and substitutes.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Exploration of rival products.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Surveying of the market.</a:t>
            </a:r>
            <a:endParaRPr lang="en-BR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4306631" y="130123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Q2</a:t>
            </a:r>
            <a:endParaRPr lang="en-B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59AB2-9E9A-B44A-8E8A-A4E802B0BD03}"/>
              </a:ext>
            </a:extLst>
          </p:cNvPr>
          <p:cNvSpPr txBox="1"/>
          <p:nvPr/>
        </p:nvSpPr>
        <p:spPr>
          <a:xfrm>
            <a:off x="7227193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Q3</a:t>
            </a:r>
            <a:endParaRPr lang="en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E11B7-39FE-DB4E-9685-0FC54B207F60}"/>
              </a:ext>
            </a:extLst>
          </p:cNvPr>
          <p:cNvSpPr txBox="1"/>
          <p:nvPr/>
        </p:nvSpPr>
        <p:spPr>
          <a:xfrm>
            <a:off x="10147755" y="130123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Q4</a:t>
            </a:r>
            <a:endParaRPr lang="en-B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20792-42DE-A94F-9668-545F8B3D19EA}"/>
              </a:ext>
            </a:extLst>
          </p:cNvPr>
          <p:cNvSpPr txBox="1"/>
          <p:nvPr/>
        </p:nvSpPr>
        <p:spPr>
          <a:xfrm>
            <a:off x="3556215" y="2464601"/>
            <a:ext cx="215138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Continuation of product brainstorming.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product concept: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Patterns, features, target demographic.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marketing campaign ideas and building brand identity.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5B30F-B27A-234C-A698-E2DFB2E38E4F}"/>
              </a:ext>
            </a:extLst>
          </p:cNvPr>
          <p:cNvSpPr txBox="1"/>
          <p:nvPr/>
        </p:nvSpPr>
        <p:spPr>
          <a:xfrm>
            <a:off x="6476777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and testing of product concept: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comfort, durability, functionality, and style.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the market: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branding and naming campaigns.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E1C7C-796F-EE40-9244-EDF9237596EE}"/>
              </a:ext>
            </a:extLst>
          </p:cNvPr>
          <p:cNvSpPr txBox="1"/>
          <p:nvPr/>
        </p:nvSpPr>
        <p:spPr>
          <a:xfrm>
            <a:off x="9397339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 product testing: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Revising, refining, and finalizing.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preparation: 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pre-orders, starting marketing campaign, and planning for retail release.</a:t>
            </a:r>
            <a:endParaRPr lang="en-BR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Graphic 36" descr="Lightbulb with solid fill">
            <a:extLst>
              <a:ext uri="{FF2B5EF4-FFF2-40B4-BE49-F238E27FC236}">
                <a16:creationId xmlns:a16="http://schemas.microsoft.com/office/drawing/2014/main" id="{12B3F4D4-EC4A-9C40-9277-A4DCE1856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4658" y="5521702"/>
            <a:ext cx="974071" cy="974071"/>
          </a:xfrm>
          <a:prstGeom prst="rect">
            <a:avLst/>
          </a:prstGeom>
        </p:spPr>
      </p:pic>
      <p:pic>
        <p:nvPicPr>
          <p:cNvPr id="39" name="Graphic 38" descr="Thought bubble with solid fill">
            <a:extLst>
              <a:ext uri="{FF2B5EF4-FFF2-40B4-BE49-F238E27FC236}">
                <a16:creationId xmlns:a16="http://schemas.microsoft.com/office/drawing/2014/main" id="{DA062C9C-9F97-3540-8419-AB7C6F58C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7471" y="5468023"/>
            <a:ext cx="1027750" cy="1027750"/>
          </a:xfrm>
          <a:prstGeom prst="rect">
            <a:avLst/>
          </a:prstGeom>
        </p:spPr>
      </p:pic>
      <p:pic>
        <p:nvPicPr>
          <p:cNvPr id="41" name="Graphic 40" descr="Marketing with solid fill">
            <a:extLst>
              <a:ext uri="{FF2B5EF4-FFF2-40B4-BE49-F238E27FC236}">
                <a16:creationId xmlns:a16="http://schemas.microsoft.com/office/drawing/2014/main" id="{D94CDD6E-F0C7-0F4C-BF91-583BF85CE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4843" y="5443986"/>
            <a:ext cx="1075823" cy="1075823"/>
          </a:xfrm>
          <a:prstGeom prst="rect">
            <a:avLst/>
          </a:prstGeom>
        </p:spPr>
      </p:pic>
      <p:pic>
        <p:nvPicPr>
          <p:cNvPr id="43" name="Graphic 42" descr="Flask with solid fill">
            <a:extLst>
              <a:ext uri="{FF2B5EF4-FFF2-40B4-BE49-F238E27FC236}">
                <a16:creationId xmlns:a16="http://schemas.microsoft.com/office/drawing/2014/main" id="{ACD1D015-79EC-C94F-A4AF-0C939B217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6713" y="5420049"/>
            <a:ext cx="1111515" cy="11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CE97-6B43-2E4C-B2C0-7AA15AE1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Project Roadmap Slide Templ</a:t>
            </a:r>
            <a:r>
              <a:rPr lang="es-UY"/>
              <a:t>a</a:t>
            </a:r>
            <a:r>
              <a:rPr lang="en-BR"/>
              <a:t>te</a:t>
            </a:r>
            <a:endParaRPr lang="en-BR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ADA2C1-FA56-2747-8A15-0B61DBCB3529}"/>
              </a:ext>
            </a:extLst>
          </p:cNvPr>
          <p:cNvSpPr/>
          <p:nvPr/>
        </p:nvSpPr>
        <p:spPr>
          <a:xfrm>
            <a:off x="355686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3D63D87-AFCA-0244-B053-83FD3281EBD1}"/>
              </a:ext>
            </a:extLst>
          </p:cNvPr>
          <p:cNvSpPr/>
          <p:nvPr/>
        </p:nvSpPr>
        <p:spPr>
          <a:xfrm>
            <a:off x="3276248" y="2418429"/>
            <a:ext cx="2711320" cy="3219610"/>
          </a:xfrm>
          <a:custGeom>
            <a:avLst/>
            <a:gdLst>
              <a:gd name="connsiteX0" fmla="*/ 2491382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2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2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2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2" y="32196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3D2077-3B63-7C43-9DB7-FFC89789FBAF}"/>
              </a:ext>
            </a:extLst>
          </p:cNvPr>
          <p:cNvSpPr/>
          <p:nvPr/>
        </p:nvSpPr>
        <p:spPr>
          <a:xfrm>
            <a:off x="944699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558BFC7-CA51-8741-9DDE-AF421CE034D5}"/>
              </a:ext>
            </a:extLst>
          </p:cNvPr>
          <p:cNvSpPr/>
          <p:nvPr/>
        </p:nvSpPr>
        <p:spPr>
          <a:xfrm>
            <a:off x="3865261" y="5476926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0276FFE-30AD-8E42-80BF-FCB7E4D53268}"/>
              </a:ext>
            </a:extLst>
          </p:cNvPr>
          <p:cNvSpPr/>
          <p:nvPr/>
        </p:nvSpPr>
        <p:spPr>
          <a:xfrm>
            <a:off x="1378331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1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4298893" y="591398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F1B89D-47C9-9843-A8A4-BF7BD8C80F7F}"/>
              </a:ext>
            </a:extLst>
          </p:cNvPr>
          <p:cNvSpPr/>
          <p:nvPr/>
        </p:nvSpPr>
        <p:spPr>
          <a:xfrm>
            <a:off x="6196810" y="2091750"/>
            <a:ext cx="2711320" cy="3218720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7946" y="3218720"/>
                  <a:pt x="0" y="3119915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8289802-40A1-764C-B018-00CA9F4BBA30}"/>
              </a:ext>
            </a:extLst>
          </p:cNvPr>
          <p:cNvSpPr/>
          <p:nvPr/>
        </p:nvSpPr>
        <p:spPr>
          <a:xfrm>
            <a:off x="9117372" y="2418429"/>
            <a:ext cx="2711320" cy="3219610"/>
          </a:xfrm>
          <a:custGeom>
            <a:avLst/>
            <a:gdLst>
              <a:gd name="connsiteX0" fmla="*/ 2491383 w 2711320"/>
              <a:gd name="connsiteY0" fmla="*/ 3219610 h 3219610"/>
              <a:gd name="connsiteX1" fmla="*/ 219933 w 2711320"/>
              <a:gd name="connsiteY1" fmla="*/ 3219610 h 3219610"/>
              <a:gd name="connsiteX2" fmla="*/ 0 w 2711320"/>
              <a:gd name="connsiteY2" fmla="*/ 2999748 h 3219610"/>
              <a:gd name="connsiteX3" fmla="*/ 0 w 2711320"/>
              <a:gd name="connsiteY3" fmla="*/ 219863 h 3219610"/>
              <a:gd name="connsiteX4" fmla="*/ 219933 w 2711320"/>
              <a:gd name="connsiteY4" fmla="*/ 0 h 3219610"/>
              <a:gd name="connsiteX5" fmla="*/ 2491383 w 2711320"/>
              <a:gd name="connsiteY5" fmla="*/ 0 h 3219610"/>
              <a:gd name="connsiteX6" fmla="*/ 2711315 w 2711320"/>
              <a:gd name="connsiteY6" fmla="*/ 219863 h 3219610"/>
              <a:gd name="connsiteX7" fmla="*/ 2711315 w 2711320"/>
              <a:gd name="connsiteY7" fmla="*/ 2998857 h 3219610"/>
              <a:gd name="connsiteX8" fmla="*/ 2491383 w 2711320"/>
              <a:gd name="connsiteY8" fmla="*/ 3219610 h 321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9610">
                <a:moveTo>
                  <a:pt x="2491383" y="3219610"/>
                </a:moveTo>
                <a:lnTo>
                  <a:pt x="219933" y="3219610"/>
                </a:lnTo>
                <a:cubicBezTo>
                  <a:pt x="97946" y="3219610"/>
                  <a:pt x="0" y="3120806"/>
                  <a:pt x="0" y="2999748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3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9610"/>
                  <a:pt x="2491383" y="321961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D1D6135-A768-B44D-9231-01CBBD58A1D9}"/>
              </a:ext>
            </a:extLst>
          </p:cNvPr>
          <p:cNvSpPr/>
          <p:nvPr/>
        </p:nvSpPr>
        <p:spPr>
          <a:xfrm>
            <a:off x="6785823" y="1934197"/>
            <a:ext cx="1533295" cy="322228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3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3" y="0"/>
                  <a:pt x="161165" y="0"/>
                </a:cubicBezTo>
                <a:lnTo>
                  <a:pt x="1372130" y="0"/>
                </a:lnTo>
                <a:cubicBezTo>
                  <a:pt x="1461171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1" y="322228"/>
                  <a:pt x="1372130" y="322228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81A4CE2-F30D-F04C-AE2D-DAA191C6B5B9}"/>
              </a:ext>
            </a:extLst>
          </p:cNvPr>
          <p:cNvSpPr/>
          <p:nvPr/>
        </p:nvSpPr>
        <p:spPr>
          <a:xfrm>
            <a:off x="9706385" y="5476926"/>
            <a:ext cx="1533295" cy="322228"/>
          </a:xfrm>
          <a:custGeom>
            <a:avLst/>
            <a:gdLst>
              <a:gd name="connsiteX0" fmla="*/ 1372131 w 1533295"/>
              <a:gd name="connsiteY0" fmla="*/ 322228 h 322228"/>
              <a:gd name="connsiteX1" fmla="*/ 161166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6 w 1533295"/>
              <a:gd name="connsiteY4" fmla="*/ 0 h 322228"/>
              <a:gd name="connsiteX5" fmla="*/ 1372131 w 1533295"/>
              <a:gd name="connsiteY5" fmla="*/ 0 h 322228"/>
              <a:gd name="connsiteX6" fmla="*/ 1533296 w 1533295"/>
              <a:gd name="connsiteY6" fmla="*/ 161114 h 322228"/>
              <a:gd name="connsiteX7" fmla="*/ 1533296 w 1533295"/>
              <a:gd name="connsiteY7" fmla="*/ 161114 h 322228"/>
              <a:gd name="connsiteX8" fmla="*/ 1372131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1" y="322228"/>
                </a:moveTo>
                <a:lnTo>
                  <a:pt x="161166" y="322228"/>
                </a:lnTo>
                <a:cubicBezTo>
                  <a:pt x="72125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5" y="0"/>
                  <a:pt x="161166" y="0"/>
                </a:cubicBezTo>
                <a:lnTo>
                  <a:pt x="1372131" y="0"/>
                </a:lnTo>
                <a:cubicBezTo>
                  <a:pt x="1461172" y="0"/>
                  <a:pt x="1533296" y="72101"/>
                  <a:pt x="1533296" y="161114"/>
                </a:cubicBezTo>
                <a:lnTo>
                  <a:pt x="1533296" y="161114"/>
                </a:lnTo>
                <a:cubicBezTo>
                  <a:pt x="1533296" y="250127"/>
                  <a:pt x="1461172" y="322228"/>
                  <a:pt x="1372131" y="322228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CDEA08E-BCC6-EB4D-8E77-B390D586FB76}"/>
              </a:ext>
            </a:extLst>
          </p:cNvPr>
          <p:cNvSpPr/>
          <p:nvPr/>
        </p:nvSpPr>
        <p:spPr>
          <a:xfrm>
            <a:off x="7219455" y="1153551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19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19"/>
                  <a:pt x="333015" y="665819"/>
                </a:cubicBezTo>
                <a:cubicBezTo>
                  <a:pt x="149096" y="665819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3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935D461-4D4C-E345-84DC-1F1C8AA96DDB}"/>
              </a:ext>
            </a:extLst>
          </p:cNvPr>
          <p:cNvSpPr/>
          <p:nvPr/>
        </p:nvSpPr>
        <p:spPr>
          <a:xfrm>
            <a:off x="10140017" y="5913981"/>
            <a:ext cx="666030" cy="665819"/>
          </a:xfrm>
          <a:custGeom>
            <a:avLst/>
            <a:gdLst>
              <a:gd name="connsiteX0" fmla="*/ 666030 w 666030"/>
              <a:gd name="connsiteY0" fmla="*/ 332910 h 665819"/>
              <a:gd name="connsiteX1" fmla="*/ 333015 w 666030"/>
              <a:gd name="connsiteY1" fmla="*/ 665820 h 665819"/>
              <a:gd name="connsiteX2" fmla="*/ -1 w 666030"/>
              <a:gd name="connsiteY2" fmla="*/ 332910 h 665819"/>
              <a:gd name="connsiteX3" fmla="*/ 333015 w 666030"/>
              <a:gd name="connsiteY3" fmla="*/ 0 h 665819"/>
              <a:gd name="connsiteX4" fmla="*/ 666030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0" y="332910"/>
                </a:moveTo>
                <a:cubicBezTo>
                  <a:pt x="666030" y="516771"/>
                  <a:pt x="516935" y="665820"/>
                  <a:pt x="333015" y="665820"/>
                </a:cubicBezTo>
                <a:cubicBezTo>
                  <a:pt x="149096" y="665820"/>
                  <a:pt x="-1" y="516771"/>
                  <a:pt x="-1" y="332910"/>
                </a:cubicBezTo>
                <a:cubicBezTo>
                  <a:pt x="-1" y="149049"/>
                  <a:pt x="149095" y="0"/>
                  <a:pt x="333015" y="0"/>
                </a:cubicBezTo>
                <a:cubicBezTo>
                  <a:pt x="516933" y="0"/>
                  <a:pt x="666030" y="149049"/>
                  <a:pt x="666030" y="332910"/>
                </a:cubicBezTo>
                <a:close/>
              </a:path>
            </a:pathLst>
          </a:custGeom>
          <a:solidFill>
            <a:schemeClr val="accent4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C4E000-7742-644B-8B57-7A325DA04FE9}"/>
              </a:ext>
            </a:extLst>
          </p:cNvPr>
          <p:cNvSpPr txBox="1"/>
          <p:nvPr/>
        </p:nvSpPr>
        <p:spPr>
          <a:xfrm>
            <a:off x="1386069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endParaRPr lang="en-BR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C1CC88-C7BF-D943-B098-C3BAD692B53F}"/>
              </a:ext>
            </a:extLst>
          </p:cNvPr>
          <p:cNvSpPr txBox="1"/>
          <p:nvPr/>
        </p:nvSpPr>
        <p:spPr>
          <a:xfrm>
            <a:off x="1077472" y="1907809"/>
            <a:ext cx="1267749" cy="369332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IDEATION</a:t>
            </a:r>
            <a:endParaRPr lang="en-BR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906C-977A-F045-B9DA-A92A2D670747}"/>
              </a:ext>
            </a:extLst>
          </p:cNvPr>
          <p:cNvSpPr txBox="1"/>
          <p:nvPr/>
        </p:nvSpPr>
        <p:spPr>
          <a:xfrm>
            <a:off x="3998034" y="5502823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</a:t>
            </a:r>
            <a:endParaRPr lang="en-BR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7D699-DDAA-C449-A36B-2309A37E9911}"/>
              </a:ext>
            </a:extLst>
          </p:cNvPr>
          <p:cNvSpPr txBox="1"/>
          <p:nvPr/>
        </p:nvSpPr>
        <p:spPr>
          <a:xfrm>
            <a:off x="6918596" y="1953976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</a:t>
            </a:r>
            <a:endParaRPr lang="en-BR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28A486-CF8E-9041-B882-453BE1DAB605}"/>
              </a:ext>
            </a:extLst>
          </p:cNvPr>
          <p:cNvSpPr txBox="1"/>
          <p:nvPr/>
        </p:nvSpPr>
        <p:spPr>
          <a:xfrm>
            <a:off x="9839158" y="5502823"/>
            <a:ext cx="1267749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</a:t>
            </a:r>
            <a:endParaRPr lang="en-BR" sz="18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635653" y="2464601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Brainstorming for products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Components, characteristics, objectives, and substitutes.</a:t>
            </a:r>
          </a:p>
          <a:p>
            <a:pPr algn="ctr"/>
            <a:endParaRPr 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Exploration of rival products.</a:t>
            </a:r>
          </a:p>
          <a:p>
            <a:pPr algn="ctr"/>
            <a:endParaRPr lang="en-US" sz="14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Surveying of the market.</a:t>
            </a:r>
            <a:endParaRPr lang="en-BR" sz="1400" b="1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4306631" y="606222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Q2</a:t>
            </a:r>
            <a:endParaRPr lang="en-BR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59AB2-9E9A-B44A-8E8A-A4E802B0BD03}"/>
              </a:ext>
            </a:extLst>
          </p:cNvPr>
          <p:cNvSpPr txBox="1"/>
          <p:nvPr/>
        </p:nvSpPr>
        <p:spPr>
          <a:xfrm>
            <a:off x="7227193" y="130179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Q3</a:t>
            </a:r>
            <a:endParaRPr lang="en-BR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E11B7-39FE-DB4E-9685-0FC54B207F60}"/>
              </a:ext>
            </a:extLst>
          </p:cNvPr>
          <p:cNvSpPr txBox="1"/>
          <p:nvPr/>
        </p:nvSpPr>
        <p:spPr>
          <a:xfrm>
            <a:off x="10147755" y="6062224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Q4</a:t>
            </a:r>
            <a:endParaRPr lang="en-BR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20792-42DE-A94F-9668-545F8B3D19EA}"/>
              </a:ext>
            </a:extLst>
          </p:cNvPr>
          <p:cNvSpPr txBox="1"/>
          <p:nvPr/>
        </p:nvSpPr>
        <p:spPr>
          <a:xfrm>
            <a:off x="3556215" y="2742393"/>
            <a:ext cx="215138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Continuation of product brainstorming.</a:t>
            </a:r>
          </a:p>
          <a:p>
            <a:pPr algn="ctr"/>
            <a:endParaRPr 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Creation of product concept: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Patterns, features, target demographic.</a:t>
            </a:r>
          </a:p>
          <a:p>
            <a:pPr algn="ctr"/>
            <a:endParaRPr 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marketing campaign ideas and building brand identity.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5B30F-B27A-234C-A698-E2DFB2E38E4F}"/>
              </a:ext>
            </a:extLst>
          </p:cNvPr>
          <p:cNvSpPr txBox="1"/>
          <p:nvPr/>
        </p:nvSpPr>
        <p:spPr>
          <a:xfrm>
            <a:off x="6476777" y="2557198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and testing of product concept: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Evaluating comfort, durability, functionality, and style.</a:t>
            </a:r>
          </a:p>
          <a:p>
            <a:pPr algn="ctr"/>
            <a:endParaRPr 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of the market: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Planning branding and naming campaigns.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9E1C7C-796F-EE40-9244-EDF9237596EE}"/>
              </a:ext>
            </a:extLst>
          </p:cNvPr>
          <p:cNvSpPr txBox="1"/>
          <p:nvPr/>
        </p:nvSpPr>
        <p:spPr>
          <a:xfrm>
            <a:off x="9397339" y="2753968"/>
            <a:ext cx="21513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 product testing: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Revising, refining, and finalizing.</a:t>
            </a:r>
          </a:p>
          <a:p>
            <a:pPr algn="ctr"/>
            <a:endParaRPr lang="en-US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preparation: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Opening pre-orders, starting marketing campaign, and planning for retail release.</a:t>
            </a:r>
            <a:endParaRPr lang="en-BR" sz="14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7" name="Graphic 36" descr="Lightbulb with solid fill">
            <a:extLst>
              <a:ext uri="{FF2B5EF4-FFF2-40B4-BE49-F238E27FC236}">
                <a16:creationId xmlns:a16="http://schemas.microsoft.com/office/drawing/2014/main" id="{12B3F4D4-EC4A-9C40-9277-A4DCE185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4873" y="1309684"/>
            <a:ext cx="974071" cy="974071"/>
          </a:xfrm>
          <a:prstGeom prst="rect">
            <a:avLst/>
          </a:prstGeom>
        </p:spPr>
      </p:pic>
      <p:pic>
        <p:nvPicPr>
          <p:cNvPr id="41" name="Graphic 40" descr="Marketing with solid fill">
            <a:extLst>
              <a:ext uri="{FF2B5EF4-FFF2-40B4-BE49-F238E27FC236}">
                <a16:creationId xmlns:a16="http://schemas.microsoft.com/office/drawing/2014/main" id="{D94CDD6E-F0C7-0F4C-BF91-583BF85CE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35121" y="1281458"/>
            <a:ext cx="1075823" cy="1075823"/>
          </a:xfrm>
          <a:prstGeom prst="rect">
            <a:avLst/>
          </a:prstGeom>
        </p:spPr>
      </p:pic>
      <p:pic>
        <p:nvPicPr>
          <p:cNvPr id="43" name="Graphic 42" descr="Flask with solid fill">
            <a:extLst>
              <a:ext uri="{FF2B5EF4-FFF2-40B4-BE49-F238E27FC236}">
                <a16:creationId xmlns:a16="http://schemas.microsoft.com/office/drawing/2014/main" id="{ACD1D015-79EC-C94F-A4AF-0C939B217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713" y="5420049"/>
            <a:ext cx="1111515" cy="1111515"/>
          </a:xfrm>
          <a:prstGeom prst="rect">
            <a:avLst/>
          </a:prstGeom>
        </p:spPr>
      </p:pic>
      <p:pic>
        <p:nvPicPr>
          <p:cNvPr id="3" name="Graphic 2" descr="Thought bubble with solid fill">
            <a:extLst>
              <a:ext uri="{FF2B5EF4-FFF2-40B4-BE49-F238E27FC236}">
                <a16:creationId xmlns:a16="http://schemas.microsoft.com/office/drawing/2014/main" id="{1298A195-A7B0-63C2-3C0A-C74607CDB0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7471" y="5468023"/>
            <a:ext cx="1027750" cy="10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ght-purple-pink-blue-green">
      <a:dk1>
        <a:srgbClr val="000000"/>
      </a:dk1>
      <a:lt1>
        <a:srgbClr val="FFFFFF"/>
      </a:lt1>
      <a:dk2>
        <a:srgbClr val="1F497D"/>
      </a:dk2>
      <a:lt2>
        <a:srgbClr val="F2F6FA"/>
      </a:lt2>
      <a:accent1>
        <a:srgbClr val="6F53FE"/>
      </a:accent1>
      <a:accent2>
        <a:srgbClr val="F79699"/>
      </a:accent2>
      <a:accent3>
        <a:srgbClr val="2FE8BD"/>
      </a:accent3>
      <a:accent4>
        <a:srgbClr val="99C9FF"/>
      </a:accent4>
      <a:accent5>
        <a:srgbClr val="61BCB3"/>
      </a:accent5>
      <a:accent6>
        <a:srgbClr val="98C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ight-purple-pink-blue-green">
    <a:dk1>
      <a:srgbClr val="000000"/>
    </a:dk1>
    <a:lt1>
      <a:srgbClr val="FFFFFF"/>
    </a:lt1>
    <a:dk2>
      <a:srgbClr val="1F497D"/>
    </a:dk2>
    <a:lt2>
      <a:srgbClr val="F2F6FA"/>
    </a:lt2>
    <a:accent1>
      <a:srgbClr val="6F53FE"/>
    </a:accent1>
    <a:accent2>
      <a:srgbClr val="F79699"/>
    </a:accent2>
    <a:accent3>
      <a:srgbClr val="2FE8BD"/>
    </a:accent3>
    <a:accent4>
      <a:srgbClr val="99C9FF"/>
    </a:accent4>
    <a:accent5>
      <a:srgbClr val="61BCB3"/>
    </a:accent5>
    <a:accent6>
      <a:srgbClr val="98C621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507</Words>
  <Application>Microsoft Office PowerPoint</Application>
  <PresentationFormat>Custom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Project Roadmap Slide Template</vt:lpstr>
      <vt:lpstr>Project Roadmap Slide Template</vt:lpstr>
      <vt:lpstr>Project Roadmap Slide Template</vt:lpstr>
      <vt:lpstr>Project Roadmap Slide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2023-06-06T13:44:36Z</dcterms:modified>
</cp:coreProperties>
</file>