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handoutMasterIdLst>
    <p:handoutMasterId r:id="rId10"/>
  </p:handout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526E5B-93C5-4103-ACD7-708292479C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1121AD9-5017-4B3B-B932-21D5E2EFAF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52AC4B-517E-4803-B1E9-5BC16DA84102}" type="datetime1">
              <a:rPr lang="en-GB" smtClean="0"/>
              <a:t>11/05/2020</a:t>
            </a:fld>
            <a:endParaRPr lang="en-GB"/>
          </a:p>
        </p:txBody>
      </p:sp>
      <p:sp>
        <p:nvSpPr>
          <p:cNvPr id="4" name="Footer Placeholder 3">
            <a:extLst>
              <a:ext uri="{FF2B5EF4-FFF2-40B4-BE49-F238E27FC236}">
                <a16:creationId xmlns:a16="http://schemas.microsoft.com/office/drawing/2014/main" id="{5F58DE9A-FE5E-4F25-B525-16CB949ADD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FA9999F-AD9A-4F18-83F0-FDE1F5C956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BACE17-854E-4767-B0B7-53376A488383}" type="slidenum">
              <a:rPr lang="en-GB" smtClean="0"/>
              <a:t>‹#›</a:t>
            </a:fld>
            <a:endParaRPr lang="en-GB"/>
          </a:p>
        </p:txBody>
      </p:sp>
    </p:spTree>
    <p:extLst>
      <p:ext uri="{BB962C8B-B14F-4D97-AF65-F5344CB8AC3E}">
        <p14:creationId xmlns:p14="http://schemas.microsoft.com/office/powerpoint/2010/main" val="301840651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723D7-5DCB-4FAC-A7CA-0038C4EE0413}" type="datetime1">
              <a:rPr lang="en-GB" smtClean="0"/>
              <a:t>11/05/2020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0A0A2-8270-4B8E-B0E7-790EB5F022DC}" type="slidenum">
              <a:rPr lang="en-GB" smtClean="0"/>
              <a:t>‹#›</a:t>
            </a:fld>
            <a:endParaRPr lang="en-GB"/>
          </a:p>
        </p:txBody>
      </p:sp>
    </p:spTree>
    <p:extLst>
      <p:ext uri="{BB962C8B-B14F-4D97-AF65-F5344CB8AC3E}">
        <p14:creationId xmlns:p14="http://schemas.microsoft.com/office/powerpoint/2010/main" val="16388832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23789B-9806-4F1D-A28B-AA83D4C3A052}" type="datetime1">
              <a:rPr lang="en-GB" smtClean="0"/>
              <a:t>11/05/2020</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352918F7-F5BC-42BB-A331-46A5A7FC9E88}"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716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A9B8A-7C6F-4FA6-B7F3-27B511AE3735}" type="datetime1">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918F7-F5BC-42BB-A331-46A5A7FC9E88}"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976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819BD-715A-454E-98E3-BC7484F33C58}" type="datetime1">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918F7-F5BC-42BB-A331-46A5A7FC9E88}"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402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91642-9449-4283-8E2C-AEE5B8AE1AF4}" type="datetime1">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918F7-F5BC-42BB-A331-46A5A7FC9E88}"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560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9F41E-FE19-4B37-BAE0-64964AB6AEEE}" type="datetime1">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918F7-F5BC-42BB-A331-46A5A7FC9E88}"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538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CA7AE3-A091-4869-957D-2D5BCBDBF2E0}" type="datetime1">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918F7-F5BC-42BB-A331-46A5A7FC9E88}"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396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120E9-B8F9-4602-9290-B1833697A955}" type="datetime1">
              <a:rPr lang="en-GB" smtClean="0"/>
              <a:t>11/05/2020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918F7-F5BC-42BB-A331-46A5A7FC9E88}"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75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6472E-B920-4831-B032-77F92EFA40F6}" type="datetime1">
              <a:rPr lang="en-GB" smtClean="0"/>
              <a:t>11/05/2020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2918F7-F5BC-42BB-A331-46A5A7FC9E88}"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278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5F340-0297-4248-BBCF-17271A89E52F}" type="datetime1">
              <a:rPr lang="en-GB" smtClean="0"/>
              <a:t>11/05/2020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2918F7-F5BC-42BB-A331-46A5A7FC9E88}" type="slidenum">
              <a:rPr lang="en-GB" smtClean="0"/>
              <a:t>‹#›</a:t>
            </a:fld>
            <a:endParaRPr lang="en-GB"/>
          </a:p>
        </p:txBody>
      </p:sp>
    </p:spTree>
    <p:extLst>
      <p:ext uri="{BB962C8B-B14F-4D97-AF65-F5344CB8AC3E}">
        <p14:creationId xmlns:p14="http://schemas.microsoft.com/office/powerpoint/2010/main" val="183666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5D207E-4494-4A37-B93C-6E736815F1B9}" type="datetime1">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918F7-F5BC-42BB-A331-46A5A7FC9E88}"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41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B8112B-91D1-4A0A-B0CE-6747E9E75EFB}" type="datetime1">
              <a:rPr lang="en-GB" smtClean="0"/>
              <a:t>11/05/2020</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352918F7-F5BC-42BB-A331-46A5A7FC9E88}"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03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2798D5-BB48-4E9F-BA22-3ED7A5A18B31}" type="datetime1">
              <a:rPr lang="en-GB" smtClean="0"/>
              <a:t>11/05/2020</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52918F7-F5BC-42BB-A331-46A5A7FC9E88}"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987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8348-25D8-40C6-AADA-A1942FA71FC7}"/>
              </a:ext>
            </a:extLst>
          </p:cNvPr>
          <p:cNvSpPr>
            <a:spLocks noGrp="1"/>
          </p:cNvSpPr>
          <p:nvPr>
            <p:ph type="ctrTitle"/>
          </p:nvPr>
        </p:nvSpPr>
        <p:spPr>
          <a:xfrm>
            <a:off x="2239013" y="0"/>
            <a:ext cx="8637073" cy="2541431"/>
          </a:xfrm>
        </p:spPr>
        <p:txBody>
          <a:bodyPr>
            <a:normAutofit fontScale="90000"/>
          </a:bodyPr>
          <a:lstStyle/>
          <a:p>
            <a:r>
              <a:rPr lang="en-US" dirty="0"/>
              <a:t>Brussels real estate study project</a:t>
            </a:r>
            <a:endParaRPr lang="en-GB" dirty="0"/>
          </a:p>
        </p:txBody>
      </p:sp>
      <p:sp>
        <p:nvSpPr>
          <p:cNvPr id="3" name="Subtitle 2">
            <a:extLst>
              <a:ext uri="{FF2B5EF4-FFF2-40B4-BE49-F238E27FC236}">
                <a16:creationId xmlns:a16="http://schemas.microsoft.com/office/drawing/2014/main" id="{EEFE8E10-E85B-42FB-940B-BAD7EB1295EB}"/>
              </a:ext>
            </a:extLst>
          </p:cNvPr>
          <p:cNvSpPr>
            <a:spLocks noGrp="1"/>
          </p:cNvSpPr>
          <p:nvPr>
            <p:ph type="subTitle" idx="1"/>
          </p:nvPr>
        </p:nvSpPr>
        <p:spPr/>
        <p:txBody>
          <a:bodyPr>
            <a:normAutofit fontScale="62500" lnSpcReduction="20000"/>
          </a:bodyPr>
          <a:lstStyle/>
          <a:p>
            <a:r>
              <a:rPr lang="en-US" dirty="0"/>
              <a:t>IBM Coursera Capstone project</a:t>
            </a:r>
          </a:p>
          <a:p>
            <a:r>
              <a:rPr lang="en-US" dirty="0"/>
              <a:t>Piotr Zamisnii</a:t>
            </a:r>
          </a:p>
          <a:p>
            <a:fld id="{A2F65FB0-1669-48D1-ADEA-B3B525451893}" type="datetime2">
              <a:rPr lang="en-US">
                <a:solidFill>
                  <a:srgbClr val="FF0000"/>
                </a:solidFill>
              </a:rPr>
              <a:t>Monday, May 11, 2020</a:t>
            </a:fld>
            <a:endParaRPr lang="en-GB" dirty="0">
              <a:solidFill>
                <a:srgbClr val="FF0000"/>
              </a:solidFill>
            </a:endParaRPr>
          </a:p>
        </p:txBody>
      </p:sp>
    </p:spTree>
    <p:extLst>
      <p:ext uri="{BB962C8B-B14F-4D97-AF65-F5344CB8AC3E}">
        <p14:creationId xmlns:p14="http://schemas.microsoft.com/office/powerpoint/2010/main" val="181108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F20A-65C6-4BB0-BCE0-99544C3FB600}"/>
              </a:ext>
            </a:extLst>
          </p:cNvPr>
          <p:cNvSpPr>
            <a:spLocks noGrp="1"/>
          </p:cNvSpPr>
          <p:nvPr>
            <p:ph type="title"/>
          </p:nvPr>
        </p:nvSpPr>
        <p:spPr>
          <a:xfrm>
            <a:off x="1451578" y="725861"/>
            <a:ext cx="9603275" cy="1049235"/>
          </a:xfrm>
        </p:spPr>
        <p:txBody>
          <a:bodyPr/>
          <a:lstStyle/>
          <a:p>
            <a:r>
              <a:rPr lang="en-US" dirty="0"/>
              <a:t>Setting up a problem</a:t>
            </a:r>
            <a:endParaRPr lang="en-GB" dirty="0"/>
          </a:p>
        </p:txBody>
      </p:sp>
      <p:sp>
        <p:nvSpPr>
          <p:cNvPr id="3" name="Content Placeholder 2">
            <a:extLst>
              <a:ext uri="{FF2B5EF4-FFF2-40B4-BE49-F238E27FC236}">
                <a16:creationId xmlns:a16="http://schemas.microsoft.com/office/drawing/2014/main" id="{64B4808A-665A-4CB9-B1F5-FBB15269880C}"/>
              </a:ext>
            </a:extLst>
          </p:cNvPr>
          <p:cNvSpPr>
            <a:spLocks noGrp="1"/>
          </p:cNvSpPr>
          <p:nvPr>
            <p:ph idx="1"/>
          </p:nvPr>
        </p:nvSpPr>
        <p:spPr>
          <a:xfrm>
            <a:off x="1451578" y="1920003"/>
            <a:ext cx="9603275" cy="3450613"/>
          </a:xfrm>
        </p:spPr>
        <p:txBody>
          <a:bodyPr/>
          <a:lstStyle/>
          <a:p>
            <a:r>
              <a:rPr lang="en-US" dirty="0"/>
              <a:t>Improving the search of an apartment for the foreigner coming to Brussels city based on the venues located in the corresponding district and given the geographical location</a:t>
            </a:r>
          </a:p>
          <a:p>
            <a:r>
              <a:rPr lang="en-US" dirty="0"/>
              <a:t>Finding the best value for the price and interests of the person in the 19 districts of the city </a:t>
            </a:r>
            <a:endParaRPr lang="en-GB" dirty="0"/>
          </a:p>
        </p:txBody>
      </p:sp>
      <p:pic>
        <p:nvPicPr>
          <p:cNvPr id="4" name="Picture 3">
            <a:extLst>
              <a:ext uri="{FF2B5EF4-FFF2-40B4-BE49-F238E27FC236}">
                <a16:creationId xmlns:a16="http://schemas.microsoft.com/office/drawing/2014/main" id="{E8C5F373-5B2C-4365-9E94-04AEEAC0333F}"/>
              </a:ext>
            </a:extLst>
          </p:cNvPr>
          <p:cNvPicPr>
            <a:picLocks noChangeAspect="1"/>
          </p:cNvPicPr>
          <p:nvPr/>
        </p:nvPicPr>
        <p:blipFill>
          <a:blip r:embed="rId2"/>
          <a:stretch>
            <a:fillRect/>
          </a:stretch>
        </p:blipFill>
        <p:spPr>
          <a:xfrm>
            <a:off x="3785419" y="3429000"/>
            <a:ext cx="3792510" cy="2286958"/>
          </a:xfrm>
          <a:prstGeom prst="rect">
            <a:avLst/>
          </a:prstGeom>
        </p:spPr>
      </p:pic>
      <p:sp>
        <p:nvSpPr>
          <p:cNvPr id="6" name="Date Placeholder 5">
            <a:extLst>
              <a:ext uri="{FF2B5EF4-FFF2-40B4-BE49-F238E27FC236}">
                <a16:creationId xmlns:a16="http://schemas.microsoft.com/office/drawing/2014/main" id="{F53FB70B-59F8-4209-AE25-E80DCF54DBF5}"/>
              </a:ext>
            </a:extLst>
          </p:cNvPr>
          <p:cNvSpPr>
            <a:spLocks noGrp="1"/>
          </p:cNvSpPr>
          <p:nvPr>
            <p:ph type="dt" sz="half" idx="10"/>
          </p:nvPr>
        </p:nvSpPr>
        <p:spPr/>
        <p:txBody>
          <a:bodyPr/>
          <a:lstStyle/>
          <a:p>
            <a:fld id="{08F65A4B-E19C-4877-BB70-61F1282518C0}" type="datetime1">
              <a:rPr lang="en-GB" smtClean="0"/>
              <a:t>11/05/2020</a:t>
            </a:fld>
            <a:endParaRPr lang="en-GB"/>
          </a:p>
        </p:txBody>
      </p:sp>
    </p:spTree>
    <p:extLst>
      <p:ext uri="{BB962C8B-B14F-4D97-AF65-F5344CB8AC3E}">
        <p14:creationId xmlns:p14="http://schemas.microsoft.com/office/powerpoint/2010/main" val="301854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F20A-65C6-4BB0-BCE0-99544C3FB600}"/>
              </a:ext>
            </a:extLst>
          </p:cNvPr>
          <p:cNvSpPr>
            <a:spLocks noGrp="1"/>
          </p:cNvSpPr>
          <p:nvPr>
            <p:ph type="title"/>
          </p:nvPr>
        </p:nvSpPr>
        <p:spPr>
          <a:xfrm>
            <a:off x="1451578" y="725861"/>
            <a:ext cx="9603275" cy="1049235"/>
          </a:xfrm>
        </p:spPr>
        <p:txBody>
          <a:bodyPr/>
          <a:lstStyle/>
          <a:p>
            <a:r>
              <a:rPr lang="en-US" dirty="0"/>
              <a:t>Background data</a:t>
            </a:r>
            <a:endParaRPr lang="en-GB" dirty="0"/>
          </a:p>
        </p:txBody>
      </p:sp>
      <p:sp>
        <p:nvSpPr>
          <p:cNvPr id="3" name="Content Placeholder 2">
            <a:extLst>
              <a:ext uri="{FF2B5EF4-FFF2-40B4-BE49-F238E27FC236}">
                <a16:creationId xmlns:a16="http://schemas.microsoft.com/office/drawing/2014/main" id="{64B4808A-665A-4CB9-B1F5-FBB15269880C}"/>
              </a:ext>
            </a:extLst>
          </p:cNvPr>
          <p:cNvSpPr>
            <a:spLocks noGrp="1"/>
          </p:cNvSpPr>
          <p:nvPr>
            <p:ph idx="1"/>
          </p:nvPr>
        </p:nvSpPr>
        <p:spPr>
          <a:xfrm>
            <a:off x="1451579" y="1920003"/>
            <a:ext cx="6728860" cy="3450613"/>
          </a:xfrm>
        </p:spPr>
        <p:txBody>
          <a:bodyPr>
            <a:normAutofit fontScale="85000" lnSpcReduction="10000"/>
          </a:bodyPr>
          <a:lstStyle/>
          <a:p>
            <a:r>
              <a:rPr lang="en-US" dirty="0"/>
              <a:t>Brussels is a cosmopolitan city of 1.2 </a:t>
            </a:r>
            <a:r>
              <a:rPr lang="en-US" dirty="0" err="1"/>
              <a:t>mln</a:t>
            </a:r>
            <a:r>
              <a:rPr lang="en-US" dirty="0"/>
              <a:t> inhabitants and </a:t>
            </a:r>
            <a:r>
              <a:rPr lang="en-US" dirty="0" err="1"/>
              <a:t>spaning</a:t>
            </a:r>
            <a:r>
              <a:rPr lang="en-US" dirty="0"/>
              <a:t> over 640 km</a:t>
            </a:r>
            <a:r>
              <a:rPr lang="en-US" sz="1600" dirty="0"/>
              <a:t>2</a:t>
            </a:r>
            <a:endParaRPr lang="en-US" dirty="0"/>
          </a:p>
          <a:p>
            <a:r>
              <a:rPr lang="en-US" dirty="0"/>
              <a:t>The city is composed of 19 districts which formed the city of Brussels as an administrative unit in 1947</a:t>
            </a:r>
          </a:p>
          <a:p>
            <a:r>
              <a:rPr lang="en-US" dirty="0"/>
              <a:t>Districts are very different in terms of service offering due to many socio-economical factors and as such, there is a big difference between prices of real estate, both for rent and for sale. </a:t>
            </a:r>
          </a:p>
          <a:p>
            <a:r>
              <a:rPr lang="en-US" dirty="0"/>
              <a:t>Current prices as of 2018 are indicated in the graph on the slide and vary from 1900 to 3700 EUR per sqm (open data from the Brussels statistics bureau)</a:t>
            </a:r>
            <a:endParaRPr lang="en-GB" dirty="0"/>
          </a:p>
        </p:txBody>
      </p:sp>
      <p:pic>
        <p:nvPicPr>
          <p:cNvPr id="5" name="Picture 4">
            <a:extLst>
              <a:ext uri="{FF2B5EF4-FFF2-40B4-BE49-F238E27FC236}">
                <a16:creationId xmlns:a16="http://schemas.microsoft.com/office/drawing/2014/main" id="{76756CDD-EE1B-4CAD-8779-921CAD7DA3A5}"/>
              </a:ext>
            </a:extLst>
          </p:cNvPr>
          <p:cNvPicPr>
            <a:picLocks noChangeAspect="1"/>
          </p:cNvPicPr>
          <p:nvPr/>
        </p:nvPicPr>
        <p:blipFill>
          <a:blip r:embed="rId2"/>
          <a:stretch>
            <a:fillRect/>
          </a:stretch>
        </p:blipFill>
        <p:spPr>
          <a:xfrm>
            <a:off x="7954297" y="2370803"/>
            <a:ext cx="3675512" cy="2116394"/>
          </a:xfrm>
          <a:prstGeom prst="rect">
            <a:avLst/>
          </a:prstGeom>
        </p:spPr>
      </p:pic>
      <p:sp>
        <p:nvSpPr>
          <p:cNvPr id="7" name="Date Placeholder 6">
            <a:extLst>
              <a:ext uri="{FF2B5EF4-FFF2-40B4-BE49-F238E27FC236}">
                <a16:creationId xmlns:a16="http://schemas.microsoft.com/office/drawing/2014/main" id="{014F4128-0727-4B1A-9629-4B80FF91E8E4}"/>
              </a:ext>
            </a:extLst>
          </p:cNvPr>
          <p:cNvSpPr>
            <a:spLocks noGrp="1"/>
          </p:cNvSpPr>
          <p:nvPr>
            <p:ph type="dt" sz="half" idx="10"/>
          </p:nvPr>
        </p:nvSpPr>
        <p:spPr/>
        <p:txBody>
          <a:bodyPr/>
          <a:lstStyle/>
          <a:p>
            <a:fld id="{C2A6A851-AFD1-4938-B5AF-BEB5068A4F17}" type="datetime1">
              <a:rPr lang="en-GB" smtClean="0"/>
              <a:t>11/05/2020</a:t>
            </a:fld>
            <a:endParaRPr lang="en-GB"/>
          </a:p>
        </p:txBody>
      </p:sp>
    </p:spTree>
    <p:extLst>
      <p:ext uri="{BB962C8B-B14F-4D97-AF65-F5344CB8AC3E}">
        <p14:creationId xmlns:p14="http://schemas.microsoft.com/office/powerpoint/2010/main" val="270297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F20A-65C6-4BB0-BCE0-99544C3FB600}"/>
              </a:ext>
            </a:extLst>
          </p:cNvPr>
          <p:cNvSpPr>
            <a:spLocks noGrp="1"/>
          </p:cNvSpPr>
          <p:nvPr>
            <p:ph type="title"/>
          </p:nvPr>
        </p:nvSpPr>
        <p:spPr>
          <a:xfrm>
            <a:off x="1451578" y="725861"/>
            <a:ext cx="9603275" cy="1049235"/>
          </a:xfrm>
        </p:spPr>
        <p:txBody>
          <a:bodyPr/>
          <a:lstStyle/>
          <a:p>
            <a:r>
              <a:rPr lang="en-US" dirty="0"/>
              <a:t>Methodology of the analysis</a:t>
            </a:r>
            <a:endParaRPr lang="en-GB" dirty="0"/>
          </a:p>
        </p:txBody>
      </p:sp>
      <p:sp>
        <p:nvSpPr>
          <p:cNvPr id="3" name="Content Placeholder 2">
            <a:extLst>
              <a:ext uri="{FF2B5EF4-FFF2-40B4-BE49-F238E27FC236}">
                <a16:creationId xmlns:a16="http://schemas.microsoft.com/office/drawing/2014/main" id="{64B4808A-665A-4CB9-B1F5-FBB15269880C}"/>
              </a:ext>
            </a:extLst>
          </p:cNvPr>
          <p:cNvSpPr>
            <a:spLocks noGrp="1"/>
          </p:cNvSpPr>
          <p:nvPr>
            <p:ph idx="1"/>
          </p:nvPr>
        </p:nvSpPr>
        <p:spPr>
          <a:xfrm>
            <a:off x="1451579" y="1920003"/>
            <a:ext cx="5765298" cy="3450613"/>
          </a:xfrm>
        </p:spPr>
        <p:txBody>
          <a:bodyPr>
            <a:normAutofit fontScale="70000" lnSpcReduction="20000"/>
          </a:bodyPr>
          <a:lstStyle/>
          <a:p>
            <a:r>
              <a:rPr lang="en-US" dirty="0"/>
              <a:t>Data is </a:t>
            </a:r>
            <a:r>
              <a:rPr lang="en-US" dirty="0" err="1"/>
              <a:t>analysed</a:t>
            </a:r>
            <a:r>
              <a:rPr lang="en-US" dirty="0"/>
              <a:t> and processed in several steps: </a:t>
            </a:r>
          </a:p>
          <a:p>
            <a:pPr marL="800100" lvl="1" indent="-342900">
              <a:buFont typeface="+mj-lt"/>
              <a:buAutoNum type="arabicPeriod"/>
            </a:pPr>
            <a:r>
              <a:rPr lang="en-US" sz="1700" dirty="0"/>
              <a:t>Downloading and pre-processing the price data for the real estate</a:t>
            </a:r>
          </a:p>
          <a:p>
            <a:pPr marL="800100" lvl="1" indent="-342900">
              <a:buFont typeface="+mj-lt"/>
              <a:buAutoNum type="arabicPeriod"/>
            </a:pPr>
            <a:r>
              <a:rPr lang="en-US" sz="1700" dirty="0"/>
              <a:t>Mapping the geographical coordinates to each district</a:t>
            </a:r>
          </a:p>
          <a:p>
            <a:pPr marL="800100" lvl="1" indent="-342900">
              <a:buFont typeface="+mj-lt"/>
              <a:buAutoNum type="arabicPeriod"/>
            </a:pPr>
            <a:r>
              <a:rPr lang="en-US" sz="1700" dirty="0"/>
              <a:t>Getting venue data for each district from Foursquare venue database with the radius of 1000m from the center of the commune </a:t>
            </a:r>
          </a:p>
          <a:p>
            <a:pPr marL="800100" lvl="1" indent="-342900">
              <a:buFont typeface="+mj-lt"/>
              <a:buAutoNum type="arabicPeriod"/>
            </a:pPr>
            <a:r>
              <a:rPr lang="en-US" sz="1700" dirty="0"/>
              <a:t> Classifying top 10 venues for each district</a:t>
            </a:r>
          </a:p>
          <a:p>
            <a:pPr marL="800100" lvl="1" indent="-342900">
              <a:buFont typeface="+mj-lt"/>
              <a:buAutoNum type="arabicPeriod"/>
            </a:pPr>
            <a:r>
              <a:rPr lang="en-US" sz="1700" dirty="0"/>
              <a:t> Performing K-means clustering for each district by main venues</a:t>
            </a:r>
            <a:endParaRPr lang="en-US" dirty="0"/>
          </a:p>
          <a:p>
            <a:r>
              <a:rPr lang="en-US" dirty="0"/>
              <a:t>Results will include:</a:t>
            </a:r>
          </a:p>
          <a:p>
            <a:pPr marL="800100" lvl="1" indent="-342900">
              <a:buFont typeface="+mj-lt"/>
              <a:buAutoNum type="arabicPeriod"/>
            </a:pPr>
            <a:r>
              <a:rPr lang="en-US" sz="1700" dirty="0"/>
              <a:t>Split of the districts by clusters according to the type of venues</a:t>
            </a:r>
          </a:p>
          <a:p>
            <a:pPr marL="800100" lvl="1" indent="-342900">
              <a:buFont typeface="+mj-lt"/>
              <a:buAutoNum type="arabicPeriod"/>
            </a:pPr>
            <a:r>
              <a:rPr lang="en-US" sz="1700" dirty="0"/>
              <a:t>Mapping clusters to the map of Brussels</a:t>
            </a:r>
          </a:p>
          <a:p>
            <a:pPr marL="800100" lvl="1" indent="-342900">
              <a:buFont typeface="+mj-lt"/>
              <a:buAutoNum type="arabicPeriod"/>
            </a:pPr>
            <a:r>
              <a:rPr lang="en-US" sz="1700" dirty="0"/>
              <a:t>Drawing conclusions </a:t>
            </a:r>
          </a:p>
          <a:p>
            <a:pPr marL="800100" lvl="1" indent="-342900">
              <a:buFont typeface="+mj-lt"/>
              <a:buAutoNum type="arabicPeriod"/>
            </a:pPr>
            <a:r>
              <a:rPr lang="en-US" sz="1700" dirty="0"/>
              <a:t>Discussing the drawbacks, limitations and possible improvements to the analysis</a:t>
            </a:r>
            <a:endParaRPr lang="en-GB" sz="1700" dirty="0"/>
          </a:p>
        </p:txBody>
      </p:sp>
      <p:pic>
        <p:nvPicPr>
          <p:cNvPr id="4" name="Picture 3">
            <a:extLst>
              <a:ext uri="{FF2B5EF4-FFF2-40B4-BE49-F238E27FC236}">
                <a16:creationId xmlns:a16="http://schemas.microsoft.com/office/drawing/2014/main" id="{9A33D83D-1BA6-49EA-B2DA-EA80CB2CDED1}"/>
              </a:ext>
            </a:extLst>
          </p:cNvPr>
          <p:cNvPicPr>
            <a:picLocks noChangeAspect="1"/>
          </p:cNvPicPr>
          <p:nvPr/>
        </p:nvPicPr>
        <p:blipFill>
          <a:blip r:embed="rId2"/>
          <a:stretch>
            <a:fillRect/>
          </a:stretch>
        </p:blipFill>
        <p:spPr>
          <a:xfrm>
            <a:off x="7305368" y="2021788"/>
            <a:ext cx="4168877" cy="2119281"/>
          </a:xfrm>
          <a:prstGeom prst="rect">
            <a:avLst/>
          </a:prstGeom>
        </p:spPr>
      </p:pic>
      <p:sp>
        <p:nvSpPr>
          <p:cNvPr id="7" name="Date Placeholder 6">
            <a:extLst>
              <a:ext uri="{FF2B5EF4-FFF2-40B4-BE49-F238E27FC236}">
                <a16:creationId xmlns:a16="http://schemas.microsoft.com/office/drawing/2014/main" id="{67FC0C00-187E-4B73-B5B9-76F6F2001560}"/>
              </a:ext>
            </a:extLst>
          </p:cNvPr>
          <p:cNvSpPr>
            <a:spLocks noGrp="1"/>
          </p:cNvSpPr>
          <p:nvPr>
            <p:ph type="dt" sz="half" idx="10"/>
          </p:nvPr>
        </p:nvSpPr>
        <p:spPr/>
        <p:txBody>
          <a:bodyPr/>
          <a:lstStyle/>
          <a:p>
            <a:fld id="{71ABC6D2-DABC-4E3C-B6C3-75456F047911}" type="datetime1">
              <a:rPr lang="en-GB" smtClean="0"/>
              <a:t>11/05/2020</a:t>
            </a:fld>
            <a:endParaRPr lang="en-GB"/>
          </a:p>
        </p:txBody>
      </p:sp>
    </p:spTree>
    <p:extLst>
      <p:ext uri="{BB962C8B-B14F-4D97-AF65-F5344CB8AC3E}">
        <p14:creationId xmlns:p14="http://schemas.microsoft.com/office/powerpoint/2010/main" val="136412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F20A-65C6-4BB0-BCE0-99544C3FB600}"/>
              </a:ext>
            </a:extLst>
          </p:cNvPr>
          <p:cNvSpPr>
            <a:spLocks noGrp="1"/>
          </p:cNvSpPr>
          <p:nvPr>
            <p:ph type="title"/>
          </p:nvPr>
        </p:nvSpPr>
        <p:spPr>
          <a:xfrm>
            <a:off x="1451578" y="725861"/>
            <a:ext cx="9603275" cy="1049235"/>
          </a:xfrm>
        </p:spPr>
        <p:txBody>
          <a:bodyPr/>
          <a:lstStyle/>
          <a:p>
            <a:r>
              <a:rPr lang="en-US" dirty="0"/>
              <a:t>Results of the analysis and clustering</a:t>
            </a:r>
            <a:endParaRPr lang="en-GB" dirty="0"/>
          </a:p>
        </p:txBody>
      </p:sp>
      <p:sp>
        <p:nvSpPr>
          <p:cNvPr id="3" name="Content Placeholder 2">
            <a:extLst>
              <a:ext uri="{FF2B5EF4-FFF2-40B4-BE49-F238E27FC236}">
                <a16:creationId xmlns:a16="http://schemas.microsoft.com/office/drawing/2014/main" id="{64B4808A-665A-4CB9-B1F5-FBB15269880C}"/>
              </a:ext>
            </a:extLst>
          </p:cNvPr>
          <p:cNvSpPr>
            <a:spLocks noGrp="1"/>
          </p:cNvSpPr>
          <p:nvPr>
            <p:ph idx="1"/>
          </p:nvPr>
        </p:nvSpPr>
        <p:spPr>
          <a:xfrm>
            <a:off x="1451579" y="1920003"/>
            <a:ext cx="5765298" cy="3450613"/>
          </a:xfrm>
        </p:spPr>
        <p:txBody>
          <a:bodyPr>
            <a:normAutofit/>
          </a:bodyPr>
          <a:lstStyle/>
          <a:p>
            <a:r>
              <a:rPr lang="en-US" dirty="0"/>
              <a:t>Results of the analysis:  </a:t>
            </a:r>
          </a:p>
          <a:p>
            <a:pPr marL="800100" lvl="1" indent="-342900">
              <a:buFont typeface="+mj-lt"/>
              <a:buAutoNum type="arabicPeriod"/>
            </a:pPr>
            <a:r>
              <a:rPr lang="en-US" sz="1700" dirty="0"/>
              <a:t>Districts are clustered according to the K-means based on 5 clusters showing the best performance</a:t>
            </a:r>
          </a:p>
          <a:p>
            <a:pPr marL="800100" lvl="1" indent="-342900">
              <a:buFont typeface="+mj-lt"/>
              <a:buAutoNum type="arabicPeriod"/>
            </a:pPr>
            <a:r>
              <a:rPr lang="en-US" sz="1700" dirty="0"/>
              <a:t>Districts in clusters are located mostly next to each other which corresponds to the historical development of the city and other trends</a:t>
            </a:r>
          </a:p>
          <a:p>
            <a:pPr marL="800100" lvl="1" indent="-342900">
              <a:buFont typeface="+mj-lt"/>
              <a:buAutoNum type="arabicPeriod"/>
            </a:pPr>
            <a:r>
              <a:rPr lang="en-US" sz="1700" dirty="0"/>
              <a:t>In some clusters there are big discrepancies in the prices which could be used to get the best value from the real estate</a:t>
            </a:r>
          </a:p>
          <a:p>
            <a:pPr marL="457200" lvl="1" indent="0">
              <a:buNone/>
            </a:pPr>
            <a:endParaRPr lang="en-US" dirty="0"/>
          </a:p>
        </p:txBody>
      </p:sp>
      <p:pic>
        <p:nvPicPr>
          <p:cNvPr id="5" name="Picture 4">
            <a:extLst>
              <a:ext uri="{FF2B5EF4-FFF2-40B4-BE49-F238E27FC236}">
                <a16:creationId xmlns:a16="http://schemas.microsoft.com/office/drawing/2014/main" id="{A3842C68-BCF1-49CA-8B4D-68DEB21EE2CD}"/>
              </a:ext>
            </a:extLst>
          </p:cNvPr>
          <p:cNvPicPr>
            <a:picLocks noChangeAspect="1"/>
          </p:cNvPicPr>
          <p:nvPr/>
        </p:nvPicPr>
        <p:blipFill>
          <a:blip r:embed="rId2"/>
          <a:stretch>
            <a:fillRect/>
          </a:stretch>
        </p:blipFill>
        <p:spPr>
          <a:xfrm>
            <a:off x="7340307" y="2064910"/>
            <a:ext cx="3795875" cy="2546419"/>
          </a:xfrm>
          <a:prstGeom prst="rect">
            <a:avLst/>
          </a:prstGeom>
        </p:spPr>
      </p:pic>
      <p:sp>
        <p:nvSpPr>
          <p:cNvPr id="7" name="Date Placeholder 6">
            <a:extLst>
              <a:ext uri="{FF2B5EF4-FFF2-40B4-BE49-F238E27FC236}">
                <a16:creationId xmlns:a16="http://schemas.microsoft.com/office/drawing/2014/main" id="{1AEC6714-B5A9-485A-8CD7-99E7E57A7E23}"/>
              </a:ext>
            </a:extLst>
          </p:cNvPr>
          <p:cNvSpPr>
            <a:spLocks noGrp="1"/>
          </p:cNvSpPr>
          <p:nvPr>
            <p:ph type="dt" sz="half" idx="10"/>
          </p:nvPr>
        </p:nvSpPr>
        <p:spPr/>
        <p:txBody>
          <a:bodyPr/>
          <a:lstStyle/>
          <a:p>
            <a:fld id="{065F5290-792A-4C84-A107-CA8358EAE2DF}" type="datetime1">
              <a:rPr lang="en-GB" smtClean="0"/>
              <a:t>11/05/2020</a:t>
            </a:fld>
            <a:endParaRPr lang="en-GB"/>
          </a:p>
        </p:txBody>
      </p:sp>
    </p:spTree>
    <p:extLst>
      <p:ext uri="{BB962C8B-B14F-4D97-AF65-F5344CB8AC3E}">
        <p14:creationId xmlns:p14="http://schemas.microsoft.com/office/powerpoint/2010/main" val="9573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F20A-65C6-4BB0-BCE0-99544C3FB600}"/>
              </a:ext>
            </a:extLst>
          </p:cNvPr>
          <p:cNvSpPr>
            <a:spLocks noGrp="1"/>
          </p:cNvSpPr>
          <p:nvPr>
            <p:ph type="title"/>
          </p:nvPr>
        </p:nvSpPr>
        <p:spPr>
          <a:xfrm>
            <a:off x="1451578" y="725861"/>
            <a:ext cx="9603275" cy="1049235"/>
          </a:xfrm>
        </p:spPr>
        <p:txBody>
          <a:bodyPr/>
          <a:lstStyle/>
          <a:p>
            <a:r>
              <a:rPr lang="en-US" dirty="0"/>
              <a:t>Main Conclusions </a:t>
            </a:r>
            <a:endParaRPr lang="en-GB" dirty="0"/>
          </a:p>
        </p:txBody>
      </p:sp>
      <p:graphicFrame>
        <p:nvGraphicFramePr>
          <p:cNvPr id="4" name="Content Placeholder 3">
            <a:extLst>
              <a:ext uri="{FF2B5EF4-FFF2-40B4-BE49-F238E27FC236}">
                <a16:creationId xmlns:a16="http://schemas.microsoft.com/office/drawing/2014/main" id="{F3002A0E-07A7-4E0F-84E8-2B8B01FEF08F}"/>
              </a:ext>
            </a:extLst>
          </p:cNvPr>
          <p:cNvGraphicFramePr>
            <a:graphicFrameLocks noGrp="1"/>
          </p:cNvGraphicFramePr>
          <p:nvPr>
            <p:ph idx="1"/>
            <p:extLst>
              <p:ext uri="{D42A27DB-BD31-4B8C-83A1-F6EECF244321}">
                <p14:modId xmlns:p14="http://schemas.microsoft.com/office/powerpoint/2010/main" val="69048620"/>
              </p:ext>
            </p:extLst>
          </p:nvPr>
        </p:nvGraphicFramePr>
        <p:xfrm>
          <a:off x="1451578" y="1978284"/>
          <a:ext cx="3206360" cy="3451220"/>
        </p:xfrm>
        <a:graphic>
          <a:graphicData uri="http://schemas.openxmlformats.org/drawingml/2006/table">
            <a:tbl>
              <a:tblPr firstRow="1" firstCol="1" bandRow="1">
                <a:tableStyleId>{5C22544A-7EE6-4342-B048-85BDC9FD1C3A}</a:tableStyleId>
              </a:tblPr>
              <a:tblGrid>
                <a:gridCol w="857701">
                  <a:extLst>
                    <a:ext uri="{9D8B030D-6E8A-4147-A177-3AD203B41FA5}">
                      <a16:colId xmlns:a16="http://schemas.microsoft.com/office/drawing/2014/main" val="403712661"/>
                    </a:ext>
                  </a:extLst>
                </a:gridCol>
                <a:gridCol w="857701">
                  <a:extLst>
                    <a:ext uri="{9D8B030D-6E8A-4147-A177-3AD203B41FA5}">
                      <a16:colId xmlns:a16="http://schemas.microsoft.com/office/drawing/2014/main" val="232338740"/>
                    </a:ext>
                  </a:extLst>
                </a:gridCol>
                <a:gridCol w="521034">
                  <a:extLst>
                    <a:ext uri="{9D8B030D-6E8A-4147-A177-3AD203B41FA5}">
                      <a16:colId xmlns:a16="http://schemas.microsoft.com/office/drawing/2014/main" val="3992506592"/>
                    </a:ext>
                  </a:extLst>
                </a:gridCol>
                <a:gridCol w="969924">
                  <a:extLst>
                    <a:ext uri="{9D8B030D-6E8A-4147-A177-3AD203B41FA5}">
                      <a16:colId xmlns:a16="http://schemas.microsoft.com/office/drawing/2014/main" val="1731255622"/>
                    </a:ext>
                  </a:extLst>
                </a:gridCol>
              </a:tblGrid>
              <a:tr h="269227">
                <a:tc>
                  <a:txBody>
                    <a:bodyPr/>
                    <a:lstStyle/>
                    <a:p>
                      <a:pPr>
                        <a:lnSpc>
                          <a:spcPct val="107000"/>
                        </a:lnSpc>
                        <a:spcAft>
                          <a:spcPts val="0"/>
                        </a:spcAft>
                      </a:pPr>
                      <a:r>
                        <a:rPr lang="en-GB" sz="800">
                          <a:effectLst/>
                        </a:rPr>
                        <a:t>Cluster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nSpc>
                          <a:spcPct val="107000"/>
                        </a:lnSpc>
                        <a:spcAft>
                          <a:spcPts val="0"/>
                        </a:spcAft>
                      </a:pPr>
                      <a:r>
                        <a:rPr lang="en-GB" sz="800">
                          <a:effectLst/>
                        </a:rPr>
                        <a:t>District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nSpc>
                          <a:spcPct val="107000"/>
                        </a:lnSpc>
                        <a:spcAft>
                          <a:spcPts val="0"/>
                        </a:spcAft>
                      </a:pPr>
                      <a:r>
                        <a:rPr lang="en-GB" sz="800">
                          <a:effectLst/>
                        </a:rPr>
                        <a:t>Price per sqm</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nSpc>
                          <a:spcPct val="107000"/>
                        </a:lnSpc>
                        <a:spcAft>
                          <a:spcPts val="0"/>
                        </a:spcAft>
                      </a:pPr>
                      <a:r>
                        <a:rPr lang="en-GB" sz="800">
                          <a:effectLst/>
                        </a:rPr>
                        <a:t>Main venues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extLst>
                  <a:ext uri="{0D108BD9-81ED-4DB2-BD59-A6C34878D82A}">
                    <a16:rowId xmlns:a16="http://schemas.microsoft.com/office/drawing/2014/main" val="82677585"/>
                  </a:ext>
                </a:extLst>
              </a:tr>
              <a:tr h="269227">
                <a:tc rowSpan="5">
                  <a:txBody>
                    <a:bodyPr/>
                    <a:lstStyle/>
                    <a:p>
                      <a:pPr algn="ctr">
                        <a:lnSpc>
                          <a:spcPct val="107000"/>
                        </a:lnSpc>
                        <a:spcAft>
                          <a:spcPts val="0"/>
                        </a:spcAft>
                      </a:pPr>
                      <a:r>
                        <a:rPr lang="en-GB" sz="800">
                          <a:effectLst/>
                        </a:rPr>
                        <a:t>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ctr"/>
                </a:tc>
                <a:tc>
                  <a:txBody>
                    <a:bodyPr/>
                    <a:lstStyle/>
                    <a:p>
                      <a:pPr>
                        <a:lnSpc>
                          <a:spcPct val="107000"/>
                        </a:lnSpc>
                        <a:spcAft>
                          <a:spcPts val="0"/>
                        </a:spcAft>
                      </a:pPr>
                      <a:r>
                        <a:rPr lang="en-GB" sz="800">
                          <a:effectLst/>
                        </a:rPr>
                        <a:t>Woluwe St Pierre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3750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rowSpan="5">
                  <a:txBody>
                    <a:bodyPr/>
                    <a:lstStyle/>
                    <a:p>
                      <a:pPr algn="ctr">
                        <a:lnSpc>
                          <a:spcPct val="107000"/>
                        </a:lnSpc>
                        <a:spcAft>
                          <a:spcPts val="0"/>
                        </a:spcAft>
                      </a:pPr>
                      <a:r>
                        <a:rPr lang="en-GB" sz="800">
                          <a:effectLst/>
                        </a:rPr>
                        <a:t>Italian and French Restaurants, Parks, Bakery, Gastropub</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ctr"/>
                </a:tc>
                <a:extLst>
                  <a:ext uri="{0D108BD9-81ED-4DB2-BD59-A6C34878D82A}">
                    <a16:rowId xmlns:a16="http://schemas.microsoft.com/office/drawing/2014/main" val="4287330756"/>
                  </a:ext>
                </a:extLst>
              </a:tr>
              <a:tr h="140339">
                <a:tc vMerge="1">
                  <a:txBody>
                    <a:bodyPr/>
                    <a:lstStyle/>
                    <a:p>
                      <a:endParaRPr lang="en-GB"/>
                    </a:p>
                  </a:txBody>
                  <a:tcPr/>
                </a:tc>
                <a:tc>
                  <a:txBody>
                    <a:bodyPr/>
                    <a:lstStyle/>
                    <a:p>
                      <a:pPr>
                        <a:lnSpc>
                          <a:spcPct val="107000"/>
                        </a:lnSpc>
                        <a:spcAft>
                          <a:spcPts val="0"/>
                        </a:spcAft>
                      </a:pPr>
                      <a:r>
                        <a:rPr lang="en-GB" sz="800">
                          <a:effectLst/>
                        </a:rPr>
                        <a:t>Auderghem</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3130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2563466755"/>
                  </a:ext>
                </a:extLst>
              </a:tr>
              <a:tr h="269227">
                <a:tc vMerge="1">
                  <a:txBody>
                    <a:bodyPr/>
                    <a:lstStyle/>
                    <a:p>
                      <a:endParaRPr lang="en-GB"/>
                    </a:p>
                  </a:txBody>
                  <a:tcPr/>
                </a:tc>
                <a:tc>
                  <a:txBody>
                    <a:bodyPr/>
                    <a:lstStyle/>
                    <a:p>
                      <a:pPr>
                        <a:lnSpc>
                          <a:spcPct val="107000"/>
                        </a:lnSpc>
                        <a:spcAft>
                          <a:spcPts val="0"/>
                        </a:spcAft>
                      </a:pPr>
                      <a:r>
                        <a:rPr lang="en-GB" sz="800">
                          <a:effectLst/>
                        </a:rPr>
                        <a:t>Watermael Boitsfort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3190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2195213908"/>
                  </a:ext>
                </a:extLst>
              </a:tr>
              <a:tr h="140339">
                <a:tc vMerge="1">
                  <a:txBody>
                    <a:bodyPr/>
                    <a:lstStyle/>
                    <a:p>
                      <a:endParaRPr lang="en-GB"/>
                    </a:p>
                  </a:txBody>
                  <a:tcPr/>
                </a:tc>
                <a:tc>
                  <a:txBody>
                    <a:bodyPr/>
                    <a:lstStyle/>
                    <a:p>
                      <a:pPr>
                        <a:lnSpc>
                          <a:spcPct val="107000"/>
                        </a:lnSpc>
                        <a:spcAft>
                          <a:spcPts val="0"/>
                        </a:spcAft>
                      </a:pPr>
                      <a:r>
                        <a:rPr lang="en-GB" sz="800">
                          <a:effectLst/>
                        </a:rPr>
                        <a:t>Uccle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3520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2101460075"/>
                  </a:ext>
                </a:extLst>
              </a:tr>
              <a:tr h="269227">
                <a:tc vMerge="1">
                  <a:txBody>
                    <a:bodyPr/>
                    <a:lstStyle/>
                    <a:p>
                      <a:endParaRPr lang="en-GB"/>
                    </a:p>
                  </a:txBody>
                  <a:tcPr/>
                </a:tc>
                <a:tc>
                  <a:txBody>
                    <a:bodyPr/>
                    <a:lstStyle/>
                    <a:p>
                      <a:pPr>
                        <a:lnSpc>
                          <a:spcPct val="107000"/>
                        </a:lnSpc>
                        <a:spcAft>
                          <a:spcPts val="0"/>
                        </a:spcAft>
                      </a:pPr>
                      <a:r>
                        <a:rPr lang="en-GB" sz="800">
                          <a:effectLst/>
                        </a:rPr>
                        <a:t>Woluwe St Lambert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3660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2703745765"/>
                  </a:ext>
                </a:extLst>
              </a:tr>
              <a:tr h="140339">
                <a:tc rowSpan="4">
                  <a:txBody>
                    <a:bodyPr/>
                    <a:lstStyle/>
                    <a:p>
                      <a:pPr algn="ctr">
                        <a:lnSpc>
                          <a:spcPct val="107000"/>
                        </a:lnSpc>
                        <a:spcAft>
                          <a:spcPts val="0"/>
                        </a:spcAft>
                      </a:pPr>
                      <a:r>
                        <a:rPr lang="en-GB" sz="800">
                          <a:effectLst/>
                        </a:rPr>
                        <a:t>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ctr"/>
                </a:tc>
                <a:tc>
                  <a:txBody>
                    <a:bodyPr/>
                    <a:lstStyle/>
                    <a:p>
                      <a:pPr>
                        <a:lnSpc>
                          <a:spcPct val="107000"/>
                        </a:lnSpc>
                        <a:spcAft>
                          <a:spcPts val="0"/>
                        </a:spcAft>
                      </a:pPr>
                      <a:r>
                        <a:rPr lang="en-GB" sz="800">
                          <a:effectLst/>
                        </a:rPr>
                        <a:t>Molenbeek</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2000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rowSpan="4">
                  <a:txBody>
                    <a:bodyPr/>
                    <a:lstStyle/>
                    <a:p>
                      <a:pPr algn="ctr">
                        <a:lnSpc>
                          <a:spcPct val="107000"/>
                        </a:lnSpc>
                        <a:spcAft>
                          <a:spcPts val="0"/>
                        </a:spcAft>
                      </a:pPr>
                      <a:r>
                        <a:rPr lang="en-GB" sz="800">
                          <a:effectLst/>
                        </a:rPr>
                        <a:t>Bar, Hotel, Plaza, Brewery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ctr"/>
                </a:tc>
                <a:extLst>
                  <a:ext uri="{0D108BD9-81ED-4DB2-BD59-A6C34878D82A}">
                    <a16:rowId xmlns:a16="http://schemas.microsoft.com/office/drawing/2014/main" val="1778103430"/>
                  </a:ext>
                </a:extLst>
              </a:tr>
              <a:tr h="140339">
                <a:tc vMerge="1">
                  <a:txBody>
                    <a:bodyPr/>
                    <a:lstStyle/>
                    <a:p>
                      <a:endParaRPr lang="en-GB"/>
                    </a:p>
                  </a:txBody>
                  <a:tcPr/>
                </a:tc>
                <a:tc>
                  <a:txBody>
                    <a:bodyPr/>
                    <a:lstStyle/>
                    <a:p>
                      <a:pPr>
                        <a:lnSpc>
                          <a:spcPct val="107000"/>
                        </a:lnSpc>
                        <a:spcAft>
                          <a:spcPts val="0"/>
                        </a:spcAft>
                      </a:pPr>
                      <a:r>
                        <a:rPr lang="en-GB" sz="800">
                          <a:effectLst/>
                        </a:rPr>
                        <a:t>Koekelberg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2000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2428136727"/>
                  </a:ext>
                </a:extLst>
              </a:tr>
              <a:tr h="140339">
                <a:tc vMerge="1">
                  <a:txBody>
                    <a:bodyPr/>
                    <a:lstStyle/>
                    <a:p>
                      <a:endParaRPr lang="en-GB"/>
                    </a:p>
                  </a:txBody>
                  <a:tcPr/>
                </a:tc>
                <a:tc>
                  <a:txBody>
                    <a:bodyPr/>
                    <a:lstStyle/>
                    <a:p>
                      <a:pPr>
                        <a:lnSpc>
                          <a:spcPct val="107000"/>
                        </a:lnSpc>
                        <a:spcAft>
                          <a:spcPts val="0"/>
                        </a:spcAft>
                      </a:pPr>
                      <a:r>
                        <a:rPr lang="en-GB" sz="800">
                          <a:effectLst/>
                        </a:rPr>
                        <a:t>Anderlecht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1940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3010188973"/>
                  </a:ext>
                </a:extLst>
              </a:tr>
              <a:tr h="140339">
                <a:tc vMerge="1">
                  <a:txBody>
                    <a:bodyPr/>
                    <a:lstStyle/>
                    <a:p>
                      <a:endParaRPr lang="en-GB"/>
                    </a:p>
                  </a:txBody>
                  <a:tcPr/>
                </a:tc>
                <a:tc>
                  <a:txBody>
                    <a:bodyPr/>
                    <a:lstStyle/>
                    <a:p>
                      <a:pPr>
                        <a:lnSpc>
                          <a:spcPct val="107000"/>
                        </a:lnSpc>
                        <a:spcAft>
                          <a:spcPts val="0"/>
                        </a:spcAft>
                      </a:pPr>
                      <a:r>
                        <a:rPr lang="en-GB" sz="800">
                          <a:effectLst/>
                        </a:rPr>
                        <a:t>Bruxelles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2790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2447040998"/>
                  </a:ext>
                </a:extLst>
              </a:tr>
              <a:tr h="140339">
                <a:tc rowSpan="4">
                  <a:txBody>
                    <a:bodyPr/>
                    <a:lstStyle/>
                    <a:p>
                      <a:pPr algn="ctr">
                        <a:lnSpc>
                          <a:spcPct val="107000"/>
                        </a:lnSpc>
                        <a:spcAft>
                          <a:spcPts val="0"/>
                        </a:spcAft>
                      </a:pPr>
                      <a:r>
                        <a:rPr lang="en-GB" sz="800">
                          <a:effectLst/>
                        </a:rPr>
                        <a:t>2</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ctr"/>
                </a:tc>
                <a:tc>
                  <a:txBody>
                    <a:bodyPr/>
                    <a:lstStyle/>
                    <a:p>
                      <a:pPr>
                        <a:lnSpc>
                          <a:spcPct val="107000"/>
                        </a:lnSpc>
                        <a:spcAft>
                          <a:spcPts val="0"/>
                        </a:spcAft>
                      </a:pPr>
                      <a:r>
                        <a:rPr lang="en-GB" sz="800">
                          <a:effectLst/>
                        </a:rPr>
                        <a:t>Ixelles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3380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rowSpan="4">
                  <a:txBody>
                    <a:bodyPr/>
                    <a:lstStyle/>
                    <a:p>
                      <a:pPr algn="ctr">
                        <a:lnSpc>
                          <a:spcPct val="107000"/>
                        </a:lnSpc>
                        <a:spcAft>
                          <a:spcPts val="0"/>
                        </a:spcAft>
                      </a:pPr>
                      <a:r>
                        <a:rPr lang="en-GB" sz="800">
                          <a:effectLst/>
                        </a:rPr>
                        <a:t>Plaza, Coffee shop, bar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ctr"/>
                </a:tc>
                <a:extLst>
                  <a:ext uri="{0D108BD9-81ED-4DB2-BD59-A6C34878D82A}">
                    <a16:rowId xmlns:a16="http://schemas.microsoft.com/office/drawing/2014/main" val="453035034"/>
                  </a:ext>
                </a:extLst>
              </a:tr>
              <a:tr h="140339">
                <a:tc vMerge="1">
                  <a:txBody>
                    <a:bodyPr/>
                    <a:lstStyle/>
                    <a:p>
                      <a:endParaRPr lang="en-GB"/>
                    </a:p>
                  </a:txBody>
                  <a:tcPr/>
                </a:tc>
                <a:tc>
                  <a:txBody>
                    <a:bodyPr/>
                    <a:lstStyle/>
                    <a:p>
                      <a:pPr>
                        <a:lnSpc>
                          <a:spcPct val="107000"/>
                        </a:lnSpc>
                        <a:spcAft>
                          <a:spcPts val="0"/>
                        </a:spcAft>
                      </a:pPr>
                      <a:r>
                        <a:rPr lang="en-GB" sz="800">
                          <a:effectLst/>
                        </a:rPr>
                        <a:t>Etterbeek</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2940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468683790"/>
                  </a:ext>
                </a:extLst>
              </a:tr>
              <a:tr h="140339">
                <a:tc vMerge="1">
                  <a:txBody>
                    <a:bodyPr/>
                    <a:lstStyle/>
                    <a:p>
                      <a:endParaRPr lang="en-GB"/>
                    </a:p>
                  </a:txBody>
                  <a:tcPr/>
                </a:tc>
                <a:tc>
                  <a:txBody>
                    <a:bodyPr/>
                    <a:lstStyle/>
                    <a:p>
                      <a:pPr>
                        <a:lnSpc>
                          <a:spcPct val="107000"/>
                        </a:lnSpc>
                        <a:spcAft>
                          <a:spcPts val="0"/>
                        </a:spcAft>
                      </a:pPr>
                      <a:r>
                        <a:rPr lang="en-GB" sz="800">
                          <a:effectLst/>
                        </a:rPr>
                        <a:t>Sint Gillis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2570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1451637874"/>
                  </a:ext>
                </a:extLst>
              </a:tr>
              <a:tr h="269227">
                <a:tc vMerge="1">
                  <a:txBody>
                    <a:bodyPr/>
                    <a:lstStyle/>
                    <a:p>
                      <a:endParaRPr lang="en-GB"/>
                    </a:p>
                  </a:txBody>
                  <a:tcPr/>
                </a:tc>
                <a:tc>
                  <a:txBody>
                    <a:bodyPr/>
                    <a:lstStyle/>
                    <a:p>
                      <a:pPr>
                        <a:lnSpc>
                          <a:spcPct val="107000"/>
                        </a:lnSpc>
                        <a:spcAft>
                          <a:spcPts val="0"/>
                        </a:spcAft>
                      </a:pPr>
                      <a:r>
                        <a:rPr lang="en-GB" sz="800">
                          <a:effectLst/>
                        </a:rPr>
                        <a:t>Saint-Josse-ten-Noode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1930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1509825508"/>
                  </a:ext>
                </a:extLst>
              </a:tr>
              <a:tr h="140339">
                <a:tc rowSpan="3">
                  <a:txBody>
                    <a:bodyPr/>
                    <a:lstStyle/>
                    <a:p>
                      <a:pPr algn="ctr">
                        <a:lnSpc>
                          <a:spcPct val="107000"/>
                        </a:lnSpc>
                        <a:spcAft>
                          <a:spcPts val="0"/>
                        </a:spcAft>
                      </a:pPr>
                      <a:r>
                        <a:rPr lang="en-GB" sz="800">
                          <a:effectLst/>
                        </a:rPr>
                        <a:t>3</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ctr"/>
                </a:tc>
                <a:tc>
                  <a:txBody>
                    <a:bodyPr/>
                    <a:lstStyle/>
                    <a:p>
                      <a:pPr>
                        <a:lnSpc>
                          <a:spcPct val="107000"/>
                        </a:lnSpc>
                        <a:spcAft>
                          <a:spcPts val="0"/>
                        </a:spcAft>
                      </a:pPr>
                      <a:r>
                        <a:rPr lang="en-GB" sz="800">
                          <a:effectLst/>
                        </a:rPr>
                        <a:t>Vorst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2520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rowSpan="3">
                  <a:txBody>
                    <a:bodyPr/>
                    <a:lstStyle/>
                    <a:p>
                      <a:pPr algn="ctr">
                        <a:lnSpc>
                          <a:spcPct val="107000"/>
                        </a:lnSpc>
                        <a:spcAft>
                          <a:spcPts val="0"/>
                        </a:spcAft>
                      </a:pPr>
                      <a:r>
                        <a:rPr lang="en-GB" sz="800">
                          <a:effectLst/>
                        </a:rPr>
                        <a:t>Bar, Snack place, supermarket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ctr"/>
                </a:tc>
                <a:extLst>
                  <a:ext uri="{0D108BD9-81ED-4DB2-BD59-A6C34878D82A}">
                    <a16:rowId xmlns:a16="http://schemas.microsoft.com/office/drawing/2014/main" val="2043249300"/>
                  </a:ext>
                </a:extLst>
              </a:tr>
              <a:tr h="140339">
                <a:tc vMerge="1">
                  <a:txBody>
                    <a:bodyPr/>
                    <a:lstStyle/>
                    <a:p>
                      <a:endParaRPr lang="en-GB"/>
                    </a:p>
                  </a:txBody>
                  <a:tcPr/>
                </a:tc>
                <a:tc>
                  <a:txBody>
                    <a:bodyPr/>
                    <a:lstStyle/>
                    <a:p>
                      <a:pPr>
                        <a:lnSpc>
                          <a:spcPct val="107000"/>
                        </a:lnSpc>
                        <a:spcAft>
                          <a:spcPts val="0"/>
                        </a:spcAft>
                      </a:pPr>
                      <a:r>
                        <a:rPr lang="en-GB" sz="800">
                          <a:effectLst/>
                        </a:rPr>
                        <a:t>Evere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2610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4214768911"/>
                  </a:ext>
                </a:extLst>
              </a:tr>
              <a:tr h="140339">
                <a:tc vMerge="1">
                  <a:txBody>
                    <a:bodyPr/>
                    <a:lstStyle/>
                    <a:p>
                      <a:endParaRPr lang="en-GB"/>
                    </a:p>
                  </a:txBody>
                  <a:tcPr/>
                </a:tc>
                <a:tc>
                  <a:txBody>
                    <a:bodyPr/>
                    <a:lstStyle/>
                    <a:p>
                      <a:pPr>
                        <a:lnSpc>
                          <a:spcPct val="107000"/>
                        </a:lnSpc>
                        <a:spcAft>
                          <a:spcPts val="0"/>
                        </a:spcAft>
                      </a:pPr>
                      <a:r>
                        <a:rPr lang="en-GB" sz="800">
                          <a:effectLst/>
                        </a:rPr>
                        <a:t>Schaerbeek</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2260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2572479888"/>
                  </a:ext>
                </a:extLst>
              </a:tr>
              <a:tr h="280678">
                <a:tc rowSpan="2">
                  <a:txBody>
                    <a:bodyPr/>
                    <a:lstStyle/>
                    <a:p>
                      <a:pPr algn="ctr">
                        <a:lnSpc>
                          <a:spcPct val="107000"/>
                        </a:lnSpc>
                        <a:spcAft>
                          <a:spcPts val="0"/>
                        </a:spcAft>
                      </a:pPr>
                      <a:r>
                        <a:rPr lang="en-GB" sz="800">
                          <a:effectLst/>
                        </a:rPr>
                        <a:t>4</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nSpc>
                          <a:spcPct val="107000"/>
                        </a:lnSpc>
                        <a:spcAft>
                          <a:spcPts val="0"/>
                        </a:spcAft>
                      </a:pPr>
                      <a:r>
                        <a:rPr lang="en-GB" sz="800">
                          <a:effectLst/>
                        </a:rPr>
                        <a:t>Berchem St Agathe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a:effectLst/>
                        </a:rPr>
                        <a:t>2040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rowSpan="2">
                  <a:txBody>
                    <a:bodyPr/>
                    <a:lstStyle/>
                    <a:p>
                      <a:pPr algn="ctr">
                        <a:lnSpc>
                          <a:spcPct val="107000"/>
                        </a:lnSpc>
                        <a:spcAft>
                          <a:spcPts val="0"/>
                        </a:spcAft>
                      </a:pPr>
                      <a:r>
                        <a:rPr lang="en-GB" sz="800">
                          <a:effectLst/>
                        </a:rPr>
                        <a:t>Bar, Pizza place, Chinese restaurant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ctr"/>
                </a:tc>
                <a:extLst>
                  <a:ext uri="{0D108BD9-81ED-4DB2-BD59-A6C34878D82A}">
                    <a16:rowId xmlns:a16="http://schemas.microsoft.com/office/drawing/2014/main" val="324268309"/>
                  </a:ext>
                </a:extLst>
              </a:tr>
              <a:tr h="140339">
                <a:tc vMerge="1">
                  <a:txBody>
                    <a:bodyPr/>
                    <a:lstStyle/>
                    <a:p>
                      <a:endParaRPr lang="en-GB"/>
                    </a:p>
                  </a:txBody>
                  <a:tcPr/>
                </a:tc>
                <a:tc>
                  <a:txBody>
                    <a:bodyPr/>
                    <a:lstStyle/>
                    <a:p>
                      <a:pPr>
                        <a:lnSpc>
                          <a:spcPct val="107000"/>
                        </a:lnSpc>
                        <a:spcAft>
                          <a:spcPts val="0"/>
                        </a:spcAft>
                      </a:pPr>
                      <a:r>
                        <a:rPr lang="en-GB" sz="800">
                          <a:effectLst/>
                        </a:rPr>
                        <a:t>Ganshoren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a:txBody>
                    <a:bodyPr/>
                    <a:lstStyle/>
                    <a:p>
                      <a:pPr algn="r">
                        <a:lnSpc>
                          <a:spcPct val="107000"/>
                        </a:lnSpc>
                        <a:spcAft>
                          <a:spcPts val="0"/>
                        </a:spcAft>
                      </a:pPr>
                      <a:r>
                        <a:rPr lang="en-GB" sz="800" dirty="0">
                          <a:effectLst/>
                        </a:rPr>
                        <a:t>2040</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627" marR="52627" marT="0" marB="0" anchor="b"/>
                </a:tc>
                <a:tc vMerge="1">
                  <a:txBody>
                    <a:bodyPr/>
                    <a:lstStyle/>
                    <a:p>
                      <a:endParaRPr lang="en-GB"/>
                    </a:p>
                  </a:txBody>
                  <a:tcPr/>
                </a:tc>
                <a:extLst>
                  <a:ext uri="{0D108BD9-81ED-4DB2-BD59-A6C34878D82A}">
                    <a16:rowId xmlns:a16="http://schemas.microsoft.com/office/drawing/2014/main" val="403296856"/>
                  </a:ext>
                </a:extLst>
              </a:tr>
            </a:tbl>
          </a:graphicData>
        </a:graphic>
      </p:graphicFrame>
      <p:sp>
        <p:nvSpPr>
          <p:cNvPr id="6" name="TextBox 5">
            <a:extLst>
              <a:ext uri="{FF2B5EF4-FFF2-40B4-BE49-F238E27FC236}">
                <a16:creationId xmlns:a16="http://schemas.microsoft.com/office/drawing/2014/main" id="{093FAC66-EB4A-4437-A7C1-50886EFC7CD1}"/>
              </a:ext>
            </a:extLst>
          </p:cNvPr>
          <p:cNvSpPr txBox="1"/>
          <p:nvPr/>
        </p:nvSpPr>
        <p:spPr>
          <a:xfrm>
            <a:off x="5211853" y="2143433"/>
            <a:ext cx="5937928" cy="3139321"/>
          </a:xfrm>
          <a:prstGeom prst="rect">
            <a:avLst/>
          </a:prstGeom>
          <a:noFill/>
        </p:spPr>
        <p:txBody>
          <a:bodyPr wrap="square" rtlCol="0">
            <a:spAutoFit/>
          </a:bodyPr>
          <a:lstStyle/>
          <a:p>
            <a:pPr marL="285750" indent="-285750">
              <a:buFont typeface="Arial" panose="020B0604020202020204" pitchFamily="34" charset="0"/>
              <a:buChar char="•"/>
            </a:pPr>
            <a:r>
              <a:rPr lang="en-GB" dirty="0"/>
              <a:t>Cluster 0 - is a posh area where there are mainly high-level restaurants with French and Italian cuisine, parks and gastropubs which make them a perfect place to live for middle class 40+ population. </a:t>
            </a:r>
          </a:p>
          <a:p>
            <a:pPr marL="285750" indent="-285750">
              <a:buFont typeface="Arial" panose="020B0604020202020204" pitchFamily="34" charset="0"/>
              <a:buChar char="•"/>
            </a:pPr>
            <a:r>
              <a:rPr lang="en-GB" dirty="0"/>
              <a:t>Cluster 2- for young professional looking to spend some time to go out in the weekends, as there are number of pubs and coffee shops in those areas whereas the price for the real estate is rather comfortable. </a:t>
            </a:r>
          </a:p>
          <a:p>
            <a:pPr marL="285750" indent="-285750">
              <a:buFont typeface="Arial" panose="020B0604020202020204" pitchFamily="34" charset="0"/>
              <a:buChar char="•"/>
            </a:pPr>
            <a:r>
              <a:rPr lang="en-GB" dirty="0"/>
              <a:t>Cluster 3 - if you have a family and you might want the proximity of large supermarkets, with the district of Schaerbeek offering a good value. </a:t>
            </a:r>
          </a:p>
        </p:txBody>
      </p:sp>
      <p:sp>
        <p:nvSpPr>
          <p:cNvPr id="8" name="Date Placeholder 7">
            <a:extLst>
              <a:ext uri="{FF2B5EF4-FFF2-40B4-BE49-F238E27FC236}">
                <a16:creationId xmlns:a16="http://schemas.microsoft.com/office/drawing/2014/main" id="{D4B42532-D7C9-4852-9AAC-B7FB51722FE2}"/>
              </a:ext>
            </a:extLst>
          </p:cNvPr>
          <p:cNvSpPr>
            <a:spLocks noGrp="1"/>
          </p:cNvSpPr>
          <p:nvPr>
            <p:ph type="dt" sz="half" idx="10"/>
          </p:nvPr>
        </p:nvSpPr>
        <p:spPr/>
        <p:txBody>
          <a:bodyPr/>
          <a:lstStyle/>
          <a:p>
            <a:fld id="{9E16591E-9AEB-47F7-83C3-1ABC1C1F6A1B}" type="datetime1">
              <a:rPr lang="en-GB" smtClean="0"/>
              <a:t>11/05/2020</a:t>
            </a:fld>
            <a:endParaRPr lang="en-GB"/>
          </a:p>
        </p:txBody>
      </p:sp>
    </p:spTree>
    <p:extLst>
      <p:ext uri="{BB962C8B-B14F-4D97-AF65-F5344CB8AC3E}">
        <p14:creationId xmlns:p14="http://schemas.microsoft.com/office/powerpoint/2010/main" val="188204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F20A-65C6-4BB0-BCE0-99544C3FB600}"/>
              </a:ext>
            </a:extLst>
          </p:cNvPr>
          <p:cNvSpPr>
            <a:spLocks noGrp="1"/>
          </p:cNvSpPr>
          <p:nvPr>
            <p:ph type="title"/>
          </p:nvPr>
        </p:nvSpPr>
        <p:spPr>
          <a:xfrm>
            <a:off x="1451578" y="725861"/>
            <a:ext cx="9603275" cy="1049235"/>
          </a:xfrm>
        </p:spPr>
        <p:txBody>
          <a:bodyPr/>
          <a:lstStyle/>
          <a:p>
            <a:r>
              <a:rPr lang="en-US" dirty="0" err="1"/>
              <a:t>DRAwBACKs</a:t>
            </a:r>
            <a:r>
              <a:rPr lang="en-US" dirty="0"/>
              <a:t> and next steps for potential improvement</a:t>
            </a:r>
            <a:endParaRPr lang="en-GB" dirty="0"/>
          </a:p>
        </p:txBody>
      </p:sp>
      <p:sp>
        <p:nvSpPr>
          <p:cNvPr id="5" name="Content Placeholder 4">
            <a:extLst>
              <a:ext uri="{FF2B5EF4-FFF2-40B4-BE49-F238E27FC236}">
                <a16:creationId xmlns:a16="http://schemas.microsoft.com/office/drawing/2014/main" id="{49DFD901-AD1C-42F5-A8DF-E96D497BAFB1}"/>
              </a:ext>
            </a:extLst>
          </p:cNvPr>
          <p:cNvSpPr>
            <a:spLocks noGrp="1"/>
          </p:cNvSpPr>
          <p:nvPr>
            <p:ph idx="1"/>
          </p:nvPr>
        </p:nvSpPr>
        <p:spPr>
          <a:xfrm>
            <a:off x="1451580" y="2015732"/>
            <a:ext cx="8665814" cy="3450613"/>
          </a:xfrm>
        </p:spPr>
        <p:txBody>
          <a:bodyPr>
            <a:normAutofit/>
          </a:bodyPr>
          <a:lstStyle/>
          <a:p>
            <a:r>
              <a:rPr lang="en-US" dirty="0"/>
              <a:t>This study of course is just a first look at the problem of selection of the ideal place to stay in Brussels. Due to the limitation of the data, the following could be done to improve the analysis: </a:t>
            </a:r>
            <a:endParaRPr lang="en-GB" dirty="0"/>
          </a:p>
          <a:p>
            <a:pPr lvl="1"/>
            <a:r>
              <a:rPr lang="en-US" dirty="0"/>
              <a:t>Incorporate the venues rating in the analysis to have a selection of top choice</a:t>
            </a:r>
            <a:endParaRPr lang="en-GB" dirty="0"/>
          </a:p>
          <a:p>
            <a:pPr lvl="1"/>
            <a:r>
              <a:rPr lang="en-US" dirty="0"/>
              <a:t>Extend the selection of venues not only to the </a:t>
            </a:r>
            <a:r>
              <a:rPr lang="en-US" dirty="0" err="1"/>
              <a:t>radious</a:t>
            </a:r>
            <a:r>
              <a:rPr lang="en-US" dirty="0"/>
              <a:t> of 1000 meters from the center of the district but to include all the venues with a specific project code</a:t>
            </a:r>
            <a:endParaRPr lang="en-GB" dirty="0"/>
          </a:p>
          <a:p>
            <a:pPr lvl="1"/>
            <a:r>
              <a:rPr lang="en-US" dirty="0"/>
              <a:t>Group venues into larger segments and perform the analysis on the broader groups. </a:t>
            </a:r>
            <a:endParaRPr lang="en-GB" dirty="0"/>
          </a:p>
          <a:p>
            <a:endParaRPr lang="en-GB" dirty="0"/>
          </a:p>
        </p:txBody>
      </p:sp>
      <p:sp>
        <p:nvSpPr>
          <p:cNvPr id="8" name="Date Placeholder 7">
            <a:extLst>
              <a:ext uri="{FF2B5EF4-FFF2-40B4-BE49-F238E27FC236}">
                <a16:creationId xmlns:a16="http://schemas.microsoft.com/office/drawing/2014/main" id="{6900ABF4-B683-4746-96FB-A1A89B43A7F4}"/>
              </a:ext>
            </a:extLst>
          </p:cNvPr>
          <p:cNvSpPr>
            <a:spLocks noGrp="1"/>
          </p:cNvSpPr>
          <p:nvPr>
            <p:ph type="dt" sz="half" idx="10"/>
          </p:nvPr>
        </p:nvSpPr>
        <p:spPr/>
        <p:txBody>
          <a:bodyPr/>
          <a:lstStyle/>
          <a:p>
            <a:fld id="{4BC9D393-8930-478A-B107-2D69E41A1BA3}" type="datetime1">
              <a:rPr lang="en-GB" smtClean="0"/>
              <a:t>11/05/2020</a:t>
            </a:fld>
            <a:endParaRPr lang="en-GB"/>
          </a:p>
        </p:txBody>
      </p:sp>
    </p:spTree>
    <p:extLst>
      <p:ext uri="{BB962C8B-B14F-4D97-AF65-F5344CB8AC3E}">
        <p14:creationId xmlns:p14="http://schemas.microsoft.com/office/powerpoint/2010/main" val="23787613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726</TotalTime>
  <Words>651</Words>
  <Application>Microsoft Office PowerPoint</Application>
  <PresentationFormat>Widescreen</PresentationFormat>
  <Paragraphs>94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Brussels real estate study project</vt:lpstr>
      <vt:lpstr>Setting up a problem</vt:lpstr>
      <vt:lpstr>Background data</vt:lpstr>
      <vt:lpstr>Methodology of the analysis</vt:lpstr>
      <vt:lpstr>Results of the analysis and clustering</vt:lpstr>
      <vt:lpstr>Main Conclusions </vt:lpstr>
      <vt:lpstr>DRAwBACKs and next steps for potential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Brussels real estate study project</dc:title>
  <dc:creator>Zamisnii, Piotr</dc:creator>
  <cp:lastModifiedBy>Zamisnii, Piotr</cp:lastModifiedBy>
  <cp:revision>12</cp:revision>
  <dcterms:created xsi:type="dcterms:W3CDTF">2020-05-10T21:15:54Z</dcterms:created>
  <dcterms:modified xsi:type="dcterms:W3CDTF">2020-05-11T09:22:33Z</dcterms:modified>
</cp:coreProperties>
</file>