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5" r:id="rId1"/>
    <p:sldMasterId id="2147483738" r:id="rId2"/>
  </p:sldMasterIdLst>
  <p:notesMasterIdLst>
    <p:notesMasterId r:id="rId17"/>
  </p:notesMasterIdLst>
  <p:sldIdLst>
    <p:sldId id="256" r:id="rId3"/>
    <p:sldId id="271" r:id="rId4"/>
    <p:sldId id="270" r:id="rId5"/>
    <p:sldId id="258" r:id="rId6"/>
    <p:sldId id="259" r:id="rId7"/>
    <p:sldId id="260" r:id="rId8"/>
    <p:sldId id="261" r:id="rId9"/>
    <p:sldId id="266" r:id="rId10"/>
    <p:sldId id="267" r:id="rId11"/>
    <p:sldId id="262" r:id="rId12"/>
    <p:sldId id="263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C78971-BD93-4B04-86FF-2150B98C8DD5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0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4920" y="363960"/>
            <a:ext cx="8686440" cy="1024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BCFF756-A542-43A1-AD92-9B6881813439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F224B5D9-1738-45C6-B053-AA7A3606CADF}" type="slidenum">
              <a:rPr lang="ru-RU" sz="1200" b="0" strike="noStrike" spc="-1" smtClean="0">
                <a:solidFill>
                  <a:srgbClr val="D38E28"/>
                </a:solidFill>
                <a:latin typeface="Arial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440" y="3314160"/>
            <a:ext cx="7772040" cy="15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600" i="1" spc="-1" dirty="0">
                <a:solidFill>
                  <a:srgbClr val="44342A"/>
                </a:solidFill>
                <a:latin typeface="Franklin Gothic Book"/>
              </a:rPr>
              <a:t>Автоматизация расписания</a:t>
            </a:r>
            <a:r>
              <a:rPr lang="en-US" sz="3600" i="1" spc="-1" dirty="0">
                <a:solidFill>
                  <a:srgbClr val="44342A"/>
                </a:solidFill>
                <a:latin typeface="Franklin Gothic Book"/>
              </a:rPr>
              <a:t> </a:t>
            </a:r>
            <a:r>
              <a:rPr lang="ru-RU" sz="3600" i="1" spc="-1" dirty="0">
                <a:solidFill>
                  <a:srgbClr val="44342A"/>
                </a:solidFill>
                <a:latin typeface="Franklin Gothic Book"/>
              </a:rPr>
              <a:t>в ГАПОУ ОНТ им. </a:t>
            </a:r>
            <a:r>
              <a:rPr lang="ru-RU" sz="3600" i="1" spc="-1" dirty="0" err="1">
                <a:solidFill>
                  <a:srgbClr val="44342A"/>
                </a:solidFill>
                <a:latin typeface="Franklin Gothic Book"/>
              </a:rPr>
              <a:t>В.А.Сорокина</a:t>
            </a:r>
            <a:r>
              <a:rPr lang="ru-RU" sz="3600" i="1" spc="-1" dirty="0">
                <a:solidFill>
                  <a:srgbClr val="44342A"/>
                </a:solidFill>
                <a:latin typeface="Franklin Gothic Book"/>
              </a:rPr>
              <a:t>»</a:t>
            </a:r>
            <a:r>
              <a:rPr lang="en-US" sz="3600" i="1" spc="-1" dirty="0">
                <a:solidFill>
                  <a:srgbClr val="44342A"/>
                </a:solidFill>
                <a:latin typeface="Franklin Gothic Book"/>
              </a:rPr>
              <a:t> 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600200" y="5943600"/>
            <a:ext cx="6019560" cy="609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Разработчик – 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Жаулыбаев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Темирлан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Кайратович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</a:pP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Заказчик – ГАПОУ «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Орский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 нефтяной техникум им. Героя Советского Союза </a:t>
            </a:r>
            <a:r>
              <a:rPr lang="ru-RU" sz="1600" b="0" i="1" strike="noStrike" spc="-1" dirty="0" err="1">
                <a:solidFill>
                  <a:srgbClr val="000000"/>
                </a:solidFill>
                <a:latin typeface="Times New Roman"/>
              </a:rPr>
              <a:t>В.А.Сорокина</a:t>
            </a:r>
            <a:r>
              <a:rPr lang="ru-RU" sz="1600" b="0" i="1" strike="noStrike" spc="-1" dirty="0">
                <a:solidFill>
                  <a:srgbClr val="000000"/>
                </a:solidFill>
                <a:latin typeface="Times New Roman"/>
              </a:rPr>
              <a:t>»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320"/>
              </a:spcBef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7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CustomShape 3"/>
          <p:cNvSpPr/>
          <p:nvPr/>
        </p:nvSpPr>
        <p:spPr>
          <a:xfrm>
            <a:off x="1716427" y="168537"/>
            <a:ext cx="7122653" cy="150748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Государственное автономное профессиональное образовательное учреждение </a:t>
            </a:r>
            <a:endParaRPr lang="ru-RU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Times New Roman"/>
              </a:rPr>
              <a:t>Орский</a:t>
            </a: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 нефтяной техникум им. Героя Советского Союза </a:t>
            </a:r>
            <a:r>
              <a:rPr lang="ru-RU" sz="1800" b="0" i="1" strike="noStrike" spc="-1" dirty="0" err="1">
                <a:solidFill>
                  <a:srgbClr val="000000"/>
                </a:solidFill>
                <a:latin typeface="Times New Roman"/>
              </a:rPr>
              <a:t>В.А.Сорокина</a:t>
            </a:r>
            <a:r>
              <a:rPr lang="ru-RU" sz="1800" b="0" i="1" strike="noStrike" spc="-1" dirty="0">
                <a:solidFill>
                  <a:srgbClr val="000000"/>
                </a:solidFill>
                <a:latin typeface="Times New Roman"/>
              </a:rPr>
              <a:t>»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419872" y="228600"/>
            <a:ext cx="5495168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200" cap="all" spc="-1" dirty="0">
                <a:solidFill>
                  <a:srgbClr val="4E3B30"/>
                </a:solidFill>
                <a:latin typeface="Franklin Gothic Medium"/>
              </a:rPr>
              <a:t>подсистема </a:t>
            </a:r>
            <a:r>
              <a:rPr lang="en-US" sz="3200" cap="all" spc="-1" dirty="0">
                <a:solidFill>
                  <a:srgbClr val="4E3B30"/>
                </a:solidFill>
                <a:latin typeface="Franklin Gothic Medium"/>
              </a:rPr>
              <a:t>“</a:t>
            </a:r>
            <a:r>
              <a:rPr lang="ru-RU" sz="3200" cap="all" spc="-1" dirty="0">
                <a:solidFill>
                  <a:srgbClr val="4E3B30"/>
                </a:solidFill>
                <a:latin typeface="Franklin Gothic Medium"/>
              </a:rPr>
              <a:t>Изменения</a:t>
            </a:r>
            <a:r>
              <a:rPr lang="en-US" sz="3200" cap="all" spc="-1" dirty="0">
                <a:solidFill>
                  <a:srgbClr val="4E3B30"/>
                </a:solidFill>
                <a:latin typeface="Franklin Gothic Medium"/>
              </a:rPr>
              <a:t> </a:t>
            </a:r>
            <a:r>
              <a:rPr lang="ru-RU" sz="3200" cap="all" spc="-1" dirty="0">
                <a:solidFill>
                  <a:srgbClr val="4E3B30"/>
                </a:solidFill>
                <a:latin typeface="Franklin Gothic Medium"/>
              </a:rPr>
              <a:t>в расписании</a:t>
            </a:r>
            <a:r>
              <a:rPr lang="en-US" sz="3200" cap="all" spc="-1" dirty="0">
                <a:solidFill>
                  <a:srgbClr val="4E3B30"/>
                </a:solidFill>
                <a:latin typeface="Franklin Gothic Medium"/>
              </a:rPr>
              <a:t>”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1773872"/>
            <a:ext cx="6186056" cy="3887376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915816" y="228600"/>
            <a:ext cx="5999224" cy="95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cap="all" spc="-1" dirty="0">
                <a:solidFill>
                  <a:srgbClr val="4E3B30"/>
                </a:solidFill>
                <a:latin typeface="Franklin Gothic Medium"/>
              </a:rPr>
              <a:t>Добавление Изменения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8211" y="2085975"/>
            <a:ext cx="3475990" cy="268605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4574201" y="2708920"/>
            <a:ext cx="3695700" cy="3178175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779912" y="228600"/>
            <a:ext cx="5135128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Вывод изменений в </a:t>
            </a:r>
            <a:r>
              <a:rPr lang="en-US" sz="3200" b="0" strike="noStrike" cap="all" spc="-1" dirty="0">
                <a:solidFill>
                  <a:srgbClr val="4E3B30"/>
                </a:solidFill>
                <a:latin typeface="Franklin Gothic Medium"/>
              </a:rPr>
              <a:t>Word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87709" y="2132856"/>
            <a:ext cx="6018530" cy="330073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94080" y="228600"/>
            <a:ext cx="4620960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Справочники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9182" y="1916832"/>
            <a:ext cx="5647055" cy="316738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1124743"/>
            <a:ext cx="2895600" cy="428561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1050389" y="2780928"/>
            <a:ext cx="6151880" cy="3144520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295280" y="2666880"/>
            <a:ext cx="678132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Спасибо за внимание!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5A94268D-0608-4915-8F69-91531BDD3D21}"/>
              </a:ext>
            </a:extLst>
          </p:cNvPr>
          <p:cNvSpPr txBox="1"/>
          <p:nvPr/>
        </p:nvSpPr>
        <p:spPr>
          <a:xfrm>
            <a:off x="5292080" y="404664"/>
            <a:ext cx="464796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 dirty="0">
                <a:solidFill>
                  <a:srgbClr val="4E3B30"/>
                </a:solidFill>
                <a:latin typeface="Franklin Gothic Medium"/>
              </a:rPr>
              <a:t>Цель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2DA1E04D-874F-4368-923C-5C9B7A65F5AA}"/>
              </a:ext>
            </a:extLst>
          </p:cNvPr>
          <p:cNvSpPr txBox="1"/>
          <p:nvPr/>
        </p:nvSpPr>
        <p:spPr>
          <a:xfrm>
            <a:off x="301680" y="1938976"/>
            <a:ext cx="8686440" cy="40103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ru-RU" sz="3200" spc="-1" dirty="0">
                <a:solidFill>
                  <a:srgbClr val="4E3B30"/>
                </a:solidFill>
                <a:latin typeface="Franklin Gothic Book"/>
              </a:rPr>
              <a:t>Целью данной работы является расширение возможностей информационной системы «Управление техникума», направленных на развитие механизма получения преподавателями и студентами актуального расписания занятий и информирования об изменениях в нем.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07635216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496040" y="457200"/>
            <a:ext cx="464796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 dirty="0">
                <a:solidFill>
                  <a:srgbClr val="4E3B30"/>
                </a:solidFill>
                <a:latin typeface="Franklin Gothic Medium"/>
              </a:rPr>
              <a:t>Назначение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95536" y="2060848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lang="ru-RU" sz="3200" b="1" strike="noStrike" spc="-1" dirty="0">
                <a:solidFill>
                  <a:srgbClr val="4E3B30"/>
                </a:solidFill>
                <a:latin typeface="Times New Roman"/>
              </a:rPr>
              <a:t>ИС «Модуль р</a:t>
            </a:r>
            <a:r>
              <a:rPr lang="ru-RU" sz="3200" b="1" spc="-1" dirty="0">
                <a:solidFill>
                  <a:srgbClr val="4E3B30"/>
                </a:solidFill>
                <a:latin typeface="Times New Roman"/>
              </a:rPr>
              <a:t>асписание</a:t>
            </a:r>
            <a:r>
              <a:rPr lang="ru-RU" sz="3200" b="1" strike="noStrike" spc="-1" dirty="0">
                <a:solidFill>
                  <a:srgbClr val="4E3B30"/>
                </a:solidFill>
                <a:latin typeface="Times New Roman"/>
              </a:rPr>
              <a:t>»</a:t>
            </a: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 является важнейшим документом, определяющим четкую организацию учебного процесса, его методического и финансового контроля, равномерную и систематическую работу обу</a:t>
            </a:r>
            <a:r>
              <a:rPr lang="ru-RU" sz="3200" spc="-1" dirty="0">
                <a:solidFill>
                  <a:srgbClr val="4E3B30"/>
                </a:solidFill>
                <a:latin typeface="Times New Roman"/>
              </a:rPr>
              <a:t>ч</a:t>
            </a: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ающихся.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8090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48320" y="457200"/>
            <a:ext cx="43430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Подсистемы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04920" y="1554120"/>
            <a:ext cx="8686440" cy="48272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800" b="0" strike="noStrike" spc="-1" dirty="0">
                <a:solidFill>
                  <a:srgbClr val="4E3B30"/>
                </a:solidFill>
                <a:latin typeface="Times New Roman"/>
              </a:rPr>
              <a:t>Подсистема «Изменения»: редактирование расписания, создание отчёта по изменению</a:t>
            </a:r>
            <a:endParaRPr lang="ru-RU" sz="28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800" b="0" strike="noStrike" spc="-1" dirty="0">
                <a:solidFill>
                  <a:srgbClr val="4E3B30"/>
                </a:solidFill>
                <a:latin typeface="Times New Roman"/>
              </a:rPr>
              <a:t>Подсистема «Основное расписание»: Составление расписания для учебного заведения</a:t>
            </a:r>
            <a:endParaRPr lang="ru-RU" sz="28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2800" b="0" strike="noStrike" spc="-1" dirty="0">
                <a:solidFill>
                  <a:srgbClr val="4E3B30"/>
                </a:solidFill>
                <a:latin typeface="Times New Roman"/>
              </a:rPr>
              <a:t>Подсистема «Справочники»: просмотр, добавление и редактирования </a:t>
            </a:r>
            <a:r>
              <a:rPr lang="ru-RU" sz="2800" spc="-1" dirty="0">
                <a:solidFill>
                  <a:srgbClr val="4E3B30"/>
                </a:solidFill>
                <a:latin typeface="Times New Roman"/>
              </a:rPr>
              <a:t>данных, групп, кабинетов, сведений о преподавателях</a:t>
            </a:r>
            <a:endParaRPr lang="ru-RU" sz="28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495680" y="457200"/>
            <a:ext cx="449532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Функции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01680" y="1676520"/>
            <a:ext cx="8540280" cy="49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spc="-1" dirty="0">
                <a:solidFill>
                  <a:srgbClr val="4E3B30"/>
                </a:solidFill>
                <a:latin typeface="Times New Roman"/>
              </a:rPr>
              <a:t>Создание изменения в расписании</a:t>
            </a: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spc="-1" dirty="0">
                <a:solidFill>
                  <a:srgbClr val="4E3B30"/>
                </a:solidFill>
                <a:latin typeface="Times New Roman"/>
              </a:rPr>
              <a:t>Добавление расписания для учебного заведения</a:t>
            </a:r>
          </a:p>
          <a:p>
            <a:pPr marL="343080" indent="-342720">
              <a:lnSpc>
                <a:spcPct val="80000"/>
              </a:lnSpc>
              <a:spcBef>
                <a:spcPts val="60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000" b="0" strike="noStrike" spc="-1" dirty="0">
                <a:solidFill>
                  <a:srgbClr val="4E3B30"/>
                </a:solidFill>
                <a:latin typeface="Times New Roman"/>
              </a:rPr>
              <a:t>Заполнение справочников для расписания</a:t>
            </a:r>
            <a:endParaRPr lang="ru-RU" sz="30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1026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876920" y="457200"/>
            <a:ext cx="4114440" cy="83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600" b="0" strike="noStrike" cap="all" spc="-1">
                <a:solidFill>
                  <a:srgbClr val="4E3B30"/>
                </a:solidFill>
                <a:latin typeface="Franklin Gothic Medium"/>
              </a:rPr>
              <a:t>Задачи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04920" y="15541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Хранение информации по изменению расписания в базе данных</a:t>
            </a:r>
          </a:p>
          <a:p>
            <a:pPr marL="343080" indent="-342720"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Хранение информации по основному расписанию в базе данных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Ввод и просмотр информации в формах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ru-RU" sz="3200" b="0" strike="noStrike" spc="-1" dirty="0">
                <a:solidFill>
                  <a:srgbClr val="4E3B30"/>
                </a:solidFill>
                <a:latin typeface="Times New Roman"/>
              </a:rPr>
              <a:t>Формирование информационных срезов (регистров) по данным, хранящимся в БД в </a:t>
            </a:r>
            <a:r>
              <a:rPr lang="ru-RU" sz="3200" spc="-1" dirty="0">
                <a:solidFill>
                  <a:srgbClr val="4E3B30"/>
                </a:solidFill>
                <a:latin typeface="Times New Roman"/>
              </a:rPr>
              <a:t>формате </a:t>
            </a:r>
            <a:r>
              <a:rPr lang="en-US" sz="3200" spc="-1" dirty="0">
                <a:solidFill>
                  <a:srgbClr val="4E3B30"/>
                </a:solidFill>
                <a:latin typeface="Times New Roman"/>
              </a:rPr>
              <a:t>Word</a:t>
            </a: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5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2987824" y="152280"/>
            <a:ext cx="6003536" cy="14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Требования к обеспечению системы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534160" cy="510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09480" indent="-609120">
              <a:lnSpc>
                <a:spcPct val="80000"/>
              </a:lnSpc>
              <a:spcBef>
                <a:spcPts val="320"/>
              </a:spcBef>
            </a:pPr>
            <a:endParaRPr lang="ru-RU" sz="32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609480" indent="-609120">
              <a:lnSpc>
                <a:spcPct val="80000"/>
              </a:lnSpc>
              <a:spcBef>
                <a:spcPts val="320"/>
              </a:spcBef>
            </a:pPr>
            <a:r>
              <a:rPr lang="ru-RU" sz="1600" b="1" strike="noStrike" spc="-1" dirty="0">
                <a:solidFill>
                  <a:srgbClr val="4E3B30"/>
                </a:solidFill>
                <a:latin typeface="Times New Roman"/>
              </a:rPr>
              <a:t>Программное обеспечение 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en-US" sz="1600" spc="-1" dirty="0">
                <a:solidFill>
                  <a:srgbClr val="4E3B30"/>
                </a:solidFill>
                <a:latin typeface="Times New Roman"/>
              </a:rPr>
              <a:t>.NET Framework 4.7.2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. </a:t>
            </a: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spc="-1" dirty="0">
                <a:solidFill>
                  <a:srgbClr val="4E3B30"/>
                </a:solidFill>
                <a:latin typeface="Times New Roman"/>
              </a:rPr>
              <a:t>СУБД </a:t>
            </a:r>
            <a:r>
              <a:rPr lang="en-US" sz="1600" spc="-1" dirty="0">
                <a:solidFill>
                  <a:srgbClr val="4E3B30"/>
                </a:solidFill>
                <a:latin typeface="Times New Roman"/>
              </a:rPr>
              <a:t>MYSQL</a:t>
            </a:r>
            <a:r>
              <a:rPr lang="ru-RU" sz="1600" spc="-1" dirty="0">
                <a:solidFill>
                  <a:srgbClr val="4E3B30"/>
                </a:solidFill>
                <a:latin typeface="Times New Roman"/>
              </a:rPr>
              <a:t> </a:t>
            </a:r>
            <a:r>
              <a:rPr lang="en-US" sz="1600" spc="-1" dirty="0">
                <a:solidFill>
                  <a:srgbClr val="4E3B30"/>
                </a:solidFill>
                <a:latin typeface="Times New Roman"/>
              </a:rPr>
              <a:t>Server 8.0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1" strike="noStrike" spc="-1" dirty="0">
                <a:solidFill>
                  <a:srgbClr val="4E3B30"/>
                </a:solidFill>
                <a:latin typeface="Times New Roman"/>
              </a:rPr>
              <a:t>Аппаратное обеспечение: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Процессор: </a:t>
            </a:r>
            <a:r>
              <a:rPr lang="ru-RU" sz="1600" b="0" strike="noStrike" spc="-1" dirty="0" err="1">
                <a:solidFill>
                  <a:srgbClr val="4E3B30"/>
                </a:solidFill>
                <a:latin typeface="Times New Roman"/>
              </a:rPr>
              <a:t>Intel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 </a:t>
            </a:r>
            <a:r>
              <a:rPr lang="ru-RU" sz="1600" b="0" strike="noStrike" spc="-1" dirty="0" err="1">
                <a:solidFill>
                  <a:srgbClr val="4E3B30"/>
                </a:solidFill>
                <a:latin typeface="Times New Roman"/>
              </a:rPr>
              <a:t>Pentium</a:t>
            </a: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 III 800 или выше (серверная модификация);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Оперативная память не менее: 2048 Мбайт .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Жесткий диск: 10 Гбайт;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  <a:p>
            <a:pPr marL="789120" lvl="1" indent="-331560">
              <a:lnSpc>
                <a:spcPct val="80000"/>
              </a:lnSpc>
              <a:spcBef>
                <a:spcPts val="320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ru-RU" sz="1600" b="0" strike="noStrike" spc="-1" dirty="0">
                <a:solidFill>
                  <a:srgbClr val="4E3B30"/>
                </a:solidFill>
                <a:latin typeface="Times New Roman"/>
              </a:rPr>
              <a:t>Источники бесперебойного питания (UPS) на серверной стороне. Батареи источников бесперебойного питания должны обеспечивать работу подключенной техники в течение 30 минут при аварийном отключении питания.</a:t>
            </a:r>
            <a:endParaRPr lang="ru-RU" sz="1600" b="0" strike="noStrike" spc="-1" dirty="0">
              <a:solidFill>
                <a:srgbClr val="4E3B30"/>
              </a:solidFill>
              <a:latin typeface="Franklin Gothic Book"/>
            </a:endParaRPr>
          </a:p>
        </p:txBody>
      </p:sp>
      <p:pic>
        <p:nvPicPr>
          <p:cNvPr id="6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923928" y="228600"/>
            <a:ext cx="4991112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Подсистема основное расписание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120" y="2276872"/>
            <a:ext cx="6668274" cy="319745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419872" y="228600"/>
            <a:ext cx="5495168" cy="1010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3200" b="0" strike="noStrike" cap="all" spc="-1" dirty="0">
                <a:solidFill>
                  <a:srgbClr val="4E3B30"/>
                </a:solidFill>
                <a:latin typeface="Franklin Gothic Medium"/>
              </a:rPr>
              <a:t>Составление расписания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7840" y="2204864"/>
            <a:ext cx="3352800" cy="179006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71800" y="3645024"/>
            <a:ext cx="5370195" cy="211391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Picture 2" descr="https://publishingblog.ch/wp-content/uploads/2017/07/calendar-202712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80" y="168318"/>
            <a:ext cx="1414747" cy="141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171</TotalTime>
  <Words>301</Words>
  <Application>Microsoft Office PowerPoint</Application>
  <PresentationFormat>Экран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DejaVu Sans</vt:lpstr>
      <vt:lpstr>Franklin Gothic Book</vt:lpstr>
      <vt:lpstr>Franklin Gothic Medium</vt:lpstr>
      <vt:lpstr>Georgia</vt:lpstr>
      <vt:lpstr>Times New Roman</vt:lpstr>
      <vt:lpstr>Trebuchet MS</vt:lpstr>
      <vt:lpstr>Wingdings 2</vt:lpstr>
      <vt:lpstr>Воздушный поток</vt:lpstr>
      <vt:lpstr>1_Воздушный поток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Пользователь</cp:lastModifiedBy>
  <cp:revision>17</cp:revision>
  <cp:lastPrinted>1601-01-01T00:00:00Z</cp:lastPrinted>
  <dcterms:created xsi:type="dcterms:W3CDTF">1601-01-01T00:00:00Z</dcterms:created>
  <dcterms:modified xsi:type="dcterms:W3CDTF">2021-04-09T08:02:13Z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Version">
    <vt:i4>1</vt:i4>
  </property>
</Properties>
</file>