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notesMasterIdLst>
    <p:notesMasterId r:id="rId15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C78971-BD93-4B04-86FF-2150B98C8DD5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902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9E82E7-FFF5-42FF-A3A6-F92512C8C5E1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363960"/>
            <a:ext cx="8686440" cy="1024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62120" y="3124080"/>
            <a:ext cx="7772040" cy="18170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600" b="0" strike="noStrike" cap="all" spc="-1" dirty="0">
                <a:solidFill>
                  <a:srgbClr val="4E3B30"/>
                </a:solidFill>
                <a:latin typeface="Franklin Gothic Medium"/>
              </a:rPr>
              <a:t>Автоматизация Учебного части профессиональной образовательной организации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771800" y="330238"/>
            <a:ext cx="606728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i="1" strike="noStrike" spc="-1" dirty="0">
                <a:solidFill>
                  <a:srgbClr val="000000"/>
                </a:solidFill>
                <a:latin typeface="Times New Roman"/>
              </a:rPr>
              <a:t>Государственное автономное профессиональное образовательное учреждение </a:t>
            </a:r>
            <a:endParaRPr lang="ru-RU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0" i="1" strike="noStrike" spc="-1" dirty="0">
                <a:solidFill>
                  <a:srgbClr val="000000"/>
                </a:solidFill>
                <a:latin typeface="Times New Roman"/>
              </a:rPr>
              <a:t>«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Times New Roman"/>
              </a:rPr>
              <a:t>Орский</a:t>
            </a:r>
            <a:r>
              <a:rPr lang="ru-RU" sz="1800" b="0" i="1" strike="noStrike" spc="-1" dirty="0">
                <a:solidFill>
                  <a:srgbClr val="000000"/>
                </a:solidFill>
                <a:latin typeface="Times New Roman"/>
              </a:rPr>
              <a:t> нефтяной техникум им. Героя Советского Союза 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Times New Roman"/>
              </a:rPr>
              <a:t>В.А.Сорокина</a:t>
            </a:r>
            <a:r>
              <a:rPr lang="ru-RU" sz="1800" b="0" i="1" strike="noStrike" spc="-1" dirty="0">
                <a:solidFill>
                  <a:srgbClr val="000000"/>
                </a:solidFill>
                <a:latin typeface="Times New Roman"/>
              </a:rPr>
              <a:t>»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600200" y="5943600"/>
            <a:ext cx="6019560" cy="609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320"/>
              </a:spcBef>
            </a:pP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Разработчик –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Жаулыбаев</a:t>
            </a: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Темирлан</a:t>
            </a: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Кайратович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</a:pP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Заказчик – ГАПОУ «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Орский</a:t>
            </a: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 нефтяной техникум им. Героя Советского Союза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В.А.Сорокина</a:t>
            </a: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»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63F6A2-9F3A-4627-8D45-B8463BDA9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352680" y="457200"/>
            <a:ext cx="563832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cap="all" spc="-1" dirty="0">
                <a:solidFill>
                  <a:srgbClr val="4E3B30"/>
                </a:solidFill>
                <a:latin typeface="Franklin Gothic Medium"/>
              </a:rPr>
              <a:t>Документация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911985"/>
            <a:ext cx="4485640" cy="303403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907704" y="3498628"/>
            <a:ext cx="4569460" cy="305181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4449179" y="1833467"/>
            <a:ext cx="4140835" cy="279019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6A84A0-B6FC-4E75-A3A0-F9674E501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294080" y="228600"/>
            <a:ext cx="4620960" cy="101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cap="all" spc="-1" dirty="0">
                <a:solidFill>
                  <a:srgbClr val="4E3B30"/>
                </a:solidFill>
                <a:latin typeface="Franklin Gothic Medium"/>
              </a:rPr>
              <a:t>Отчёты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4572000" cy="372491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10150" y="1484784"/>
            <a:ext cx="6104890" cy="257048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660BBE-ACA9-4C38-A20A-E53865834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294080" y="228600"/>
            <a:ext cx="4620960" cy="101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200" b="0" strike="noStrike" cap="all" spc="-1">
                <a:solidFill>
                  <a:srgbClr val="4E3B30"/>
                </a:solidFill>
                <a:latin typeface="Franklin Gothic Medium"/>
              </a:rPr>
              <a:t>Инвентаризация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6008767" cy="408600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E184DE-C0AB-4352-B09D-4D7A776CD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295280" y="2666880"/>
            <a:ext cx="67813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>
                <a:solidFill>
                  <a:srgbClr val="4E3B30"/>
                </a:solidFill>
                <a:latin typeface="Franklin Gothic Medium"/>
              </a:rPr>
              <a:t>Спасибо за внимание!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4AE978-038E-4AAA-AB96-802E4E2A0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648320" y="457200"/>
            <a:ext cx="43430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 dirty="0">
                <a:solidFill>
                  <a:srgbClr val="4E3B30"/>
                </a:solidFill>
                <a:latin typeface="Franklin Gothic Medium"/>
              </a:rPr>
              <a:t>Назначение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04920" y="198884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ru-RU" sz="2800" b="1" strike="noStrike" spc="-1" dirty="0">
                <a:solidFill>
                  <a:srgbClr val="4E3B30"/>
                </a:solidFill>
                <a:latin typeface="Times New Roman"/>
              </a:rPr>
              <a:t>ИС «Учебная часть»</a:t>
            </a:r>
            <a:r>
              <a:rPr lang="ru-RU" sz="2800" b="0" strike="noStrike" spc="-1" dirty="0">
                <a:solidFill>
                  <a:srgbClr val="4E3B30"/>
                </a:solidFill>
                <a:latin typeface="Times New Roman"/>
              </a:rPr>
              <a:t> предназначена для  автоматизированного работы учебного заведения в техникуме. Создается с целью совершенствования организации, координации и контроля за образовательным процессом в техникуме. Позволяет упрощённо ввести посещаемость, успеваемость, аттестацию студентов.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ru-RU" sz="2800" b="0" strike="noStrike" spc="-1" dirty="0">
                <a:solidFill>
                  <a:srgbClr val="4E3B30"/>
                </a:solidFill>
                <a:latin typeface="Times New Roman"/>
              </a:rPr>
              <a:t> </a:t>
            </a:r>
            <a:endParaRPr lang="ru-RU" sz="28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36F6F-61F2-41BF-8727-CE944CDAC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352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648320" y="457200"/>
            <a:ext cx="43430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>
                <a:solidFill>
                  <a:srgbClr val="4E3B30"/>
                </a:solidFill>
                <a:latin typeface="Franklin Gothic Medium"/>
              </a:rPr>
              <a:t>Подсистемы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04920" y="1821845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2600" b="0" strike="noStrike" spc="-1" dirty="0">
                <a:solidFill>
                  <a:srgbClr val="4E3B30"/>
                </a:solidFill>
                <a:latin typeface="Times New Roman"/>
              </a:rPr>
              <a:t>Подсистема «Справочники»: студенты, группы, преподаватели, учебный план, специальности</a:t>
            </a:r>
            <a:endParaRPr lang="ru-RU" sz="2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2600" b="0" strike="noStrike" spc="-1" dirty="0">
                <a:solidFill>
                  <a:srgbClr val="4E3B30"/>
                </a:solidFill>
                <a:latin typeface="Times New Roman"/>
              </a:rPr>
              <a:t>Подсистема «Классный руководитель»: социальный паспорт, посещаемость</a:t>
            </a:r>
            <a:endParaRPr lang="ru-RU" sz="2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2600" b="0" strike="noStrike" spc="-1" dirty="0">
                <a:solidFill>
                  <a:srgbClr val="4E3B30"/>
                </a:solidFill>
                <a:latin typeface="Times New Roman"/>
              </a:rPr>
              <a:t>Подсистема «Документация»: успеваемость по месяцам, проведение занятий, предварительная аттестация, нагрузка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2600" b="0" strike="noStrike" spc="-1" dirty="0">
                <a:solidFill>
                  <a:srgbClr val="4E3B30"/>
                </a:solidFill>
                <a:latin typeface="Times New Roman"/>
              </a:rPr>
              <a:t>Подсистема «Отчёты»: Ведомость посещаемости, Табель учёта</a:t>
            </a:r>
            <a:r>
              <a:rPr lang="en-US" sz="2600" b="0" strike="noStrike" spc="-1" dirty="0">
                <a:solidFill>
                  <a:srgbClr val="4E3B30"/>
                </a:solidFill>
                <a:latin typeface="Times New Roman"/>
              </a:rPr>
              <a:t>: </a:t>
            </a:r>
            <a:r>
              <a:rPr lang="ru-RU" sz="2600" b="0" strike="noStrike" spc="-1" dirty="0">
                <a:solidFill>
                  <a:srgbClr val="4E3B30"/>
                </a:solidFill>
                <a:latin typeface="Times New Roman"/>
              </a:rPr>
              <a:t>итоговый и по месяцам, успеваемость по месяцам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2600" b="0" strike="noStrike" spc="-1" dirty="0">
                <a:solidFill>
                  <a:srgbClr val="4E3B30"/>
                </a:solidFill>
                <a:latin typeface="Times New Roman"/>
              </a:rPr>
              <a:t>Подсистема «Инвентаризация»: Ведомость имущества в техникуме</a:t>
            </a:r>
            <a:endParaRPr lang="ru-RU" sz="26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22E550-8249-4102-B56E-45D7D731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495680" y="457200"/>
            <a:ext cx="449532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>
                <a:solidFill>
                  <a:srgbClr val="4E3B30"/>
                </a:solidFill>
                <a:latin typeface="Franklin Gothic Medium"/>
              </a:rPr>
              <a:t>Функции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01860" y="1910653"/>
            <a:ext cx="8540280" cy="495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000" b="0" strike="noStrike" spc="-1" dirty="0">
                <a:solidFill>
                  <a:srgbClr val="4E3B30"/>
                </a:solidFill>
                <a:latin typeface="Times New Roman"/>
              </a:rPr>
              <a:t>Ввод и редактирование информации в справочниках системы</a:t>
            </a:r>
            <a:endParaRPr lang="ru-RU" sz="30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000" spc="-1" dirty="0">
                <a:solidFill>
                  <a:srgbClr val="4E3B30"/>
                </a:solidFill>
                <a:latin typeface="Times New Roman"/>
              </a:rPr>
              <a:t>Ведомость посещаемости, успеваемости по месяцам, предварительной аттестации</a:t>
            </a: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000" spc="-1" dirty="0">
                <a:solidFill>
                  <a:srgbClr val="4E3B30"/>
                </a:solidFill>
                <a:latin typeface="Times New Roman"/>
              </a:rPr>
              <a:t>Создание нагрузок, занятий</a:t>
            </a:r>
            <a:endParaRPr lang="ru-RU" sz="3000" b="0" strike="noStrike" spc="-1" dirty="0">
              <a:solidFill>
                <a:srgbClr val="4E3B3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000" b="0" strike="noStrike" spc="-1" dirty="0">
                <a:solidFill>
                  <a:srgbClr val="4E3B30"/>
                </a:solidFill>
                <a:latin typeface="Times New Roman"/>
              </a:rPr>
              <a:t>Осуществление учета и контроля имущества техникума</a:t>
            </a:r>
            <a:endParaRPr lang="ru-RU" sz="30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000" b="0" strike="noStrike" spc="-1" dirty="0">
                <a:solidFill>
                  <a:srgbClr val="4E3B30"/>
                </a:solidFill>
                <a:latin typeface="Times New Roman"/>
              </a:rPr>
              <a:t>Формирование отчетов</a:t>
            </a:r>
            <a:endParaRPr lang="ru-RU" sz="30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E15F83-C8BB-4B64-8FF2-16D10733C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876920" y="457200"/>
            <a:ext cx="41144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>
                <a:solidFill>
                  <a:srgbClr val="4E3B30"/>
                </a:solidFill>
                <a:latin typeface="Franklin Gothic Medium"/>
              </a:rPr>
              <a:t>Задачи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04920" y="198884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Хранение информации в базе данных</a:t>
            </a: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Ввод и просмотр информации в формах</a:t>
            </a: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Формирование документаций</a:t>
            </a: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Формирование информационных срезов (регистров) по данным, хранящимся в БД</a:t>
            </a: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280F93-DB3F-4DFC-982F-57E30D63D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31840" y="152280"/>
            <a:ext cx="5859520" cy="144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cap="all" spc="-1" dirty="0">
                <a:solidFill>
                  <a:srgbClr val="4E3B30"/>
                </a:solidFill>
                <a:latin typeface="Franklin Gothic Medium"/>
              </a:rPr>
              <a:t>Требования к обеспечению системы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53416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09480" indent="-609120">
              <a:lnSpc>
                <a:spcPct val="80000"/>
              </a:lnSpc>
              <a:spcBef>
                <a:spcPts val="320"/>
              </a:spcBef>
            </a:pP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609480" indent="-609120">
              <a:lnSpc>
                <a:spcPct val="80000"/>
              </a:lnSpc>
              <a:spcBef>
                <a:spcPts val="320"/>
              </a:spcBef>
            </a:pPr>
            <a:r>
              <a:rPr lang="ru-RU" sz="1600" b="1" strike="noStrike" spc="-1" dirty="0">
                <a:solidFill>
                  <a:srgbClr val="4E3B30"/>
                </a:solidFill>
                <a:latin typeface="Times New Roman"/>
              </a:rPr>
              <a:t>Программное обеспечение 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en-US" sz="1600" spc="-1" dirty="0">
                <a:solidFill>
                  <a:srgbClr val="4E3B30"/>
                </a:solidFill>
                <a:latin typeface="Times New Roman"/>
              </a:rPr>
              <a:t>.NET Framework 4.7.2</a:t>
            </a:r>
            <a:r>
              <a:rPr lang="ru-RU" sz="1600" spc="-1" dirty="0">
                <a:solidFill>
                  <a:srgbClr val="4E3B30"/>
                </a:solidFill>
                <a:latin typeface="Times New Roman"/>
              </a:rPr>
              <a:t>. </a:t>
            </a: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spc="-1" dirty="0">
                <a:solidFill>
                  <a:srgbClr val="4E3B30"/>
                </a:solidFill>
                <a:latin typeface="Times New Roman"/>
              </a:rPr>
              <a:t>СУБД </a:t>
            </a:r>
            <a:r>
              <a:rPr lang="en-US" sz="1600" spc="-1" dirty="0">
                <a:solidFill>
                  <a:srgbClr val="4E3B30"/>
                </a:solidFill>
                <a:latin typeface="Times New Roman"/>
              </a:rPr>
              <a:t>MYSQL</a:t>
            </a:r>
            <a:r>
              <a:rPr lang="ru-RU" sz="1600" spc="-1" dirty="0">
                <a:solidFill>
                  <a:srgbClr val="4E3B30"/>
                </a:solidFill>
                <a:latin typeface="Times New Roman"/>
              </a:rPr>
              <a:t> </a:t>
            </a:r>
            <a:r>
              <a:rPr lang="en-US" sz="1600" spc="-1" dirty="0">
                <a:solidFill>
                  <a:srgbClr val="4E3B30"/>
                </a:solidFill>
                <a:latin typeface="Times New Roman"/>
              </a:rPr>
              <a:t>Server 8.0</a:t>
            </a:r>
            <a:endParaRPr lang="ru-RU" sz="1600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1" strike="noStrike" spc="-1" dirty="0">
                <a:solidFill>
                  <a:srgbClr val="4E3B30"/>
                </a:solidFill>
                <a:latin typeface="Times New Roman"/>
              </a:rPr>
              <a:t>Аппаратное обеспечение: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Процессор: </a:t>
            </a:r>
            <a:r>
              <a:rPr lang="ru-RU" sz="1600" b="0" strike="noStrike" spc="-1" dirty="0" err="1">
                <a:solidFill>
                  <a:srgbClr val="4E3B30"/>
                </a:solidFill>
                <a:latin typeface="Times New Roman"/>
              </a:rPr>
              <a:t>Intel</a:t>
            </a: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 </a:t>
            </a:r>
            <a:r>
              <a:rPr lang="ru-RU" sz="1600" b="0" strike="noStrike" spc="-1" dirty="0" err="1">
                <a:solidFill>
                  <a:srgbClr val="4E3B30"/>
                </a:solidFill>
                <a:latin typeface="Times New Roman"/>
              </a:rPr>
              <a:t>Pentium</a:t>
            </a: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 III 800 или выше (серверная модификация);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Оперативная память не менее: </a:t>
            </a:r>
            <a:r>
              <a:rPr lang="en-US" sz="1600" b="0" strike="noStrike" spc="-1" dirty="0">
                <a:solidFill>
                  <a:srgbClr val="4E3B30"/>
                </a:solidFill>
                <a:latin typeface="Times New Roman"/>
              </a:rPr>
              <a:t>2048</a:t>
            </a: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 Мбайт .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Жесткий диск: </a:t>
            </a:r>
            <a:r>
              <a:rPr lang="en-US" sz="1600" b="0" strike="noStrike" spc="-1" dirty="0">
                <a:solidFill>
                  <a:srgbClr val="4E3B30"/>
                </a:solidFill>
                <a:latin typeface="Times New Roman"/>
              </a:rPr>
              <a:t>1</a:t>
            </a: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0 Гбайт;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Источники бесперебойного питания (UPS) на серверной стороне. Батареи источников бесперебойного питания должны обеспечивать работу подключенной техники в течение 30 минут при аварийном отключении питания.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48B8CB-52EA-4DA2-A619-558023EF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325532" y="228600"/>
            <a:ext cx="4620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200" cap="all" spc="-1" dirty="0">
                <a:solidFill>
                  <a:srgbClr val="4E3B30"/>
                </a:solidFill>
                <a:latin typeface="Franklin Gothic Medium"/>
              </a:rPr>
              <a:t>Авторизация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9" y="1988840"/>
            <a:ext cx="6480720" cy="360040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157F49-9A65-45D1-8109-30DFEBC5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294080" y="228600"/>
            <a:ext cx="4620960" cy="101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200" b="0" strike="noStrike" cap="all" spc="-1" dirty="0">
                <a:solidFill>
                  <a:srgbClr val="4E3B30"/>
                </a:solidFill>
                <a:latin typeface="Franklin Gothic Medium"/>
              </a:rPr>
              <a:t>Главное меню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883544"/>
            <a:ext cx="6136719" cy="404961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1354BD-45EB-4CB9-AFAB-A38A6FE0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294080" y="228600"/>
            <a:ext cx="4620960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Справочники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1766" y="1916832"/>
            <a:ext cx="3925570" cy="261048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31556" y="1928912"/>
            <a:ext cx="4125292" cy="274456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720" y="3356992"/>
            <a:ext cx="4702156" cy="316835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F198ED-7D19-404D-A5E0-91B23FB92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116632"/>
            <a:ext cx="2505425" cy="1705213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230</TotalTime>
  <Words>295</Words>
  <Application>Microsoft Office PowerPoint</Application>
  <PresentationFormat>Экран (4:3)</PresentationFormat>
  <Paragraphs>43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Constantia</vt:lpstr>
      <vt:lpstr>DejaVu Sans</vt:lpstr>
      <vt:lpstr>Franklin Gothic Book</vt:lpstr>
      <vt:lpstr>Franklin Gothic Medium</vt:lpstr>
      <vt:lpstr>Times New Roman</vt:lpstr>
      <vt:lpstr>Wingdings 2</vt:lpstr>
      <vt:lpstr>Бумажная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Пользователь</cp:lastModifiedBy>
  <cp:revision>21</cp:revision>
  <cp:lastPrinted>1601-01-01T00:00:00Z</cp:lastPrinted>
  <dcterms:created xsi:type="dcterms:W3CDTF">1601-01-01T00:00:00Z</dcterms:created>
  <dcterms:modified xsi:type="dcterms:W3CDTF">2021-04-09T14:33:51Z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Version">
    <vt:i4>1</vt:i4>
  </property>
</Properties>
</file>