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4" r:id="rId6"/>
    <p:sldId id="260"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8/7/2017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http</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843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131425" cy="1456267"/>
          </a:xfrm>
        </p:spPr>
        <p:txBody>
          <a:bodyPr/>
          <a:lstStyle/>
          <a:p>
            <a:r>
              <a:rPr lang="es-MX" dirty="0" smtClean="0"/>
              <a:t>          ¿Qué es?</a:t>
            </a:r>
            <a:endParaRPr lang="es-MX" dirty="0"/>
          </a:p>
        </p:txBody>
      </p:sp>
      <p:sp>
        <p:nvSpPr>
          <p:cNvPr id="5" name="CuadroTexto 4"/>
          <p:cNvSpPr txBox="1"/>
          <p:nvPr/>
        </p:nvSpPr>
        <p:spPr>
          <a:xfrm>
            <a:off x="643944" y="1301721"/>
            <a:ext cx="10599312" cy="3139321"/>
          </a:xfrm>
          <a:prstGeom prst="rect">
            <a:avLst/>
          </a:prstGeom>
          <a:noFill/>
        </p:spPr>
        <p:txBody>
          <a:bodyPr wrap="square" rtlCol="0">
            <a:spAutoFit/>
          </a:bodyPr>
          <a:lstStyle/>
          <a:p>
            <a:pPr marL="285750" indent="-285750">
              <a:buFont typeface="Wingdings" panose="05000000000000000000" pitchFamily="2" charset="2"/>
              <a:buChar char="v"/>
            </a:pPr>
            <a:r>
              <a:rPr lang="es-MX" dirty="0"/>
              <a:t>http son las siglas de “</a:t>
            </a:r>
            <a:r>
              <a:rPr lang="es-MX" dirty="0" err="1"/>
              <a:t>Hyper</a:t>
            </a:r>
            <a:r>
              <a:rPr lang="es-MX" dirty="0"/>
              <a:t> Text Transfer </a:t>
            </a:r>
            <a:r>
              <a:rPr lang="es-MX" dirty="0" err="1"/>
              <a:t>Protocol</a:t>
            </a:r>
            <a:r>
              <a:rPr lang="es-MX" dirty="0"/>
              <a:t>” el cual es el principal protocolo tecnológico de la red que permite enlazar y navegar por Internet</a:t>
            </a:r>
            <a:r>
              <a:rPr lang="es-MX" dirty="0" smtClean="0"/>
              <a:t>.</a:t>
            </a:r>
          </a:p>
          <a:p>
            <a:pPr marL="285750" indent="-285750">
              <a:buFont typeface="Wingdings" panose="05000000000000000000" pitchFamily="2" charset="2"/>
              <a:buChar char="v"/>
            </a:pPr>
            <a:r>
              <a:rPr lang="es-MX" dirty="0"/>
              <a:t>https es “</a:t>
            </a:r>
            <a:r>
              <a:rPr lang="es-MX" dirty="0" err="1"/>
              <a:t>Hyper</a:t>
            </a:r>
            <a:r>
              <a:rPr lang="es-MX" dirty="0"/>
              <a:t> Text Transfer </a:t>
            </a:r>
            <a:r>
              <a:rPr lang="es-MX" dirty="0" err="1"/>
              <a:t>Protocol</a:t>
            </a:r>
            <a:r>
              <a:rPr lang="es-MX" dirty="0"/>
              <a:t>” con una ‘S’ añadida al final, que hace referencia a “</a:t>
            </a:r>
            <a:r>
              <a:rPr lang="es-MX" dirty="0" err="1"/>
              <a:t>Secure</a:t>
            </a:r>
            <a:r>
              <a:rPr lang="es-MX" dirty="0"/>
              <a:t> Sockets </a:t>
            </a:r>
            <a:r>
              <a:rPr lang="es-MX" dirty="0" err="1"/>
              <a:t>Layer</a:t>
            </a:r>
            <a:r>
              <a:rPr lang="es-MX" dirty="0"/>
              <a:t>” otro importante protocolo desarrollado para realizar transferencias de forma segura en Internet usando nuestro navegador.</a:t>
            </a:r>
          </a:p>
          <a:p>
            <a:r>
              <a:rPr lang="es-MX" dirty="0"/>
              <a:t>El sistema HTTPS utiliza un cifrado basado en </a:t>
            </a:r>
            <a:r>
              <a:rPr lang="es-MX" dirty="0" smtClean="0"/>
              <a:t>SSL/TLS</a:t>
            </a:r>
            <a:r>
              <a:rPr lang="es-MX" dirty="0"/>
              <a:t> </a:t>
            </a:r>
            <a:r>
              <a:rPr lang="es-MX" dirty="0" smtClean="0"/>
              <a:t>para </a:t>
            </a:r>
            <a:r>
              <a:rPr lang="es-MX" dirty="0"/>
              <a:t>crear un canal cifrado (cuyo nivel de cifrado depende del servidor remoto y del navegador utilizado por el cliente) más apropiado para el tráfico de información sensible que el protocolo HTTP</a:t>
            </a:r>
            <a:r>
              <a:rPr lang="es-MX" dirty="0" smtClean="0"/>
              <a:t>.</a:t>
            </a:r>
          </a:p>
          <a:p>
            <a:r>
              <a:rPr lang="es-MX" dirty="0"/>
              <a:t>HTTP opera en la capa más alta del modelo OSI, la capa de aplicación; pero el protocolo de seguridad opera en una subcapa más baja, cifrando un mensaje HTTP previo a la transmisión y descifrando un mensaje una vez recibido.</a:t>
            </a:r>
          </a:p>
        </p:txBody>
      </p:sp>
    </p:spTree>
    <p:extLst>
      <p:ext uri="{BB962C8B-B14F-4D97-AF65-F5344CB8AC3E}">
        <p14:creationId xmlns:p14="http://schemas.microsoft.com/office/powerpoint/2010/main" val="379219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MX" dirty="0" smtClean="0"/>
              <a:t>repositorio</a:t>
            </a:r>
            <a:endParaRPr lang="es-MX" dirty="0"/>
          </a:p>
        </p:txBody>
      </p:sp>
      <p:sp>
        <p:nvSpPr>
          <p:cNvPr id="5" name="Subtítulo 4"/>
          <p:cNvSpPr>
            <a:spLocks noGrp="1"/>
          </p:cNvSpPr>
          <p:nvPr>
            <p:ph type="subTitle" idx="1"/>
          </p:nvPr>
        </p:nvSpPr>
        <p:spPr/>
        <p:txBody>
          <a:bodyPr/>
          <a:lstStyle/>
          <a:p>
            <a:endParaRPr lang="es-MX"/>
          </a:p>
        </p:txBody>
      </p:sp>
    </p:spTree>
    <p:extLst>
      <p:ext uri="{BB962C8B-B14F-4D97-AF65-F5344CB8AC3E}">
        <p14:creationId xmlns:p14="http://schemas.microsoft.com/office/powerpoint/2010/main" val="88372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5003" y="184596"/>
            <a:ext cx="10131425" cy="1456267"/>
          </a:xfrm>
        </p:spPr>
        <p:txBody>
          <a:bodyPr/>
          <a:lstStyle/>
          <a:p>
            <a:r>
              <a:rPr lang="es-MX" dirty="0" smtClean="0"/>
              <a:t>repositorio</a:t>
            </a:r>
            <a:endParaRPr lang="es-MX" dirty="0"/>
          </a:p>
        </p:txBody>
      </p:sp>
      <p:sp>
        <p:nvSpPr>
          <p:cNvPr id="6" name="Rectángulo 5"/>
          <p:cNvSpPr/>
          <p:nvPr/>
        </p:nvSpPr>
        <p:spPr>
          <a:xfrm>
            <a:off x="1725769" y="1821115"/>
            <a:ext cx="7868992" cy="646331"/>
          </a:xfrm>
          <a:prstGeom prst="rect">
            <a:avLst/>
          </a:prstGeom>
        </p:spPr>
        <p:txBody>
          <a:bodyPr wrap="square">
            <a:spAutoFit/>
          </a:bodyPr>
          <a:lstStyle/>
          <a:p>
            <a:r>
              <a:rPr lang="es-MX"/>
              <a:t>Un </a:t>
            </a:r>
            <a:r>
              <a:rPr lang="es-MX" smtClean="0"/>
              <a:t>repositorio </a:t>
            </a:r>
            <a:r>
              <a:rPr lang="es-MX" dirty="0"/>
              <a:t>es un sitio centralizado donde se almacena y mantiene información digital, habitualmente bases de datos o archivos informáticos.</a:t>
            </a:r>
          </a:p>
        </p:txBody>
      </p:sp>
    </p:spTree>
    <p:extLst>
      <p:ext uri="{BB962C8B-B14F-4D97-AF65-F5344CB8AC3E}">
        <p14:creationId xmlns:p14="http://schemas.microsoft.com/office/powerpoint/2010/main" val="76184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Repositorios gratuitos</a:t>
            </a:r>
            <a:endParaRPr lang="es-MX" dirty="0"/>
          </a:p>
        </p:txBody>
      </p:sp>
      <p:sp>
        <p:nvSpPr>
          <p:cNvPr id="3" name="Marcador de contenido 2"/>
          <p:cNvSpPr>
            <a:spLocks noGrp="1"/>
          </p:cNvSpPr>
          <p:nvPr>
            <p:ph idx="1"/>
          </p:nvPr>
        </p:nvSpPr>
        <p:spPr/>
        <p:txBody>
          <a:bodyPr>
            <a:normAutofit/>
          </a:bodyPr>
          <a:lstStyle/>
          <a:p>
            <a:pPr>
              <a:buFont typeface="Wingdings" panose="05000000000000000000" pitchFamily="2" charset="2"/>
              <a:buChar char="v"/>
            </a:pPr>
            <a:r>
              <a:rPr lang="es-MX" sz="2000" dirty="0" err="1" smtClean="0"/>
              <a:t>Github</a:t>
            </a:r>
            <a:endParaRPr lang="es-MX" sz="2000" dirty="0" smtClean="0"/>
          </a:p>
          <a:p>
            <a:pPr>
              <a:buFont typeface="Wingdings" panose="05000000000000000000" pitchFamily="2" charset="2"/>
              <a:buChar char="v"/>
            </a:pPr>
            <a:r>
              <a:rPr lang="es-MX" sz="2000" dirty="0"/>
              <a:t>Portal de Datos de la Unión </a:t>
            </a:r>
            <a:r>
              <a:rPr lang="es-MX" sz="2000" dirty="0" smtClean="0"/>
              <a:t>Europea</a:t>
            </a:r>
          </a:p>
          <a:p>
            <a:pPr>
              <a:buFont typeface="Wingdings" panose="05000000000000000000" pitchFamily="2" charset="2"/>
              <a:buChar char="v"/>
            </a:pPr>
            <a:r>
              <a:rPr lang="pt-BR" sz="2000" dirty="0" err="1"/>
              <a:t>A</a:t>
            </a:r>
            <a:r>
              <a:rPr lang="pt-BR" sz="2000" dirty="0" err="1" smtClean="0"/>
              <a:t>tasets</a:t>
            </a:r>
            <a:r>
              <a:rPr lang="pt-BR" sz="2000" dirty="0" smtClean="0"/>
              <a:t> </a:t>
            </a:r>
            <a:r>
              <a:rPr lang="pt-BR" sz="2000" dirty="0"/>
              <a:t>públicos de </a:t>
            </a:r>
            <a:r>
              <a:rPr lang="pt-BR" sz="2000" dirty="0" err="1"/>
              <a:t>Amazon</a:t>
            </a:r>
            <a:r>
              <a:rPr lang="pt-BR" sz="2000" dirty="0"/>
              <a:t> Web </a:t>
            </a:r>
            <a:r>
              <a:rPr lang="pt-BR" sz="2000" dirty="0" smtClean="0"/>
              <a:t>Services</a:t>
            </a:r>
          </a:p>
          <a:p>
            <a:pPr>
              <a:buFont typeface="Wingdings" panose="05000000000000000000" pitchFamily="2" charset="2"/>
              <a:buChar char="v"/>
            </a:pPr>
            <a:r>
              <a:rPr lang="pt-BR" sz="2000" dirty="0" smtClean="0"/>
              <a:t> </a:t>
            </a:r>
            <a:r>
              <a:rPr lang="pt-BR" sz="2000" dirty="0" err="1"/>
              <a:t>Facebook</a:t>
            </a:r>
            <a:r>
              <a:rPr lang="pt-BR" sz="2000" dirty="0"/>
              <a:t> </a:t>
            </a:r>
            <a:r>
              <a:rPr lang="pt-BR" sz="2000" dirty="0" err="1"/>
              <a:t>Graph</a:t>
            </a:r>
            <a:endParaRPr lang="es-MX" sz="2000" dirty="0"/>
          </a:p>
        </p:txBody>
      </p:sp>
    </p:spTree>
    <p:extLst>
      <p:ext uri="{BB962C8B-B14F-4D97-AF65-F5344CB8AC3E}">
        <p14:creationId xmlns:p14="http://schemas.microsoft.com/office/powerpoint/2010/main" val="105250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a:t>
            </a:r>
            <a:endParaRPr lang="es-MX" dirty="0"/>
          </a:p>
        </p:txBody>
      </p:sp>
      <p:sp>
        <p:nvSpPr>
          <p:cNvPr id="3" name="Marcador de contenido 2"/>
          <p:cNvSpPr>
            <a:spLocks noGrp="1"/>
          </p:cNvSpPr>
          <p:nvPr>
            <p:ph idx="1"/>
          </p:nvPr>
        </p:nvSpPr>
        <p:spPr/>
        <p:txBody>
          <a:bodyPr/>
          <a:lstStyle/>
          <a:p>
            <a:r>
              <a:rPr lang="es-MX" dirty="0"/>
              <a:t>Repositorios institucionales: son los creados por las propias organizaciones para depositar, usar y preservar la producción científica y académica que generan. Supone un compromiso de la institución con el acceso abierto al considerar el conocimiento generado por la institución como un bien que debe estar disponible para toda la sociedad.</a:t>
            </a:r>
          </a:p>
          <a:p>
            <a:r>
              <a:rPr lang="es-MX" dirty="0"/>
              <a:t>Repositorios temáticos: son los creados por un grupo de investigadores, una institución, etc. que reúnen documentos relacionados con un área temática específica.</a:t>
            </a:r>
          </a:p>
          <a:p>
            <a:r>
              <a:rPr lang="es-MX" dirty="0"/>
              <a:t>Repositorios de datos: repositorios que almacenan, conservan y comparten  los datos de las  investigaciones.</a:t>
            </a:r>
          </a:p>
        </p:txBody>
      </p:sp>
    </p:spTree>
    <p:extLst>
      <p:ext uri="{BB962C8B-B14F-4D97-AF65-F5344CB8AC3E}">
        <p14:creationId xmlns:p14="http://schemas.microsoft.com/office/powerpoint/2010/main" val="38814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47730" y="927279"/>
            <a:ext cx="12131899" cy="3139321"/>
          </a:xfrm>
          <a:prstGeom prst="rect">
            <a:avLst/>
          </a:prstGeom>
          <a:noFill/>
        </p:spPr>
        <p:txBody>
          <a:bodyPr wrap="square" rtlCol="0">
            <a:spAutoFit/>
          </a:bodyPr>
          <a:lstStyle/>
          <a:p>
            <a:r>
              <a:rPr lang="es-MX" dirty="0"/>
              <a:t/>
            </a:r>
            <a:br>
              <a:rPr lang="es-MX" dirty="0"/>
            </a:br>
            <a:r>
              <a:rPr lang="es-MX" dirty="0" smtClean="0"/>
              <a:t>   Dentro </a:t>
            </a:r>
            <a:r>
              <a:rPr lang="es-MX" dirty="0"/>
              <a:t>de las plataformas más conocidas para crear Repositorios Institucionales encontramos: </a:t>
            </a:r>
            <a:endParaRPr lang="es-MX" dirty="0" smtClean="0"/>
          </a:p>
          <a:p>
            <a:endParaRPr lang="es-MX" dirty="0"/>
          </a:p>
          <a:p>
            <a:endParaRPr lang="es-MX" dirty="0"/>
          </a:p>
          <a:p>
            <a:pPr marL="285750" indent="-285750">
              <a:buFont typeface="Wingdings" panose="05000000000000000000" pitchFamily="2" charset="2"/>
              <a:buChar char="v"/>
            </a:pPr>
            <a:r>
              <a:rPr lang="es-MX" dirty="0"/>
              <a:t>Bepress9​ (software comercial, pago de licencia y honorarios de suscripción).</a:t>
            </a:r>
          </a:p>
          <a:p>
            <a:pPr marL="285750" indent="-285750">
              <a:buFont typeface="Wingdings" panose="05000000000000000000" pitchFamily="2" charset="2"/>
              <a:buChar char="v"/>
            </a:pPr>
            <a:r>
              <a:rPr lang="es-MX" dirty="0"/>
              <a:t>CONTENTdm10​ (software comercial, desarrollado por la OCLC).</a:t>
            </a:r>
          </a:p>
          <a:p>
            <a:pPr marL="285750" indent="-285750">
              <a:buFont typeface="Wingdings" panose="05000000000000000000" pitchFamily="2" charset="2"/>
              <a:buChar char="v"/>
            </a:pPr>
            <a:r>
              <a:rPr lang="es-MX" dirty="0" err="1"/>
              <a:t>DSpace</a:t>
            </a:r>
            <a:r>
              <a:rPr lang="es-MX" dirty="0"/>
              <a:t> (software gratuito, de código abierto desarrollado por el MIT y Hewlett Packard </a:t>
            </a:r>
            <a:r>
              <a:rPr lang="es-MX" dirty="0" err="1"/>
              <a:t>Labs</a:t>
            </a:r>
            <a:r>
              <a:rPr lang="es-MX" dirty="0"/>
              <a:t>).</a:t>
            </a:r>
          </a:p>
          <a:p>
            <a:pPr marL="285750" indent="-285750">
              <a:buFont typeface="Wingdings" panose="05000000000000000000" pitchFamily="2" charset="2"/>
              <a:buChar char="v"/>
            </a:pPr>
            <a:r>
              <a:rPr lang="es-MX" dirty="0"/>
              <a:t>Eprints11​ (gratuito, de código abierto desarrollado por la </a:t>
            </a:r>
            <a:r>
              <a:rPr lang="es-MX" dirty="0" err="1"/>
              <a:t>University</a:t>
            </a:r>
            <a:r>
              <a:rPr lang="es-MX" dirty="0"/>
              <a:t> of Southampton).</a:t>
            </a:r>
          </a:p>
          <a:p>
            <a:pPr marL="285750" indent="-285750">
              <a:buFont typeface="Wingdings" panose="05000000000000000000" pitchFamily="2" charset="2"/>
              <a:buChar char="v"/>
            </a:pPr>
            <a:r>
              <a:rPr lang="es-MX" dirty="0" err="1"/>
              <a:t>Greenstone</a:t>
            </a:r>
            <a:r>
              <a:rPr lang="es-MX" dirty="0"/>
              <a:t> ( software gratuito y multilingüe de código abierto, bajo licencia según el GNU General </a:t>
            </a:r>
            <a:r>
              <a:rPr lang="es-MX" dirty="0" err="1"/>
              <a:t>Public</a:t>
            </a:r>
            <a:r>
              <a:rPr lang="es-MX" dirty="0"/>
              <a:t> </a:t>
            </a:r>
            <a:r>
              <a:rPr lang="es-MX" dirty="0" err="1"/>
              <a:t>Licence</a:t>
            </a:r>
            <a:r>
              <a:rPr lang="es-MX" dirty="0"/>
              <a:t>).</a:t>
            </a:r>
          </a:p>
          <a:p>
            <a:pPr marL="285750" indent="-285750">
              <a:buFont typeface="Wingdings" panose="05000000000000000000" pitchFamily="2" charset="2"/>
              <a:buChar char="v"/>
            </a:pPr>
            <a:r>
              <a:rPr lang="es-MX" dirty="0"/>
              <a:t>Open Repository12​ (software comercial, servicio de establecimiento y mantenimiento desarrollado por </a:t>
            </a:r>
            <a:r>
              <a:rPr lang="es-MX" dirty="0" err="1"/>
              <a:t>BioMed</a:t>
            </a:r>
            <a:r>
              <a:rPr lang="es-MX" dirty="0"/>
              <a:t> Central).</a:t>
            </a:r>
          </a:p>
          <a:p>
            <a:endParaRPr lang="es-MX" dirty="0"/>
          </a:p>
        </p:txBody>
      </p:sp>
    </p:spTree>
    <p:extLst>
      <p:ext uri="{BB962C8B-B14F-4D97-AF65-F5344CB8AC3E}">
        <p14:creationId xmlns:p14="http://schemas.microsoft.com/office/powerpoint/2010/main" val="208315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4000" b="1" dirty="0" smtClean="0"/>
              <a:t>                                  Tipos</a:t>
            </a:r>
            <a:r>
              <a:rPr lang="es-MX" dirty="0" smtClean="0"/>
              <a:t/>
            </a:r>
            <a:br>
              <a:rPr lang="es-MX" dirty="0" smtClean="0"/>
            </a:br>
            <a:r>
              <a:rPr lang="es-MX" sz="2800" cap="none" dirty="0"/>
              <a:t>I</a:t>
            </a:r>
            <a:r>
              <a:rPr lang="es-MX" sz="2800" cap="none" dirty="0" smtClean="0"/>
              <a:t>nstitucionales</a:t>
            </a:r>
            <a:endParaRPr lang="es-MX" dirty="0"/>
          </a:p>
        </p:txBody>
      </p:sp>
      <p:pic>
        <p:nvPicPr>
          <p:cNvPr id="1026" name="Picture 2" descr="Resultado de imagen para kerwa"/>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tretch/>
        </p:blipFill>
        <p:spPr bwMode="auto">
          <a:xfrm>
            <a:off x="1038581" y="2294526"/>
            <a:ext cx="3438525" cy="119062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texto 4"/>
          <p:cNvSpPr>
            <a:spLocks noGrp="1"/>
          </p:cNvSpPr>
          <p:nvPr>
            <p:ph type="body" sz="quarter" idx="3"/>
          </p:nvPr>
        </p:nvSpPr>
        <p:spPr/>
        <p:txBody>
          <a:bodyPr/>
          <a:lstStyle/>
          <a:p>
            <a:r>
              <a:rPr lang="es-MX" dirty="0" smtClean="0"/>
              <a:t>Disciplinares o temáticos </a:t>
            </a:r>
            <a:endParaRPr lang="es-MX" dirty="0"/>
          </a:p>
        </p:txBody>
      </p:sp>
      <p:pic>
        <p:nvPicPr>
          <p:cNvPr id="1028" name="Picture 4" descr="Resultado de imagen para arxi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3" y="2963863"/>
            <a:ext cx="3012983" cy="10947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repositorio alica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43" y="4095223"/>
            <a:ext cx="3810000" cy="1581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e lis repository"/>
          <p:cNvPicPr>
            <a:picLocks noGrp="1" noChangeAspect="1" noChangeArrowheads="1"/>
          </p:cNvPicPr>
          <p:nvPr>
            <p:ph sz="quarter" idx="4"/>
          </p:nvPr>
        </p:nvPicPr>
        <p:blipFill rotWithShape="1">
          <a:blip r:embed="rId5">
            <a:extLst>
              <a:ext uri="{28A0092B-C50C-407E-A947-70E740481C1C}">
                <a14:useLocalDpi xmlns:a14="http://schemas.microsoft.com/office/drawing/2010/main" val="0"/>
              </a:ext>
            </a:extLst>
          </a:blip>
          <a:srcRect r="51148"/>
          <a:stretch/>
        </p:blipFill>
        <p:spPr bwMode="auto">
          <a:xfrm>
            <a:off x="8166424" y="4596874"/>
            <a:ext cx="2239706" cy="107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66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a:t>
            </a:r>
            <a:endParaRPr lang="es-MX" dirty="0"/>
          </a:p>
        </p:txBody>
      </p:sp>
      <p:sp>
        <p:nvSpPr>
          <p:cNvPr id="3" name="Marcador de texto 2"/>
          <p:cNvSpPr>
            <a:spLocks noGrp="1"/>
          </p:cNvSpPr>
          <p:nvPr>
            <p:ph type="body" idx="1"/>
          </p:nvPr>
        </p:nvSpPr>
        <p:spPr/>
        <p:txBody>
          <a:bodyPr/>
          <a:lstStyle/>
          <a:p>
            <a:r>
              <a:rPr lang="es-MX" dirty="0" smtClean="0"/>
              <a:t>De datos </a:t>
            </a:r>
            <a:endParaRPr lang="es-MX" dirty="0"/>
          </a:p>
        </p:txBody>
      </p:sp>
      <p:sp>
        <p:nvSpPr>
          <p:cNvPr id="5" name="Marcador de texto 4"/>
          <p:cNvSpPr>
            <a:spLocks noGrp="1"/>
          </p:cNvSpPr>
          <p:nvPr>
            <p:ph type="body" sz="quarter" idx="3"/>
          </p:nvPr>
        </p:nvSpPr>
        <p:spPr/>
        <p:txBody>
          <a:bodyPr/>
          <a:lstStyle/>
          <a:p>
            <a:r>
              <a:rPr lang="es-MX" dirty="0" smtClean="0"/>
              <a:t>Huérfanos </a:t>
            </a:r>
            <a:endParaRPr lang="es-MX" dirty="0"/>
          </a:p>
        </p:txBody>
      </p:sp>
      <p:pic>
        <p:nvPicPr>
          <p:cNvPr id="2052" name="Picture 4" descr="Resultado de imagen para ncbi repository"/>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76355" b="84834"/>
          <a:stretch/>
        </p:blipFill>
        <p:spPr bwMode="auto">
          <a:xfrm>
            <a:off x="685800" y="3013317"/>
            <a:ext cx="2552698" cy="8632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sharegeo open"/>
          <p:cNvPicPr>
            <a:picLocks noChangeAspect="1" noChangeArrowheads="1"/>
          </p:cNvPicPr>
          <p:nvPr/>
        </p:nvPicPr>
        <p:blipFill rotWithShape="1">
          <a:blip r:embed="rId3">
            <a:extLst>
              <a:ext uri="{28A0092B-C50C-407E-A947-70E740481C1C}">
                <a14:useLocalDpi xmlns:a14="http://schemas.microsoft.com/office/drawing/2010/main" val="0"/>
              </a:ext>
            </a:extLst>
          </a:blip>
          <a:srcRect r="58474" b="90019"/>
          <a:stretch/>
        </p:blipFill>
        <p:spPr bwMode="auto">
          <a:xfrm>
            <a:off x="809023" y="4708949"/>
            <a:ext cx="3801614" cy="10221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para opendepot"/>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210623" y="3570868"/>
            <a:ext cx="4732021" cy="113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490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72</TotalTime>
  <Words>236</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Celestial</vt:lpstr>
      <vt:lpstr>http</vt:lpstr>
      <vt:lpstr>          ¿Qué es?</vt:lpstr>
      <vt:lpstr>repositorio</vt:lpstr>
      <vt:lpstr>repositorio</vt:lpstr>
      <vt:lpstr>Repositorios gratuitos</vt:lpstr>
      <vt:lpstr>tipos</vt:lpstr>
      <vt:lpstr>Presentación de PowerPoint</vt:lpstr>
      <vt:lpstr>                                  Tipos Institucionales</vt:lpstr>
      <vt:lpstr>tipos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Oscar</dc:creator>
  <cp:lastModifiedBy>sam_f</cp:lastModifiedBy>
  <cp:revision>10</cp:revision>
  <dcterms:created xsi:type="dcterms:W3CDTF">2017-08-04T20:46:08Z</dcterms:created>
  <dcterms:modified xsi:type="dcterms:W3CDTF">2017-08-07T23:36:48Z</dcterms:modified>
</cp:coreProperties>
</file>