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av" ContentType="audio/x-wav"/>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0" r:id="rId4"/>
    <p:sldId id="258" r:id="rId5"/>
    <p:sldId id="261" r:id="rId6"/>
    <p:sldId id="262" r:id="rId7"/>
    <p:sldId id="263" r:id="rId8"/>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29" autoAdjust="0"/>
    <p:restoredTop sz="94660"/>
  </p:normalViewPr>
  <p:slideViewPr>
    <p:cSldViewPr snapToGrid="0">
      <p:cViewPr varScale="1">
        <p:scale>
          <a:sx n="57" d="100"/>
          <a:sy n="57" d="100"/>
        </p:scale>
        <p:origin x="38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FF509A44-0C80-4ED0-83A2-6DF4AC0E4BC2}" type="datetimeFigureOut">
              <a:rPr lang="es-MX" smtClean="0"/>
              <a:t>24/07/2017</a:t>
            </a:fld>
            <a:endParaRPr lang="es-MX"/>
          </a:p>
        </p:txBody>
      </p:sp>
      <p:sp>
        <p:nvSpPr>
          <p:cNvPr id="5" name="Footer Placeholder 4"/>
          <p:cNvSpPr>
            <a:spLocks noGrp="1"/>
          </p:cNvSpPr>
          <p:nvPr>
            <p:ph type="ftr" sz="quarter" idx="11"/>
          </p:nvPr>
        </p:nvSpPr>
        <p:spPr/>
        <p:txBody>
          <a:bodyPr/>
          <a:lstStyle/>
          <a:p>
            <a:endParaRPr lang="es-MX"/>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EC0A5AAA-2FA4-45CC-A785-E34912924405}" type="slidenum">
              <a:rPr lang="es-MX" smtClean="0"/>
              <a:t>‹Nº›</a:t>
            </a:fld>
            <a:endParaRPr lang="es-MX"/>
          </a:p>
        </p:txBody>
      </p:sp>
    </p:spTree>
    <p:extLst>
      <p:ext uri="{BB962C8B-B14F-4D97-AF65-F5344CB8AC3E}">
        <p14:creationId xmlns:p14="http://schemas.microsoft.com/office/powerpoint/2010/main" val="1862405134"/>
      </p:ext>
    </p:extLst>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FF509A44-0C80-4ED0-83A2-6DF4AC0E4BC2}" type="datetimeFigureOut">
              <a:rPr lang="es-MX" smtClean="0"/>
              <a:t>24/07/2017</a:t>
            </a:fld>
            <a:endParaRPr lang="es-MX"/>
          </a:p>
        </p:txBody>
      </p:sp>
      <p:sp>
        <p:nvSpPr>
          <p:cNvPr id="5" name="Footer Placeholder 4"/>
          <p:cNvSpPr>
            <a:spLocks noGrp="1"/>
          </p:cNvSpPr>
          <p:nvPr>
            <p:ph type="ftr" sz="quarter" idx="11"/>
          </p:nvPr>
        </p:nvSpPr>
        <p:spPr/>
        <p:txBody>
          <a:bodyPr/>
          <a:lstStyle/>
          <a:p>
            <a:endParaRPr lang="es-MX"/>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C0A5AAA-2FA4-45CC-A785-E34912924405}" type="slidenum">
              <a:rPr lang="es-MX" smtClean="0"/>
              <a:t>‹Nº›</a:t>
            </a:fld>
            <a:endParaRPr lang="es-MX"/>
          </a:p>
        </p:txBody>
      </p:sp>
    </p:spTree>
    <p:extLst>
      <p:ext uri="{BB962C8B-B14F-4D97-AF65-F5344CB8AC3E}">
        <p14:creationId xmlns:p14="http://schemas.microsoft.com/office/powerpoint/2010/main" val="522357656"/>
      </p:ext>
    </p:extLst>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smtClean="0"/>
              <a:t>Haga clic para modificar el estilo de título del patrón</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FF509A44-0C80-4ED0-83A2-6DF4AC0E4BC2}" type="datetimeFigureOut">
              <a:rPr lang="es-MX" smtClean="0"/>
              <a:t>24/07/2017</a:t>
            </a:fld>
            <a:endParaRPr lang="es-MX"/>
          </a:p>
        </p:txBody>
      </p:sp>
      <p:sp>
        <p:nvSpPr>
          <p:cNvPr id="5" name="Footer Placeholder 4"/>
          <p:cNvSpPr>
            <a:spLocks noGrp="1"/>
          </p:cNvSpPr>
          <p:nvPr>
            <p:ph type="ftr" sz="quarter" idx="11"/>
          </p:nvPr>
        </p:nvSpPr>
        <p:spPr/>
        <p:txBody>
          <a:bodyPr/>
          <a:lstStyle/>
          <a:p>
            <a:endParaRPr lang="es-MX"/>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C0A5AAA-2FA4-45CC-A785-E34912924405}" type="slidenum">
              <a:rPr lang="es-MX" smtClean="0"/>
              <a:t>‹Nº›</a:t>
            </a:fld>
            <a:endParaRPr lang="es-MX"/>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233812366"/>
      </p:ext>
    </p:extLst>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Haga clic para modificar el estilo de texto del patrón</a:t>
            </a:r>
          </a:p>
        </p:txBody>
      </p:sp>
      <p:sp>
        <p:nvSpPr>
          <p:cNvPr id="5" name="Date Placeholder 4"/>
          <p:cNvSpPr>
            <a:spLocks noGrp="1"/>
          </p:cNvSpPr>
          <p:nvPr>
            <p:ph type="dt" sz="half" idx="10"/>
          </p:nvPr>
        </p:nvSpPr>
        <p:spPr/>
        <p:txBody>
          <a:bodyPr/>
          <a:lstStyle/>
          <a:p>
            <a:fld id="{FF509A44-0C80-4ED0-83A2-6DF4AC0E4BC2}" type="datetimeFigureOut">
              <a:rPr lang="es-MX" smtClean="0"/>
              <a:t>24/07/2017</a:t>
            </a:fld>
            <a:endParaRPr lang="es-MX"/>
          </a:p>
        </p:txBody>
      </p:sp>
      <p:sp>
        <p:nvSpPr>
          <p:cNvPr id="6" name="Footer Placeholder 5"/>
          <p:cNvSpPr>
            <a:spLocks noGrp="1"/>
          </p:cNvSpPr>
          <p:nvPr>
            <p:ph type="ftr" sz="quarter" idx="11"/>
          </p:nvPr>
        </p:nvSpPr>
        <p:spPr/>
        <p:txBody>
          <a:bodyPr/>
          <a:lstStyle/>
          <a:p>
            <a:endParaRPr lang="es-MX"/>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C0A5AAA-2FA4-45CC-A785-E34912924405}" type="slidenum">
              <a:rPr lang="es-MX" smtClean="0"/>
              <a:t>‹Nº›</a:t>
            </a:fld>
            <a:endParaRPr lang="es-MX"/>
          </a:p>
        </p:txBody>
      </p:sp>
    </p:spTree>
    <p:extLst>
      <p:ext uri="{BB962C8B-B14F-4D97-AF65-F5344CB8AC3E}">
        <p14:creationId xmlns:p14="http://schemas.microsoft.com/office/powerpoint/2010/main" val="187679771"/>
      </p:ext>
    </p:extLst>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smtClean="0"/>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Haga clic para modificar el estilo de texto del patrón</a:t>
            </a:r>
          </a:p>
        </p:txBody>
      </p:sp>
      <p:sp>
        <p:nvSpPr>
          <p:cNvPr id="5" name="Date Placeholder 4"/>
          <p:cNvSpPr>
            <a:spLocks noGrp="1"/>
          </p:cNvSpPr>
          <p:nvPr>
            <p:ph type="dt" sz="half" idx="10"/>
          </p:nvPr>
        </p:nvSpPr>
        <p:spPr/>
        <p:txBody>
          <a:bodyPr/>
          <a:lstStyle/>
          <a:p>
            <a:fld id="{FF509A44-0C80-4ED0-83A2-6DF4AC0E4BC2}" type="datetimeFigureOut">
              <a:rPr lang="es-MX" smtClean="0"/>
              <a:t>24/07/2017</a:t>
            </a:fld>
            <a:endParaRPr lang="es-MX"/>
          </a:p>
        </p:txBody>
      </p:sp>
      <p:sp>
        <p:nvSpPr>
          <p:cNvPr id="6" name="Footer Placeholder 5"/>
          <p:cNvSpPr>
            <a:spLocks noGrp="1"/>
          </p:cNvSpPr>
          <p:nvPr>
            <p:ph type="ftr" sz="quarter" idx="11"/>
          </p:nvPr>
        </p:nvSpPr>
        <p:spPr/>
        <p:txBody>
          <a:bodyPr/>
          <a:lstStyle/>
          <a:p>
            <a:endParaRPr lang="es-MX"/>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C0A5AAA-2FA4-45CC-A785-E34912924405}" type="slidenum">
              <a:rPr lang="es-MX" smtClean="0"/>
              <a:t>‹Nº›</a:t>
            </a:fld>
            <a:endParaRPr lang="es-MX"/>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452582930"/>
      </p:ext>
    </p:extLst>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s-ES" smtClean="0"/>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Haga clic para modificar el estilo de texto del patrón</a:t>
            </a:r>
          </a:p>
        </p:txBody>
      </p:sp>
      <p:sp>
        <p:nvSpPr>
          <p:cNvPr id="5" name="Date Placeholder 4"/>
          <p:cNvSpPr>
            <a:spLocks noGrp="1"/>
          </p:cNvSpPr>
          <p:nvPr>
            <p:ph type="dt" sz="half" idx="10"/>
          </p:nvPr>
        </p:nvSpPr>
        <p:spPr/>
        <p:txBody>
          <a:bodyPr/>
          <a:lstStyle/>
          <a:p>
            <a:fld id="{FF509A44-0C80-4ED0-83A2-6DF4AC0E4BC2}" type="datetimeFigureOut">
              <a:rPr lang="es-MX" smtClean="0"/>
              <a:t>24/07/2017</a:t>
            </a:fld>
            <a:endParaRPr lang="es-MX"/>
          </a:p>
        </p:txBody>
      </p:sp>
      <p:sp>
        <p:nvSpPr>
          <p:cNvPr id="6" name="Footer Placeholder 5"/>
          <p:cNvSpPr>
            <a:spLocks noGrp="1"/>
          </p:cNvSpPr>
          <p:nvPr>
            <p:ph type="ftr" sz="quarter" idx="11"/>
          </p:nvPr>
        </p:nvSpPr>
        <p:spPr/>
        <p:txBody>
          <a:bodyPr/>
          <a:lstStyle/>
          <a:p>
            <a:endParaRPr lang="es-MX"/>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C0A5AAA-2FA4-45CC-A785-E34912924405}" type="slidenum">
              <a:rPr lang="es-MX" smtClean="0"/>
              <a:t>‹Nº›</a:t>
            </a:fld>
            <a:endParaRPr lang="es-MX"/>
          </a:p>
        </p:txBody>
      </p:sp>
    </p:spTree>
    <p:extLst>
      <p:ext uri="{BB962C8B-B14F-4D97-AF65-F5344CB8AC3E}">
        <p14:creationId xmlns:p14="http://schemas.microsoft.com/office/powerpoint/2010/main" val="1093646226"/>
      </p:ext>
    </p:extLst>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FF509A44-0C80-4ED0-83A2-6DF4AC0E4BC2}" type="datetimeFigureOut">
              <a:rPr lang="es-MX" smtClean="0"/>
              <a:t>24/07/2017</a:t>
            </a:fld>
            <a:endParaRPr lang="es-MX"/>
          </a:p>
        </p:txBody>
      </p:sp>
      <p:sp>
        <p:nvSpPr>
          <p:cNvPr id="5" name="Footer Placeholder 4"/>
          <p:cNvSpPr>
            <a:spLocks noGrp="1"/>
          </p:cNvSpPr>
          <p:nvPr>
            <p:ph type="ftr" sz="quarter" idx="11"/>
          </p:nvPr>
        </p:nvSpPr>
        <p:spPr/>
        <p:txBody>
          <a:bodyPr/>
          <a:lstStyle/>
          <a:p>
            <a:endParaRPr lang="es-MX"/>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C0A5AAA-2FA4-45CC-A785-E34912924405}" type="slidenum">
              <a:rPr lang="es-MX" smtClean="0"/>
              <a:t>‹Nº›</a:t>
            </a:fld>
            <a:endParaRPr lang="es-MX"/>
          </a:p>
        </p:txBody>
      </p:sp>
    </p:spTree>
    <p:extLst>
      <p:ext uri="{BB962C8B-B14F-4D97-AF65-F5344CB8AC3E}">
        <p14:creationId xmlns:p14="http://schemas.microsoft.com/office/powerpoint/2010/main" val="2164863394"/>
      </p:ext>
    </p:extLst>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FF509A44-0C80-4ED0-83A2-6DF4AC0E4BC2}" type="datetimeFigureOut">
              <a:rPr lang="es-MX" smtClean="0"/>
              <a:t>24/07/2017</a:t>
            </a:fld>
            <a:endParaRPr lang="es-MX"/>
          </a:p>
        </p:txBody>
      </p:sp>
      <p:sp>
        <p:nvSpPr>
          <p:cNvPr id="5" name="Footer Placeholder 4"/>
          <p:cNvSpPr>
            <a:spLocks noGrp="1"/>
          </p:cNvSpPr>
          <p:nvPr>
            <p:ph type="ftr" sz="quarter" idx="11"/>
          </p:nvPr>
        </p:nvSpPr>
        <p:spPr/>
        <p:txBody>
          <a:bodyPr/>
          <a:lstStyle/>
          <a:p>
            <a:endParaRPr lang="es-MX"/>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C0A5AAA-2FA4-45CC-A785-E34912924405}" type="slidenum">
              <a:rPr lang="es-MX" smtClean="0"/>
              <a:t>‹Nº›</a:t>
            </a:fld>
            <a:endParaRPr lang="es-MX"/>
          </a:p>
        </p:txBody>
      </p:sp>
    </p:spTree>
    <p:extLst>
      <p:ext uri="{BB962C8B-B14F-4D97-AF65-F5344CB8AC3E}">
        <p14:creationId xmlns:p14="http://schemas.microsoft.com/office/powerpoint/2010/main" val="4024531639"/>
      </p:ext>
    </p:extLst>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FF509A44-0C80-4ED0-83A2-6DF4AC0E4BC2}" type="datetimeFigureOut">
              <a:rPr lang="es-MX" smtClean="0"/>
              <a:t>24/07/2017</a:t>
            </a:fld>
            <a:endParaRPr lang="es-MX"/>
          </a:p>
        </p:txBody>
      </p:sp>
      <p:sp>
        <p:nvSpPr>
          <p:cNvPr id="5" name="Footer Placeholder 4"/>
          <p:cNvSpPr>
            <a:spLocks noGrp="1"/>
          </p:cNvSpPr>
          <p:nvPr>
            <p:ph type="ftr" sz="quarter" idx="11"/>
          </p:nvPr>
        </p:nvSpPr>
        <p:spPr/>
        <p:txBody>
          <a:bodyPr/>
          <a:lstStyle/>
          <a:p>
            <a:endParaRPr lang="es-MX"/>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C0A5AAA-2FA4-45CC-A785-E34912924405}" type="slidenum">
              <a:rPr lang="es-MX" smtClean="0"/>
              <a:t>‹Nº›</a:t>
            </a:fld>
            <a:endParaRPr lang="es-MX"/>
          </a:p>
        </p:txBody>
      </p:sp>
    </p:spTree>
    <p:extLst>
      <p:ext uri="{BB962C8B-B14F-4D97-AF65-F5344CB8AC3E}">
        <p14:creationId xmlns:p14="http://schemas.microsoft.com/office/powerpoint/2010/main" val="3338445472"/>
      </p:ext>
    </p:extLst>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FF509A44-0C80-4ED0-83A2-6DF4AC0E4BC2}" type="datetimeFigureOut">
              <a:rPr lang="es-MX" smtClean="0"/>
              <a:t>24/07/2017</a:t>
            </a:fld>
            <a:endParaRPr lang="es-MX"/>
          </a:p>
        </p:txBody>
      </p:sp>
      <p:sp>
        <p:nvSpPr>
          <p:cNvPr id="5" name="Footer Placeholder 4"/>
          <p:cNvSpPr>
            <a:spLocks noGrp="1"/>
          </p:cNvSpPr>
          <p:nvPr>
            <p:ph type="ftr" sz="quarter" idx="11"/>
          </p:nvPr>
        </p:nvSpPr>
        <p:spPr/>
        <p:txBody>
          <a:bodyPr/>
          <a:lstStyle/>
          <a:p>
            <a:endParaRPr lang="es-MX"/>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C0A5AAA-2FA4-45CC-A785-E34912924405}" type="slidenum">
              <a:rPr lang="es-MX" smtClean="0"/>
              <a:t>‹Nº›</a:t>
            </a:fld>
            <a:endParaRPr lang="es-MX"/>
          </a:p>
        </p:txBody>
      </p:sp>
    </p:spTree>
    <p:extLst>
      <p:ext uri="{BB962C8B-B14F-4D97-AF65-F5344CB8AC3E}">
        <p14:creationId xmlns:p14="http://schemas.microsoft.com/office/powerpoint/2010/main" val="3832068735"/>
      </p:ext>
    </p:extLst>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FF509A44-0C80-4ED0-83A2-6DF4AC0E4BC2}" type="datetimeFigureOut">
              <a:rPr lang="es-MX" smtClean="0"/>
              <a:t>24/07/2017</a:t>
            </a:fld>
            <a:endParaRPr lang="es-MX"/>
          </a:p>
        </p:txBody>
      </p:sp>
      <p:sp>
        <p:nvSpPr>
          <p:cNvPr id="6" name="Footer Placeholder 5"/>
          <p:cNvSpPr>
            <a:spLocks noGrp="1"/>
          </p:cNvSpPr>
          <p:nvPr>
            <p:ph type="ftr" sz="quarter" idx="11"/>
          </p:nvPr>
        </p:nvSpPr>
        <p:spPr/>
        <p:txBody>
          <a:bodyPr/>
          <a:lstStyle/>
          <a:p>
            <a:endParaRPr lang="es-MX"/>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EC0A5AAA-2FA4-45CC-A785-E34912924405}" type="slidenum">
              <a:rPr lang="es-MX" smtClean="0"/>
              <a:t>‹Nº›</a:t>
            </a:fld>
            <a:endParaRPr lang="es-MX"/>
          </a:p>
        </p:txBody>
      </p:sp>
    </p:spTree>
    <p:extLst>
      <p:ext uri="{BB962C8B-B14F-4D97-AF65-F5344CB8AC3E}">
        <p14:creationId xmlns:p14="http://schemas.microsoft.com/office/powerpoint/2010/main" val="590375836"/>
      </p:ext>
    </p:extLst>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FF509A44-0C80-4ED0-83A2-6DF4AC0E4BC2}" type="datetimeFigureOut">
              <a:rPr lang="es-MX" smtClean="0"/>
              <a:t>24/07/2017</a:t>
            </a:fld>
            <a:endParaRPr lang="es-MX"/>
          </a:p>
        </p:txBody>
      </p:sp>
      <p:sp>
        <p:nvSpPr>
          <p:cNvPr id="8" name="Footer Placeholder 7"/>
          <p:cNvSpPr>
            <a:spLocks noGrp="1"/>
          </p:cNvSpPr>
          <p:nvPr>
            <p:ph type="ftr" sz="quarter" idx="11"/>
          </p:nvPr>
        </p:nvSpPr>
        <p:spPr/>
        <p:txBody>
          <a:bodyPr/>
          <a:lstStyle/>
          <a:p>
            <a:endParaRPr lang="es-MX"/>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EC0A5AAA-2FA4-45CC-A785-E34912924405}" type="slidenum">
              <a:rPr lang="es-MX" smtClean="0"/>
              <a:t>‹Nº›</a:t>
            </a:fld>
            <a:endParaRPr lang="es-MX"/>
          </a:p>
        </p:txBody>
      </p:sp>
    </p:spTree>
    <p:extLst>
      <p:ext uri="{BB962C8B-B14F-4D97-AF65-F5344CB8AC3E}">
        <p14:creationId xmlns:p14="http://schemas.microsoft.com/office/powerpoint/2010/main" val="983632310"/>
      </p:ext>
    </p:extLst>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FF509A44-0C80-4ED0-83A2-6DF4AC0E4BC2}" type="datetimeFigureOut">
              <a:rPr lang="es-MX" smtClean="0"/>
              <a:t>24/07/2017</a:t>
            </a:fld>
            <a:endParaRPr lang="es-MX"/>
          </a:p>
        </p:txBody>
      </p:sp>
      <p:sp>
        <p:nvSpPr>
          <p:cNvPr id="4" name="Footer Placeholder 3"/>
          <p:cNvSpPr>
            <a:spLocks noGrp="1"/>
          </p:cNvSpPr>
          <p:nvPr>
            <p:ph type="ftr" sz="quarter" idx="11"/>
          </p:nvPr>
        </p:nvSpPr>
        <p:spPr/>
        <p:txBody>
          <a:bodyPr/>
          <a:lstStyle/>
          <a:p>
            <a:endParaRPr lang="es-MX"/>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EC0A5AAA-2FA4-45CC-A785-E34912924405}" type="slidenum">
              <a:rPr lang="es-MX" smtClean="0"/>
              <a:t>‹Nº›</a:t>
            </a:fld>
            <a:endParaRPr lang="es-MX"/>
          </a:p>
        </p:txBody>
      </p:sp>
    </p:spTree>
    <p:extLst>
      <p:ext uri="{BB962C8B-B14F-4D97-AF65-F5344CB8AC3E}">
        <p14:creationId xmlns:p14="http://schemas.microsoft.com/office/powerpoint/2010/main" val="3936942853"/>
      </p:ext>
    </p:extLst>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F509A44-0C80-4ED0-83A2-6DF4AC0E4BC2}" type="datetimeFigureOut">
              <a:rPr lang="es-MX" smtClean="0"/>
              <a:t>24/07/2017</a:t>
            </a:fld>
            <a:endParaRPr lang="es-MX"/>
          </a:p>
        </p:txBody>
      </p:sp>
      <p:sp>
        <p:nvSpPr>
          <p:cNvPr id="3" name="Footer Placeholder 2"/>
          <p:cNvSpPr>
            <a:spLocks noGrp="1"/>
          </p:cNvSpPr>
          <p:nvPr>
            <p:ph type="ftr" sz="quarter" idx="11"/>
          </p:nvPr>
        </p:nvSpPr>
        <p:spPr/>
        <p:txBody>
          <a:bodyPr/>
          <a:lstStyle/>
          <a:p>
            <a:endParaRPr lang="es-MX"/>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EC0A5AAA-2FA4-45CC-A785-E34912924405}" type="slidenum">
              <a:rPr lang="es-MX" smtClean="0"/>
              <a:t>‹Nº›</a:t>
            </a:fld>
            <a:endParaRPr lang="es-MX"/>
          </a:p>
        </p:txBody>
      </p:sp>
    </p:spTree>
    <p:extLst>
      <p:ext uri="{BB962C8B-B14F-4D97-AF65-F5344CB8AC3E}">
        <p14:creationId xmlns:p14="http://schemas.microsoft.com/office/powerpoint/2010/main" val="1915813534"/>
      </p:ext>
    </p:extLst>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FF509A44-0C80-4ED0-83A2-6DF4AC0E4BC2}" type="datetimeFigureOut">
              <a:rPr lang="es-MX" smtClean="0"/>
              <a:t>24/07/2017</a:t>
            </a:fld>
            <a:endParaRPr lang="es-MX"/>
          </a:p>
        </p:txBody>
      </p:sp>
      <p:sp>
        <p:nvSpPr>
          <p:cNvPr id="6" name="Footer Placeholder 5"/>
          <p:cNvSpPr>
            <a:spLocks noGrp="1"/>
          </p:cNvSpPr>
          <p:nvPr>
            <p:ph type="ftr" sz="quarter" idx="11"/>
          </p:nvPr>
        </p:nvSpPr>
        <p:spPr/>
        <p:txBody>
          <a:bodyPr/>
          <a:lstStyle/>
          <a:p>
            <a:endParaRPr lang="es-MX"/>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EC0A5AAA-2FA4-45CC-A785-E34912924405}" type="slidenum">
              <a:rPr lang="es-MX" smtClean="0"/>
              <a:t>‹Nº›</a:t>
            </a:fld>
            <a:endParaRPr lang="es-MX"/>
          </a:p>
        </p:txBody>
      </p:sp>
    </p:spTree>
    <p:extLst>
      <p:ext uri="{BB962C8B-B14F-4D97-AF65-F5344CB8AC3E}">
        <p14:creationId xmlns:p14="http://schemas.microsoft.com/office/powerpoint/2010/main" val="2846273019"/>
      </p:ext>
    </p:extLst>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FF509A44-0C80-4ED0-83A2-6DF4AC0E4BC2}" type="datetimeFigureOut">
              <a:rPr lang="es-MX" smtClean="0"/>
              <a:t>24/07/2017</a:t>
            </a:fld>
            <a:endParaRPr lang="es-MX"/>
          </a:p>
        </p:txBody>
      </p:sp>
      <p:sp>
        <p:nvSpPr>
          <p:cNvPr id="6" name="Footer Placeholder 5"/>
          <p:cNvSpPr>
            <a:spLocks noGrp="1"/>
          </p:cNvSpPr>
          <p:nvPr>
            <p:ph type="ftr" sz="quarter" idx="11"/>
          </p:nvPr>
        </p:nvSpPr>
        <p:spPr/>
        <p:txBody>
          <a:bodyPr/>
          <a:lstStyle/>
          <a:p>
            <a:endParaRPr lang="es-MX"/>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C0A5AAA-2FA4-45CC-A785-E34912924405}" type="slidenum">
              <a:rPr lang="es-MX" smtClean="0"/>
              <a:t>‹Nº›</a:t>
            </a:fld>
            <a:endParaRPr lang="es-MX"/>
          </a:p>
        </p:txBody>
      </p:sp>
    </p:spTree>
    <p:extLst>
      <p:ext uri="{BB962C8B-B14F-4D97-AF65-F5344CB8AC3E}">
        <p14:creationId xmlns:p14="http://schemas.microsoft.com/office/powerpoint/2010/main" val="610846651"/>
      </p:ext>
    </p:extLst>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8">
            <a:alphaModFix amt="75000"/>
          </a:blip>
          <a:srcRect/>
          <a:stretch>
            <a:fillRect/>
          </a:stretch>
        </a:blipFill>
        <a:effectLst/>
      </p:bgPr>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FF509A44-0C80-4ED0-83A2-6DF4AC0E4BC2}" type="datetimeFigureOut">
              <a:rPr lang="es-MX" smtClean="0"/>
              <a:t>24/07/2017</a:t>
            </a:fld>
            <a:endParaRPr lang="es-MX"/>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s-MX"/>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EC0A5AAA-2FA4-45CC-A785-E34912924405}" type="slidenum">
              <a:rPr lang="es-MX" smtClean="0"/>
              <a:t>‹Nº›</a:t>
            </a:fld>
            <a:endParaRPr lang="es-MX"/>
          </a:p>
        </p:txBody>
      </p:sp>
    </p:spTree>
    <p:extLst>
      <p:ext uri="{BB962C8B-B14F-4D97-AF65-F5344CB8AC3E}">
        <p14:creationId xmlns:p14="http://schemas.microsoft.com/office/powerpoint/2010/main" val="167951676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hyperlink" Target="https://es.wikipedia.org/wiki/Teatro_de_los_Insurgentes" TargetMode="Externa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hyperlink" Target="https://es.wikipedia.org/wiki/Chapultepec" TargetMode="External"/><Relationship Id="rId2" Type="http://schemas.openxmlformats.org/officeDocument/2006/relationships/hyperlink" Target="https://es.wikipedia.org/wiki/Televisa" TargetMode="External"/><Relationship Id="rId1" Type="http://schemas.openxmlformats.org/officeDocument/2006/relationships/slideLayout" Target="../slideLayouts/slideLayout9.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MX" b="1" u="sng" dirty="0"/>
              <a:t>Bernardo Gómez Pimienta</a:t>
            </a:r>
            <a:endParaRPr lang="es-MX" dirty="0"/>
          </a:p>
        </p:txBody>
      </p:sp>
      <p:sp>
        <p:nvSpPr>
          <p:cNvPr id="3" name="Subtítulo 2"/>
          <p:cNvSpPr>
            <a:spLocks noGrp="1"/>
          </p:cNvSpPr>
          <p:nvPr>
            <p:ph type="subTitle" idx="1"/>
          </p:nvPr>
        </p:nvSpPr>
        <p:spPr/>
        <p:txBody>
          <a:bodyPr/>
          <a:lstStyle/>
          <a:p>
            <a:r>
              <a:rPr lang="es-MX" b="1" dirty="0" smtClean="0">
                <a:solidFill>
                  <a:schemeClr val="tx1"/>
                </a:solidFill>
              </a:rPr>
              <a:t>ARQUITECTO MEXICANO</a:t>
            </a:r>
            <a:endParaRPr lang="es-MX" b="1" dirty="0">
              <a:solidFill>
                <a:schemeClr val="tx1"/>
              </a:solidFill>
            </a:endParaRPr>
          </a:p>
        </p:txBody>
      </p:sp>
      <p:pic>
        <p:nvPicPr>
          <p:cNvPr id="2050" name="Picture 2" descr="Bernardo Gómez-Pimient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33975" y="914400"/>
            <a:ext cx="2381250" cy="2643716"/>
          </a:xfrm>
          <a:prstGeom prst="rect">
            <a:avLst/>
          </a:prstGeom>
          <a:noFill/>
          <a:scene3d>
            <a:camera prst="perspectiveAbove"/>
            <a:lightRig rig="threePt" dir="t"/>
          </a:scene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2319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par>
                          <p:cTn id="21" fill="hold">
                            <p:stCondLst>
                              <p:cond delay="2000"/>
                            </p:stCondLst>
                            <p:childTnLst>
                              <p:par>
                                <p:cTn id="22" presetID="53" presetClass="entr" presetSubtype="528" fill="hold" nodeType="afterEffect">
                                  <p:stCondLst>
                                    <p:cond delay="0"/>
                                  </p:stCondLst>
                                  <p:childTnLst>
                                    <p:set>
                                      <p:cBhvr>
                                        <p:cTn id="23" dur="1" fill="hold">
                                          <p:stCondLst>
                                            <p:cond delay="0"/>
                                          </p:stCondLst>
                                        </p:cTn>
                                        <p:tgtEl>
                                          <p:spTgt spid="2050"/>
                                        </p:tgtEl>
                                        <p:attrNameLst>
                                          <p:attrName>style.visibility</p:attrName>
                                        </p:attrNameLst>
                                      </p:cBhvr>
                                      <p:to>
                                        <p:strVal val="visible"/>
                                      </p:to>
                                    </p:set>
                                    <p:anim calcmode="lin" valueType="num">
                                      <p:cBhvr>
                                        <p:cTn id="24" dur="1250" fill="hold"/>
                                        <p:tgtEl>
                                          <p:spTgt spid="2050"/>
                                        </p:tgtEl>
                                        <p:attrNameLst>
                                          <p:attrName>ppt_w</p:attrName>
                                        </p:attrNameLst>
                                      </p:cBhvr>
                                      <p:tavLst>
                                        <p:tav tm="0">
                                          <p:val>
                                            <p:fltVal val="0"/>
                                          </p:val>
                                        </p:tav>
                                        <p:tav tm="100000">
                                          <p:val>
                                            <p:strVal val="#ppt_w"/>
                                          </p:val>
                                        </p:tav>
                                      </p:tavLst>
                                    </p:anim>
                                    <p:anim calcmode="lin" valueType="num">
                                      <p:cBhvr>
                                        <p:cTn id="25" dur="1250" fill="hold"/>
                                        <p:tgtEl>
                                          <p:spTgt spid="2050"/>
                                        </p:tgtEl>
                                        <p:attrNameLst>
                                          <p:attrName>ppt_h</p:attrName>
                                        </p:attrNameLst>
                                      </p:cBhvr>
                                      <p:tavLst>
                                        <p:tav tm="0">
                                          <p:val>
                                            <p:fltVal val="0"/>
                                          </p:val>
                                        </p:tav>
                                        <p:tav tm="100000">
                                          <p:val>
                                            <p:strVal val="#ppt_h"/>
                                          </p:val>
                                        </p:tav>
                                      </p:tavLst>
                                    </p:anim>
                                    <p:animEffect transition="in" filter="fade">
                                      <p:cBhvr>
                                        <p:cTn id="26" dur="1250"/>
                                        <p:tgtEl>
                                          <p:spTgt spid="2050"/>
                                        </p:tgtEl>
                                      </p:cBhvr>
                                    </p:animEffect>
                                    <p:anim calcmode="lin" valueType="num">
                                      <p:cBhvr>
                                        <p:cTn id="27" dur="1250" fill="hold"/>
                                        <p:tgtEl>
                                          <p:spTgt spid="2050"/>
                                        </p:tgtEl>
                                        <p:attrNameLst>
                                          <p:attrName>ppt_x</p:attrName>
                                        </p:attrNameLst>
                                      </p:cBhvr>
                                      <p:tavLst>
                                        <p:tav tm="0">
                                          <p:val>
                                            <p:fltVal val="0.5"/>
                                          </p:val>
                                        </p:tav>
                                        <p:tav tm="100000">
                                          <p:val>
                                            <p:strVal val="#ppt_x"/>
                                          </p:val>
                                        </p:tav>
                                      </p:tavLst>
                                    </p:anim>
                                    <p:anim calcmode="lin" valueType="num">
                                      <p:cBhvr>
                                        <p:cTn id="28" dur="1250" fill="hold"/>
                                        <p:tgtEl>
                                          <p:spTgt spid="2050"/>
                                        </p:tgtEl>
                                        <p:attrNameLst>
                                          <p:attrName>ppt_y</p:attrName>
                                        </p:attrNameLst>
                                      </p:cBhvr>
                                      <p:tavLst>
                                        <p:tav tm="0">
                                          <p:val>
                                            <p:fltVal val="0.5"/>
                                          </p:val>
                                        </p:tav>
                                        <p:tav tm="100000">
                                          <p:val>
                                            <p:strVal val="#ppt_y"/>
                                          </p:val>
                                        </p:tav>
                                      </p:tavLst>
                                    </p:anim>
                                  </p:childTnLst>
                                </p:cTn>
                              </p:par>
                            </p:childTnLst>
                          </p:cTn>
                        </p:par>
                        <p:par>
                          <p:cTn id="29" fill="hold">
                            <p:stCondLst>
                              <p:cond delay="3250"/>
                            </p:stCondLst>
                            <p:childTnLst>
                              <p:par>
                                <p:cTn id="30" presetID="42" presetClass="entr" presetSubtype="0" fill="hold" nodeType="afterEffect">
                                  <p:stCondLst>
                                    <p:cond delay="0"/>
                                  </p:stCondLst>
                                  <p:childTnLst>
                                    <p:set>
                                      <p:cBhvr>
                                        <p:cTn id="31" dur="1" fill="hold">
                                          <p:stCondLst>
                                            <p:cond delay="0"/>
                                          </p:stCondLst>
                                        </p:cTn>
                                        <p:tgtEl>
                                          <p:spTgt spid="3">
                                            <p:txEl>
                                              <p:pRg st="0" end="0"/>
                                            </p:txEl>
                                          </p:spTgt>
                                        </p:tgtEl>
                                        <p:attrNameLst>
                                          <p:attrName>style.visibility</p:attrName>
                                        </p:attrNameLst>
                                      </p:cBhvr>
                                      <p:to>
                                        <p:strVal val="visible"/>
                                      </p:to>
                                    </p:set>
                                    <p:animEffect transition="in" filter="fade">
                                      <p:cBhvr>
                                        <p:cTn id="32" dur="1000"/>
                                        <p:tgtEl>
                                          <p:spTgt spid="3">
                                            <p:txEl>
                                              <p:pRg st="0" end="0"/>
                                            </p:txEl>
                                          </p:spTgt>
                                        </p:tgtEl>
                                      </p:cBhvr>
                                    </p:animEffect>
                                    <p:anim calcmode="lin" valueType="num">
                                      <p:cBhvr>
                                        <p:cTn id="3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526125" y="577478"/>
            <a:ext cx="8911687" cy="1280890"/>
          </a:xfrm>
        </p:spPr>
        <p:txBody>
          <a:bodyPr/>
          <a:lstStyle/>
          <a:p>
            <a:r>
              <a:rPr lang="es-MX" b="1" dirty="0" smtClean="0"/>
              <a:t>Biografía</a:t>
            </a:r>
            <a:endParaRPr lang="es-MX" b="1" dirty="0"/>
          </a:p>
        </p:txBody>
      </p:sp>
      <p:sp>
        <p:nvSpPr>
          <p:cNvPr id="3" name="Marcador de contenido 2"/>
          <p:cNvSpPr>
            <a:spLocks noGrp="1"/>
          </p:cNvSpPr>
          <p:nvPr>
            <p:ph idx="1"/>
          </p:nvPr>
        </p:nvSpPr>
        <p:spPr>
          <a:xfrm>
            <a:off x="1285345" y="1710265"/>
            <a:ext cx="8915400" cy="4555067"/>
          </a:xfrm>
        </p:spPr>
        <p:txBody>
          <a:bodyPr numCol="2"/>
          <a:lstStyle/>
          <a:p>
            <a:r>
              <a:rPr lang="es-MX" b="1" dirty="0">
                <a:solidFill>
                  <a:schemeClr val="tx1"/>
                </a:solidFill>
              </a:rPr>
              <a:t>Nació el 18 de agosto de 1961 y tiene dos nacionalidades: francesa y mexicana. Desde 1987 ha dedicado su vida a la arquitectura y al diseño industrial.</a:t>
            </a:r>
          </a:p>
          <a:p>
            <a:r>
              <a:rPr lang="es-MX" b="1" dirty="0">
                <a:solidFill>
                  <a:schemeClr val="tx1"/>
                </a:solidFill>
              </a:rPr>
              <a:t>Fue condecorado como Caballero de la Legión de Honor de la Republica Francesa, la mayor distinción que ese país ofrece y el único arquitecto mexicano en poseerla. Es </a:t>
            </a:r>
            <a:r>
              <a:rPr lang="es-MX" b="1" dirty="0" err="1">
                <a:solidFill>
                  <a:schemeClr val="tx1"/>
                </a:solidFill>
              </a:rPr>
              <a:t>Fellow</a:t>
            </a:r>
            <a:r>
              <a:rPr lang="es-MX" b="1" dirty="0">
                <a:solidFill>
                  <a:schemeClr val="tx1"/>
                </a:solidFill>
              </a:rPr>
              <a:t> Honorario del American </a:t>
            </a:r>
            <a:r>
              <a:rPr lang="es-MX" b="1" dirty="0" err="1">
                <a:solidFill>
                  <a:schemeClr val="tx1"/>
                </a:solidFill>
              </a:rPr>
              <a:t>Institute</a:t>
            </a:r>
            <a:r>
              <a:rPr lang="es-MX" b="1" dirty="0">
                <a:solidFill>
                  <a:schemeClr val="tx1"/>
                </a:solidFill>
              </a:rPr>
              <a:t> of </a:t>
            </a:r>
            <a:r>
              <a:rPr lang="es-MX" b="1" dirty="0" err="1">
                <a:solidFill>
                  <a:schemeClr val="tx1"/>
                </a:solidFill>
              </a:rPr>
              <a:t>Architects</a:t>
            </a:r>
            <a:r>
              <a:rPr lang="es-MX" b="1" dirty="0">
                <a:solidFill>
                  <a:schemeClr val="tx1"/>
                </a:solidFill>
              </a:rPr>
              <a:t>, así como del Royal </a:t>
            </a:r>
            <a:r>
              <a:rPr lang="es-MX" b="1" dirty="0" err="1">
                <a:solidFill>
                  <a:schemeClr val="tx1"/>
                </a:solidFill>
              </a:rPr>
              <a:t>Architectural</a:t>
            </a:r>
            <a:r>
              <a:rPr lang="es-MX" b="1" dirty="0">
                <a:solidFill>
                  <a:schemeClr val="tx1"/>
                </a:solidFill>
              </a:rPr>
              <a:t> </a:t>
            </a:r>
            <a:r>
              <a:rPr lang="es-MX" b="1" dirty="0" err="1">
                <a:solidFill>
                  <a:schemeClr val="tx1"/>
                </a:solidFill>
              </a:rPr>
              <a:t>Institute</a:t>
            </a:r>
            <a:r>
              <a:rPr lang="es-MX" b="1" dirty="0">
                <a:solidFill>
                  <a:schemeClr val="tx1"/>
                </a:solidFill>
              </a:rPr>
              <a:t> of </a:t>
            </a:r>
            <a:r>
              <a:rPr lang="es-MX" b="1" dirty="0" err="1">
                <a:solidFill>
                  <a:schemeClr val="tx1"/>
                </a:solidFill>
              </a:rPr>
              <a:t>Canada</a:t>
            </a:r>
            <a:r>
              <a:rPr lang="es-MX" b="1" dirty="0">
                <a:solidFill>
                  <a:schemeClr val="tx1"/>
                </a:solidFill>
              </a:rPr>
              <a:t>.</a:t>
            </a:r>
            <a:r>
              <a:rPr lang="es-MX" b="1" dirty="0">
                <a:solidFill>
                  <a:schemeClr val="tx1"/>
                </a:solidFill>
              </a:rPr>
              <a:t/>
            </a:r>
            <a:br>
              <a:rPr lang="es-MX" b="1" dirty="0">
                <a:solidFill>
                  <a:schemeClr val="tx1"/>
                </a:solidFill>
              </a:rPr>
            </a:br>
            <a:r>
              <a:rPr lang="es-MX" b="1" dirty="0">
                <a:solidFill>
                  <a:schemeClr val="tx1"/>
                </a:solidFill>
              </a:rPr>
              <a:t>Ha sido un arquitecto sumamente prolífico que ha diseñado edificios icónicos, que se han convertido en referencias urbanas reconocibles como la Escuela Nacional de Teatro, el Hotel Habita, el edificio de la Alianza Francesa, el edificio de Servicios de Televisa.</a:t>
            </a:r>
            <a:endParaRPr lang="es-MX" b="1" dirty="0">
              <a:solidFill>
                <a:schemeClr val="tx1"/>
              </a:solidFill>
            </a:endParaRPr>
          </a:p>
        </p:txBody>
      </p:sp>
      <p:pic>
        <p:nvPicPr>
          <p:cNvPr id="1028" name="Picture 4" descr="Miguel Ángel Aragonés."/>
          <p:cNvPicPr>
            <a:picLocks noChangeAspect="1" noChangeArrowheads="1"/>
          </p:cNvPicPr>
          <p:nvPr/>
        </p:nvPicPr>
        <p:blipFill rotWithShape="1">
          <a:blip r:embed="rId3">
            <a:extLst>
              <a:ext uri="{28A0092B-C50C-407E-A947-70E740481C1C}">
                <a14:useLocalDpi xmlns:a14="http://schemas.microsoft.com/office/drawing/2010/main" val="0"/>
              </a:ext>
            </a:extLst>
          </a:blip>
          <a:srcRect t="7994" b="9841"/>
          <a:stretch/>
        </p:blipFill>
        <p:spPr bwMode="auto">
          <a:xfrm>
            <a:off x="8144934" y="3287361"/>
            <a:ext cx="3505200" cy="2977971"/>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prst="artDeco"/>
            <a:contourClr>
              <a:srgbClr val="969696"/>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4495875"/>
      </p:ext>
    </p:extLst>
  </p:cSld>
  <p:clrMapOvr>
    <a:masterClrMapping/>
  </p:clrMapOvr>
  <mc:AlternateContent xmlns:mc="http://schemas.openxmlformats.org/markup-compatibility/2006">
    <mc:Choice xmlns:p14="http://schemas.microsoft.com/office/powerpoint/2010/main" Requires="p14">
      <p:transition spd="slow" p14:dur="1250">
        <p14:switch dir="r"/>
        <p:sndAc>
          <p:stSnd>
            <p:snd r:embed="rId2" name="click.wav"/>
          </p:stSnd>
        </p:sndAc>
      </p:transition>
    </mc:Choice>
    <mc:Fallback>
      <p:transition spd="slow">
        <p:fade/>
        <p:sndAc>
          <p:stSnd>
            <p:snd r:embed="rId2" name="click.wav"/>
          </p:stSnd>
        </p:sndAc>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par>
                                <p:cTn id="21" presetID="2" presetClass="entr" presetSubtype="4" fill="hold" nodeType="withEffect">
                                  <p:stCondLst>
                                    <p:cond delay="0"/>
                                  </p:stCondLst>
                                  <p:childTnLst>
                                    <p:set>
                                      <p:cBhvr>
                                        <p:cTn id="22" dur="1" fill="hold">
                                          <p:stCondLst>
                                            <p:cond delay="0"/>
                                          </p:stCondLst>
                                        </p:cTn>
                                        <p:tgtEl>
                                          <p:spTgt spid="1028"/>
                                        </p:tgtEl>
                                        <p:attrNameLst>
                                          <p:attrName>style.visibility</p:attrName>
                                        </p:attrNameLst>
                                      </p:cBhvr>
                                      <p:to>
                                        <p:strVal val="visible"/>
                                      </p:to>
                                    </p:set>
                                    <p:anim calcmode="lin" valueType="num">
                                      <p:cBhvr additive="base">
                                        <p:cTn id="23" dur="1000" fill="hold"/>
                                        <p:tgtEl>
                                          <p:spTgt spid="1028"/>
                                        </p:tgtEl>
                                        <p:attrNameLst>
                                          <p:attrName>ppt_x</p:attrName>
                                        </p:attrNameLst>
                                      </p:cBhvr>
                                      <p:tavLst>
                                        <p:tav tm="0">
                                          <p:val>
                                            <p:strVal val="#ppt_x"/>
                                          </p:val>
                                        </p:tav>
                                        <p:tav tm="100000">
                                          <p:val>
                                            <p:strVal val="#ppt_x"/>
                                          </p:val>
                                        </p:tav>
                                      </p:tavLst>
                                    </p:anim>
                                    <p:anim calcmode="lin" valueType="num">
                                      <p:cBhvr additive="base">
                                        <p:cTn id="24" dur="1000" fill="hold"/>
                                        <p:tgtEl>
                                          <p:spTgt spid="10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744133" y="1746173"/>
            <a:ext cx="9879012" cy="4979889"/>
          </a:xfrm>
        </p:spPr>
        <p:txBody>
          <a:bodyPr numCol="2"/>
          <a:lstStyle/>
          <a:p>
            <a:r>
              <a:rPr lang="es-MX" b="1" dirty="0">
                <a:solidFill>
                  <a:schemeClr val="tx1"/>
                </a:solidFill>
              </a:rPr>
              <a:t>La revista Time lo calificó como él único arquitecto de una increíble generación que esta rehaciendo una nueva imagen de México y que resuena incluso lejos de sus fronteras por poseer el liderazgo y la habilidad de tener un impacto en la sociedad. Gómez-Pimienta configura la brillante ciudad del futuro. Su obra se ha definido con un vocabulario contemporáneo, reuniendo las aspiraciones del mundo moderno con las calidades ambientales y culturales de la tradición mexicana. Lo que recuerda la frase de Octavio Paz, que la arquitectura es un reflejo de su época.</a:t>
            </a:r>
            <a:endParaRPr lang="es-MX" b="1" dirty="0">
              <a:solidFill>
                <a:schemeClr val="tx1"/>
              </a:solidFill>
            </a:endParaRPr>
          </a:p>
        </p:txBody>
      </p:sp>
      <p:pic>
        <p:nvPicPr>
          <p:cNvPr id="3074" name="Picture 2" descr="Imagen relacionad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09467" y="1316177"/>
            <a:ext cx="2947988" cy="4114171"/>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a:extLst>
            <a:ext uri="{909E8E84-426E-40DD-AFC4-6F175D3DCCD1}">
              <a14:hiddenFill xmlns:a14="http://schemas.microsoft.com/office/drawing/2010/main">
                <a:solidFill>
                  <a:srgbClr val="FFFFFF"/>
                </a:solidFill>
              </a14:hiddenFill>
            </a:ext>
          </a:extLst>
        </p:spPr>
      </p:pic>
      <p:pic>
        <p:nvPicPr>
          <p:cNvPr id="3078" name="Picture 6" descr="Resultado de imagen para bernardo gomez pimienta"/>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894161" y="2448116"/>
            <a:ext cx="1215040" cy="1958826"/>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a:extLst>
            <a:ext uri="{909E8E84-426E-40DD-AFC4-6F175D3DCCD1}">
              <a14:hiddenFill xmlns:a14="http://schemas.microsoft.com/office/drawing/2010/main">
                <a:solidFill>
                  <a:srgbClr val="FFFFFF"/>
                </a:solidFill>
              </a14:hiddenFill>
            </a:ext>
          </a:extLst>
        </p:spPr>
      </p:pic>
      <p:sp>
        <p:nvSpPr>
          <p:cNvPr id="4" name="CuadroTexto 3"/>
          <p:cNvSpPr txBox="1"/>
          <p:nvPr/>
        </p:nvSpPr>
        <p:spPr>
          <a:xfrm>
            <a:off x="2048933" y="592667"/>
            <a:ext cx="6434667" cy="646331"/>
          </a:xfrm>
          <a:prstGeom prst="rect">
            <a:avLst/>
          </a:prstGeom>
          <a:noFill/>
        </p:spPr>
        <p:txBody>
          <a:bodyPr wrap="square" rtlCol="0">
            <a:spAutoFit/>
          </a:bodyPr>
          <a:lstStyle/>
          <a:p>
            <a:r>
              <a:rPr lang="es-MX" sz="3600" b="1" dirty="0" smtClean="0"/>
              <a:t>Reconocimientos</a:t>
            </a:r>
            <a:endParaRPr lang="es-MX" sz="2800" b="1" dirty="0"/>
          </a:p>
        </p:txBody>
      </p:sp>
    </p:spTree>
    <p:extLst>
      <p:ext uri="{BB962C8B-B14F-4D97-AF65-F5344CB8AC3E}">
        <p14:creationId xmlns:p14="http://schemas.microsoft.com/office/powerpoint/2010/main" val="391310111"/>
      </p:ext>
    </p:extLst>
  </p:cSld>
  <p:clrMapOvr>
    <a:masterClrMapping/>
  </p:clrMapOvr>
  <mc:AlternateContent xmlns:mc="http://schemas.openxmlformats.org/markup-compatibility/2006">
    <mc:Choice xmlns:p14="http://schemas.microsoft.com/office/powerpoint/2010/main" Requires="p14">
      <p:transition spd="slow" p14:dur="1250" advClick="0">
        <p14:switch dir="r"/>
      </p:transition>
    </mc:Choice>
    <mc:Fallback>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p:cTn id="7" dur="1000" fill="hold"/>
                                        <p:tgtEl>
                                          <p:spTgt spid="4">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4">
                                            <p:txEl>
                                              <p:pRg st="0" end="0"/>
                                            </p:txEl>
                                          </p:spTgt>
                                        </p:tgtEl>
                                        <p:attrNameLst>
                                          <p:attrName>ppt_h</p:attrName>
                                        </p:attrNameLst>
                                      </p:cBhvr>
                                      <p:tavLst>
                                        <p:tav tm="0">
                                          <p:val>
                                            <p:fltVal val="0"/>
                                          </p:val>
                                        </p:tav>
                                        <p:tav tm="100000">
                                          <p:val>
                                            <p:strVal val="#ppt_h"/>
                                          </p:val>
                                        </p:tav>
                                      </p:tavLst>
                                    </p:anim>
                                    <p:animEffect transition="in" filter="fade">
                                      <p:cBhvr>
                                        <p:cTn id="9" dur="1000"/>
                                        <p:tgtEl>
                                          <p:spTgt spid="4">
                                            <p:txEl>
                                              <p:pRg st="0" end="0"/>
                                            </p:txEl>
                                          </p:spTgt>
                                        </p:tgtEl>
                                      </p:cBhvr>
                                    </p:animEffect>
                                    <p:anim calcmode="lin" valueType="num">
                                      <p:cBhvr>
                                        <p:cTn id="10" dur="1000" fill="hold"/>
                                        <p:tgtEl>
                                          <p:spTgt spid="4">
                                            <p:txEl>
                                              <p:pRg st="0" end="0"/>
                                            </p:txEl>
                                          </p:spTgt>
                                        </p:tgtEl>
                                        <p:attrNameLst>
                                          <p:attrName>ppt_x</p:attrName>
                                        </p:attrNameLst>
                                      </p:cBhvr>
                                      <p:tavLst>
                                        <p:tav tm="0">
                                          <p:val>
                                            <p:fltVal val="0.5"/>
                                          </p:val>
                                        </p:tav>
                                        <p:tav tm="100000">
                                          <p:val>
                                            <p:strVal val="#ppt_x"/>
                                          </p:val>
                                        </p:tav>
                                      </p:tavLst>
                                    </p:anim>
                                    <p:anim calcmode="lin" valueType="num">
                                      <p:cBhvr>
                                        <p:cTn id="11" dur="1000" fill="hold"/>
                                        <p:tgtEl>
                                          <p:spTgt spid="4">
                                            <p:txEl>
                                              <p:pRg st="0" end="0"/>
                                            </p:txEl>
                                          </p:spTgt>
                                        </p:tgtEl>
                                        <p:attrNameLst>
                                          <p:attrName>ppt_y</p:attrName>
                                        </p:attrNameLst>
                                      </p:cBhvr>
                                      <p:tavLst>
                                        <p:tav tm="0">
                                          <p:val>
                                            <p:fltVal val="0.5"/>
                                          </p:val>
                                        </p:tav>
                                        <p:tav tm="100000">
                                          <p:val>
                                            <p:strVal val="#ppt_y"/>
                                          </p:val>
                                        </p:tav>
                                      </p:tavLst>
                                    </p:anim>
                                  </p:childTnLst>
                                </p:cTn>
                              </p:par>
                            </p:childTnLst>
                          </p:cTn>
                        </p:par>
                        <p:par>
                          <p:cTn id="12" fill="hold">
                            <p:stCondLst>
                              <p:cond delay="1000"/>
                            </p:stCondLst>
                            <p:childTnLst>
                              <p:par>
                                <p:cTn id="13" presetID="2" presetClass="entr" presetSubtype="4" fill="hold" nodeType="afterEffect">
                                  <p:stCondLst>
                                    <p:cond delay="0"/>
                                  </p:stCondLst>
                                  <p:childTnLst>
                                    <p:set>
                                      <p:cBhvr>
                                        <p:cTn id="14" dur="1" fill="hold">
                                          <p:stCondLst>
                                            <p:cond delay="0"/>
                                          </p:stCondLst>
                                        </p:cTn>
                                        <p:tgtEl>
                                          <p:spTgt spid="3074"/>
                                        </p:tgtEl>
                                        <p:attrNameLst>
                                          <p:attrName>style.visibility</p:attrName>
                                        </p:attrNameLst>
                                      </p:cBhvr>
                                      <p:to>
                                        <p:strVal val="visible"/>
                                      </p:to>
                                    </p:set>
                                    <p:anim calcmode="lin" valueType="num">
                                      <p:cBhvr additive="base">
                                        <p:cTn id="15" dur="500" fill="hold"/>
                                        <p:tgtEl>
                                          <p:spTgt spid="3074"/>
                                        </p:tgtEl>
                                        <p:attrNameLst>
                                          <p:attrName>ppt_x</p:attrName>
                                        </p:attrNameLst>
                                      </p:cBhvr>
                                      <p:tavLst>
                                        <p:tav tm="0">
                                          <p:val>
                                            <p:strVal val="#ppt_x"/>
                                          </p:val>
                                        </p:tav>
                                        <p:tav tm="100000">
                                          <p:val>
                                            <p:strVal val="#ppt_x"/>
                                          </p:val>
                                        </p:tav>
                                      </p:tavLst>
                                    </p:anim>
                                    <p:anim calcmode="lin" valueType="num">
                                      <p:cBhvr additive="base">
                                        <p:cTn id="16" dur="500" fill="hold"/>
                                        <p:tgtEl>
                                          <p:spTgt spid="3074"/>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078"/>
                                        </p:tgtEl>
                                        <p:attrNameLst>
                                          <p:attrName>style.visibility</p:attrName>
                                        </p:attrNameLst>
                                      </p:cBhvr>
                                      <p:to>
                                        <p:strVal val="visible"/>
                                      </p:to>
                                    </p:set>
                                    <p:anim calcmode="lin" valueType="num">
                                      <p:cBhvr additive="base">
                                        <p:cTn id="19" dur="500" fill="hold"/>
                                        <p:tgtEl>
                                          <p:spTgt spid="3078"/>
                                        </p:tgtEl>
                                        <p:attrNameLst>
                                          <p:attrName>ppt_x</p:attrName>
                                        </p:attrNameLst>
                                      </p:cBhvr>
                                      <p:tavLst>
                                        <p:tav tm="0">
                                          <p:val>
                                            <p:strVal val="#ppt_x"/>
                                          </p:val>
                                        </p:tav>
                                        <p:tav tm="100000">
                                          <p:val>
                                            <p:strVal val="#ppt_x"/>
                                          </p:val>
                                        </p:tav>
                                      </p:tavLst>
                                    </p:anim>
                                    <p:anim calcmode="lin" valueType="num">
                                      <p:cBhvr additive="base">
                                        <p:cTn id="20" dur="500" fill="hold"/>
                                        <p:tgtEl>
                                          <p:spTgt spid="307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988876" y="624110"/>
            <a:ext cx="8911687" cy="1280890"/>
          </a:xfrm>
        </p:spPr>
        <p:txBody>
          <a:bodyPr/>
          <a:lstStyle/>
          <a:p>
            <a:r>
              <a:rPr lang="es-MX" b="1" dirty="0"/>
              <a:t>Principales obras</a:t>
            </a:r>
            <a:endParaRPr lang="es-MX" dirty="0"/>
          </a:p>
        </p:txBody>
      </p:sp>
      <p:sp>
        <p:nvSpPr>
          <p:cNvPr id="3" name="Marcador de contenido 2"/>
          <p:cNvSpPr>
            <a:spLocks noGrp="1"/>
          </p:cNvSpPr>
          <p:nvPr>
            <p:ph idx="1"/>
          </p:nvPr>
        </p:nvSpPr>
        <p:spPr>
          <a:xfrm>
            <a:off x="1573211" y="1905000"/>
            <a:ext cx="8915400" cy="3777622"/>
          </a:xfrm>
        </p:spPr>
        <p:txBody>
          <a:bodyPr numCol="2"/>
          <a:lstStyle/>
          <a:p>
            <a:r>
              <a:rPr lang="es-MX" b="1" dirty="0" smtClean="0">
                <a:solidFill>
                  <a:schemeClr val="tx1"/>
                </a:solidFill>
              </a:rPr>
              <a:t>Entre </a:t>
            </a:r>
            <a:r>
              <a:rPr lang="es-MX" b="1" dirty="0">
                <a:solidFill>
                  <a:schemeClr val="tx1"/>
                </a:solidFill>
              </a:rPr>
              <a:t>los proyectos más reconocidos se encuentran la Escuela Nacional de Teatro-CNA, el Hotel HABITA, la renovación </a:t>
            </a:r>
            <a:r>
              <a:rPr lang="es-MX" b="1" i="1" dirty="0" smtClean="0">
                <a:solidFill>
                  <a:schemeClr val="tx1"/>
                </a:solidFill>
              </a:rPr>
              <a:t>arquitectura</a:t>
            </a:r>
            <a:r>
              <a:rPr lang="es-MX" b="1" dirty="0">
                <a:solidFill>
                  <a:schemeClr val="tx1"/>
                </a:solidFill>
              </a:rPr>
              <a:t>.</a:t>
            </a:r>
            <a:endParaRPr lang="es-MX" b="1" dirty="0">
              <a:solidFill>
                <a:schemeClr val="tx1"/>
              </a:solidFill>
            </a:endParaRPr>
          </a:p>
        </p:txBody>
      </p:sp>
      <p:pic>
        <p:nvPicPr>
          <p:cNvPr id="4098" name="Picture 2" descr="Resultado de imagen para Escuela Nacional de Teatro-CN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44720" y="285197"/>
            <a:ext cx="4043891" cy="3239606"/>
          </a:xfrm>
          <a:prstGeom prst="rect">
            <a:avLst/>
          </a:prstGeom>
          <a:noFill/>
          <a:scene3d>
            <a:camera prst="isometricOffAxis2Left"/>
            <a:lightRig rig="threePt" dir="t"/>
          </a:scene3d>
          <a:sp3d>
            <a:bevelT/>
          </a:sp3d>
          <a:extLst>
            <a:ext uri="{909E8E84-426E-40DD-AFC4-6F175D3DCCD1}">
              <a14:hiddenFill xmlns:a14="http://schemas.microsoft.com/office/drawing/2010/main">
                <a:solidFill>
                  <a:srgbClr val="FFFFFF"/>
                </a:solidFill>
              </a14:hiddenFill>
            </a:ext>
          </a:extLst>
        </p:spPr>
      </p:pic>
      <p:sp>
        <p:nvSpPr>
          <p:cNvPr id="4" name="Rectángulo 3"/>
          <p:cNvSpPr/>
          <p:nvPr/>
        </p:nvSpPr>
        <p:spPr>
          <a:xfrm>
            <a:off x="5930880" y="4234380"/>
            <a:ext cx="2315570" cy="369332"/>
          </a:xfrm>
          <a:prstGeom prst="rect">
            <a:avLst/>
          </a:prstGeom>
        </p:spPr>
        <p:txBody>
          <a:bodyPr wrap="none">
            <a:spAutoFit/>
          </a:bodyPr>
          <a:lstStyle/>
          <a:p>
            <a:pPr marL="285750" indent="-285750">
              <a:buFont typeface="Wingdings" panose="05000000000000000000" pitchFamily="2" charset="2"/>
              <a:buChar char="§"/>
            </a:pPr>
            <a:r>
              <a:rPr lang="es-MX" b="1" dirty="0">
                <a:latin typeface="Arial" panose="020B0604020202020204" pitchFamily="34" charset="0"/>
              </a:rPr>
              <a:t>E</a:t>
            </a:r>
            <a:r>
              <a:rPr lang="es-MX" b="1" i="0" dirty="0" smtClean="0">
                <a:effectLst/>
                <a:latin typeface="Arial" panose="020B0604020202020204" pitchFamily="34" charset="0"/>
              </a:rPr>
              <a:t>l Hotel HABITA</a:t>
            </a:r>
            <a:r>
              <a:rPr lang="es-MX" b="0" i="0" dirty="0" smtClean="0">
                <a:solidFill>
                  <a:srgbClr val="222222"/>
                </a:solidFill>
                <a:effectLst/>
                <a:latin typeface="Arial" panose="020B0604020202020204" pitchFamily="34" charset="0"/>
              </a:rPr>
              <a:t>.</a:t>
            </a:r>
            <a:endParaRPr lang="es-MX" dirty="0"/>
          </a:p>
        </p:txBody>
      </p:sp>
      <p:pic>
        <p:nvPicPr>
          <p:cNvPr id="4100" name="Picture 4" descr="Resultado de imagen para el Hotel HABITA"/>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68490" y="3524804"/>
            <a:ext cx="3367111" cy="2630088"/>
          </a:xfrm>
          <a:prstGeom prst="rect">
            <a:avLst/>
          </a:prstGeom>
          <a:noFill/>
          <a:scene3d>
            <a:camera prst="isometricOffAxis1Right"/>
            <a:lightRig rig="threePt" dir="t"/>
          </a:scene3d>
          <a:sp3d>
            <a:bevelT w="165100" prst="coolSlant"/>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2477470"/>
      </p:ext>
    </p:extLst>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par>
                          <p:cTn id="8" fill="hold">
                            <p:stCondLst>
                              <p:cond delay="500"/>
                            </p:stCondLst>
                            <p:childTnLst>
                              <p:par>
                                <p:cTn id="9" presetID="47" presetClass="entr" presetSubtype="0" fill="hold" nodeType="afterEffect">
                                  <p:stCondLst>
                                    <p:cond delay="0"/>
                                  </p:stCondLst>
                                  <p:childTnLst>
                                    <p:set>
                                      <p:cBhvr>
                                        <p:cTn id="10" dur="1" fill="hold">
                                          <p:stCondLst>
                                            <p:cond delay="0"/>
                                          </p:stCondLst>
                                        </p:cTn>
                                        <p:tgtEl>
                                          <p:spTgt spid="4098"/>
                                        </p:tgtEl>
                                        <p:attrNameLst>
                                          <p:attrName>style.visibility</p:attrName>
                                        </p:attrNameLst>
                                      </p:cBhvr>
                                      <p:to>
                                        <p:strVal val="visible"/>
                                      </p:to>
                                    </p:set>
                                    <p:animEffect transition="in" filter="fade">
                                      <p:cBhvr>
                                        <p:cTn id="11" dur="1000"/>
                                        <p:tgtEl>
                                          <p:spTgt spid="4098"/>
                                        </p:tgtEl>
                                      </p:cBhvr>
                                    </p:animEffect>
                                    <p:anim calcmode="lin" valueType="num">
                                      <p:cBhvr>
                                        <p:cTn id="12" dur="1000" fill="hold"/>
                                        <p:tgtEl>
                                          <p:spTgt spid="4098"/>
                                        </p:tgtEl>
                                        <p:attrNameLst>
                                          <p:attrName>ppt_x</p:attrName>
                                        </p:attrNameLst>
                                      </p:cBhvr>
                                      <p:tavLst>
                                        <p:tav tm="0">
                                          <p:val>
                                            <p:strVal val="#ppt_x"/>
                                          </p:val>
                                        </p:tav>
                                        <p:tav tm="100000">
                                          <p:val>
                                            <p:strVal val="#ppt_x"/>
                                          </p:val>
                                        </p:tav>
                                      </p:tavLst>
                                    </p:anim>
                                    <p:anim calcmode="lin" valueType="num">
                                      <p:cBhvr>
                                        <p:cTn id="13" dur="1000" fill="hold"/>
                                        <p:tgtEl>
                                          <p:spTgt spid="4098"/>
                                        </p:tgtEl>
                                        <p:attrNameLst>
                                          <p:attrName>ppt_y</p:attrName>
                                        </p:attrNameLst>
                                      </p:cBhvr>
                                      <p:tavLst>
                                        <p:tav tm="0">
                                          <p:val>
                                            <p:strVal val="#ppt_y-.1"/>
                                          </p:val>
                                        </p:tav>
                                        <p:tav tm="100000">
                                          <p:val>
                                            <p:strVal val="#ppt_y"/>
                                          </p:val>
                                        </p:tav>
                                      </p:tavLst>
                                    </p:anim>
                                  </p:childTnLst>
                                </p:cTn>
                              </p:par>
                            </p:childTnLst>
                          </p:cTn>
                        </p:par>
                        <p:par>
                          <p:cTn id="14" fill="hold">
                            <p:stCondLst>
                              <p:cond delay="1500"/>
                            </p:stCondLst>
                            <p:childTnLst>
                              <p:par>
                                <p:cTn id="15" presetID="42" presetClass="entr" presetSubtype="0" fill="hold" nodeType="afterEffect">
                                  <p:stCondLst>
                                    <p:cond delay="0"/>
                                  </p:stCondLst>
                                  <p:childTnLst>
                                    <p:set>
                                      <p:cBhvr>
                                        <p:cTn id="16" dur="1" fill="hold">
                                          <p:stCondLst>
                                            <p:cond delay="0"/>
                                          </p:stCondLst>
                                        </p:cTn>
                                        <p:tgtEl>
                                          <p:spTgt spid="4100"/>
                                        </p:tgtEl>
                                        <p:attrNameLst>
                                          <p:attrName>style.visibility</p:attrName>
                                        </p:attrNameLst>
                                      </p:cBhvr>
                                      <p:to>
                                        <p:strVal val="visible"/>
                                      </p:to>
                                    </p:set>
                                    <p:animEffect transition="in" filter="fade">
                                      <p:cBhvr>
                                        <p:cTn id="17" dur="1000"/>
                                        <p:tgtEl>
                                          <p:spTgt spid="4100"/>
                                        </p:tgtEl>
                                      </p:cBhvr>
                                    </p:animEffect>
                                    <p:anim calcmode="lin" valueType="num">
                                      <p:cBhvr>
                                        <p:cTn id="18" dur="1000" fill="hold"/>
                                        <p:tgtEl>
                                          <p:spTgt spid="4100"/>
                                        </p:tgtEl>
                                        <p:attrNameLst>
                                          <p:attrName>ppt_x</p:attrName>
                                        </p:attrNameLst>
                                      </p:cBhvr>
                                      <p:tavLst>
                                        <p:tav tm="0">
                                          <p:val>
                                            <p:strVal val="#ppt_x"/>
                                          </p:val>
                                        </p:tav>
                                        <p:tav tm="100000">
                                          <p:val>
                                            <p:strVal val="#ppt_x"/>
                                          </p:val>
                                        </p:tav>
                                      </p:tavLst>
                                    </p:anim>
                                    <p:anim calcmode="lin" valueType="num">
                                      <p:cBhvr>
                                        <p:cTn id="19" dur="1000" fill="hold"/>
                                        <p:tgtEl>
                                          <p:spTgt spid="410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b="1" dirty="0">
                <a:solidFill>
                  <a:schemeClr val="tx1"/>
                </a:solidFill>
              </a:rPr>
              <a:t>R</a:t>
            </a:r>
            <a:r>
              <a:rPr lang="es-MX" b="1" dirty="0" smtClean="0">
                <a:solidFill>
                  <a:schemeClr val="tx1"/>
                </a:solidFill>
              </a:rPr>
              <a:t>enovación </a:t>
            </a:r>
            <a:r>
              <a:rPr lang="es-MX" b="1" dirty="0">
                <a:solidFill>
                  <a:schemeClr val="tx1"/>
                </a:solidFill>
              </a:rPr>
              <a:t>del </a:t>
            </a:r>
            <a:r>
              <a:rPr lang="es-MX" b="1" dirty="0">
                <a:solidFill>
                  <a:schemeClr val="tx1"/>
                </a:solidFill>
                <a:hlinkClick r:id="rId2" tooltip="Teatro de los Insurgentes"/>
              </a:rPr>
              <a:t>Teatro de los Insurgentes</a:t>
            </a:r>
            <a:endParaRPr lang="es-MX" b="1" dirty="0">
              <a:solidFill>
                <a:schemeClr val="tx1"/>
              </a:solidFill>
            </a:endParaRPr>
          </a:p>
        </p:txBody>
      </p:sp>
      <p:pic>
        <p:nvPicPr>
          <p:cNvPr id="5122" name="Picture 2" descr="Resultado de imagen para renovación del Teatro de los Insurgentes"/>
          <p:cNvPicPr>
            <a:picLocks noGrp="1" noChangeAspect="1" noChangeArrowheads="1"/>
          </p:cNvPicPr>
          <p:nvPr>
            <p:ph type="pic" idx="1"/>
          </p:nvPr>
        </p:nvPicPr>
        <p:blipFill>
          <a:blip r:embed="rId3">
            <a:extLst>
              <a:ext uri="{28A0092B-C50C-407E-A947-70E740481C1C}">
                <a14:useLocalDpi xmlns:a14="http://schemas.microsoft.com/office/drawing/2010/main" val="0"/>
              </a:ext>
            </a:extLst>
          </a:blip>
          <a:srcRect t="22428" b="22428"/>
          <a:stretch>
            <a:fillRect/>
          </a:stretch>
        </p:blipFill>
        <p:spPr bwMode="auto">
          <a:xfrm>
            <a:off x="1827212" y="685765"/>
            <a:ext cx="8915400" cy="38549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339601"/>
      </p:ext>
    </p:extLst>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afterEffect">
                                  <p:stCondLst>
                                    <p:cond delay="0"/>
                                  </p:stCondLst>
                                  <p:childTnLst>
                                    <p:set>
                                      <p:cBhvr>
                                        <p:cTn id="6" dur="1" fill="hold">
                                          <p:stCondLst>
                                            <p:cond delay="0"/>
                                          </p:stCondLst>
                                        </p:cTn>
                                        <p:tgtEl>
                                          <p:spTgt spid="5122"/>
                                        </p:tgtEl>
                                        <p:attrNameLst>
                                          <p:attrName>style.visibility</p:attrName>
                                        </p:attrNameLst>
                                      </p:cBhvr>
                                      <p:to>
                                        <p:strVal val="visible"/>
                                      </p:to>
                                    </p:set>
                                    <p:animEffect transition="in" filter="wipe(down)">
                                      <p:cBhvr>
                                        <p:cTn id="7" dur="580">
                                          <p:stCondLst>
                                            <p:cond delay="0"/>
                                          </p:stCondLst>
                                        </p:cTn>
                                        <p:tgtEl>
                                          <p:spTgt spid="5122"/>
                                        </p:tgtEl>
                                      </p:cBhvr>
                                    </p:animEffect>
                                    <p:anim calcmode="lin" valueType="num">
                                      <p:cBhvr>
                                        <p:cTn id="8" dur="1822" tmFilter="0,0; 0.14,0.36; 0.43,0.73; 0.71,0.91; 1.0,1.0">
                                          <p:stCondLst>
                                            <p:cond delay="0"/>
                                          </p:stCondLst>
                                        </p:cTn>
                                        <p:tgtEl>
                                          <p:spTgt spid="512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512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512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512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5122"/>
                                        </p:tgtEl>
                                        <p:attrNameLst>
                                          <p:attrName>ppt_y</p:attrName>
                                        </p:attrNameLst>
                                      </p:cBhvr>
                                      <p:tavLst>
                                        <p:tav tm="0" fmla="#ppt_y-sin(pi*$)/81">
                                          <p:val>
                                            <p:fltVal val="0"/>
                                          </p:val>
                                        </p:tav>
                                        <p:tav tm="100000">
                                          <p:val>
                                            <p:fltVal val="1"/>
                                          </p:val>
                                        </p:tav>
                                      </p:tavLst>
                                    </p:anim>
                                    <p:animScale>
                                      <p:cBhvr>
                                        <p:cTn id="13" dur="26">
                                          <p:stCondLst>
                                            <p:cond delay="650"/>
                                          </p:stCondLst>
                                        </p:cTn>
                                        <p:tgtEl>
                                          <p:spTgt spid="5122"/>
                                        </p:tgtEl>
                                      </p:cBhvr>
                                      <p:to x="100000" y="60000"/>
                                    </p:animScale>
                                    <p:animScale>
                                      <p:cBhvr>
                                        <p:cTn id="14" dur="166" decel="50000">
                                          <p:stCondLst>
                                            <p:cond delay="676"/>
                                          </p:stCondLst>
                                        </p:cTn>
                                        <p:tgtEl>
                                          <p:spTgt spid="5122"/>
                                        </p:tgtEl>
                                      </p:cBhvr>
                                      <p:to x="100000" y="100000"/>
                                    </p:animScale>
                                    <p:animScale>
                                      <p:cBhvr>
                                        <p:cTn id="15" dur="26">
                                          <p:stCondLst>
                                            <p:cond delay="1312"/>
                                          </p:stCondLst>
                                        </p:cTn>
                                        <p:tgtEl>
                                          <p:spTgt spid="5122"/>
                                        </p:tgtEl>
                                      </p:cBhvr>
                                      <p:to x="100000" y="80000"/>
                                    </p:animScale>
                                    <p:animScale>
                                      <p:cBhvr>
                                        <p:cTn id="16" dur="166" decel="50000">
                                          <p:stCondLst>
                                            <p:cond delay="1338"/>
                                          </p:stCondLst>
                                        </p:cTn>
                                        <p:tgtEl>
                                          <p:spTgt spid="5122"/>
                                        </p:tgtEl>
                                      </p:cBhvr>
                                      <p:to x="100000" y="100000"/>
                                    </p:animScale>
                                    <p:animScale>
                                      <p:cBhvr>
                                        <p:cTn id="17" dur="26">
                                          <p:stCondLst>
                                            <p:cond delay="1642"/>
                                          </p:stCondLst>
                                        </p:cTn>
                                        <p:tgtEl>
                                          <p:spTgt spid="5122"/>
                                        </p:tgtEl>
                                      </p:cBhvr>
                                      <p:to x="100000" y="90000"/>
                                    </p:animScale>
                                    <p:animScale>
                                      <p:cBhvr>
                                        <p:cTn id="18" dur="166" decel="50000">
                                          <p:stCondLst>
                                            <p:cond delay="1668"/>
                                          </p:stCondLst>
                                        </p:cTn>
                                        <p:tgtEl>
                                          <p:spTgt spid="5122"/>
                                        </p:tgtEl>
                                      </p:cBhvr>
                                      <p:to x="100000" y="100000"/>
                                    </p:animScale>
                                    <p:animScale>
                                      <p:cBhvr>
                                        <p:cTn id="19" dur="26">
                                          <p:stCondLst>
                                            <p:cond delay="1808"/>
                                          </p:stCondLst>
                                        </p:cTn>
                                        <p:tgtEl>
                                          <p:spTgt spid="5122"/>
                                        </p:tgtEl>
                                      </p:cBhvr>
                                      <p:to x="100000" y="95000"/>
                                    </p:animScale>
                                    <p:animScale>
                                      <p:cBhvr>
                                        <p:cTn id="20" dur="166" decel="50000">
                                          <p:stCondLst>
                                            <p:cond delay="1834"/>
                                          </p:stCondLst>
                                        </p:cTn>
                                        <p:tgtEl>
                                          <p:spTgt spid="5122"/>
                                        </p:tgtEl>
                                      </p:cBhvr>
                                      <p:to x="100000" y="100000"/>
                                    </p:animScale>
                                  </p:childTnLst>
                                </p:cTn>
                              </p:par>
                            </p:childTnLst>
                          </p:cTn>
                        </p:par>
                        <p:par>
                          <p:cTn id="21" fill="hold">
                            <p:stCondLst>
                              <p:cond delay="2000"/>
                            </p:stCondLst>
                            <p:childTnLst>
                              <p:par>
                                <p:cTn id="22" presetID="53" presetClass="entr" presetSubtype="16" fill="hold" grpId="0" nodeType="afterEffect">
                                  <p:stCondLst>
                                    <p:cond delay="0"/>
                                  </p:stCondLst>
                                  <p:childTnLst>
                                    <p:set>
                                      <p:cBhvr>
                                        <p:cTn id="23" dur="1" fill="hold">
                                          <p:stCondLst>
                                            <p:cond delay="0"/>
                                          </p:stCondLst>
                                        </p:cTn>
                                        <p:tgtEl>
                                          <p:spTgt spid="2"/>
                                        </p:tgtEl>
                                        <p:attrNameLst>
                                          <p:attrName>style.visibility</p:attrName>
                                        </p:attrNameLst>
                                      </p:cBhvr>
                                      <p:to>
                                        <p:strVal val="visible"/>
                                      </p:to>
                                    </p:set>
                                    <p:anim calcmode="lin" valueType="num">
                                      <p:cBhvr>
                                        <p:cTn id="24" dur="1000" fill="hold"/>
                                        <p:tgtEl>
                                          <p:spTgt spid="2"/>
                                        </p:tgtEl>
                                        <p:attrNameLst>
                                          <p:attrName>ppt_w</p:attrName>
                                        </p:attrNameLst>
                                      </p:cBhvr>
                                      <p:tavLst>
                                        <p:tav tm="0">
                                          <p:val>
                                            <p:fltVal val="0"/>
                                          </p:val>
                                        </p:tav>
                                        <p:tav tm="100000">
                                          <p:val>
                                            <p:strVal val="#ppt_w"/>
                                          </p:val>
                                        </p:tav>
                                      </p:tavLst>
                                    </p:anim>
                                    <p:anim calcmode="lin" valueType="num">
                                      <p:cBhvr>
                                        <p:cTn id="25" dur="1000" fill="hold"/>
                                        <p:tgtEl>
                                          <p:spTgt spid="2"/>
                                        </p:tgtEl>
                                        <p:attrNameLst>
                                          <p:attrName>ppt_h</p:attrName>
                                        </p:attrNameLst>
                                      </p:cBhvr>
                                      <p:tavLst>
                                        <p:tav tm="0">
                                          <p:val>
                                            <p:fltVal val="0"/>
                                          </p:val>
                                        </p:tav>
                                        <p:tav tm="100000">
                                          <p:val>
                                            <p:strVal val="#ppt_h"/>
                                          </p:val>
                                        </p:tav>
                                      </p:tavLst>
                                    </p:anim>
                                    <p:animEffect transition="in" filter="fade">
                                      <p:cBhvr>
                                        <p:cTn id="26"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165880" y="4800600"/>
            <a:ext cx="8915400" cy="566738"/>
          </a:xfrm>
        </p:spPr>
        <p:txBody>
          <a:bodyPr/>
          <a:lstStyle/>
          <a:p>
            <a:r>
              <a:rPr lang="es-MX" dirty="0"/>
              <a:t> </a:t>
            </a:r>
            <a:r>
              <a:rPr lang="es-MX" b="1" dirty="0">
                <a:solidFill>
                  <a:schemeClr val="tx1"/>
                </a:solidFill>
              </a:rPr>
              <a:t>Edificio de Servicios de </a:t>
            </a:r>
            <a:r>
              <a:rPr lang="es-MX" b="1" dirty="0">
                <a:solidFill>
                  <a:schemeClr val="tx1"/>
                </a:solidFill>
                <a:hlinkClick r:id="rId2" tooltip="Televisa"/>
              </a:rPr>
              <a:t>Televisa</a:t>
            </a:r>
            <a:r>
              <a:rPr lang="es-MX" b="1" dirty="0">
                <a:solidFill>
                  <a:schemeClr val="tx1"/>
                </a:solidFill>
              </a:rPr>
              <a:t> en </a:t>
            </a:r>
            <a:r>
              <a:rPr lang="es-MX" b="1" u="sng" dirty="0">
                <a:solidFill>
                  <a:schemeClr val="tx1"/>
                </a:solidFill>
                <a:hlinkClick r:id="rId3" tooltip="Chapultepec"/>
              </a:rPr>
              <a:t>Chapultepec</a:t>
            </a:r>
            <a:endParaRPr lang="es-MX" b="1" dirty="0">
              <a:solidFill>
                <a:schemeClr val="tx1"/>
              </a:solidFill>
            </a:endParaRPr>
          </a:p>
        </p:txBody>
      </p:sp>
      <p:pic>
        <p:nvPicPr>
          <p:cNvPr id="8" name="Marcador de posición de imagen 7"/>
          <p:cNvPicPr>
            <a:picLocks noGrp="1" noChangeAspect="1"/>
          </p:cNvPicPr>
          <p:nvPr>
            <p:ph type="pic" idx="1"/>
          </p:nvPr>
        </p:nvPicPr>
        <p:blipFill>
          <a:blip r:embed="rId4"/>
          <a:srcRect t="22714" b="22714"/>
          <a:stretch>
            <a:fillRect/>
          </a:stretch>
        </p:blipFill>
        <p:spPr>
          <a:xfrm>
            <a:off x="1945745" y="651899"/>
            <a:ext cx="8915400" cy="3854970"/>
          </a:xfrm>
          <a:prstGeom prst="rect">
            <a:avLst/>
          </a:prstGeom>
        </p:spPr>
      </p:pic>
    </p:spTree>
    <p:extLst>
      <p:ext uri="{BB962C8B-B14F-4D97-AF65-F5344CB8AC3E}">
        <p14:creationId xmlns:p14="http://schemas.microsoft.com/office/powerpoint/2010/main" val="687236793"/>
      </p:ext>
    </p:extLst>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1000" fill="hold"/>
                                        <p:tgtEl>
                                          <p:spTgt spid="8"/>
                                        </p:tgtEl>
                                        <p:attrNameLst>
                                          <p:attrName>ppt_w</p:attrName>
                                        </p:attrNameLst>
                                      </p:cBhvr>
                                      <p:tavLst>
                                        <p:tav tm="0">
                                          <p:val>
                                            <p:fltVal val="0"/>
                                          </p:val>
                                        </p:tav>
                                        <p:tav tm="100000">
                                          <p:val>
                                            <p:strVal val="#ppt_w"/>
                                          </p:val>
                                        </p:tav>
                                      </p:tavLst>
                                    </p:anim>
                                    <p:anim calcmode="lin" valueType="num">
                                      <p:cBhvr>
                                        <p:cTn id="8" dur="1000" fill="hold"/>
                                        <p:tgtEl>
                                          <p:spTgt spid="8"/>
                                        </p:tgtEl>
                                        <p:attrNameLst>
                                          <p:attrName>ppt_h</p:attrName>
                                        </p:attrNameLst>
                                      </p:cBhvr>
                                      <p:tavLst>
                                        <p:tav tm="0">
                                          <p:val>
                                            <p:fltVal val="0"/>
                                          </p:val>
                                        </p:tav>
                                        <p:tav tm="100000">
                                          <p:val>
                                            <p:strVal val="#ppt_h"/>
                                          </p:val>
                                        </p:tav>
                                      </p:tavLst>
                                    </p:anim>
                                    <p:anim calcmode="lin" valueType="num">
                                      <p:cBhvr>
                                        <p:cTn id="9" dur="1000" fill="hold"/>
                                        <p:tgtEl>
                                          <p:spTgt spid="8"/>
                                        </p:tgtEl>
                                        <p:attrNameLst>
                                          <p:attrName>style.rotation</p:attrName>
                                        </p:attrNameLst>
                                      </p:cBhvr>
                                      <p:tavLst>
                                        <p:tav tm="0">
                                          <p:val>
                                            <p:fltVal val="90"/>
                                          </p:val>
                                        </p:tav>
                                        <p:tav tm="100000">
                                          <p:val>
                                            <p:fltVal val="0"/>
                                          </p:val>
                                        </p:tav>
                                      </p:tavLst>
                                    </p:anim>
                                    <p:animEffect transition="in" filter="fade">
                                      <p:cBhvr>
                                        <p:cTn id="10" dur="1000"/>
                                        <p:tgtEl>
                                          <p:spTgt spid="8"/>
                                        </p:tgtEl>
                                      </p:cBhvr>
                                    </p:animEffect>
                                  </p:childTnLst>
                                </p:cTn>
                              </p:par>
                            </p:childTnLst>
                          </p:cTn>
                        </p:par>
                        <p:par>
                          <p:cTn id="11" fill="hold">
                            <p:stCondLst>
                              <p:cond delay="1000"/>
                            </p:stCondLst>
                            <p:childTnLst>
                              <p:par>
                                <p:cTn id="12" presetID="53" presetClass="entr" presetSubtype="16" fill="hold" grpId="0" nodeType="afterEffect">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cBhvr>
                                        <p:cTn id="14" dur="1000" fill="hold"/>
                                        <p:tgtEl>
                                          <p:spTgt spid="2"/>
                                        </p:tgtEl>
                                        <p:attrNameLst>
                                          <p:attrName>ppt_w</p:attrName>
                                        </p:attrNameLst>
                                      </p:cBhvr>
                                      <p:tavLst>
                                        <p:tav tm="0">
                                          <p:val>
                                            <p:fltVal val="0"/>
                                          </p:val>
                                        </p:tav>
                                        <p:tav tm="100000">
                                          <p:val>
                                            <p:strVal val="#ppt_w"/>
                                          </p:val>
                                        </p:tav>
                                      </p:tavLst>
                                    </p:anim>
                                    <p:anim calcmode="lin" valueType="num">
                                      <p:cBhvr>
                                        <p:cTn id="15" dur="1000" fill="hold"/>
                                        <p:tgtEl>
                                          <p:spTgt spid="2"/>
                                        </p:tgtEl>
                                        <p:attrNameLst>
                                          <p:attrName>ppt_h</p:attrName>
                                        </p:attrNameLst>
                                      </p:cBhvr>
                                      <p:tavLst>
                                        <p:tav tm="0">
                                          <p:val>
                                            <p:fltVal val="0"/>
                                          </p:val>
                                        </p:tav>
                                        <p:tav tm="100000">
                                          <p:val>
                                            <p:strVal val="#ppt_h"/>
                                          </p:val>
                                        </p:tav>
                                      </p:tavLst>
                                    </p:anim>
                                    <p:animEffect transition="in" filter="fade">
                                      <p:cBhvr>
                                        <p:cTn id="16"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es-MX" b="1" dirty="0">
                <a:solidFill>
                  <a:schemeClr val="tx1"/>
                </a:solidFill>
              </a:rPr>
              <a:t>Estación de Bomberos Ave Fénix</a:t>
            </a:r>
          </a:p>
        </p:txBody>
      </p:sp>
      <p:pic>
        <p:nvPicPr>
          <p:cNvPr id="6150" name="Picture 6" descr="Resultado de imagen para la Estación de Bomberos Ave Fénix"/>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t="17408" b="17408"/>
          <a:stretch>
            <a:fillRect/>
          </a:stretch>
        </p:blipFill>
        <p:spPr bwMode="auto">
          <a:xfrm>
            <a:off x="1894945" y="634965"/>
            <a:ext cx="8915400" cy="38549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2651114"/>
      </p:ext>
    </p:extLst>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afterEffect">
                                  <p:stCondLst>
                                    <p:cond delay="0"/>
                                  </p:stCondLst>
                                  <p:childTnLst>
                                    <p:set>
                                      <p:cBhvr>
                                        <p:cTn id="6" dur="1" fill="hold">
                                          <p:stCondLst>
                                            <p:cond delay="0"/>
                                          </p:stCondLst>
                                        </p:cTn>
                                        <p:tgtEl>
                                          <p:spTgt spid="6150"/>
                                        </p:tgtEl>
                                        <p:attrNameLst>
                                          <p:attrName>style.visibility</p:attrName>
                                        </p:attrNameLst>
                                      </p:cBhvr>
                                      <p:to>
                                        <p:strVal val="visible"/>
                                      </p:to>
                                    </p:set>
                                    <p:animEffect transition="in" filter="barn(outVertical)">
                                      <p:cBhvr>
                                        <p:cTn id="7" dur="500"/>
                                        <p:tgtEl>
                                          <p:spTgt spid="6150"/>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p:cTn id="11" dur="1000" fill="hold"/>
                                        <p:tgtEl>
                                          <p:spTgt spid="5"/>
                                        </p:tgtEl>
                                        <p:attrNameLst>
                                          <p:attrName>ppt_w</p:attrName>
                                        </p:attrNameLst>
                                      </p:cBhvr>
                                      <p:tavLst>
                                        <p:tav tm="0">
                                          <p:val>
                                            <p:fltVal val="0"/>
                                          </p:val>
                                        </p:tav>
                                        <p:tav tm="100000">
                                          <p:val>
                                            <p:strVal val="#ppt_w"/>
                                          </p:val>
                                        </p:tav>
                                      </p:tavLst>
                                    </p:anim>
                                    <p:anim calcmode="lin" valueType="num">
                                      <p:cBhvr>
                                        <p:cTn id="12" dur="1000" fill="hold"/>
                                        <p:tgtEl>
                                          <p:spTgt spid="5"/>
                                        </p:tgtEl>
                                        <p:attrNameLst>
                                          <p:attrName>ppt_h</p:attrName>
                                        </p:attrNameLst>
                                      </p:cBhvr>
                                      <p:tavLst>
                                        <p:tav tm="0">
                                          <p:val>
                                            <p:fltVal val="0"/>
                                          </p:val>
                                        </p:tav>
                                        <p:tav tm="100000">
                                          <p:val>
                                            <p:strVal val="#ppt_h"/>
                                          </p:val>
                                        </p:tav>
                                      </p:tavLst>
                                    </p:anim>
                                    <p:animEffect transition="in" filter="fade">
                                      <p:cBhvr>
                                        <p:cTn id="13"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theme/theme1.xml><?xml version="1.0" encoding="utf-8"?>
<a:theme xmlns:a="http://schemas.openxmlformats.org/drawingml/2006/main" name="Espiral">
  <a:themeElements>
    <a:clrScheme name="Espiral">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Espiral">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Espiral">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93</TotalTime>
  <Words>216</Words>
  <Application>Microsoft Office PowerPoint</Application>
  <PresentationFormat>Panorámica</PresentationFormat>
  <Paragraphs>13</Paragraphs>
  <Slides>7</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7</vt:i4>
      </vt:variant>
    </vt:vector>
  </HeadingPairs>
  <TitlesOfParts>
    <vt:vector size="12" baseType="lpstr">
      <vt:lpstr>Arial</vt:lpstr>
      <vt:lpstr>Century Gothic</vt:lpstr>
      <vt:lpstr>Wingdings</vt:lpstr>
      <vt:lpstr>Wingdings 3</vt:lpstr>
      <vt:lpstr>Espiral</vt:lpstr>
      <vt:lpstr>Bernardo Gómez Pimienta</vt:lpstr>
      <vt:lpstr>Biografía</vt:lpstr>
      <vt:lpstr>Presentación de PowerPoint</vt:lpstr>
      <vt:lpstr>Principales obras</vt:lpstr>
      <vt:lpstr>Renovación del Teatro de los Insurgentes</vt:lpstr>
      <vt:lpstr> Edificio de Servicios de Televisa en Chapultepec</vt:lpstr>
      <vt:lpstr>Estación de Bomberos Ave Fénix</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Bernardo Gómez Pimienta</dc:title>
  <dc:creator>CARMEN TELLO HERNANDEZ</dc:creator>
  <cp:lastModifiedBy>CARMEN TELLO HERNANDEZ</cp:lastModifiedBy>
  <cp:revision>11</cp:revision>
  <dcterms:created xsi:type="dcterms:W3CDTF">2017-07-25T02:17:19Z</dcterms:created>
  <dcterms:modified xsi:type="dcterms:W3CDTF">2017-07-25T03:51:15Z</dcterms:modified>
</cp:coreProperties>
</file>