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8" r:id="rId2"/>
    <p:sldId id="256" r:id="rId3"/>
    <p:sldId id="257" r:id="rId4"/>
    <p:sldId id="259" r:id="rId5"/>
    <p:sldId id="260" r:id="rId6"/>
    <p:sldId id="261" r:id="rId7"/>
    <p:sldId id="263" r:id="rId8"/>
    <p:sldId id="264" r:id="rId9"/>
    <p:sldId id="270" r:id="rId10"/>
    <p:sldId id="271" r:id="rId11"/>
    <p:sldId id="269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182843A-299F-45E5-A87F-162B27D6BC56}" type="datetimeFigureOut">
              <a:rPr lang="es-MX" smtClean="0"/>
              <a:pPr/>
              <a:t>03/08/2017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MX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43F8339-FD09-49F2-811C-98FB847D7179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843A-299F-45E5-A87F-162B27D6BC56}" type="datetimeFigureOut">
              <a:rPr lang="es-MX" smtClean="0"/>
              <a:pPr/>
              <a:t>03/08/2017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8339-FD09-49F2-811C-98FB847D7179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843A-299F-45E5-A87F-162B27D6BC56}" type="datetimeFigureOut">
              <a:rPr lang="es-MX" smtClean="0"/>
              <a:pPr/>
              <a:t>03/08/2017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8339-FD09-49F2-811C-98FB847D7179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182843A-299F-45E5-A87F-162B27D6BC56}" type="datetimeFigureOut">
              <a:rPr lang="es-MX" smtClean="0"/>
              <a:pPr/>
              <a:t>03/08/2017</a:t>
            </a:fld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43F8339-FD09-49F2-811C-98FB847D7179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182843A-299F-45E5-A87F-162B27D6BC56}" type="datetimeFigureOut">
              <a:rPr lang="es-MX" smtClean="0"/>
              <a:pPr/>
              <a:t>03/08/2017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MX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43F8339-FD09-49F2-811C-98FB847D7179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843A-299F-45E5-A87F-162B27D6BC56}" type="datetimeFigureOut">
              <a:rPr lang="es-MX" smtClean="0"/>
              <a:pPr/>
              <a:t>03/08/2017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8339-FD09-49F2-811C-98FB847D7179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843A-299F-45E5-A87F-162B27D6BC56}" type="datetimeFigureOut">
              <a:rPr lang="es-MX" smtClean="0"/>
              <a:pPr/>
              <a:t>03/08/2017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8339-FD09-49F2-811C-98FB847D7179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182843A-299F-45E5-A87F-162B27D6BC56}" type="datetimeFigureOut">
              <a:rPr lang="es-MX" smtClean="0"/>
              <a:pPr/>
              <a:t>03/08/2017</a:t>
            </a:fld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43F8339-FD09-49F2-811C-98FB847D7179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843A-299F-45E5-A87F-162B27D6BC56}" type="datetimeFigureOut">
              <a:rPr lang="es-MX" smtClean="0"/>
              <a:pPr/>
              <a:t>03/08/2017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8339-FD09-49F2-811C-98FB847D7179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182843A-299F-45E5-A87F-162B27D6BC56}" type="datetimeFigureOut">
              <a:rPr lang="es-MX" smtClean="0"/>
              <a:pPr/>
              <a:t>03/08/2017</a:t>
            </a:fld>
            <a:endParaRPr lang="es-MX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43F8339-FD09-49F2-811C-98FB847D7179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182843A-299F-45E5-A87F-162B27D6BC56}" type="datetimeFigureOut">
              <a:rPr lang="es-MX" smtClean="0"/>
              <a:pPr/>
              <a:t>03/08/2017</a:t>
            </a:fld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43F8339-FD09-49F2-811C-98FB847D7179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182843A-299F-45E5-A87F-162B27D6BC56}" type="datetimeFigureOut">
              <a:rPr lang="es-MX" smtClean="0"/>
              <a:pPr/>
              <a:t>03/08/2017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43F8339-FD09-49F2-811C-98FB847D7179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qhys.com/contenidos/pelli-cesar.html" TargetMode="External"/><Relationship Id="rId2" Type="http://schemas.openxmlformats.org/officeDocument/2006/relationships/hyperlink" Target="http://es.wikipedia.org/wiki/C%C3%A9sar_Pell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Torres_Petronas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9 Imagen" descr="27817wi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724128" y="5517232"/>
            <a:ext cx="3240360" cy="914400"/>
          </a:xfrm>
        </p:spPr>
        <p:txBody>
          <a:bodyPr>
            <a:normAutofit fontScale="85000" lnSpcReduction="10000"/>
          </a:bodyPr>
          <a:lstStyle/>
          <a:p>
            <a:r>
              <a:rPr lang="es-MX" sz="4000" b="1" dirty="0" smtClean="0">
                <a:solidFill>
                  <a:schemeClr val="tx1"/>
                </a:solidFill>
              </a:rPr>
              <a:t>Arquitectura</a:t>
            </a:r>
            <a:endParaRPr lang="es-MX" sz="4000" b="1" dirty="0">
              <a:solidFill>
                <a:schemeClr val="tx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67544" y="1916832"/>
            <a:ext cx="61206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ARQ.CÉSAR PELLI</a:t>
            </a:r>
            <a:endParaRPr lang="es-MX" sz="4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Otros Trabajos Importantes: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1966: </a:t>
            </a:r>
            <a:r>
              <a:rPr lang="es-MX" dirty="0" err="1" smtClean="0"/>
              <a:t>Worldway</a:t>
            </a:r>
            <a:r>
              <a:rPr lang="es-MX" dirty="0" smtClean="0"/>
              <a:t> Centro Postal, en Los </a:t>
            </a:r>
            <a:r>
              <a:rPr lang="es-MX" dirty="0" err="1" smtClean="0"/>
              <a:t>Angeles</a:t>
            </a:r>
            <a:r>
              <a:rPr lang="es-MX" dirty="0" smtClean="0"/>
              <a:t>, California </a:t>
            </a:r>
          </a:p>
          <a:p>
            <a:r>
              <a:rPr lang="es-MX" dirty="0" smtClean="0"/>
              <a:t>1967: Laboratorios de COMSAT, en Clarksburg, Maryland 1967: Jardines </a:t>
            </a:r>
            <a:r>
              <a:rPr lang="es-MX" dirty="0" err="1" smtClean="0"/>
              <a:t>Kukai</a:t>
            </a:r>
            <a:r>
              <a:rPr lang="es-MX" dirty="0" smtClean="0"/>
              <a:t>, en Honolulu, </a:t>
            </a:r>
            <a:r>
              <a:rPr lang="es-MX" dirty="0" err="1" smtClean="0"/>
              <a:t>Hawai</a:t>
            </a:r>
            <a:r>
              <a:rPr lang="es-MX" dirty="0" smtClean="0"/>
              <a:t> </a:t>
            </a:r>
          </a:p>
          <a:p>
            <a:r>
              <a:rPr lang="es-MX" dirty="0" smtClean="0"/>
              <a:t>1969: San Bernardino City Hall, en San Bernardino, California</a:t>
            </a:r>
          </a:p>
          <a:p>
            <a:r>
              <a:rPr lang="es-MX" dirty="0" smtClean="0"/>
              <a:t> 1972: Centro de Diseño Pacífico, en Los </a:t>
            </a:r>
            <a:r>
              <a:rPr lang="es-MX" dirty="0" err="1" smtClean="0"/>
              <a:t>Angeles</a:t>
            </a:r>
            <a:r>
              <a:rPr lang="es-MX" dirty="0" smtClean="0"/>
              <a:t>, California </a:t>
            </a:r>
          </a:p>
          <a:p>
            <a:r>
              <a:rPr lang="es-MX" dirty="0" smtClean="0"/>
              <a:t>1972: Embajada estadounidense en Tokio, en Tokio, Japón </a:t>
            </a:r>
          </a:p>
          <a:p>
            <a:r>
              <a:rPr lang="es-MX" dirty="0" smtClean="0"/>
              <a:t>1982-1984: Pasillo de Arenque, en Universidad Rice, Houston, Texas</a:t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descarga (1)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332656"/>
            <a:ext cx="4392488" cy="29230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Premios: 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4392488" cy="4821168"/>
          </a:xfrm>
        </p:spPr>
        <p:txBody>
          <a:bodyPr>
            <a:normAutofit fontScale="92500"/>
          </a:bodyPr>
          <a:lstStyle/>
          <a:p>
            <a:r>
              <a:rPr lang="es-MX" dirty="0" smtClean="0"/>
              <a:t>Cesar </a:t>
            </a:r>
            <a:r>
              <a:rPr lang="es-MX" dirty="0" err="1" smtClean="0"/>
              <a:t>Pelli</a:t>
            </a:r>
            <a:r>
              <a:rPr lang="es-MX" dirty="0" smtClean="0"/>
              <a:t> ha recibido más de 100 premios de arquitectura. Algunos relevantes son: </a:t>
            </a:r>
          </a:p>
          <a:p>
            <a:endParaRPr lang="es-MX" dirty="0" smtClean="0"/>
          </a:p>
          <a:p>
            <a:r>
              <a:rPr lang="es-MX" dirty="0" smtClean="0"/>
              <a:t>1995: AIA (el Instituto americano de Arquitectos) la Medalla de oro, que reconoce una vida de logro distinguido y contribuciones excepcionales.</a:t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26626" name="AutoShape 2" descr="Resultado de imagen para premios de cesar pell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6" name="5 Imagen" descr="descarga (2)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4128" y="3645024"/>
            <a:ext cx="2686422" cy="29500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César </a:t>
            </a:r>
            <a:r>
              <a:rPr lang="es-MX" dirty="0" err="1" smtClean="0"/>
              <a:t>Pelli</a:t>
            </a:r>
            <a:r>
              <a:rPr lang="es-MX" dirty="0" smtClean="0"/>
              <a:t> es el constructor de rascacielos más cotizado del globo. Es más que un arquitecto, un urbanista que dentro y fuera de la articulada geometría de sus edificios clama por la belleza, sin obviar la función, y atiende los detalles, sin posponer el trazo de las formas más sugerentes.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Marcador de contenido" descr="images (8).jpe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980728"/>
            <a:ext cx="7156887" cy="402126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FUENTE: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 </a:t>
            </a:r>
            <a:r>
              <a:rPr lang="es-MX" dirty="0" smtClean="0">
                <a:hlinkClick r:id="rId2"/>
              </a:rPr>
              <a:t>http://es.wikipedia.org/wiki/C%C3%A9sar_Pelli</a:t>
            </a:r>
            <a:endParaRPr lang="es-MX" dirty="0" smtClean="0"/>
          </a:p>
          <a:p>
            <a:r>
              <a:rPr lang="es-MX" dirty="0" smtClean="0"/>
              <a:t> </a:t>
            </a:r>
            <a:r>
              <a:rPr lang="es-MX" dirty="0" smtClean="0">
                <a:hlinkClick r:id="rId3"/>
              </a:rPr>
              <a:t>http://www.arqhys.com/contenidos/pelli-cesar.html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4.bp.blogspot.com/-wvWpigdVqcU/T52Tiw17CVI/AAAAAAAAAHg/hIm8dE7aICM/s1600/CesarPell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3752850" cy="40481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8" name="7 Rectángulo"/>
          <p:cNvSpPr/>
          <p:nvPr/>
        </p:nvSpPr>
        <p:spPr>
          <a:xfrm>
            <a:off x="4211960" y="1412776"/>
            <a:ext cx="460851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b="1" dirty="0"/>
              <a:t>César </a:t>
            </a:r>
            <a:r>
              <a:rPr lang="es-MX" sz="2800" b="1" dirty="0" err="1"/>
              <a:t>Pelli</a:t>
            </a:r>
            <a:r>
              <a:rPr lang="es-MX" sz="2800" dirty="0"/>
              <a:t> </a:t>
            </a:r>
            <a:r>
              <a:rPr lang="es-MX" sz="2800" dirty="0" smtClean="0"/>
              <a:t> argentino, nació </a:t>
            </a:r>
            <a:r>
              <a:rPr lang="es-MX" sz="2800" dirty="0"/>
              <a:t>el 12 de octubre de 1926 en la provincia de Tucumán. Estudió arquitectura en la Universidad Nacional de Tucumán. Trabajó más de 10 años para el estudio </a:t>
            </a:r>
            <a:r>
              <a:rPr lang="es-MX" sz="2800" dirty="0" err="1"/>
              <a:t>Eero</a:t>
            </a:r>
            <a:r>
              <a:rPr lang="es-MX" sz="2800" dirty="0"/>
              <a:t> </a:t>
            </a:r>
            <a:r>
              <a:rPr lang="es-MX" sz="2800" dirty="0" err="1"/>
              <a:t>Saarinen</a:t>
            </a:r>
            <a:r>
              <a:rPr lang="es-MX" sz="2800" dirty="0"/>
              <a:t> en Estados Unidos.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979712" y="476672"/>
            <a:ext cx="6707088" cy="184482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MX" dirty="0" smtClean="0"/>
              <a:t>En 1977 creó su propia firma, Cesar </a:t>
            </a:r>
            <a:r>
              <a:rPr lang="es-MX" dirty="0" err="1" smtClean="0"/>
              <a:t>Pelli</a:t>
            </a:r>
            <a:r>
              <a:rPr lang="es-MX" dirty="0" smtClean="0"/>
              <a:t> &amp; Asociados, junto a Diana </a:t>
            </a:r>
            <a:r>
              <a:rPr lang="es-MX" dirty="0" err="1" smtClean="0"/>
              <a:t>Balmori</a:t>
            </a:r>
            <a:r>
              <a:rPr lang="es-MX" dirty="0" smtClean="0"/>
              <a:t> y F. W. Clarke III en New Haven, Connecticut.</a:t>
            </a:r>
            <a:endParaRPr lang="es-MX" dirty="0"/>
          </a:p>
        </p:txBody>
      </p:sp>
      <p:pic>
        <p:nvPicPr>
          <p:cNvPr id="4" name="3 Imagen" descr="descarga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697989">
            <a:off x="4075025" y="2626075"/>
            <a:ext cx="4522885" cy="33877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4 Imagen" descr="orig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2132856"/>
            <a:ext cx="2620833" cy="340112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59832" y="2276872"/>
            <a:ext cx="3384376" cy="4047728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Artífice de conocidísimas obras de lo que pudiera llamarse “arte” dentro de la arquitectura a escala mundial, sobresale por la ejecución de proyectos tales como:</a:t>
            </a:r>
          </a:p>
          <a:p>
            <a:endParaRPr lang="es-MX" dirty="0"/>
          </a:p>
        </p:txBody>
      </p:sp>
      <p:pic>
        <p:nvPicPr>
          <p:cNvPr id="17410" name="Picture 2" descr="proyec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933056"/>
            <a:ext cx="2016224" cy="26882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412" name="Picture 4" descr="ces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404663"/>
            <a:ext cx="1872208" cy="33312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414" name="Picture 6" descr="yor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288" y="4121696"/>
            <a:ext cx="1368152" cy="273630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7416" name="Picture 8" descr="cesa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260648"/>
            <a:ext cx="3888432" cy="17448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660232" y="260648"/>
            <a:ext cx="2250976" cy="838200"/>
          </a:xfrm>
        </p:spPr>
        <p:txBody>
          <a:bodyPr>
            <a:normAutofit/>
          </a:bodyPr>
          <a:lstStyle/>
          <a:p>
            <a:pPr algn="ctr"/>
            <a:r>
              <a:rPr lang="es-MX" dirty="0" smtClean="0"/>
              <a:t>OBRAS</a:t>
            </a:r>
            <a:endParaRPr lang="es-MX" dirty="0"/>
          </a:p>
        </p:txBody>
      </p:sp>
      <p:sp>
        <p:nvSpPr>
          <p:cNvPr id="8" name="7 Rectángulo"/>
          <p:cNvSpPr/>
          <p:nvPr/>
        </p:nvSpPr>
        <p:spPr>
          <a:xfrm>
            <a:off x="1043608" y="620688"/>
            <a:ext cx="4572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MX" sz="2400" dirty="0"/>
              <a:t>Rascacielos Famosos</a:t>
            </a:r>
            <a:r>
              <a:rPr lang="es-MX" sz="2400" dirty="0" smtClean="0"/>
              <a:t>:</a:t>
            </a:r>
          </a:p>
          <a:p>
            <a:endParaRPr lang="es-MX" sz="2400" dirty="0" smtClean="0"/>
          </a:p>
          <a:p>
            <a:pPr>
              <a:buFont typeface="Arial" pitchFamily="34" charset="0"/>
              <a:buChar char="•"/>
            </a:pPr>
            <a:r>
              <a:rPr lang="es-MX" sz="2400" dirty="0" smtClean="0"/>
              <a:t> </a:t>
            </a:r>
            <a:r>
              <a:rPr lang="es-MX" sz="2400" dirty="0"/>
              <a:t>1977-1984: MOMA Torre Residencial, Ciudad de Nueva York </a:t>
            </a:r>
            <a:endParaRPr lang="es-MX" sz="2400" dirty="0" smtClean="0"/>
          </a:p>
          <a:p>
            <a:pPr>
              <a:buFont typeface="Arial" pitchFamily="34" charset="0"/>
              <a:buChar char="•"/>
            </a:pPr>
            <a:r>
              <a:rPr lang="es-MX" sz="2400" dirty="0" smtClean="0"/>
              <a:t>1981-1987</a:t>
            </a:r>
            <a:r>
              <a:rPr lang="es-MX" sz="2400" dirty="0"/>
              <a:t>: Centro Mundial de Finanzas, Ciudad de Nueva York </a:t>
            </a:r>
            <a:endParaRPr lang="es-MX" sz="2400" dirty="0" smtClean="0"/>
          </a:p>
          <a:p>
            <a:pPr>
              <a:buFont typeface="Arial" pitchFamily="34" charset="0"/>
              <a:buChar char="•"/>
            </a:pPr>
            <a:r>
              <a:rPr lang="es-MX" sz="2400" dirty="0" smtClean="0"/>
              <a:t>1986</a:t>
            </a:r>
            <a:r>
              <a:rPr lang="es-MX" sz="2400" dirty="0"/>
              <a:t>: Torre de Embarcadero de Canario, Londres, </a:t>
            </a:r>
            <a:r>
              <a:rPr lang="es-MX" sz="2400" dirty="0" smtClean="0"/>
              <a:t>Inglaterra</a:t>
            </a:r>
          </a:p>
          <a:p>
            <a:pPr>
              <a:buFont typeface="Arial" pitchFamily="34" charset="0"/>
              <a:buChar char="•"/>
            </a:pPr>
            <a:r>
              <a:rPr lang="es-MX" sz="2400" dirty="0" smtClean="0"/>
              <a:t> </a:t>
            </a:r>
            <a:r>
              <a:rPr lang="es-MX" sz="2400" dirty="0"/>
              <a:t>1990: NTT Oficina central, Tokio, </a:t>
            </a:r>
            <a:r>
              <a:rPr lang="es-MX" sz="2400" dirty="0" smtClean="0"/>
              <a:t>Japón</a:t>
            </a:r>
          </a:p>
          <a:p>
            <a:pPr>
              <a:buFont typeface="Arial" pitchFamily="34" charset="0"/>
              <a:buChar char="•"/>
            </a:pPr>
            <a:r>
              <a:rPr lang="es-MX" sz="2400" dirty="0" smtClean="0"/>
              <a:t> </a:t>
            </a:r>
            <a:r>
              <a:rPr lang="es-MX" sz="2400" dirty="0"/>
              <a:t>1998: Torres </a:t>
            </a:r>
            <a:r>
              <a:rPr lang="es-MX" sz="2400" dirty="0" err="1"/>
              <a:t>Petronas</a:t>
            </a:r>
            <a:r>
              <a:rPr lang="es-MX" sz="2400" dirty="0"/>
              <a:t>, Kuala Lumpur, Malasia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260648"/>
            <a:ext cx="8172400" cy="1728192"/>
          </a:xfrm>
        </p:spPr>
        <p:txBody>
          <a:bodyPr>
            <a:normAutofit/>
          </a:bodyPr>
          <a:lstStyle/>
          <a:p>
            <a:pPr algn="ctr"/>
            <a:r>
              <a:rPr lang="es-MX" dirty="0" smtClean="0">
                <a:solidFill>
                  <a:prstClr val="black"/>
                </a:solidFill>
              </a:rPr>
              <a:t> </a:t>
            </a:r>
            <a:r>
              <a:rPr lang="es-MX" b="1" dirty="0" smtClean="0">
                <a:solidFill>
                  <a:schemeClr val="tx1"/>
                </a:solidFill>
              </a:rPr>
              <a:t>Las Torres </a:t>
            </a:r>
            <a:r>
              <a:rPr lang="es-MX" b="1" dirty="0" err="1" smtClean="0">
                <a:solidFill>
                  <a:schemeClr val="tx1"/>
                </a:solidFill>
              </a:rPr>
              <a:t>Petronas</a:t>
            </a:r>
            <a:r>
              <a:rPr lang="es-MX" b="1" dirty="0" smtClean="0">
                <a:solidFill>
                  <a:schemeClr val="tx1"/>
                </a:solidFill>
              </a:rPr>
              <a:t>, en Kuala Lumpur, Malasia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pic>
        <p:nvPicPr>
          <p:cNvPr id="4" name="3 Marcador de contenido" descr="stringio (1)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772816"/>
            <a:ext cx="3312368" cy="40324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4 Rectángulo"/>
          <p:cNvSpPr/>
          <p:nvPr/>
        </p:nvSpPr>
        <p:spPr>
          <a:xfrm>
            <a:off x="3851920" y="1916832"/>
            <a:ext cx="509431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/>
              <a:t>Entre los datos más relevantes y curiosos de las torres, se encuentran los </a:t>
            </a:r>
            <a:r>
              <a:rPr lang="es-MX" sz="2000" dirty="0" smtClean="0"/>
              <a:t>siguientes:</a:t>
            </a:r>
            <a:r>
              <a:rPr lang="es-MX" sz="2000" baseline="30000" dirty="0" smtClean="0">
                <a:hlinkClick r:id="rId3"/>
              </a:rPr>
              <a:t>3</a:t>
            </a:r>
            <a:endParaRPr lang="es-MX" sz="2000" baseline="30000" dirty="0" smtClean="0"/>
          </a:p>
          <a:p>
            <a:r>
              <a:rPr lang="es-MX" sz="2000" dirty="0" smtClean="0"/>
              <a:t>​</a:t>
            </a:r>
            <a:endParaRPr lang="es-MX" sz="2000" dirty="0"/>
          </a:p>
          <a:p>
            <a:pPr>
              <a:buFont typeface="Arial" pitchFamily="34" charset="0"/>
              <a:buChar char="•"/>
            </a:pPr>
            <a:r>
              <a:rPr lang="es-MX" sz="2000" dirty="0"/>
              <a:t>32 mil ventanas que recubren la fachada de todo el complejo.</a:t>
            </a:r>
          </a:p>
          <a:p>
            <a:pPr>
              <a:buFont typeface="Arial" pitchFamily="34" charset="0"/>
              <a:buChar char="•"/>
            </a:pPr>
            <a:r>
              <a:rPr lang="es-MX" sz="2000" dirty="0"/>
              <a:t>78 ascensores (39 por torre).</a:t>
            </a:r>
          </a:p>
          <a:p>
            <a:pPr>
              <a:buFont typeface="Arial" pitchFamily="34" charset="0"/>
              <a:buChar char="•"/>
            </a:pPr>
            <a:r>
              <a:rPr lang="es-MX" sz="2000" dirty="0"/>
              <a:t>Superficie total de 395 000 m² (contando ambas torres).</a:t>
            </a:r>
          </a:p>
          <a:p>
            <a:pPr>
              <a:buFont typeface="Arial" pitchFamily="34" charset="0"/>
              <a:buChar char="•"/>
            </a:pPr>
            <a:r>
              <a:rPr lang="es-MX" sz="2000" dirty="0"/>
              <a:t>88 pisos, con un pasadizo elevado en los pisos 41 y 42.</a:t>
            </a:r>
          </a:p>
          <a:p>
            <a:pPr>
              <a:buFont typeface="Arial" pitchFamily="34" charset="0"/>
              <a:buChar char="•"/>
            </a:pPr>
            <a:r>
              <a:rPr lang="es-MX" sz="2000" dirty="0"/>
              <a:t>258 columnas repartidas por todo el complejo.</a:t>
            </a:r>
          </a:p>
          <a:p>
            <a:pPr>
              <a:buFont typeface="Arial" pitchFamily="34" charset="0"/>
              <a:buChar char="•"/>
            </a:pPr>
            <a:r>
              <a:rPr lang="es-MX" sz="2000" dirty="0"/>
              <a:t>Un total de 32 quioscos.</a:t>
            </a:r>
          </a:p>
          <a:p>
            <a:pPr>
              <a:buFont typeface="Arial" pitchFamily="34" charset="0"/>
              <a:buChar char="•"/>
            </a:pPr>
            <a:r>
              <a:rPr lang="es-MX" sz="2000" dirty="0"/>
              <a:t>183 baños repartidos por los dos edificios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332656"/>
            <a:ext cx="6674768" cy="564680"/>
          </a:xfrm>
        </p:spPr>
        <p:txBody>
          <a:bodyPr>
            <a:normAutofit/>
          </a:bodyPr>
          <a:lstStyle/>
          <a:p>
            <a:r>
              <a:rPr lang="es-MX" dirty="0" smtClean="0">
                <a:solidFill>
                  <a:schemeClr val="tx1"/>
                </a:solidFill>
              </a:rPr>
              <a:t>Torre de Cristal, España </a:t>
            </a:r>
            <a:endParaRPr lang="es-MX" dirty="0">
              <a:solidFill>
                <a:schemeClr val="tx1"/>
              </a:solidFill>
            </a:endParaRPr>
          </a:p>
        </p:txBody>
      </p:sp>
      <p:pic>
        <p:nvPicPr>
          <p:cNvPr id="4" name="3 Marcador de contenido" descr="1053-Torre-de-cristal-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084168" y="980728"/>
            <a:ext cx="2698775" cy="5400600"/>
          </a:xfrm>
        </p:spPr>
      </p:pic>
      <p:sp>
        <p:nvSpPr>
          <p:cNvPr id="5" name="4 Rectángulo"/>
          <p:cNvSpPr/>
          <p:nvPr/>
        </p:nvSpPr>
        <p:spPr>
          <a:xfrm>
            <a:off x="899592" y="1124744"/>
            <a:ext cx="4572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MX" sz="2000" dirty="0"/>
              <a:t>Datos del </a:t>
            </a:r>
            <a:r>
              <a:rPr lang="es-MX" sz="2000" dirty="0" smtClean="0"/>
              <a:t>edificio:</a:t>
            </a:r>
            <a:endParaRPr lang="es-MX" sz="2000" baseline="30000" dirty="0"/>
          </a:p>
          <a:p>
            <a:endParaRPr lang="es-MX" sz="2000" dirty="0"/>
          </a:p>
          <a:p>
            <a:pPr>
              <a:buFont typeface="Arial" pitchFamily="34" charset="0"/>
              <a:buChar char="•"/>
            </a:pPr>
            <a:r>
              <a:rPr lang="es-MX" sz="2000" dirty="0"/>
              <a:t>249 m de altura.</a:t>
            </a:r>
          </a:p>
          <a:p>
            <a:pPr>
              <a:buFont typeface="Arial" pitchFamily="34" charset="0"/>
              <a:buChar char="•"/>
            </a:pPr>
            <a:r>
              <a:rPr lang="es-MX" sz="2000" dirty="0"/>
              <a:t>120 800 m2 de superficie total: 76.724 sobre rasante y 44.007 subterráneos.</a:t>
            </a:r>
          </a:p>
          <a:p>
            <a:pPr>
              <a:buFont typeface="Arial" pitchFamily="34" charset="0"/>
              <a:buChar char="•"/>
            </a:pPr>
            <a:r>
              <a:rPr lang="es-MX" sz="2000" dirty="0"/>
              <a:t>50 plantas: 46 pisos de oficinas, 5 técnicas (donde están las máquinas), planta baja, azotea y 6 de aparcamiento.</a:t>
            </a:r>
          </a:p>
          <a:p>
            <a:pPr>
              <a:buFont typeface="Arial" pitchFamily="34" charset="0"/>
              <a:buChar char="•"/>
            </a:pPr>
            <a:r>
              <a:rPr lang="es-MX" sz="2000" dirty="0"/>
              <a:t>1 250 coches de capacidad en el aparcamiento.</a:t>
            </a:r>
          </a:p>
          <a:p>
            <a:pPr>
              <a:buFont typeface="Arial" pitchFamily="34" charset="0"/>
              <a:buChar char="•"/>
            </a:pPr>
            <a:r>
              <a:rPr lang="es-MX" sz="2000" dirty="0"/>
              <a:t>27 ascensores.</a:t>
            </a:r>
          </a:p>
          <a:p>
            <a:pPr>
              <a:buFont typeface="Arial" pitchFamily="34" charset="0"/>
              <a:buChar char="•"/>
            </a:pPr>
            <a:r>
              <a:rPr lang="es-MX" sz="2000" dirty="0"/>
              <a:t>11 metros de altura máxima del vestíbulo de entrada, con planta de piso rectangular que mide 51 por 33 metros.</a:t>
            </a:r>
          </a:p>
          <a:p>
            <a:pPr>
              <a:buFont typeface="Arial" pitchFamily="34" charset="0"/>
              <a:buChar char="•"/>
            </a:pPr>
            <a:r>
              <a:rPr lang="es-MX" sz="2000" dirty="0"/>
              <a:t>Alturas de las grúas: 290 m</a:t>
            </a:r>
            <a:r>
              <a:rPr lang="es-MX" sz="2000" dirty="0" smtClean="0"/>
              <a:t>.</a:t>
            </a:r>
            <a:endParaRPr lang="es-MX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04664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 smtClean="0">
                <a:solidFill>
                  <a:schemeClr val="tx1"/>
                </a:solidFill>
              </a:rPr>
              <a:t>  Torre St. Regis Hotel - México 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4690864" cy="4695800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Altura- 150.1 metros.</a:t>
            </a:r>
          </a:p>
          <a:p>
            <a:r>
              <a:rPr lang="es-MX" dirty="0" smtClean="0"/>
              <a:t>Área total- 125,000 m².</a:t>
            </a:r>
          </a:p>
          <a:p>
            <a:r>
              <a:rPr lang="es-MX" dirty="0" smtClean="0"/>
              <a:t>Espacio de habitaciones- 78,900 m².</a:t>
            </a:r>
          </a:p>
          <a:p>
            <a:r>
              <a:rPr lang="es-MX" dirty="0" smtClean="0"/>
              <a:t>Pisos- 7 niveles subterráneos de estacionamiento en los 40 niveles totales.</a:t>
            </a:r>
          </a:p>
          <a:p>
            <a:r>
              <a:rPr lang="es-MX" dirty="0" smtClean="0"/>
              <a:t>Estructura de concreto reforzado con:</a:t>
            </a:r>
          </a:p>
          <a:p>
            <a:pPr lvl="1"/>
            <a:r>
              <a:rPr lang="es-MX" dirty="0" smtClean="0"/>
              <a:t>31,000 metros cúbicos de concreto</a:t>
            </a:r>
          </a:p>
          <a:p>
            <a:pPr lvl="1"/>
            <a:r>
              <a:rPr lang="es-MX" dirty="0" smtClean="0"/>
              <a:t>12,000 toneladas de acero estructural y de refuerzo</a:t>
            </a:r>
          </a:p>
          <a:p>
            <a:pPr lvl="1"/>
            <a:r>
              <a:rPr lang="es-MX" dirty="0" smtClean="0"/>
              <a:t>65 amortiguadores sísmicos.</a:t>
            </a:r>
          </a:p>
          <a:p>
            <a:endParaRPr lang="es-MX" dirty="0"/>
          </a:p>
        </p:txBody>
      </p:sp>
      <p:pic>
        <p:nvPicPr>
          <p:cNvPr id="12290" name="Picture 2" descr="proyec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1916832"/>
            <a:ext cx="3402377" cy="453650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Museos y Teatros: 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1984: Museo </a:t>
            </a:r>
            <a:r>
              <a:rPr lang="es-MX" dirty="0" err="1" smtClean="0"/>
              <a:t>Mattatuck</a:t>
            </a:r>
            <a:r>
              <a:rPr lang="es-MX" dirty="0" smtClean="0"/>
              <a:t>, en Waterbury, Connecticut </a:t>
            </a:r>
          </a:p>
          <a:p>
            <a:r>
              <a:rPr lang="es-MX" dirty="0" smtClean="0"/>
              <a:t>1987: Centro de Artes de Charlotte, en Charlotte, Carolina del Norte.</a:t>
            </a:r>
          </a:p>
          <a:p>
            <a:r>
              <a:rPr lang="es-MX" dirty="0" smtClean="0"/>
              <a:t> 1987-1990: Torre Carnegie Hall, en Nueva York, Nueva York 1991: Centro de Artes Ohio, en Cincinnati, Ohio</a:t>
            </a:r>
            <a:br>
              <a:rPr lang="es-MX" dirty="0" smtClean="0"/>
            </a:br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253</TotalTime>
  <Words>498</Words>
  <Application>Microsoft Office PowerPoint</Application>
  <PresentationFormat>Presentación en pantalla (4:3)</PresentationFormat>
  <Paragraphs>61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Mirador</vt:lpstr>
      <vt:lpstr>Diapositiva 1</vt:lpstr>
      <vt:lpstr>Diapositiva 2</vt:lpstr>
      <vt:lpstr>Diapositiva 3</vt:lpstr>
      <vt:lpstr>Diapositiva 4</vt:lpstr>
      <vt:lpstr>OBRAS</vt:lpstr>
      <vt:lpstr> Las Torres Petronas, en Kuala Lumpur, Malasia </vt:lpstr>
      <vt:lpstr>Torre de Cristal, España </vt:lpstr>
      <vt:lpstr>  Torre St. Regis Hotel - México </vt:lpstr>
      <vt:lpstr>Museos y Teatros: </vt:lpstr>
      <vt:lpstr>Otros Trabajos Importantes: </vt:lpstr>
      <vt:lpstr>Premios: </vt:lpstr>
      <vt:lpstr>Diapositiva 12</vt:lpstr>
      <vt:lpstr>Diapositiva 13</vt:lpstr>
      <vt:lpstr>FUENTE: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ARQ.CÉSAR PELLI</dc:title>
  <dc:creator>Usuario</dc:creator>
  <cp:lastModifiedBy>Usuario</cp:lastModifiedBy>
  <cp:revision>25</cp:revision>
  <dcterms:created xsi:type="dcterms:W3CDTF">2017-07-25T03:10:00Z</dcterms:created>
  <dcterms:modified xsi:type="dcterms:W3CDTF">2017-08-03T16:53:39Z</dcterms:modified>
</cp:coreProperties>
</file>