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12FB-C76D-4A46-B2F9-592E3BEE7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A225B-6605-4994-93E1-6BA9C1142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2C03-F01D-4B3E-9F2A-0E0C48EE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ADB9-F012-434E-90C1-4B4921C6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E82D-69F3-4593-BDC7-16968645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04FB-12D5-42D1-840E-B1DC4ED5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7EECD-1602-4583-BFA3-C99A5D99F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CD73-61C8-4022-8688-16DE9EE3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7F66-A4C1-403D-A9C7-40390CA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A701-760E-49CD-A9A7-08BD93F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C7D46-CCC5-4D6F-8EB3-9F1F2B5D6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5667B-7550-4F02-A629-7B6421B7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F45A-5703-4B55-9EA1-D97F40C0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5D04-50A3-458E-B59D-E7C5C139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E762-9496-4CDB-932C-45B12299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59DA-D954-43C3-9819-B6B9C54E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1278-1E96-4D8E-861D-010DB921A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F352-4990-4F71-BACF-81DDEFD9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59CB-E92E-4DD3-906F-9605B675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9BF6-B25E-4A00-BFB1-62BB8F7E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70A5-49A2-460A-B308-954CC457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B3C3-D463-458E-AE4F-EFEF882A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4B1E-A111-4C42-8F5A-439F42B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0A5B-0E18-4DB8-8CD6-DDF08D2B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E7BC-F3EE-4B07-B5DB-3C82C0F3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0A1C-D1D8-4F3F-8342-173B7090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4892-56B5-417D-83A0-D9D09B6BF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97BE1-FEA2-48E0-81E2-FA9183498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F5F2F-6B29-422C-AC1A-0E91207D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8A42-3074-486E-8D8B-B792FE48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E296-41C5-4011-A7BE-41B7C434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1A9C-68BC-49BD-B572-B7F762DA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C7FB-E912-41C9-B54C-AB8FCA3E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D5A7A-1E07-4066-A428-B3284ED1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7CC1C-A95F-4BDB-B566-3C2505F73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04FE4-8019-4EE0-A7B9-93E0EF590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857CE-EEF7-4C21-878B-07562DE5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DA85F-F52D-4694-B434-C5937FE8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7C53B-7ED6-4E35-8954-EAC2BF97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6BA6-515D-40A5-9BC7-0D6C182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1A7BB-7055-4EEE-9B26-0E34C424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78DC1-4D91-4E08-A65F-617E3F59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D4B9C-4A62-4AFD-B3A4-9F03F304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5C8F5-17C8-4870-875E-1A4B390E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8AE54-A96B-46B9-A74B-BD8AE813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7B7D5-E3A0-4627-A5DD-50616009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3AE6-73E3-4431-9888-908CDEC0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81DF-BD9B-4B29-BD57-7AED6336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D0D0-9780-426B-9A9E-495881A9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3288-0CC2-467D-81DF-0B9AA508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C22F0-DAEF-4042-A863-B3E033BD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F6D8D-DB3E-4916-B08E-2770DA95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EA3E-D983-4639-B45D-F961917C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12545-659B-4B78-AF0C-F93A80D78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1510-AE6F-43DA-B9EF-755286518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2ED3-4027-4B83-885F-AFE39B1F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299E-C2CB-4877-90E9-2886590A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056B0-2DC0-41DD-89D4-963CCA80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9EBD4-EC99-4F93-AE65-9BB9DCC5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6E47F-02F4-4ADA-A370-7CBF31B4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6830-AA7F-48D1-AB7A-5CD249FAF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6B42-B5F0-4246-89CF-12225B4F4BA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53AD-869E-4EF8-BCBA-FE91C567D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978B-B9AB-496A-A98A-0C54529F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2532-C9E4-451B-BB40-EAE42534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2C7-9F8C-44A4-94C1-350C3CA5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87107"/>
            <a:ext cx="10515600" cy="1325563"/>
          </a:xfrm>
        </p:spPr>
        <p:txBody>
          <a:bodyPr/>
          <a:lstStyle/>
          <a:p>
            <a:r>
              <a:rPr lang="en-US" dirty="0"/>
              <a:t>Lockerbie 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A87FF-94D8-43A7-BD98-F88CF7F88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27658"/>
              </p:ext>
            </p:extLst>
          </p:nvPr>
        </p:nvGraphicFramePr>
        <p:xfrm>
          <a:off x="838200" y="1412670"/>
          <a:ext cx="6255774" cy="5268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632">
                  <a:extLst>
                    <a:ext uri="{9D8B030D-6E8A-4147-A177-3AD203B41FA5}">
                      <a16:colId xmlns:a16="http://schemas.microsoft.com/office/drawing/2014/main" val="73743024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101106995"/>
                    </a:ext>
                  </a:extLst>
                </a:gridCol>
                <a:gridCol w="1268361">
                  <a:extLst>
                    <a:ext uri="{9D8B030D-6E8A-4147-A177-3AD203B41FA5}">
                      <a16:colId xmlns:a16="http://schemas.microsoft.com/office/drawing/2014/main" val="486004556"/>
                    </a:ext>
                  </a:extLst>
                </a:gridCol>
                <a:gridCol w="1224116">
                  <a:extLst>
                    <a:ext uri="{9D8B030D-6E8A-4147-A177-3AD203B41FA5}">
                      <a16:colId xmlns:a16="http://schemas.microsoft.com/office/drawing/2014/main" val="1388760332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3149679963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3475426956"/>
                    </a:ext>
                  </a:extLst>
                </a:gridCol>
              </a:tblGrid>
              <a:tr h="93695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Incumbent Vote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Disposable Income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Disposable Income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Year Better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0361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576173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775129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1713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571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211057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2635853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44.70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891203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14555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648377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15348"/>
                  </a:ext>
                </a:extLst>
              </a:tr>
              <a:tr h="393763"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54.74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955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0E07D5-A270-40BF-8105-0CEF12EE2C51}"/>
              </a:ext>
            </a:extLst>
          </p:cNvPr>
          <p:cNvSpPr txBox="1"/>
          <p:nvPr/>
        </p:nvSpPr>
        <p:spPr>
          <a:xfrm>
            <a:off x="7536426" y="1710814"/>
            <a:ext cx="3731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Dependent Variable</a:t>
            </a:r>
            <a:r>
              <a:rPr lang="en-US" sz="2400" dirty="0"/>
              <a:t>: Incumbent Vote</a:t>
            </a:r>
          </a:p>
          <a:p>
            <a:pPr fontAlgn="t"/>
            <a:r>
              <a:rPr lang="en-US" sz="2400" b="1" dirty="0"/>
              <a:t>Independent Variables: </a:t>
            </a:r>
            <a:r>
              <a:rPr lang="en-US" sz="2400" dirty="0"/>
              <a:t>Disposable Income 1, Disposable Income 2, Next Year Better and Tenure</a:t>
            </a:r>
          </a:p>
          <a:p>
            <a:pPr fontAlgn="t"/>
            <a:r>
              <a:rPr lang="en-US" sz="2400" b="1" dirty="0"/>
              <a:t>n=11,</a:t>
            </a:r>
          </a:p>
          <a:p>
            <a:pPr fontAlgn="t"/>
            <a:r>
              <a:rPr lang="en-US" sz="2400" b="1" dirty="0"/>
              <a:t>Data Rang:</a:t>
            </a:r>
            <a:r>
              <a:rPr lang="en-US" sz="2400" dirty="0"/>
              <a:t> 1956-1996</a:t>
            </a:r>
            <a:endParaRPr lang="en-US" sz="2400" b="1" dirty="0"/>
          </a:p>
          <a:p>
            <a:pPr fontAlgn="t"/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738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39004A-E44F-4ADA-B35F-10CEBA26D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48705"/>
              </p:ext>
            </p:extLst>
          </p:nvPr>
        </p:nvGraphicFramePr>
        <p:xfrm>
          <a:off x="634180" y="1438992"/>
          <a:ext cx="10277168" cy="52768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3049">
                  <a:extLst>
                    <a:ext uri="{9D8B030D-6E8A-4147-A177-3AD203B41FA5}">
                      <a16:colId xmlns:a16="http://schemas.microsoft.com/office/drawing/2014/main" val="684990186"/>
                    </a:ext>
                  </a:extLst>
                </a:gridCol>
                <a:gridCol w="1381903">
                  <a:extLst>
                    <a:ext uri="{9D8B030D-6E8A-4147-A177-3AD203B41FA5}">
                      <a16:colId xmlns:a16="http://schemas.microsoft.com/office/drawing/2014/main" val="588668999"/>
                    </a:ext>
                  </a:extLst>
                </a:gridCol>
                <a:gridCol w="1295532">
                  <a:extLst>
                    <a:ext uri="{9D8B030D-6E8A-4147-A177-3AD203B41FA5}">
                      <a16:colId xmlns:a16="http://schemas.microsoft.com/office/drawing/2014/main" val="1243925753"/>
                    </a:ext>
                  </a:extLst>
                </a:gridCol>
                <a:gridCol w="1425087">
                  <a:extLst>
                    <a:ext uri="{9D8B030D-6E8A-4147-A177-3AD203B41FA5}">
                      <a16:colId xmlns:a16="http://schemas.microsoft.com/office/drawing/2014/main" val="199313357"/>
                    </a:ext>
                  </a:extLst>
                </a:gridCol>
                <a:gridCol w="4641597">
                  <a:extLst>
                    <a:ext uri="{9D8B030D-6E8A-4147-A177-3AD203B41FA5}">
                      <a16:colId xmlns:a16="http://schemas.microsoft.com/office/drawing/2014/main" val="2532367992"/>
                    </a:ext>
                  </a:extLst>
                </a:gridCol>
              </a:tblGrid>
              <a:tr h="41327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Number in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R-Square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C(p)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MSE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Variables in Model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15740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0.5438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52.2201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18.14817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NYB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609954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0.3875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72.5107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24.36627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Tenure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659993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0.2936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84.6908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28.09889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DI1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030236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0.1417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104.4172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34.14409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DI2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993829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0.9418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2.5610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2.60674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NYB Tenure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699412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0.7257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30.6068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12.27578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DI1 Tenure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06079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0.6921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34.9709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13.78035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DI2 NYB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722392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0.5471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53.7865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20.26717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DI1 NYB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629470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0.4161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70.7863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26.12803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DI1 DI2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30189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0.3879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74.4590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27.39421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DI2 Tenure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606828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0.9527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3.1391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2.41887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DI1 NYB Tenure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79773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0.9420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4.5298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2.96684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DI2 NYB Tenure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89280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0.7332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31.6280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13.64379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DI1 DI2 Tenure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741378"/>
                  </a:ext>
                </a:extLst>
              </a:tr>
              <a:tr h="2372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0.6928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36.8701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15.70925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DI1 DI2 NYB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48769"/>
                  </a:ext>
                </a:extLst>
              </a:tr>
              <a:tr h="41327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0.9538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5.0000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2.75807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DI1 DI2 NYB Tenure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071" marR="32071" marT="32071" marB="32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85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BCD87B8-559C-4C45-A56A-C7C2709D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87107"/>
            <a:ext cx="10515600" cy="1325563"/>
          </a:xfrm>
        </p:spPr>
        <p:txBody>
          <a:bodyPr/>
          <a:lstStyle/>
          <a:p>
            <a:r>
              <a:rPr lang="en-US" dirty="0"/>
              <a:t>Lockerbie Data 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D2D6A-B660-44D2-BC6B-592CE4B354E3}"/>
              </a:ext>
            </a:extLst>
          </p:cNvPr>
          <p:cNvSpPr/>
          <p:nvPr/>
        </p:nvSpPr>
        <p:spPr>
          <a:xfrm>
            <a:off x="530941" y="1056499"/>
            <a:ext cx="6644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possible regressions for IV to DI1 DI2 NYB Tenure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14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0779-BBFD-41F7-92C1-9E33AFAA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3" y="1176695"/>
            <a:ext cx="11225981" cy="5401085"/>
          </a:xfrm>
        </p:spPr>
        <p:txBody>
          <a:bodyPr>
            <a:normAutofit/>
          </a:bodyPr>
          <a:lstStyle/>
          <a:p>
            <a:r>
              <a:rPr lang="en-US" b="1" dirty="0"/>
              <a:t>Modeling: Backward selection and stepwise selection</a:t>
            </a:r>
          </a:p>
          <a:p>
            <a:pPr marL="176213" indent="60325">
              <a:buNone/>
            </a:pPr>
            <a:r>
              <a:rPr lang="en-US" dirty="0"/>
              <a:t>Results indicate that a simplified model is preferred:</a:t>
            </a:r>
          </a:p>
          <a:p>
            <a:pPr marL="0" indent="236538">
              <a:buNone/>
            </a:pPr>
            <a:r>
              <a:rPr lang="en-US" dirty="0">
                <a:solidFill>
                  <a:srgbClr val="FF0000"/>
                </a:solidFill>
              </a:rPr>
              <a:t>Incumbent </a:t>
            </a:r>
            <a:r>
              <a:rPr lang="en-US" dirty="0" err="1">
                <a:solidFill>
                  <a:srgbClr val="FF0000"/>
                </a:solidFill>
              </a:rPr>
              <a:t>Vote_hat</a:t>
            </a:r>
            <a:r>
              <a:rPr lang="en-US" dirty="0">
                <a:solidFill>
                  <a:srgbClr val="FF0000"/>
                </a:solidFill>
              </a:rPr>
              <a:t>=16.64592 + 1.30288 Next Year Better-1.37258Tenure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endParaRPr lang="en-US" sz="700" dirty="0"/>
          </a:p>
          <a:p>
            <a:r>
              <a:rPr lang="en-US" b="1" dirty="0"/>
              <a:t>Diagnostics:</a:t>
            </a:r>
          </a:p>
          <a:p>
            <a:pPr marL="0" indent="236538">
              <a:buNone/>
            </a:pPr>
            <a:r>
              <a:rPr lang="en-US" sz="2400" dirty="0"/>
              <a:t>Shapiro-Wilk Test indicates that the data is normally distributed.</a:t>
            </a:r>
          </a:p>
          <a:p>
            <a:pPr marL="0" indent="236538">
              <a:buNone/>
            </a:pPr>
            <a:r>
              <a:rPr lang="en-US" sz="2400" dirty="0"/>
              <a:t>VIF and condition index indicate no multicollinearity problem.</a:t>
            </a:r>
          </a:p>
          <a:p>
            <a:pPr marL="0" indent="236538">
              <a:buNone/>
            </a:pPr>
            <a:r>
              <a:rPr lang="en-US" sz="2400" dirty="0"/>
              <a:t>Durbin-Watson D shows no autocorrelation.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B4EEC-0DDA-408D-AC20-6F41DA812F1B}"/>
              </a:ext>
            </a:extLst>
          </p:cNvPr>
          <p:cNvSpPr txBox="1">
            <a:spLocks/>
          </p:cNvSpPr>
          <p:nvPr/>
        </p:nvSpPr>
        <p:spPr>
          <a:xfrm>
            <a:off x="395748" y="87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Lockerbie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33036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8C2E-C456-4863-B4E0-6B1F17F5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279935"/>
            <a:ext cx="11560278" cy="544533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Outlier and influential points</a:t>
            </a:r>
          </a:p>
          <a:p>
            <a:pPr marL="0" indent="236538">
              <a:buNone/>
            </a:pPr>
            <a:r>
              <a:rPr lang="en-US" dirty="0"/>
              <a:t>Observation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are possible outliers based on Hat </a:t>
            </a:r>
            <a:r>
              <a:rPr lang="en-US" dirty="0" err="1"/>
              <a:t>Diag</a:t>
            </a:r>
            <a:r>
              <a:rPr lang="en-US" dirty="0"/>
              <a:t> H.</a:t>
            </a:r>
          </a:p>
          <a:p>
            <a:pPr marL="0" indent="236538">
              <a:buNone/>
            </a:pPr>
            <a:r>
              <a:rPr lang="en-US" dirty="0"/>
              <a:t>Observation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is a possible outlier based on </a:t>
            </a:r>
            <a:r>
              <a:rPr lang="en-US" dirty="0" err="1"/>
              <a:t>RStudent</a:t>
            </a:r>
            <a:r>
              <a:rPr lang="en-US" dirty="0"/>
              <a:t>.</a:t>
            </a:r>
          </a:p>
          <a:p>
            <a:pPr marL="0" indent="236538">
              <a:buNone/>
            </a:pPr>
            <a:r>
              <a:rPr lang="en-US" dirty="0"/>
              <a:t>According to the DFFITS, observation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are influential points.</a:t>
            </a:r>
          </a:p>
          <a:p>
            <a:pPr marL="0" indent="236538">
              <a:buNone/>
            </a:pPr>
            <a:r>
              <a:rPr lang="en-US" dirty="0"/>
              <a:t>DFBETAS suggests no influential points.</a:t>
            </a:r>
          </a:p>
          <a:p>
            <a:pPr marL="0" indent="236538">
              <a:buNone/>
            </a:pPr>
            <a:r>
              <a:rPr lang="en-US" dirty="0"/>
              <a:t>Cook’s distant suggests observation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is an influential point.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Prediction</a:t>
            </a:r>
          </a:p>
          <a:p>
            <a:pPr marL="0" indent="236538">
              <a:buNone/>
            </a:pPr>
            <a:r>
              <a:rPr lang="en-US" dirty="0"/>
              <a:t>Take out data points from the dataset to test prediction</a:t>
            </a:r>
          </a:p>
          <a:p>
            <a:pPr marL="0" indent="0">
              <a:buNone/>
            </a:pPr>
            <a:r>
              <a:rPr lang="en-US" sz="2400" dirty="0"/>
              <a:t>Obs</a:t>
            </a:r>
            <a:r>
              <a:rPr lang="en-US" sz="2400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 1988  Actual IV=</a:t>
            </a:r>
            <a:r>
              <a:rPr lang="en-US" sz="2400" dirty="0">
                <a:solidFill>
                  <a:srgbClr val="FF0000"/>
                </a:solidFill>
              </a:rPr>
              <a:t>53.90</a:t>
            </a:r>
            <a:r>
              <a:rPr lang="en-US" sz="2400" dirty="0"/>
              <a:t>, Predicted IV=</a:t>
            </a:r>
            <a:r>
              <a:rPr lang="en-US" sz="2400" dirty="0">
                <a:solidFill>
                  <a:srgbClr val="FF0000"/>
                </a:solidFill>
              </a:rPr>
              <a:t>52.8345</a:t>
            </a:r>
            <a:r>
              <a:rPr lang="en-US" sz="2400" dirty="0"/>
              <a:t>, 95% CI predicted </a:t>
            </a:r>
            <a:r>
              <a:rPr lang="en-US" sz="2400" dirty="0">
                <a:solidFill>
                  <a:srgbClr val="FF0000"/>
                </a:solidFill>
              </a:rPr>
              <a:t>(48.4998, 57.1693)</a:t>
            </a:r>
          </a:p>
          <a:p>
            <a:pPr marL="0" indent="0">
              <a:buNone/>
            </a:pPr>
            <a:r>
              <a:rPr lang="en-US" sz="2400" dirty="0"/>
              <a:t>Obs</a:t>
            </a:r>
            <a:r>
              <a:rPr lang="en-US" sz="2400" dirty="0">
                <a:solidFill>
                  <a:srgbClr val="FF0000"/>
                </a:solidFill>
              </a:rPr>
              <a:t>11</a:t>
            </a:r>
            <a:r>
              <a:rPr lang="en-US" sz="2400" dirty="0"/>
              <a:t>, 1996 Actual IV=</a:t>
            </a:r>
            <a:r>
              <a:rPr lang="en-US" sz="2400" dirty="0">
                <a:solidFill>
                  <a:srgbClr val="FF0000"/>
                </a:solidFill>
              </a:rPr>
              <a:t>54.74</a:t>
            </a:r>
            <a:r>
              <a:rPr lang="en-US" sz="2400" dirty="0"/>
              <a:t>, Predicted IV=</a:t>
            </a:r>
            <a:r>
              <a:rPr lang="en-US" sz="2400" dirty="0">
                <a:solidFill>
                  <a:srgbClr val="FF0000"/>
                </a:solidFill>
              </a:rPr>
              <a:t>58.1838</a:t>
            </a:r>
            <a:r>
              <a:rPr lang="en-US" sz="2400" dirty="0"/>
              <a:t>, 95% CI predicted </a:t>
            </a:r>
            <a:r>
              <a:rPr lang="en-US" sz="2400" dirty="0">
                <a:solidFill>
                  <a:srgbClr val="FF0000"/>
                </a:solidFill>
              </a:rPr>
              <a:t>(54.9618, 61.4057)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57DC94-6321-4DB3-872C-84D94937A035}"/>
              </a:ext>
            </a:extLst>
          </p:cNvPr>
          <p:cNvSpPr txBox="1">
            <a:spLocks/>
          </p:cNvSpPr>
          <p:nvPr/>
        </p:nvSpPr>
        <p:spPr>
          <a:xfrm>
            <a:off x="395748" y="87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Lockerbie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53093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401</Words>
  <Application>Microsoft Office PowerPoint</Application>
  <PresentationFormat>Widescreen</PresentationFormat>
  <Paragraphs>183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Lockerbie Data Description</vt:lpstr>
      <vt:lpstr>Lockerbie Data Description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Lockerbie Data Description</dc:title>
  <dc:creator>Chuqi Guo</dc:creator>
  <cp:lastModifiedBy>Chuqi Guo</cp:lastModifiedBy>
  <cp:revision>11</cp:revision>
  <dcterms:created xsi:type="dcterms:W3CDTF">2017-10-29T15:14:12Z</dcterms:created>
  <dcterms:modified xsi:type="dcterms:W3CDTF">2017-10-29T17:34:46Z</dcterms:modified>
</cp:coreProperties>
</file>