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D74B40-B3BC-48C9-8CE6-5DD86B98C97D}"/>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Campbell Model</a:t>
            </a:r>
          </a:p>
        </p:txBody>
      </p:sp>
      <p:sp>
        <p:nvSpPr>
          <p:cNvPr id="9" name="Content Placeholder 2">
            <a:extLst>
              <a:ext uri="{FF2B5EF4-FFF2-40B4-BE49-F238E27FC236}">
                <a16:creationId xmlns:a16="http://schemas.microsoft.com/office/drawing/2014/main" id="{CA6104BA-F584-4122-BFE4-B4DCD3511744}"/>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The model includes Incumbent Vote as function of two predictors: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September Trial Heat: Percentage of support for the </a:t>
            </a:r>
            <a:r>
              <a:rPr lang="en-US" sz="2000" dirty="0" err="1">
                <a:latin typeface="Arial" panose="020B0604020202020204" pitchFamily="34" charset="0"/>
                <a:cs typeface="Arial" panose="020B0604020202020204" pitchFamily="34" charset="0"/>
              </a:rPr>
              <a:t>inparty</a:t>
            </a:r>
            <a:r>
              <a:rPr lang="en-US" sz="2000" dirty="0">
                <a:latin typeface="Arial" panose="020B0604020202020204" pitchFamily="34" charset="0"/>
                <a:cs typeface="Arial" panose="020B0604020202020204" pitchFamily="34" charset="0"/>
              </a:rPr>
              <a:t> candidate in the preference poll conducted by Gallop in early September of the election year.</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GDP growth Rate: The second-quarter rate of growth in GDP.</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Dataset ranges from the year 1948 – 1996</a:t>
            </a:r>
          </a:p>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23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24C4-08E5-464B-8FA7-CBEA5FF5E893}"/>
              </a:ext>
            </a:extLst>
          </p:cNvPr>
          <p:cNvSpPr>
            <a:spLocks noGrp="1"/>
          </p:cNvSpPr>
          <p:nvPr>
            <p:ph type="title"/>
          </p:nvPr>
        </p:nvSpPr>
        <p:spPr/>
        <p:txBody>
          <a:bodyPr/>
          <a:lstStyle/>
          <a:p>
            <a:r>
              <a:rPr lang="en-IN" dirty="0"/>
              <a:t>Dataset for Campbell</a:t>
            </a:r>
          </a:p>
        </p:txBody>
      </p:sp>
      <p:graphicFrame>
        <p:nvGraphicFramePr>
          <p:cNvPr id="4" name="Content Placeholder 3">
            <a:extLst>
              <a:ext uri="{FF2B5EF4-FFF2-40B4-BE49-F238E27FC236}">
                <a16:creationId xmlns:a16="http://schemas.microsoft.com/office/drawing/2014/main" id="{55B0FDEE-E7AF-43A4-80B3-20668B938C08}"/>
              </a:ext>
            </a:extLst>
          </p:cNvPr>
          <p:cNvGraphicFramePr>
            <a:graphicFrameLocks noGrp="1"/>
          </p:cNvGraphicFramePr>
          <p:nvPr>
            <p:ph idx="1"/>
            <p:extLst>
              <p:ext uri="{D42A27DB-BD31-4B8C-83A1-F6EECF244321}">
                <p14:modId xmlns:p14="http://schemas.microsoft.com/office/powerpoint/2010/main" val="3240660395"/>
              </p:ext>
            </p:extLst>
          </p:nvPr>
        </p:nvGraphicFramePr>
        <p:xfrm>
          <a:off x="1905000" y="1676400"/>
          <a:ext cx="5181600" cy="440055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2490323543"/>
                    </a:ext>
                  </a:extLst>
                </a:gridCol>
                <a:gridCol w="1295400">
                  <a:extLst>
                    <a:ext uri="{9D8B030D-6E8A-4147-A177-3AD203B41FA5}">
                      <a16:colId xmlns:a16="http://schemas.microsoft.com/office/drawing/2014/main" val="1758712402"/>
                    </a:ext>
                  </a:extLst>
                </a:gridCol>
                <a:gridCol w="1295400">
                  <a:extLst>
                    <a:ext uri="{9D8B030D-6E8A-4147-A177-3AD203B41FA5}">
                      <a16:colId xmlns:a16="http://schemas.microsoft.com/office/drawing/2014/main" val="908701692"/>
                    </a:ext>
                  </a:extLst>
                </a:gridCol>
                <a:gridCol w="1295400">
                  <a:extLst>
                    <a:ext uri="{9D8B030D-6E8A-4147-A177-3AD203B41FA5}">
                      <a16:colId xmlns:a16="http://schemas.microsoft.com/office/drawing/2014/main" val="2839382663"/>
                    </a:ext>
                  </a:extLst>
                </a:gridCol>
              </a:tblGrid>
              <a:tr h="251449">
                <a:tc>
                  <a:txBody>
                    <a:bodyPr/>
                    <a:lstStyle/>
                    <a:p>
                      <a:pPr algn="l" fontAlgn="b"/>
                      <a:r>
                        <a:rPr lang="en-IN" sz="2000" u="none" strike="noStrike">
                          <a:effectLst/>
                          <a:latin typeface="Times New Roman" panose="02020603050405020304" pitchFamily="18" charset="0"/>
                          <a:cs typeface="Times New Roman" panose="02020603050405020304" pitchFamily="18" charset="0"/>
                        </a:rPr>
                        <a:t>Year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IncVote</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SepTr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GDPGrR</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48449883"/>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52.32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45.61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0.91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77581104"/>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1952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44.59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42.11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0.27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54250774"/>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1956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57.75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55.91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0.64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00277257"/>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49.92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50.54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-0.26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664571"/>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1964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61.34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69.15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0.81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31091396"/>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1968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49.6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41.89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1.63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46784158"/>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1972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61.79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62.89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1.73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10405172"/>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1976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48.95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1.17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597130051"/>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44.7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48.72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-2.43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42629423"/>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1984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59.17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60.22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1.79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13493610"/>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1988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53.9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54.44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0.79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840778754"/>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1992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46.55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41.94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0.35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27337005"/>
                  </a:ext>
                </a:extLst>
              </a:tr>
              <a:tr h="251449">
                <a:tc>
                  <a:txBody>
                    <a:bodyPr/>
                    <a:lstStyle/>
                    <a:p>
                      <a:pPr algn="r" fontAlgn="b"/>
                      <a:r>
                        <a:rPr lang="en-IN" sz="2000" u="none" strike="noStrike">
                          <a:effectLst/>
                          <a:latin typeface="Times New Roman" panose="02020603050405020304" pitchFamily="18" charset="0"/>
                          <a:cs typeface="Times New Roman" panose="02020603050405020304" pitchFamily="18" charset="0"/>
                        </a:rPr>
                        <a:t>1996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54.74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a:effectLst/>
                          <a:latin typeface="Times New Roman" panose="02020603050405020304" pitchFamily="18" charset="0"/>
                          <a:cs typeface="Times New Roman" panose="02020603050405020304" pitchFamily="18" charset="0"/>
                        </a:rPr>
                        <a:t>60.67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2000" u="none" strike="noStrike" dirty="0">
                          <a:effectLst/>
                          <a:latin typeface="Times New Roman" panose="02020603050405020304" pitchFamily="18" charset="0"/>
                          <a:cs typeface="Times New Roman" panose="02020603050405020304" pitchFamily="18" charset="0"/>
                        </a:rPr>
                        <a:t>1.04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23240751"/>
                  </a:ext>
                </a:extLst>
              </a:tr>
            </a:tbl>
          </a:graphicData>
        </a:graphic>
      </p:graphicFrame>
    </p:spTree>
    <p:extLst>
      <p:ext uri="{BB962C8B-B14F-4D97-AF65-F5344CB8AC3E}">
        <p14:creationId xmlns:p14="http://schemas.microsoft.com/office/powerpoint/2010/main" val="120565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5DC9-314E-4D2A-BB55-D80E50804D6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Modeling</a:t>
            </a:r>
            <a:endParaRPr lang="en-IN" dirty="0"/>
          </a:p>
        </p:txBody>
      </p:sp>
      <p:sp>
        <p:nvSpPr>
          <p:cNvPr id="3" name="Content Placeholder 2">
            <a:extLst>
              <a:ext uri="{FF2B5EF4-FFF2-40B4-BE49-F238E27FC236}">
                <a16:creationId xmlns:a16="http://schemas.microsoft.com/office/drawing/2014/main" id="{2B284D30-3EE2-42FF-A322-D9E010873F88}"/>
              </a:ext>
            </a:extLst>
          </p:cNvPr>
          <p:cNvSpPr>
            <a:spLocks noGrp="1"/>
          </p:cNvSpPr>
          <p:nvPr>
            <p:ph idx="1"/>
          </p:nvPr>
        </p:nvSpPr>
        <p:spPr/>
        <p:txBody>
          <a:bodyPr/>
          <a:lstStyle/>
          <a:p>
            <a:pPr marL="0" lvl="0" indent="0">
              <a:buNone/>
            </a:pPr>
            <a:r>
              <a:rPr lang="en-US" sz="2000" dirty="0">
                <a:solidFill>
                  <a:prstClr val="black"/>
                </a:solidFill>
                <a:latin typeface="Arial" panose="020B0604020202020204" pitchFamily="34" charset="0"/>
                <a:cs typeface="Arial" panose="020B0604020202020204" pitchFamily="34" charset="0"/>
              </a:rPr>
              <a:t>Modeling:</a:t>
            </a:r>
          </a:p>
          <a:p>
            <a:pPr lvl="0"/>
            <a:r>
              <a:rPr lang="en-US" sz="2000" dirty="0">
                <a:solidFill>
                  <a:prstClr val="black"/>
                </a:solidFill>
                <a:latin typeface="Arial" panose="020B0604020202020204" pitchFamily="34" charset="0"/>
                <a:cs typeface="Arial" panose="020B0604020202020204" pitchFamily="34" charset="0"/>
              </a:rPr>
              <a:t>Backwards &amp; stepwise: Full model </a:t>
            </a:r>
          </a:p>
          <a:p>
            <a:pPr lvl="0"/>
            <a:r>
              <a:rPr lang="en-US" sz="2000" dirty="0">
                <a:solidFill>
                  <a:prstClr val="black"/>
                </a:solidFill>
                <a:latin typeface="Arial" panose="020B0604020202020204" pitchFamily="34" charset="0"/>
                <a:cs typeface="Arial" panose="020B0604020202020204" pitchFamily="34" charset="0"/>
              </a:rPr>
              <a:t>All possible models regression: Full model (Chosen Model)</a:t>
            </a:r>
          </a:p>
          <a:p>
            <a:endParaRPr lang="en-IN" dirty="0"/>
          </a:p>
        </p:txBody>
      </p:sp>
      <p:graphicFrame>
        <p:nvGraphicFramePr>
          <p:cNvPr id="6" name="Table 5">
            <a:extLst>
              <a:ext uri="{FF2B5EF4-FFF2-40B4-BE49-F238E27FC236}">
                <a16:creationId xmlns:a16="http://schemas.microsoft.com/office/drawing/2014/main" id="{47238AC7-AFBF-4678-AC8F-DF33C51A62A1}"/>
              </a:ext>
            </a:extLst>
          </p:cNvPr>
          <p:cNvGraphicFramePr>
            <a:graphicFrameLocks noGrp="1"/>
          </p:cNvGraphicFramePr>
          <p:nvPr>
            <p:extLst>
              <p:ext uri="{D42A27DB-BD31-4B8C-83A1-F6EECF244321}">
                <p14:modId xmlns:p14="http://schemas.microsoft.com/office/powerpoint/2010/main" val="2198273243"/>
              </p:ext>
            </p:extLst>
          </p:nvPr>
        </p:nvGraphicFramePr>
        <p:xfrm>
          <a:off x="762000" y="2895600"/>
          <a:ext cx="6934200" cy="2721864"/>
        </p:xfrm>
        <a:graphic>
          <a:graphicData uri="http://schemas.openxmlformats.org/drawingml/2006/table">
            <a:tbl>
              <a:tblPr/>
              <a:tblGrid>
                <a:gridCol w="1295400">
                  <a:extLst>
                    <a:ext uri="{9D8B030D-6E8A-4147-A177-3AD203B41FA5}">
                      <a16:colId xmlns:a16="http://schemas.microsoft.com/office/drawing/2014/main" val="3003957866"/>
                    </a:ext>
                  </a:extLst>
                </a:gridCol>
                <a:gridCol w="937002">
                  <a:extLst>
                    <a:ext uri="{9D8B030D-6E8A-4147-A177-3AD203B41FA5}">
                      <a16:colId xmlns:a16="http://schemas.microsoft.com/office/drawing/2014/main" val="430283836"/>
                    </a:ext>
                  </a:extLst>
                </a:gridCol>
                <a:gridCol w="1196598">
                  <a:extLst>
                    <a:ext uri="{9D8B030D-6E8A-4147-A177-3AD203B41FA5}">
                      <a16:colId xmlns:a16="http://schemas.microsoft.com/office/drawing/2014/main" val="2422563583"/>
                    </a:ext>
                  </a:extLst>
                </a:gridCol>
                <a:gridCol w="838200">
                  <a:extLst>
                    <a:ext uri="{9D8B030D-6E8A-4147-A177-3AD203B41FA5}">
                      <a16:colId xmlns:a16="http://schemas.microsoft.com/office/drawing/2014/main" val="2738340811"/>
                    </a:ext>
                  </a:extLst>
                </a:gridCol>
                <a:gridCol w="914400">
                  <a:extLst>
                    <a:ext uri="{9D8B030D-6E8A-4147-A177-3AD203B41FA5}">
                      <a16:colId xmlns:a16="http://schemas.microsoft.com/office/drawing/2014/main" val="1633470011"/>
                    </a:ext>
                  </a:extLst>
                </a:gridCol>
                <a:gridCol w="1752600">
                  <a:extLst>
                    <a:ext uri="{9D8B030D-6E8A-4147-A177-3AD203B41FA5}">
                      <a16:colId xmlns:a16="http://schemas.microsoft.com/office/drawing/2014/main" val="2696401951"/>
                    </a:ext>
                  </a:extLst>
                </a:gridCol>
              </a:tblGrid>
              <a:tr h="944880">
                <a:tc>
                  <a:txBody>
                    <a:bodyPr/>
                    <a:lstStyle/>
                    <a:p>
                      <a:pPr algn="r">
                        <a:lnSpc>
                          <a:spcPct val="107000"/>
                        </a:lnSpc>
                        <a:spcBef>
                          <a:spcPts val="300"/>
                        </a:spcBef>
                        <a:spcAft>
                          <a:spcPts val="3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in</a:t>
                      </a:r>
                      <a:b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R-Square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Adjusted</a:t>
                      </a:r>
                      <a:b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R-Square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C(p)</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nSpc>
                          <a:spcPct val="107000"/>
                        </a:lnSpc>
                        <a:spcBef>
                          <a:spcPts val="300"/>
                        </a:spcBef>
                        <a:spcAft>
                          <a:spcPts val="3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Variables in Model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extLst>
                  <a:ext uri="{0D108BD9-81ED-4DB2-BD59-A6C34878D82A}">
                    <a16:rowId xmlns:a16="http://schemas.microsoft.com/office/drawing/2014/main" val="1346138719"/>
                  </a:ext>
                </a:extLst>
              </a:tr>
              <a:tr h="472440">
                <a:tc>
                  <a:txBody>
                    <a:bodyPr/>
                    <a:lstStyle/>
                    <a:p>
                      <a:pPr algn="r">
                        <a:lnSpc>
                          <a:spcPct val="107000"/>
                        </a:lnSpc>
                        <a:spcBef>
                          <a:spcPts val="300"/>
                        </a:spcBef>
                        <a:spcAft>
                          <a:spcPts val="3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0.7587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0.7368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22.0361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9.41820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STH</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5664637"/>
                  </a:ext>
                </a:extLst>
              </a:tr>
              <a:tr h="472440">
                <a:tc>
                  <a:txBody>
                    <a:bodyPr/>
                    <a:lstStyle/>
                    <a:p>
                      <a:pPr algn="r">
                        <a:lnSpc>
                          <a:spcPct val="107000"/>
                        </a:lnSpc>
                        <a:spcBef>
                          <a:spcPts val="300"/>
                        </a:spcBef>
                        <a:spcAft>
                          <a:spcPts val="3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0.3470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0.2877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74.9943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25.48890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Bef>
                          <a:spcPts val="300"/>
                        </a:spcBef>
                        <a:spcAft>
                          <a:spcPts val="300"/>
                        </a:spcAft>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GDPgr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09985608"/>
                  </a:ext>
                </a:extLst>
              </a:tr>
              <a:tr h="472440">
                <a:tc>
                  <a:txBody>
                    <a:bodyPr/>
                    <a:lstStyle/>
                    <a:p>
                      <a:pPr algn="r">
                        <a:lnSpc>
                          <a:spcPct val="107000"/>
                        </a:lnSpc>
                        <a:spcBef>
                          <a:spcPts val="300"/>
                        </a:spcBef>
                        <a:spcAft>
                          <a:spcPts val="300"/>
                        </a:spcAft>
                      </a:pPr>
                      <a:r>
                        <a:rPr lang="en-US" sz="2000" b="1">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algn="r">
                        <a:lnSpc>
                          <a:spcPct val="107000"/>
                        </a:lnSpc>
                        <a:spcBef>
                          <a:spcPts val="300"/>
                        </a:spcBef>
                        <a:spcAft>
                          <a:spcPts val="300"/>
                        </a:spcAft>
                      </a:pPr>
                      <a:r>
                        <a:rPr lang="en-US" sz="200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0.9223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0.9067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3.0000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Bef>
                          <a:spcPts val="300"/>
                        </a:spcBef>
                        <a:spcAft>
                          <a:spcPts val="300"/>
                        </a:spcAft>
                      </a:pPr>
                      <a:r>
                        <a:rPr lang="en-US" sz="200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3.33806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Bef>
                          <a:spcPts val="300"/>
                        </a:spcBef>
                        <a:spcAft>
                          <a:spcPts val="300"/>
                        </a:spcAft>
                      </a:pPr>
                      <a:r>
                        <a:rPr lang="en-US" sz="20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STH </a:t>
                      </a:r>
                      <a:r>
                        <a:rPr lang="en-US" sz="2000" dirty="0" err="1">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GDPgr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2996028"/>
                  </a:ext>
                </a:extLst>
              </a:tr>
            </a:tbl>
          </a:graphicData>
        </a:graphic>
      </p:graphicFrame>
    </p:spTree>
    <p:extLst>
      <p:ext uri="{BB962C8B-B14F-4D97-AF65-F5344CB8AC3E}">
        <p14:creationId xmlns:p14="http://schemas.microsoft.com/office/powerpoint/2010/main" val="314135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8A8BDC-CE09-4567-A28B-36588BFDE217}"/>
              </a:ext>
            </a:extLst>
          </p:cNvPr>
          <p:cNvGraphicFramePr>
            <a:graphicFrameLocks noGrp="1"/>
          </p:cNvGraphicFramePr>
          <p:nvPr>
            <p:ph idx="1"/>
            <p:extLst>
              <p:ext uri="{D42A27DB-BD31-4B8C-83A1-F6EECF244321}">
                <p14:modId xmlns:p14="http://schemas.microsoft.com/office/powerpoint/2010/main" val="3535411591"/>
              </p:ext>
            </p:extLst>
          </p:nvPr>
        </p:nvGraphicFramePr>
        <p:xfrm>
          <a:off x="685799" y="1446393"/>
          <a:ext cx="7772401" cy="2609088"/>
        </p:xfrm>
        <a:graphic>
          <a:graphicData uri="http://schemas.openxmlformats.org/drawingml/2006/table">
            <a:tbl>
              <a:tblPr>
                <a:tableStyleId>{5C22544A-7EE6-4342-B048-85BDC9FD1C3A}</a:tableStyleId>
              </a:tblPr>
              <a:tblGrid>
                <a:gridCol w="1042315">
                  <a:extLst>
                    <a:ext uri="{9D8B030D-6E8A-4147-A177-3AD203B41FA5}">
                      <a16:colId xmlns:a16="http://schemas.microsoft.com/office/drawing/2014/main" val="3342780242"/>
                    </a:ext>
                  </a:extLst>
                </a:gridCol>
                <a:gridCol w="433276">
                  <a:extLst>
                    <a:ext uri="{9D8B030D-6E8A-4147-A177-3AD203B41FA5}">
                      <a16:colId xmlns:a16="http://schemas.microsoft.com/office/drawing/2014/main" val="4201360089"/>
                    </a:ext>
                  </a:extLst>
                </a:gridCol>
                <a:gridCol w="1173115">
                  <a:extLst>
                    <a:ext uri="{9D8B030D-6E8A-4147-A177-3AD203B41FA5}">
                      <a16:colId xmlns:a16="http://schemas.microsoft.com/office/drawing/2014/main" val="2172577171"/>
                    </a:ext>
                  </a:extLst>
                </a:gridCol>
                <a:gridCol w="1044360">
                  <a:extLst>
                    <a:ext uri="{9D8B030D-6E8A-4147-A177-3AD203B41FA5}">
                      <a16:colId xmlns:a16="http://schemas.microsoft.com/office/drawing/2014/main" val="1282558885"/>
                    </a:ext>
                  </a:extLst>
                </a:gridCol>
                <a:gridCol w="833852">
                  <a:extLst>
                    <a:ext uri="{9D8B030D-6E8A-4147-A177-3AD203B41FA5}">
                      <a16:colId xmlns:a16="http://schemas.microsoft.com/office/drawing/2014/main" val="2730732085"/>
                    </a:ext>
                  </a:extLst>
                </a:gridCol>
                <a:gridCol w="788889">
                  <a:extLst>
                    <a:ext uri="{9D8B030D-6E8A-4147-A177-3AD203B41FA5}">
                      <a16:colId xmlns:a16="http://schemas.microsoft.com/office/drawing/2014/main" val="201441432"/>
                    </a:ext>
                  </a:extLst>
                </a:gridCol>
                <a:gridCol w="1437782">
                  <a:extLst>
                    <a:ext uri="{9D8B030D-6E8A-4147-A177-3AD203B41FA5}">
                      <a16:colId xmlns:a16="http://schemas.microsoft.com/office/drawing/2014/main" val="1744844290"/>
                    </a:ext>
                  </a:extLst>
                </a:gridCol>
                <a:gridCol w="1018812">
                  <a:extLst>
                    <a:ext uri="{9D8B030D-6E8A-4147-A177-3AD203B41FA5}">
                      <a16:colId xmlns:a16="http://schemas.microsoft.com/office/drawing/2014/main" val="2551702228"/>
                    </a:ext>
                  </a:extLst>
                </a:gridCol>
              </a:tblGrid>
              <a:tr h="0">
                <a:tc gridSpan="8">
                  <a:txBody>
                    <a:bodyPr/>
                    <a:lstStyle/>
                    <a:p>
                      <a:pPr algn="ct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Parameter Estimates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1198343"/>
                  </a:ext>
                </a:extLst>
              </a:tr>
              <a:tr h="0">
                <a:tc>
                  <a:txBody>
                    <a:bodyPr/>
                    <a:lstStyle/>
                    <a:p>
                      <a:pP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Variable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DF</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Parameter</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Estimate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Standard</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Error</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t Value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Pr &gt; |t|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Standardized</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Estimate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Variance</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Inflation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2507844637"/>
                  </a:ext>
                </a:extLst>
              </a:tr>
              <a:tr h="0">
                <a:tc>
                  <a:txBody>
                    <a:bodyPr/>
                    <a:lstStyle/>
                    <a:p>
                      <a:pP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Intercept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highlight>
                            <a:srgbClr val="FFFF00"/>
                          </a:highlight>
                          <a:latin typeface="Times New Roman" panose="02020603050405020304" pitchFamily="18" charset="0"/>
                          <a:cs typeface="Times New Roman" panose="02020603050405020304" pitchFamily="18" charset="0"/>
                        </a:rPr>
                        <a:t>25.75387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2.95317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8.72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&lt;.0001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862457866"/>
                  </a:ext>
                </a:extLst>
              </a:tr>
              <a:tr h="0">
                <a:tc>
                  <a:txBody>
                    <a:bodyPr/>
                    <a:lstStyle/>
                    <a:p>
                      <a:pP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STH</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highlight>
                            <a:srgbClr val="FFFF00"/>
                          </a:highlight>
                          <a:latin typeface="Times New Roman" panose="02020603050405020304" pitchFamily="18" charset="0"/>
                          <a:cs typeface="Times New Roman" panose="02020603050405020304" pitchFamily="18" charset="0"/>
                        </a:rPr>
                        <a:t>0.49173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0.05716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8.60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&lt;.0001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0.77819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1.05273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81338078"/>
                  </a:ext>
                </a:extLst>
              </a:tr>
              <a:tr h="0">
                <a:tc>
                  <a:txBody>
                    <a:bodyPr/>
                    <a:lstStyle/>
                    <a:p>
                      <a:pP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GDPgr</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highlight>
                            <a:srgbClr val="FFFF00"/>
                          </a:highlight>
                          <a:latin typeface="Times New Roman" panose="02020603050405020304" pitchFamily="18" charset="0"/>
                          <a:cs typeface="Times New Roman" panose="02020603050405020304" pitchFamily="18" charset="0"/>
                        </a:rPr>
                        <a:t>2.25706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0.49211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4.59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0.0010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latin typeface="Times New Roman" panose="02020603050405020304" pitchFamily="18" charset="0"/>
                          <a:cs typeface="Times New Roman" panose="02020603050405020304" pitchFamily="18" charset="0"/>
                        </a:rPr>
                        <a:t>0.41492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dirty="0">
                          <a:effectLst/>
                          <a:latin typeface="Times New Roman" panose="02020603050405020304" pitchFamily="18" charset="0"/>
                          <a:cs typeface="Times New Roman" panose="02020603050405020304" pitchFamily="18" charset="0"/>
                        </a:rPr>
                        <a:t>1.05273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262141100"/>
                  </a:ext>
                </a:extLst>
              </a:tr>
            </a:tbl>
          </a:graphicData>
        </a:graphic>
      </p:graphicFrame>
      <p:sp>
        <p:nvSpPr>
          <p:cNvPr id="5" name="TextBox 4">
            <a:extLst>
              <a:ext uri="{FF2B5EF4-FFF2-40B4-BE49-F238E27FC236}">
                <a16:creationId xmlns:a16="http://schemas.microsoft.com/office/drawing/2014/main" id="{E5B1AA9D-AFD2-4190-A5A3-53478380F4FD}"/>
              </a:ext>
            </a:extLst>
          </p:cNvPr>
          <p:cNvSpPr txBox="1"/>
          <p:nvPr/>
        </p:nvSpPr>
        <p:spPr>
          <a:xfrm>
            <a:off x="685799" y="4572000"/>
            <a:ext cx="7620001"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Final Regression Model Equation:</a:t>
            </a:r>
          </a:p>
          <a:p>
            <a:r>
              <a:rPr lang="en-IN" sz="2000" dirty="0">
                <a:latin typeface="Times New Roman" panose="02020603050405020304" pitchFamily="18" charset="0"/>
                <a:cs typeface="Times New Roman" panose="02020603050405020304" pitchFamily="18" charset="0"/>
              </a:rPr>
              <a:t> 25.75387 + 0.49173*(September Trial Heat) + 2.25706 (GDP growth rate)</a:t>
            </a:r>
          </a:p>
        </p:txBody>
      </p:sp>
    </p:spTree>
    <p:extLst>
      <p:ext uri="{BB962C8B-B14F-4D97-AF65-F5344CB8AC3E}">
        <p14:creationId xmlns:p14="http://schemas.microsoft.com/office/powerpoint/2010/main" val="55446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Diagnostics</a:t>
            </a:r>
          </a:p>
        </p:txBody>
      </p:sp>
      <p:sp>
        <p:nvSpPr>
          <p:cNvPr id="3" name="Content Placeholder 2"/>
          <p:cNvSpPr>
            <a:spLocks noGrp="1"/>
          </p:cNvSpPr>
          <p:nvPr>
            <p:ph idx="1"/>
          </p:nvPr>
        </p:nvSpPr>
        <p:spPr>
          <a:xfrm>
            <a:off x="457200" y="1219200"/>
            <a:ext cx="8229600" cy="5181600"/>
          </a:xfrm>
        </p:spPr>
        <p:txBody>
          <a:bodyPr>
            <a:normAutofit/>
          </a:bodyPr>
          <a:lstStyle/>
          <a:p>
            <a:r>
              <a:rPr lang="en-US" sz="2000" dirty="0">
                <a:latin typeface="Arial" panose="020B0604020202020204" pitchFamily="34" charset="0"/>
                <a:cs typeface="Arial" panose="020B0604020202020204" pitchFamily="34" charset="0"/>
              </a:rPr>
              <a:t>VIF were all less than 10</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Durbin-Watson’s D was not significant and no autocorrelation</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Residuals were normally distributed</a:t>
            </a:r>
          </a:p>
          <a:p>
            <a:pPr marL="0" indent="0">
              <a:buNone/>
            </a:pPr>
            <a:endParaRPr lang="en-US" sz="20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434DA54-A69E-41F3-91A6-E4CD66289292}"/>
              </a:ext>
            </a:extLst>
          </p:cNvPr>
          <p:cNvGraphicFramePr>
            <a:graphicFrameLocks noGrp="1"/>
          </p:cNvGraphicFramePr>
          <p:nvPr>
            <p:extLst>
              <p:ext uri="{D42A27DB-BD31-4B8C-83A1-F6EECF244321}">
                <p14:modId xmlns:p14="http://schemas.microsoft.com/office/powerpoint/2010/main" val="1230765856"/>
              </p:ext>
            </p:extLst>
          </p:nvPr>
        </p:nvGraphicFramePr>
        <p:xfrm>
          <a:off x="1524000" y="1752600"/>
          <a:ext cx="4267200" cy="1550035"/>
        </p:xfrm>
        <a:graphic>
          <a:graphicData uri="http://schemas.openxmlformats.org/drawingml/2006/table">
            <a:tbl>
              <a:tblPr>
                <a:tableStyleId>{5C22544A-7EE6-4342-B048-85BDC9FD1C3A}</a:tableStyleId>
              </a:tblPr>
              <a:tblGrid>
                <a:gridCol w="3390500">
                  <a:extLst>
                    <a:ext uri="{9D8B030D-6E8A-4147-A177-3AD203B41FA5}">
                      <a16:colId xmlns:a16="http://schemas.microsoft.com/office/drawing/2014/main" val="1585295217"/>
                    </a:ext>
                  </a:extLst>
                </a:gridCol>
                <a:gridCol w="876700">
                  <a:extLst>
                    <a:ext uri="{9D8B030D-6E8A-4147-A177-3AD203B41FA5}">
                      <a16:colId xmlns:a16="http://schemas.microsoft.com/office/drawing/2014/main" val="2258864207"/>
                    </a:ext>
                  </a:extLst>
                </a:gridCol>
              </a:tblGrid>
              <a:tr h="289560">
                <a:tc>
                  <a:txBody>
                    <a:bodyPr/>
                    <a:lstStyle/>
                    <a:p>
                      <a:pPr>
                        <a:lnSpc>
                          <a:spcPct val="107000"/>
                        </a:lnSpc>
                        <a:spcBef>
                          <a:spcPts val="300"/>
                        </a:spcBef>
                        <a:spcAft>
                          <a:spcPts val="300"/>
                        </a:spcAft>
                      </a:pPr>
                      <a:r>
                        <a:rPr lang="en-US" sz="2000" dirty="0">
                          <a:effectLst/>
                        </a:rPr>
                        <a:t>Durbin-Watson 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rPr>
                        <a:t>2.149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495395075"/>
                  </a:ext>
                </a:extLst>
              </a:tr>
              <a:tr h="289560">
                <a:tc>
                  <a:txBody>
                    <a:bodyPr/>
                    <a:lstStyle/>
                    <a:p>
                      <a:pPr>
                        <a:lnSpc>
                          <a:spcPct val="107000"/>
                        </a:lnSpc>
                        <a:spcBef>
                          <a:spcPts val="300"/>
                        </a:spcBef>
                        <a:spcAft>
                          <a:spcPts val="300"/>
                        </a:spcAft>
                      </a:pPr>
                      <a:r>
                        <a:rPr lang="en-US" sz="2000" dirty="0" err="1">
                          <a:effectLst/>
                        </a:rPr>
                        <a:t>Pr</a:t>
                      </a:r>
                      <a:r>
                        <a:rPr lang="en-US" sz="2000" dirty="0">
                          <a:effectLst/>
                        </a:rPr>
                        <a:t> &lt; DW</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rPr>
                        <a:t>0.7034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716001624"/>
                  </a:ext>
                </a:extLst>
              </a:tr>
              <a:tr h="289560">
                <a:tc>
                  <a:txBody>
                    <a:bodyPr/>
                    <a:lstStyle/>
                    <a:p>
                      <a:pPr>
                        <a:lnSpc>
                          <a:spcPct val="107000"/>
                        </a:lnSpc>
                        <a:spcBef>
                          <a:spcPts val="300"/>
                        </a:spcBef>
                        <a:spcAft>
                          <a:spcPts val="300"/>
                        </a:spcAft>
                      </a:pPr>
                      <a:r>
                        <a:rPr lang="en-US" sz="2000" dirty="0" err="1">
                          <a:effectLst/>
                        </a:rPr>
                        <a:t>Pr</a:t>
                      </a:r>
                      <a:r>
                        <a:rPr lang="en-US" sz="2000" dirty="0">
                          <a:effectLst/>
                        </a:rPr>
                        <a:t> &gt; DW</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rPr>
                        <a:t>0.2966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763935240"/>
                  </a:ext>
                </a:extLst>
              </a:tr>
              <a:tr h="289560">
                <a:tc>
                  <a:txBody>
                    <a:bodyPr/>
                    <a:lstStyle/>
                    <a:p>
                      <a:pPr>
                        <a:lnSpc>
                          <a:spcPct val="107000"/>
                        </a:lnSpc>
                        <a:spcBef>
                          <a:spcPts val="300"/>
                        </a:spcBef>
                        <a:spcAft>
                          <a:spcPts val="300"/>
                        </a:spcAft>
                      </a:pPr>
                      <a:r>
                        <a:rPr lang="en-US" sz="2000">
                          <a:effectLst/>
                        </a:rPr>
                        <a:t>Number of Observations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a:effectLst/>
                        </a:rPr>
                        <a:t>13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492173624"/>
                  </a:ext>
                </a:extLst>
              </a:tr>
              <a:tr h="289560">
                <a:tc>
                  <a:txBody>
                    <a:bodyPr/>
                    <a:lstStyle/>
                    <a:p>
                      <a:pPr>
                        <a:lnSpc>
                          <a:spcPct val="107000"/>
                        </a:lnSpc>
                        <a:spcBef>
                          <a:spcPts val="300"/>
                        </a:spcBef>
                        <a:spcAft>
                          <a:spcPts val="300"/>
                        </a:spcAft>
                      </a:pPr>
                      <a:r>
                        <a:rPr lang="en-US" sz="2000">
                          <a:effectLst/>
                        </a:rPr>
                        <a:t>1st Order Autocorrelation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US" sz="2000" dirty="0">
                          <a:effectLst/>
                        </a:rPr>
                        <a:t>-0.292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739441854"/>
                  </a:ext>
                </a:extLst>
              </a:tr>
            </a:tbl>
          </a:graphicData>
        </a:graphic>
      </p:graphicFrame>
      <p:pic>
        <p:nvPicPr>
          <p:cNvPr id="5" name="Picture 2">
            <a:extLst>
              <a:ext uri="{FF2B5EF4-FFF2-40B4-BE49-F238E27FC236}">
                <a16:creationId xmlns:a16="http://schemas.microsoft.com/office/drawing/2014/main" id="{00C9BD5A-7C08-4979-9132-E17ACBA83F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164" r="65000" b="32485"/>
          <a:stretch/>
        </p:blipFill>
        <p:spPr bwMode="auto">
          <a:xfrm>
            <a:off x="2057400" y="3751057"/>
            <a:ext cx="2667000" cy="213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99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a:extLst>
              <a:ext uri="{FF2B5EF4-FFF2-40B4-BE49-F238E27FC236}">
                <a16:creationId xmlns:a16="http://schemas.microsoft.com/office/drawing/2014/main" id="{146650F5-1568-4F1E-B540-71B048EC6F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172" t="4427" r="825" b="64718"/>
          <a:stretch/>
        </p:blipFill>
        <p:spPr bwMode="auto">
          <a:xfrm>
            <a:off x="723315" y="588496"/>
            <a:ext cx="3489388" cy="326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5DADE286-E79C-4B93-8C40-82EAA61D6C7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6172" t="35569" r="787" b="32578"/>
          <a:stretch/>
        </p:blipFill>
        <p:spPr bwMode="auto">
          <a:xfrm>
            <a:off x="4800600" y="530041"/>
            <a:ext cx="3505200" cy="337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70E1F01-B15F-42B7-8828-C3978D099974}"/>
              </a:ext>
            </a:extLst>
          </p:cNvPr>
          <p:cNvSpPr txBox="1"/>
          <p:nvPr/>
        </p:nvSpPr>
        <p:spPr>
          <a:xfrm>
            <a:off x="685801" y="4572000"/>
            <a:ext cx="7843173" cy="646331"/>
          </a:xfrm>
          <a:prstGeom prst="rect">
            <a:avLst/>
          </a:prstGeom>
          <a:noFill/>
        </p:spPr>
        <p:txBody>
          <a:bodyPr wrap="none" rtlCol="0">
            <a:spAutoFit/>
          </a:bodyPr>
          <a:lstStyle/>
          <a:p>
            <a:pPr marL="285750" indent="-285750">
              <a:buFont typeface="Arial" panose="020B0604020202020204" pitchFamily="34" charset="0"/>
              <a:buChar char="•"/>
            </a:pPr>
            <a:r>
              <a:rPr lang="en-IN" dirty="0"/>
              <a:t>Observation 9 is a leverage point as it has high Cook’s D but it is not influential.</a:t>
            </a:r>
          </a:p>
          <a:p>
            <a:endParaRPr lang="en-IN" dirty="0"/>
          </a:p>
        </p:txBody>
      </p:sp>
    </p:spTree>
    <p:extLst>
      <p:ext uri="{BB962C8B-B14F-4D97-AF65-F5344CB8AC3E}">
        <p14:creationId xmlns:p14="http://schemas.microsoft.com/office/powerpoint/2010/main" val="211044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7292-728F-427A-BD28-2F6E303E8FF5}"/>
              </a:ext>
            </a:extLst>
          </p:cNvPr>
          <p:cNvSpPr>
            <a:spLocks noGrp="1"/>
          </p:cNvSpPr>
          <p:nvPr>
            <p:ph type="title"/>
          </p:nvPr>
        </p:nvSpPr>
        <p:spPr/>
        <p:txBody>
          <a:bodyPr/>
          <a:lstStyle/>
          <a:p>
            <a:r>
              <a:rPr lang="en-IN" dirty="0"/>
              <a:t>Partial Plots</a:t>
            </a:r>
          </a:p>
        </p:txBody>
      </p:sp>
      <p:pic>
        <p:nvPicPr>
          <p:cNvPr id="6147" name="Picture 3">
            <a:extLst>
              <a:ext uri="{FF2B5EF4-FFF2-40B4-BE49-F238E27FC236}">
                <a16:creationId xmlns:a16="http://schemas.microsoft.com/office/drawing/2014/main" id="{111A8B1D-A915-466D-A9D4-2061A05D9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696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9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7B3B-1C02-4DA1-8524-F884D44CE446}"/>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A4432FF8-BDC9-402F-AAE8-156C85DA8884}"/>
              </a:ext>
            </a:extLst>
          </p:cNvPr>
          <p:cNvSpPr>
            <a:spLocks noGrp="1"/>
          </p:cNvSpPr>
          <p:nvPr>
            <p:ph idx="1"/>
          </p:nvPr>
        </p:nvSpPr>
        <p:spPr/>
        <p:txBody>
          <a:bodyPr>
            <a:normAutofit/>
          </a:bodyPr>
          <a:lstStyle/>
          <a:p>
            <a:r>
              <a:rPr lang="en-US" sz="2000" dirty="0"/>
              <a:t>With real data of September Trial Heat and GDP growth rate for the 2000 and 2004 elections added to the model we predicted Incumbent Votes.  The regression equation worked well for prediction.  </a:t>
            </a:r>
            <a:endParaRPr lang="en-IN" sz="2000" dirty="0"/>
          </a:p>
          <a:p>
            <a:r>
              <a:rPr lang="en-US" sz="2000" dirty="0"/>
              <a:t>2000: Actual IV = 48.4%, Predicted IV= 51.5333% Prediction CI (47.1339, 55.9328)</a:t>
            </a:r>
            <a:endParaRPr lang="en-IN" sz="2000" dirty="0"/>
          </a:p>
          <a:p>
            <a:r>
              <a:rPr lang="en-US" sz="2000" dirty="0"/>
              <a:t>2004: Actual IV = 51%, Predicted IV= 52.2266% Prediction CI (47.9929, 56.4603)</a:t>
            </a:r>
            <a:endParaRPr lang="en-IN" sz="2000" dirty="0"/>
          </a:p>
          <a:p>
            <a:endParaRPr lang="en-IN" dirty="0"/>
          </a:p>
        </p:txBody>
      </p:sp>
    </p:spTree>
    <p:extLst>
      <p:ext uri="{BB962C8B-B14F-4D97-AF65-F5344CB8AC3E}">
        <p14:creationId xmlns:p14="http://schemas.microsoft.com/office/powerpoint/2010/main" val="289647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359</Words>
  <Application>Microsoft Office PowerPoint</Application>
  <PresentationFormat>On-screen Show (4:3)</PresentationFormat>
  <Paragraphs>157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PowerPoint Presentation</vt:lpstr>
      <vt:lpstr>Dataset for Campbell</vt:lpstr>
      <vt:lpstr>Modeling</vt:lpstr>
      <vt:lpstr>PowerPoint Presentation</vt:lpstr>
      <vt:lpstr>Diagnostics</vt:lpstr>
      <vt:lpstr>PowerPoint Presentation</vt:lpstr>
      <vt:lpstr>Partial Plots</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vyas</dc:creator>
  <cp:lastModifiedBy>vansh vyas</cp:lastModifiedBy>
  <cp:revision>7</cp:revision>
  <dcterms:created xsi:type="dcterms:W3CDTF">2006-08-16T00:00:00Z</dcterms:created>
  <dcterms:modified xsi:type="dcterms:W3CDTF">2017-10-29T17:49:25Z</dcterms:modified>
</cp:coreProperties>
</file>