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</p:sldIdLst>
  <p:sldSz cx="18286413" cy="10287000"/>
  <p:notesSz cx="6858000" cy="9144000"/>
  <p:defaultTextStyle>
    <a:defPPr>
      <a:defRPr lang="en-US"/>
    </a:defPPr>
    <a:lvl1pPr marL="0" algn="l" defTabSz="13713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685685" algn="l" defTabSz="13713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371373" algn="l" defTabSz="13713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057058" algn="l" defTabSz="13713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742744" algn="l" defTabSz="13713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428429" algn="l" defTabSz="13713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114115" algn="l" defTabSz="13713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799800" algn="l" defTabSz="13713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485485" algn="l" defTabSz="137137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8255C3"/>
    <a:srgbClr val="B511A9"/>
    <a:srgbClr val="EF13B5"/>
    <a:srgbClr val="B21869"/>
    <a:srgbClr val="901053"/>
    <a:srgbClr val="245B71"/>
    <a:srgbClr val="053C52"/>
    <a:srgbClr val="FFC303"/>
    <a:srgbClr val="1E1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353" autoAdjust="0"/>
  </p:normalViewPr>
  <p:slideViewPr>
    <p:cSldViewPr snapToGrid="0">
      <p:cViewPr varScale="1">
        <p:scale>
          <a:sx n="54" d="100"/>
          <a:sy n="54" d="100"/>
        </p:scale>
        <p:origin x="768" y="58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3;&#1072;&#1089;&#1090;&#1103;\AppData\Local\Temp\Mo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&#1053;&#1072;&#1089;&#1090;&#1103;\Desktop\4%20&#1082;&#1091;&#1088;&#1089;\Model%20(v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Лист3!$E$1</c:f>
              <c:strCache>
                <c:ptCount val="1"/>
                <c:pt idx="0">
                  <c:v>Объем венчурных фондов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281669368954125"/>
                  <c:y val="-4.235753406185445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/>
                      <a:t>y = </a:t>
                    </a:r>
                    <a:r>
                      <a:rPr lang="ru-RU" sz="2400"/>
                      <a:t>509757,1283+3,4615х1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Лист3!$D$2:$D$8</c:f>
              <c:numCache>
                <c:formatCode>#,##0.0</c:formatCode>
                <c:ptCount val="7"/>
                <c:pt idx="0" formatCode="#,##0.00">
                  <c:v>918418.3</c:v>
                </c:pt>
                <c:pt idx="1">
                  <c:v>1037144.8</c:v>
                </c:pt>
                <c:pt idx="2">
                  <c:v>1173828.3</c:v>
                </c:pt>
                <c:pt idx="3">
                  <c:v>1166778.4447999999</c:v>
                </c:pt>
                <c:pt idx="4">
                  <c:v>1359421.132</c:v>
                </c:pt>
                <c:pt idx="5">
                  <c:v>1406064.0770999999</c:v>
                </c:pt>
                <c:pt idx="6">
                  <c:v>1463271.5721</c:v>
                </c:pt>
              </c:numCache>
            </c:numRef>
          </c:xVal>
          <c:yVal>
            <c:numRef>
              <c:f>Лист3!$E$2:$E$8</c:f>
              <c:numCache>
                <c:formatCode>0.00</c:formatCode>
                <c:ptCount val="7"/>
                <c:pt idx="0">
                  <c:v>141690.80100000001</c:v>
                </c:pt>
                <c:pt idx="1">
                  <c:v>147607.51799999998</c:v>
                </c:pt>
                <c:pt idx="2">
                  <c:v>167440.23173199999</c:v>
                </c:pt>
                <c:pt idx="3">
                  <c:v>234537.77569229997</c:v>
                </c:pt>
                <c:pt idx="4">
                  <c:v>254347.23635989998</c:v>
                </c:pt>
                <c:pt idx="5">
                  <c:v>224586.65752140002</c:v>
                </c:pt>
                <c:pt idx="6">
                  <c:v>261701.40900660004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78-44F1-8A15-F68CE1BDC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495480"/>
        <c:axId val="400494496"/>
      </c:scatterChart>
      <c:valAx>
        <c:axId val="400495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Расходы на НИОКР, млн. руб.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0494496"/>
        <c:crosses val="autoZero"/>
        <c:crossBetween val="midCat"/>
      </c:valAx>
      <c:valAx>
        <c:axId val="40049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Объем венчурных фондов, млн. руб.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0495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3"/>
            <c:dispRSqr val="1"/>
            <c:dispEq val="1"/>
            <c:trendlineLbl>
              <c:layout>
                <c:manualLayout>
                  <c:x val="4.1836672857860781E-2"/>
                  <c:y val="0.223411287417948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cat>
            <c:numRef>
              <c:f>Лист3!$C$2:$C$11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Лист3!$E$2:$E$8</c:f>
              <c:numCache>
                <c:formatCode>0.00</c:formatCode>
                <c:ptCount val="7"/>
                <c:pt idx="0">
                  <c:v>141690.80100000001</c:v>
                </c:pt>
                <c:pt idx="1">
                  <c:v>147607.51799999998</c:v>
                </c:pt>
                <c:pt idx="2">
                  <c:v>167440.23173199999</c:v>
                </c:pt>
                <c:pt idx="3">
                  <c:v>234537.77569229997</c:v>
                </c:pt>
                <c:pt idx="4">
                  <c:v>254347.23635989998</c:v>
                </c:pt>
                <c:pt idx="5">
                  <c:v>224586.65752140002</c:v>
                </c:pt>
                <c:pt idx="6">
                  <c:v>261701.40900660004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8-4EB6-96DD-93FDCCF15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562048"/>
        <c:axId val="417554504"/>
      </c:lineChart>
      <c:catAx>
        <c:axId val="41756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7554504"/>
        <c:crosses val="autoZero"/>
        <c:auto val="1"/>
        <c:lblAlgn val="ctr"/>
        <c:lblOffset val="100"/>
        <c:noMultiLvlLbl val="0"/>
      </c:catAx>
      <c:valAx>
        <c:axId val="417554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756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5559-B302-46FE-AF36-5B7457FA8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802" y="1683544"/>
            <a:ext cx="1371481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2C801-2740-4C3C-8367-BBC73254D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802" y="5403058"/>
            <a:ext cx="13714810" cy="248364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685" indent="0" algn="ctr">
              <a:buNone/>
              <a:defRPr sz="3000"/>
            </a:lvl2pPr>
            <a:lvl3pPr marL="1371373" indent="0" algn="ctr">
              <a:buNone/>
              <a:defRPr sz="2800"/>
            </a:lvl3pPr>
            <a:lvl4pPr marL="2057058" indent="0" algn="ctr">
              <a:buNone/>
              <a:defRPr sz="2400"/>
            </a:lvl4pPr>
            <a:lvl5pPr marL="2742744" indent="0" algn="ctr">
              <a:buNone/>
              <a:defRPr sz="2400"/>
            </a:lvl5pPr>
            <a:lvl6pPr marL="3428429" indent="0" algn="ctr">
              <a:buNone/>
              <a:defRPr sz="2400"/>
            </a:lvl6pPr>
            <a:lvl7pPr marL="4114115" indent="0" algn="ctr">
              <a:buNone/>
              <a:defRPr sz="2400"/>
            </a:lvl7pPr>
            <a:lvl8pPr marL="4799800" indent="0" algn="ctr">
              <a:buNone/>
              <a:defRPr sz="2400"/>
            </a:lvl8pPr>
            <a:lvl9pPr marL="5485485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1CA1-97B0-4DFC-9D55-E740FDB7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495E-A2B5-4897-9799-33F64E4C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AED17-191D-49C5-ADE5-49D41181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0563-84D6-4500-824E-BD7D3CCC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D198-EC5D-4F0A-B9AE-004E7977A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9BFA-D35C-4797-B0D2-CBD5B842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8C49-4AEC-4901-B1B7-01C5D83D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3544-E0BB-4E01-85C0-D8C673B5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70AB7-F438-455C-92F0-F0DE7CE02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6215" y="547687"/>
            <a:ext cx="3943008" cy="8717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D6C9C-E9D9-4EBC-B791-62B33DEDC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192" y="547687"/>
            <a:ext cx="11600443" cy="87177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2134C-5DC0-4B9B-9A37-170C3E53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B388-3BD3-46DC-BEDF-57FA6B7E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D373-5BA4-4DD8-8ABB-C14A90BF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4585-6D9C-4F32-BDA7-A419262F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F831-C30F-4A02-BCFE-B3DC822F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54CD-68C8-444B-92ED-BD183D88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4CF6-53E9-49FE-9E3D-9B9D6A9F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06BCD-43AB-46C6-A1F5-CCAD3DD0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6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37B6-4516-432B-9602-C77DB14A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668" y="2564609"/>
            <a:ext cx="15772031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17BF-7C34-4284-9C68-F039DD91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668" y="6884197"/>
            <a:ext cx="15772031" cy="225028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68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37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0570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74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4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1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4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BD18-4DC2-40E8-97FE-7AAE5977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DEA1-626B-4CC4-85B6-EAAEDA70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A6E-12A0-452A-B7FB-C8912DC6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5FA7-D673-42B7-8D85-7B6477A3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2C6A-6711-4C9C-84C6-E0DD2F54C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191" y="2738436"/>
            <a:ext cx="7771726" cy="6527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1274D-4DC8-4ADD-850F-14778E62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7496" y="2738436"/>
            <a:ext cx="7771726" cy="6527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EFDD1-8F38-44FF-9998-FF601E38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733F6-F61A-473A-9CCF-8E6E1A78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7FE64-C76D-4B71-84D6-5E6F683E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4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43C3-F9C0-43EF-9950-E731773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3" y="547689"/>
            <a:ext cx="15772031" cy="19883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4A17E-B879-406F-9C57-31CA1CDB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574" y="2521746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685" indent="0">
              <a:buNone/>
              <a:defRPr sz="3000" b="1"/>
            </a:lvl2pPr>
            <a:lvl3pPr marL="1371373" indent="0">
              <a:buNone/>
              <a:defRPr sz="2800" b="1"/>
            </a:lvl3pPr>
            <a:lvl4pPr marL="2057058" indent="0">
              <a:buNone/>
              <a:defRPr sz="2400" b="1"/>
            </a:lvl4pPr>
            <a:lvl5pPr marL="2742744" indent="0">
              <a:buNone/>
              <a:defRPr sz="2400" b="1"/>
            </a:lvl5pPr>
            <a:lvl6pPr marL="3428429" indent="0">
              <a:buNone/>
              <a:defRPr sz="2400" b="1"/>
            </a:lvl6pPr>
            <a:lvl7pPr marL="4114115" indent="0">
              <a:buNone/>
              <a:defRPr sz="2400" b="1"/>
            </a:lvl7pPr>
            <a:lvl8pPr marL="4799800" indent="0">
              <a:buNone/>
              <a:defRPr sz="2400" b="1"/>
            </a:lvl8pPr>
            <a:lvl9pPr marL="5485485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FFA08-2F73-431E-9AD1-F7406C8B6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574" y="3757615"/>
            <a:ext cx="7736009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3BCD-B9C0-4EA9-A9B0-6B0309CB4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7498" y="2521746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685" indent="0">
              <a:buNone/>
              <a:defRPr sz="3000" b="1"/>
            </a:lvl2pPr>
            <a:lvl3pPr marL="1371373" indent="0">
              <a:buNone/>
              <a:defRPr sz="2800" b="1"/>
            </a:lvl3pPr>
            <a:lvl4pPr marL="2057058" indent="0">
              <a:buNone/>
              <a:defRPr sz="2400" b="1"/>
            </a:lvl4pPr>
            <a:lvl5pPr marL="2742744" indent="0">
              <a:buNone/>
              <a:defRPr sz="2400" b="1"/>
            </a:lvl5pPr>
            <a:lvl6pPr marL="3428429" indent="0">
              <a:buNone/>
              <a:defRPr sz="2400" b="1"/>
            </a:lvl6pPr>
            <a:lvl7pPr marL="4114115" indent="0">
              <a:buNone/>
              <a:defRPr sz="2400" b="1"/>
            </a:lvl7pPr>
            <a:lvl8pPr marL="4799800" indent="0">
              <a:buNone/>
              <a:defRPr sz="2400" b="1"/>
            </a:lvl8pPr>
            <a:lvl9pPr marL="5485485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D298D-48ED-44BA-AA8D-B664A436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7498" y="3757615"/>
            <a:ext cx="7774107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8DCA3-15F9-446B-A1CC-A78A4375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0E45D-305D-468F-8522-FD260072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4C963-246D-48F7-B393-C79DF6F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E163-0909-49C6-94C6-C1ED9A37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FB288-0ED6-4669-A28B-76E76037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8F240-2147-4EBB-9116-C6238C24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572D8-23EB-4FC1-A3D5-43D6BA32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30B9B-118D-46BA-825E-9B5C197A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9C70-B6E6-4D64-8BCF-5C92D3EB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D6AE9-0890-429E-BB9A-3643B2DF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B8C5053-1DAD-4164-B1E3-06B5C256E7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21259" y="2647952"/>
            <a:ext cx="2854872" cy="1195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Client Logo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D1AE00CB-D65C-4ED9-B76D-EE4B2AFE27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697806" y="2647952"/>
            <a:ext cx="2854872" cy="1195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Client Logo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8CE1EB60-E085-4238-8C59-81508BEE6C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174352" y="2647952"/>
            <a:ext cx="2854872" cy="1195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Client Logo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CA82B46-6045-4CC8-B22A-4451DAC40AB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21259" y="4402324"/>
            <a:ext cx="2854872" cy="1195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Client Logo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98C8A37-0A90-4BD1-A580-58A2233A8C3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697806" y="4402324"/>
            <a:ext cx="2854872" cy="1195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Client Logo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A19C01B-55F6-4108-BB4B-357ABE304D2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4174352" y="4402324"/>
            <a:ext cx="2854872" cy="1195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Client Logo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53C64B2-4ABF-4884-92D6-AFC45AB56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221259" y="6156698"/>
            <a:ext cx="2854872" cy="1195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Client Logo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8C7D1160-4F73-4CF5-9E10-ABC457EB161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697806" y="6156698"/>
            <a:ext cx="2854872" cy="1195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Client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52E812B2-1636-4D7D-9B25-AB1BDBBE33F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4174352" y="6156698"/>
            <a:ext cx="2854872" cy="1195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Client Logo</a:t>
            </a:r>
          </a:p>
        </p:txBody>
      </p:sp>
    </p:spTree>
    <p:extLst>
      <p:ext uri="{BB962C8B-B14F-4D97-AF65-F5344CB8AC3E}">
        <p14:creationId xmlns:p14="http://schemas.microsoft.com/office/powerpoint/2010/main" val="69239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BFC0-771A-414D-9485-C84F4F28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3773-1990-49CB-B96C-92E2364F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07" y="1481139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CEE6-4FCC-4770-9920-FDDB2D45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573" y="3086101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685" indent="0">
              <a:buNone/>
              <a:defRPr sz="2200"/>
            </a:lvl2pPr>
            <a:lvl3pPr marL="1371373" indent="0">
              <a:buNone/>
              <a:defRPr sz="1800"/>
            </a:lvl3pPr>
            <a:lvl4pPr marL="2057058" indent="0">
              <a:buNone/>
              <a:defRPr sz="1600"/>
            </a:lvl4pPr>
            <a:lvl5pPr marL="2742744" indent="0">
              <a:buNone/>
              <a:defRPr sz="1600"/>
            </a:lvl5pPr>
            <a:lvl6pPr marL="3428429" indent="0">
              <a:buNone/>
              <a:defRPr sz="1600"/>
            </a:lvl6pPr>
            <a:lvl7pPr marL="4114115" indent="0">
              <a:buNone/>
              <a:defRPr sz="1600"/>
            </a:lvl7pPr>
            <a:lvl8pPr marL="4799800" indent="0">
              <a:buNone/>
              <a:defRPr sz="1600"/>
            </a:lvl8pPr>
            <a:lvl9pPr marL="5485485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11D40-336A-4E95-9193-939E17D4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4FEBF-1C92-4788-9971-BC8C768A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7CF79-08C5-459D-AA37-9AF03926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991A-1FDF-42D4-9AE3-37709A9B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F90CC-3788-4888-AC35-2034915A6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107" y="1481139"/>
            <a:ext cx="9257497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685" indent="0">
              <a:buNone/>
              <a:defRPr sz="4200"/>
            </a:lvl2pPr>
            <a:lvl3pPr marL="1371373" indent="0">
              <a:buNone/>
              <a:defRPr sz="3600"/>
            </a:lvl3pPr>
            <a:lvl4pPr marL="2057058" indent="0">
              <a:buNone/>
              <a:defRPr sz="3000"/>
            </a:lvl4pPr>
            <a:lvl5pPr marL="2742744" indent="0">
              <a:buNone/>
              <a:defRPr sz="3000"/>
            </a:lvl5pPr>
            <a:lvl6pPr marL="3428429" indent="0">
              <a:buNone/>
              <a:defRPr sz="3000"/>
            </a:lvl6pPr>
            <a:lvl7pPr marL="4114115" indent="0">
              <a:buNone/>
              <a:defRPr sz="3000"/>
            </a:lvl7pPr>
            <a:lvl8pPr marL="4799800" indent="0">
              <a:buNone/>
              <a:defRPr sz="3000"/>
            </a:lvl8pPr>
            <a:lvl9pPr marL="5485485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22543-369B-47EB-A55C-D62FB25F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573" y="3086101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685" indent="0">
              <a:buNone/>
              <a:defRPr sz="2200"/>
            </a:lvl2pPr>
            <a:lvl3pPr marL="1371373" indent="0">
              <a:buNone/>
              <a:defRPr sz="1800"/>
            </a:lvl3pPr>
            <a:lvl4pPr marL="2057058" indent="0">
              <a:buNone/>
              <a:defRPr sz="1600"/>
            </a:lvl4pPr>
            <a:lvl5pPr marL="2742744" indent="0">
              <a:buNone/>
              <a:defRPr sz="1600"/>
            </a:lvl5pPr>
            <a:lvl6pPr marL="3428429" indent="0">
              <a:buNone/>
              <a:defRPr sz="1600"/>
            </a:lvl6pPr>
            <a:lvl7pPr marL="4114115" indent="0">
              <a:buNone/>
              <a:defRPr sz="1600"/>
            </a:lvl7pPr>
            <a:lvl8pPr marL="4799800" indent="0">
              <a:buNone/>
              <a:defRPr sz="1600"/>
            </a:lvl8pPr>
            <a:lvl9pPr marL="5485485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7647D-AC67-4534-8D10-E364311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E371-D99E-44C9-8037-A1896C86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91D38-5E99-42C8-9770-2563FBC8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0F7E4-221F-4292-9335-950AD762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191" y="547689"/>
            <a:ext cx="15772031" cy="1988346"/>
          </a:xfrm>
          <a:prstGeom prst="rect">
            <a:avLst/>
          </a:prstGeom>
        </p:spPr>
        <p:txBody>
          <a:bodyPr vert="horz" lIns="137138" tIns="68569" rIns="137138" bIns="6856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A3E3-C625-44A7-9F49-3B6D5D365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191" y="2738436"/>
            <a:ext cx="15772031" cy="6527008"/>
          </a:xfrm>
          <a:prstGeom prst="rect">
            <a:avLst/>
          </a:prstGeom>
        </p:spPr>
        <p:txBody>
          <a:bodyPr vert="horz" lIns="137138" tIns="68569" rIns="137138" bIns="6856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A66C-58F1-457A-965A-8CBA8174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137138" tIns="68569" rIns="137138" bIns="6856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5956-62A0-41FB-9BE7-478036564D59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06F5-E7E9-4256-89E3-2795BD306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137138" tIns="68569" rIns="137138" bIns="6856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FBC2-2F61-4B22-A0A8-B582560C5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137138" tIns="68569" rIns="137138" bIns="6856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5F6E-6937-45FD-BA1F-2F425C497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9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1373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4" indent="-342844" algn="l" defTabSz="137137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529" indent="-342844" algn="l" defTabSz="137137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15" indent="-342844" algn="l" defTabSz="137137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00" indent="-342844" algn="l" defTabSz="137137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585" indent="-342844" algn="l" defTabSz="137137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273" indent="-342844" algn="l" defTabSz="137137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456958" indent="-342844" algn="l" defTabSz="137137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644" indent="-342844" algn="l" defTabSz="137137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329" indent="-342844" algn="l" defTabSz="137137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3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5" algn="l" defTabSz="13713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373" algn="l" defTabSz="13713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058" algn="l" defTabSz="13713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44" algn="l" defTabSz="13713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429" algn="l" defTabSz="13713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115" algn="l" defTabSz="13713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800" algn="l" defTabSz="13713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485" algn="l" defTabSz="137137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rbcdn.ru/media/reports/%D0%92%D0%B5%D0%BD%D1%87%D1%83%D1%80%D0%BD%D0%B0%D1%8F_%D0%A0%D0%BE%D1%81%D1%81%D0%B8%D1%8F_1%D0%9F%D0%932019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ive.google.com/file/d/1BpXNU_-3f8_zEeL8tryyvOpv3AOF5UYY/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static1.squarespace.com/static/5b13b8bf45776ec728800d98/t/5e6a69700b2aef0082633741/1584032122053/PitchBook_2019_Annual_European_VC_Valuations_Report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4926E4-BC91-459A-BD2F-89E0EC5B1558}"/>
              </a:ext>
            </a:extLst>
          </p:cNvPr>
          <p:cNvSpPr/>
          <p:nvPr/>
        </p:nvSpPr>
        <p:spPr>
          <a:xfrm>
            <a:off x="-32461" y="0"/>
            <a:ext cx="18318874" cy="10287000"/>
          </a:xfrm>
          <a:prstGeom prst="rect">
            <a:avLst/>
          </a:prstGeom>
          <a:solidFill>
            <a:srgbClr val="053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8C1B4B-1C01-4E9C-BA99-1257DF395A83}"/>
              </a:ext>
            </a:extLst>
          </p:cNvPr>
          <p:cNvSpPr/>
          <p:nvPr/>
        </p:nvSpPr>
        <p:spPr>
          <a:xfrm>
            <a:off x="266626" y="194553"/>
            <a:ext cx="194553" cy="583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D1F4C-E231-488E-8D66-191D8AE0B7AB}"/>
              </a:ext>
            </a:extLst>
          </p:cNvPr>
          <p:cNvSpPr txBox="1"/>
          <p:nvPr/>
        </p:nvSpPr>
        <p:spPr>
          <a:xfrm>
            <a:off x="727805" y="100395"/>
            <a:ext cx="1369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Теоретические основы венчурного инвестирования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700A5FE-032F-4FBE-A56A-498D4FD74EC9}"/>
              </a:ext>
            </a:extLst>
          </p:cNvPr>
          <p:cNvSpPr/>
          <p:nvPr/>
        </p:nvSpPr>
        <p:spPr>
          <a:xfrm>
            <a:off x="17414058" y="9763780"/>
            <a:ext cx="872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rgbClr val="245B71"/>
                </a:solidFill>
              </a:rPr>
              <a:t>3/12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16F3CB4-32A8-4406-9F13-FDC6725669C0}"/>
              </a:ext>
            </a:extLst>
          </p:cNvPr>
          <p:cNvSpPr/>
          <p:nvPr/>
        </p:nvSpPr>
        <p:spPr>
          <a:xfrm>
            <a:off x="3024669" y="3936618"/>
            <a:ext cx="11660529" cy="156790"/>
          </a:xfrm>
          <a:custGeom>
            <a:avLst/>
            <a:gdLst/>
            <a:ahLst/>
            <a:cxnLst/>
            <a:rect l="l" t="t" r="r" b="b"/>
            <a:pathLst>
              <a:path w="18288000" h="171450">
                <a:moveTo>
                  <a:pt x="0" y="0"/>
                </a:moveTo>
                <a:lnTo>
                  <a:pt x="18288001" y="0"/>
                </a:lnTo>
                <a:lnTo>
                  <a:pt x="18288001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54A1C8C-A071-476C-B27B-F8EE3B40A691}"/>
              </a:ext>
            </a:extLst>
          </p:cNvPr>
          <p:cNvSpPr/>
          <p:nvPr/>
        </p:nvSpPr>
        <p:spPr>
          <a:xfrm>
            <a:off x="2715134" y="3688505"/>
            <a:ext cx="619070" cy="619126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562" y="619125"/>
                </a:moveTo>
                <a:lnTo>
                  <a:pt x="264157" y="615779"/>
                </a:lnTo>
                <a:lnTo>
                  <a:pt x="219700" y="605798"/>
                </a:lnTo>
                <a:lnTo>
                  <a:pt x="177189" y="589397"/>
                </a:lnTo>
                <a:lnTo>
                  <a:pt x="137578" y="566954"/>
                </a:lnTo>
                <a:lnTo>
                  <a:pt x="101685" y="538947"/>
                </a:lnTo>
                <a:lnTo>
                  <a:pt x="70264" y="505949"/>
                </a:lnTo>
                <a:lnTo>
                  <a:pt x="44030" y="468694"/>
                </a:lnTo>
                <a:lnTo>
                  <a:pt x="23564" y="428026"/>
                </a:lnTo>
                <a:lnTo>
                  <a:pt x="9279" y="384798"/>
                </a:lnTo>
                <a:lnTo>
                  <a:pt x="1487" y="339905"/>
                </a:lnTo>
                <a:lnTo>
                  <a:pt x="0" y="309562"/>
                </a:lnTo>
                <a:lnTo>
                  <a:pt x="371" y="294354"/>
                </a:lnTo>
                <a:lnTo>
                  <a:pt x="5948" y="249169"/>
                </a:lnTo>
                <a:lnTo>
                  <a:pt x="18087" y="205290"/>
                </a:lnTo>
                <a:lnTo>
                  <a:pt x="36549" y="163634"/>
                </a:lnTo>
                <a:lnTo>
                  <a:pt x="60928" y="125140"/>
                </a:lnTo>
                <a:lnTo>
                  <a:pt x="90668" y="90668"/>
                </a:lnTo>
                <a:lnTo>
                  <a:pt x="125140" y="60928"/>
                </a:lnTo>
                <a:lnTo>
                  <a:pt x="163634" y="36549"/>
                </a:lnTo>
                <a:lnTo>
                  <a:pt x="205290" y="18087"/>
                </a:lnTo>
                <a:lnTo>
                  <a:pt x="249169" y="5948"/>
                </a:lnTo>
                <a:lnTo>
                  <a:pt x="294354" y="371"/>
                </a:lnTo>
                <a:lnTo>
                  <a:pt x="309562" y="0"/>
                </a:lnTo>
                <a:lnTo>
                  <a:pt x="324770" y="371"/>
                </a:lnTo>
                <a:lnTo>
                  <a:pt x="369955" y="5948"/>
                </a:lnTo>
                <a:lnTo>
                  <a:pt x="413834" y="18087"/>
                </a:lnTo>
                <a:lnTo>
                  <a:pt x="455490" y="36549"/>
                </a:lnTo>
                <a:lnTo>
                  <a:pt x="493984" y="60928"/>
                </a:lnTo>
                <a:lnTo>
                  <a:pt x="528456" y="90668"/>
                </a:lnTo>
                <a:lnTo>
                  <a:pt x="558196" y="125140"/>
                </a:lnTo>
                <a:lnTo>
                  <a:pt x="582575" y="163634"/>
                </a:lnTo>
                <a:lnTo>
                  <a:pt x="601037" y="205290"/>
                </a:lnTo>
                <a:lnTo>
                  <a:pt x="613176" y="249169"/>
                </a:lnTo>
                <a:lnTo>
                  <a:pt x="618753" y="294354"/>
                </a:lnTo>
                <a:lnTo>
                  <a:pt x="619125" y="309562"/>
                </a:lnTo>
                <a:lnTo>
                  <a:pt x="618753" y="324770"/>
                </a:lnTo>
                <a:lnTo>
                  <a:pt x="613176" y="369955"/>
                </a:lnTo>
                <a:lnTo>
                  <a:pt x="601037" y="413834"/>
                </a:lnTo>
                <a:lnTo>
                  <a:pt x="582575" y="455490"/>
                </a:lnTo>
                <a:lnTo>
                  <a:pt x="558196" y="493984"/>
                </a:lnTo>
                <a:lnTo>
                  <a:pt x="528456" y="528456"/>
                </a:lnTo>
                <a:lnTo>
                  <a:pt x="493984" y="558196"/>
                </a:lnTo>
                <a:lnTo>
                  <a:pt x="455490" y="582575"/>
                </a:lnTo>
                <a:lnTo>
                  <a:pt x="413834" y="601037"/>
                </a:lnTo>
                <a:lnTo>
                  <a:pt x="369954" y="613176"/>
                </a:lnTo>
                <a:lnTo>
                  <a:pt x="324770" y="618753"/>
                </a:lnTo>
                <a:lnTo>
                  <a:pt x="309562" y="61912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490F77E5-34C7-4DDA-9EBA-36D76BA5F3D6}"/>
              </a:ext>
            </a:extLst>
          </p:cNvPr>
          <p:cNvSpPr/>
          <p:nvPr/>
        </p:nvSpPr>
        <p:spPr>
          <a:xfrm>
            <a:off x="6454520" y="3705450"/>
            <a:ext cx="619070" cy="619126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562" y="619125"/>
                </a:moveTo>
                <a:lnTo>
                  <a:pt x="264157" y="615779"/>
                </a:lnTo>
                <a:lnTo>
                  <a:pt x="219700" y="605798"/>
                </a:lnTo>
                <a:lnTo>
                  <a:pt x="177189" y="589397"/>
                </a:lnTo>
                <a:lnTo>
                  <a:pt x="137578" y="566954"/>
                </a:lnTo>
                <a:lnTo>
                  <a:pt x="101685" y="538947"/>
                </a:lnTo>
                <a:lnTo>
                  <a:pt x="70264" y="505949"/>
                </a:lnTo>
                <a:lnTo>
                  <a:pt x="44030" y="468694"/>
                </a:lnTo>
                <a:lnTo>
                  <a:pt x="23564" y="428026"/>
                </a:lnTo>
                <a:lnTo>
                  <a:pt x="9279" y="384798"/>
                </a:lnTo>
                <a:lnTo>
                  <a:pt x="1487" y="339905"/>
                </a:lnTo>
                <a:lnTo>
                  <a:pt x="0" y="309562"/>
                </a:lnTo>
                <a:lnTo>
                  <a:pt x="371" y="294354"/>
                </a:lnTo>
                <a:lnTo>
                  <a:pt x="5948" y="249169"/>
                </a:lnTo>
                <a:lnTo>
                  <a:pt x="18087" y="205290"/>
                </a:lnTo>
                <a:lnTo>
                  <a:pt x="36549" y="163634"/>
                </a:lnTo>
                <a:lnTo>
                  <a:pt x="60928" y="125140"/>
                </a:lnTo>
                <a:lnTo>
                  <a:pt x="90668" y="90668"/>
                </a:lnTo>
                <a:lnTo>
                  <a:pt x="125140" y="60928"/>
                </a:lnTo>
                <a:lnTo>
                  <a:pt x="163634" y="36549"/>
                </a:lnTo>
                <a:lnTo>
                  <a:pt x="205290" y="18087"/>
                </a:lnTo>
                <a:lnTo>
                  <a:pt x="249169" y="5948"/>
                </a:lnTo>
                <a:lnTo>
                  <a:pt x="294354" y="371"/>
                </a:lnTo>
                <a:lnTo>
                  <a:pt x="309562" y="0"/>
                </a:lnTo>
                <a:lnTo>
                  <a:pt x="324770" y="371"/>
                </a:lnTo>
                <a:lnTo>
                  <a:pt x="369955" y="5948"/>
                </a:lnTo>
                <a:lnTo>
                  <a:pt x="413834" y="18087"/>
                </a:lnTo>
                <a:lnTo>
                  <a:pt x="455490" y="36549"/>
                </a:lnTo>
                <a:lnTo>
                  <a:pt x="493984" y="60928"/>
                </a:lnTo>
                <a:lnTo>
                  <a:pt x="528456" y="90668"/>
                </a:lnTo>
                <a:lnTo>
                  <a:pt x="558196" y="125140"/>
                </a:lnTo>
                <a:lnTo>
                  <a:pt x="582575" y="163634"/>
                </a:lnTo>
                <a:lnTo>
                  <a:pt x="601037" y="205290"/>
                </a:lnTo>
                <a:lnTo>
                  <a:pt x="613176" y="249169"/>
                </a:lnTo>
                <a:lnTo>
                  <a:pt x="618753" y="294354"/>
                </a:lnTo>
                <a:lnTo>
                  <a:pt x="619125" y="309562"/>
                </a:lnTo>
                <a:lnTo>
                  <a:pt x="618753" y="324770"/>
                </a:lnTo>
                <a:lnTo>
                  <a:pt x="613176" y="369955"/>
                </a:lnTo>
                <a:lnTo>
                  <a:pt x="601037" y="413834"/>
                </a:lnTo>
                <a:lnTo>
                  <a:pt x="582575" y="455490"/>
                </a:lnTo>
                <a:lnTo>
                  <a:pt x="558196" y="493984"/>
                </a:lnTo>
                <a:lnTo>
                  <a:pt x="528456" y="528456"/>
                </a:lnTo>
                <a:lnTo>
                  <a:pt x="493984" y="558196"/>
                </a:lnTo>
                <a:lnTo>
                  <a:pt x="455490" y="582575"/>
                </a:lnTo>
                <a:lnTo>
                  <a:pt x="413834" y="601037"/>
                </a:lnTo>
                <a:lnTo>
                  <a:pt x="369954" y="613176"/>
                </a:lnTo>
                <a:lnTo>
                  <a:pt x="324770" y="618753"/>
                </a:lnTo>
                <a:lnTo>
                  <a:pt x="309562" y="61912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7EEF6A9F-45BA-4BC2-8EB7-891F29F0B111}"/>
              </a:ext>
            </a:extLst>
          </p:cNvPr>
          <p:cNvSpPr/>
          <p:nvPr/>
        </p:nvSpPr>
        <p:spPr>
          <a:xfrm>
            <a:off x="10363764" y="3688505"/>
            <a:ext cx="619070" cy="619126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562" y="619125"/>
                </a:moveTo>
                <a:lnTo>
                  <a:pt x="264157" y="615779"/>
                </a:lnTo>
                <a:lnTo>
                  <a:pt x="219700" y="605798"/>
                </a:lnTo>
                <a:lnTo>
                  <a:pt x="177189" y="589397"/>
                </a:lnTo>
                <a:lnTo>
                  <a:pt x="137578" y="566954"/>
                </a:lnTo>
                <a:lnTo>
                  <a:pt x="101685" y="538947"/>
                </a:lnTo>
                <a:lnTo>
                  <a:pt x="70264" y="505949"/>
                </a:lnTo>
                <a:lnTo>
                  <a:pt x="44030" y="468694"/>
                </a:lnTo>
                <a:lnTo>
                  <a:pt x="23564" y="428026"/>
                </a:lnTo>
                <a:lnTo>
                  <a:pt x="9279" y="384798"/>
                </a:lnTo>
                <a:lnTo>
                  <a:pt x="1487" y="339905"/>
                </a:lnTo>
                <a:lnTo>
                  <a:pt x="0" y="309562"/>
                </a:lnTo>
                <a:lnTo>
                  <a:pt x="371" y="294354"/>
                </a:lnTo>
                <a:lnTo>
                  <a:pt x="5948" y="249169"/>
                </a:lnTo>
                <a:lnTo>
                  <a:pt x="18087" y="205290"/>
                </a:lnTo>
                <a:lnTo>
                  <a:pt x="36549" y="163634"/>
                </a:lnTo>
                <a:lnTo>
                  <a:pt x="60928" y="125140"/>
                </a:lnTo>
                <a:lnTo>
                  <a:pt x="90668" y="90668"/>
                </a:lnTo>
                <a:lnTo>
                  <a:pt x="125140" y="60928"/>
                </a:lnTo>
                <a:lnTo>
                  <a:pt x="163634" y="36549"/>
                </a:lnTo>
                <a:lnTo>
                  <a:pt x="205290" y="18087"/>
                </a:lnTo>
                <a:lnTo>
                  <a:pt x="249169" y="5948"/>
                </a:lnTo>
                <a:lnTo>
                  <a:pt x="294354" y="371"/>
                </a:lnTo>
                <a:lnTo>
                  <a:pt x="309562" y="0"/>
                </a:lnTo>
                <a:lnTo>
                  <a:pt x="324770" y="371"/>
                </a:lnTo>
                <a:lnTo>
                  <a:pt x="369955" y="5948"/>
                </a:lnTo>
                <a:lnTo>
                  <a:pt x="413834" y="18087"/>
                </a:lnTo>
                <a:lnTo>
                  <a:pt x="455490" y="36549"/>
                </a:lnTo>
                <a:lnTo>
                  <a:pt x="493984" y="60928"/>
                </a:lnTo>
                <a:lnTo>
                  <a:pt x="528456" y="90668"/>
                </a:lnTo>
                <a:lnTo>
                  <a:pt x="558196" y="125140"/>
                </a:lnTo>
                <a:lnTo>
                  <a:pt x="582575" y="163634"/>
                </a:lnTo>
                <a:lnTo>
                  <a:pt x="601037" y="205290"/>
                </a:lnTo>
                <a:lnTo>
                  <a:pt x="613176" y="249169"/>
                </a:lnTo>
                <a:lnTo>
                  <a:pt x="618753" y="294354"/>
                </a:lnTo>
                <a:lnTo>
                  <a:pt x="619125" y="309562"/>
                </a:lnTo>
                <a:lnTo>
                  <a:pt x="618753" y="324770"/>
                </a:lnTo>
                <a:lnTo>
                  <a:pt x="613176" y="369955"/>
                </a:lnTo>
                <a:lnTo>
                  <a:pt x="601037" y="413834"/>
                </a:lnTo>
                <a:lnTo>
                  <a:pt x="582575" y="455490"/>
                </a:lnTo>
                <a:lnTo>
                  <a:pt x="558196" y="493984"/>
                </a:lnTo>
                <a:lnTo>
                  <a:pt x="528456" y="528456"/>
                </a:lnTo>
                <a:lnTo>
                  <a:pt x="493984" y="558196"/>
                </a:lnTo>
                <a:lnTo>
                  <a:pt x="455490" y="582575"/>
                </a:lnTo>
                <a:lnTo>
                  <a:pt x="413834" y="601037"/>
                </a:lnTo>
                <a:lnTo>
                  <a:pt x="369954" y="613176"/>
                </a:lnTo>
                <a:lnTo>
                  <a:pt x="324770" y="618753"/>
                </a:lnTo>
                <a:lnTo>
                  <a:pt x="309562" y="61912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80924AD9-507E-4DA6-BB5C-05F8D391141B}"/>
              </a:ext>
            </a:extLst>
          </p:cNvPr>
          <p:cNvSpPr/>
          <p:nvPr/>
        </p:nvSpPr>
        <p:spPr>
          <a:xfrm>
            <a:off x="14325088" y="3705450"/>
            <a:ext cx="619070" cy="619126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562" y="619125"/>
                </a:moveTo>
                <a:lnTo>
                  <a:pt x="264157" y="615779"/>
                </a:lnTo>
                <a:lnTo>
                  <a:pt x="219700" y="605798"/>
                </a:lnTo>
                <a:lnTo>
                  <a:pt x="177189" y="589397"/>
                </a:lnTo>
                <a:lnTo>
                  <a:pt x="137578" y="566954"/>
                </a:lnTo>
                <a:lnTo>
                  <a:pt x="101685" y="538947"/>
                </a:lnTo>
                <a:lnTo>
                  <a:pt x="70264" y="505949"/>
                </a:lnTo>
                <a:lnTo>
                  <a:pt x="44030" y="468694"/>
                </a:lnTo>
                <a:lnTo>
                  <a:pt x="23564" y="428026"/>
                </a:lnTo>
                <a:lnTo>
                  <a:pt x="9279" y="384798"/>
                </a:lnTo>
                <a:lnTo>
                  <a:pt x="1487" y="339905"/>
                </a:lnTo>
                <a:lnTo>
                  <a:pt x="0" y="309562"/>
                </a:lnTo>
                <a:lnTo>
                  <a:pt x="371" y="294354"/>
                </a:lnTo>
                <a:lnTo>
                  <a:pt x="5948" y="249169"/>
                </a:lnTo>
                <a:lnTo>
                  <a:pt x="18087" y="205290"/>
                </a:lnTo>
                <a:lnTo>
                  <a:pt x="36549" y="163634"/>
                </a:lnTo>
                <a:lnTo>
                  <a:pt x="60928" y="125140"/>
                </a:lnTo>
                <a:lnTo>
                  <a:pt x="90668" y="90668"/>
                </a:lnTo>
                <a:lnTo>
                  <a:pt x="125140" y="60928"/>
                </a:lnTo>
                <a:lnTo>
                  <a:pt x="163634" y="36549"/>
                </a:lnTo>
                <a:lnTo>
                  <a:pt x="205290" y="18087"/>
                </a:lnTo>
                <a:lnTo>
                  <a:pt x="249169" y="5948"/>
                </a:lnTo>
                <a:lnTo>
                  <a:pt x="294354" y="371"/>
                </a:lnTo>
                <a:lnTo>
                  <a:pt x="309562" y="0"/>
                </a:lnTo>
                <a:lnTo>
                  <a:pt x="324770" y="371"/>
                </a:lnTo>
                <a:lnTo>
                  <a:pt x="369955" y="5948"/>
                </a:lnTo>
                <a:lnTo>
                  <a:pt x="413834" y="18087"/>
                </a:lnTo>
                <a:lnTo>
                  <a:pt x="455490" y="36549"/>
                </a:lnTo>
                <a:lnTo>
                  <a:pt x="493984" y="60928"/>
                </a:lnTo>
                <a:lnTo>
                  <a:pt x="528456" y="90668"/>
                </a:lnTo>
                <a:lnTo>
                  <a:pt x="558196" y="125140"/>
                </a:lnTo>
                <a:lnTo>
                  <a:pt x="582575" y="163634"/>
                </a:lnTo>
                <a:lnTo>
                  <a:pt x="601037" y="205290"/>
                </a:lnTo>
                <a:lnTo>
                  <a:pt x="613176" y="249169"/>
                </a:lnTo>
                <a:lnTo>
                  <a:pt x="618753" y="294354"/>
                </a:lnTo>
                <a:lnTo>
                  <a:pt x="619125" y="309562"/>
                </a:lnTo>
                <a:lnTo>
                  <a:pt x="618753" y="324770"/>
                </a:lnTo>
                <a:lnTo>
                  <a:pt x="613176" y="369955"/>
                </a:lnTo>
                <a:lnTo>
                  <a:pt x="601037" y="413834"/>
                </a:lnTo>
                <a:lnTo>
                  <a:pt x="582575" y="455490"/>
                </a:lnTo>
                <a:lnTo>
                  <a:pt x="558196" y="493984"/>
                </a:lnTo>
                <a:lnTo>
                  <a:pt x="528456" y="528456"/>
                </a:lnTo>
                <a:lnTo>
                  <a:pt x="493984" y="558196"/>
                </a:lnTo>
                <a:lnTo>
                  <a:pt x="455490" y="582575"/>
                </a:lnTo>
                <a:lnTo>
                  <a:pt x="413834" y="601037"/>
                </a:lnTo>
                <a:lnTo>
                  <a:pt x="369954" y="613176"/>
                </a:lnTo>
                <a:lnTo>
                  <a:pt x="324770" y="618753"/>
                </a:lnTo>
                <a:lnTo>
                  <a:pt x="309562" y="61912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C1FAC-08B2-4425-B5FB-793EBF3418A8}"/>
              </a:ext>
            </a:extLst>
          </p:cNvPr>
          <p:cNvSpPr txBox="1"/>
          <p:nvPr/>
        </p:nvSpPr>
        <p:spPr>
          <a:xfrm>
            <a:off x="2259511" y="2721757"/>
            <a:ext cx="1530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Seed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63276-9331-49A3-BBB9-964AADE11A4C}"/>
              </a:ext>
            </a:extLst>
          </p:cNvPr>
          <p:cNvSpPr txBox="1"/>
          <p:nvPr/>
        </p:nvSpPr>
        <p:spPr>
          <a:xfrm>
            <a:off x="5672136" y="4454699"/>
            <a:ext cx="2183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Start-up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81332-5F5F-45D3-9198-60BCDF578BCF}"/>
              </a:ext>
            </a:extLst>
          </p:cNvPr>
          <p:cNvSpPr txBox="1"/>
          <p:nvPr/>
        </p:nvSpPr>
        <p:spPr>
          <a:xfrm>
            <a:off x="8899076" y="2795007"/>
            <a:ext cx="3548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Early-growth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DAA8D3-14B0-4259-8AAB-E5F64D09ABF8}"/>
              </a:ext>
            </a:extLst>
          </p:cNvPr>
          <p:cNvSpPr txBox="1"/>
          <p:nvPr/>
        </p:nvSpPr>
        <p:spPr>
          <a:xfrm>
            <a:off x="13086656" y="4454698"/>
            <a:ext cx="2675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Expansion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2A1ED46-C6F4-4A1F-9A65-8B84EF2369A3}"/>
              </a:ext>
            </a:extLst>
          </p:cNvPr>
          <p:cNvSpPr/>
          <p:nvPr/>
        </p:nvSpPr>
        <p:spPr>
          <a:xfrm>
            <a:off x="1631763" y="1330718"/>
            <a:ext cx="4930207" cy="619127"/>
          </a:xfrm>
          <a:prstGeom prst="rect">
            <a:avLst/>
          </a:prstGeom>
          <a:noFill/>
          <a:ln w="412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Венчурные инвестиции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CA0521-8747-47D1-869C-969C5457D41B}"/>
              </a:ext>
            </a:extLst>
          </p:cNvPr>
          <p:cNvSpPr txBox="1"/>
          <p:nvPr/>
        </p:nvSpPr>
        <p:spPr>
          <a:xfrm>
            <a:off x="6709890" y="1200583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rgbClr val="FFC000"/>
                </a:solidFill>
              </a:rPr>
              <a:t>=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940FEBD-DA14-4C29-A431-FDA115CA2F25}"/>
              </a:ext>
            </a:extLst>
          </p:cNvPr>
          <p:cNvSpPr/>
          <p:nvPr/>
        </p:nvSpPr>
        <p:spPr>
          <a:xfrm>
            <a:off x="7464941" y="1344437"/>
            <a:ext cx="5486400" cy="619127"/>
          </a:xfrm>
          <a:prstGeom prst="rect">
            <a:avLst/>
          </a:prstGeom>
          <a:noFill/>
          <a:ln w="412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Инновационные проекты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2460E4-0E44-47A2-947E-5F86A3D195B8}"/>
              </a:ext>
            </a:extLst>
          </p:cNvPr>
          <p:cNvSpPr txBox="1"/>
          <p:nvPr/>
        </p:nvSpPr>
        <p:spPr>
          <a:xfrm>
            <a:off x="13164556" y="1224782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F825A0F-AA67-44A7-B52B-CBBBC0603BFE}"/>
              </a:ext>
            </a:extLst>
          </p:cNvPr>
          <p:cNvSpPr/>
          <p:nvPr/>
        </p:nvSpPr>
        <p:spPr>
          <a:xfrm>
            <a:off x="13850356" y="1354043"/>
            <a:ext cx="2256772" cy="619127"/>
          </a:xfrm>
          <a:prstGeom prst="rect">
            <a:avLst/>
          </a:prstGeom>
          <a:noFill/>
          <a:ln w="412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Риск</a:t>
            </a:r>
          </a:p>
        </p:txBody>
      </p:sp>
      <p:sp>
        <p:nvSpPr>
          <p:cNvPr id="35" name="Shape 194">
            <a:extLst>
              <a:ext uri="{FF2B5EF4-FFF2-40B4-BE49-F238E27FC236}">
                <a16:creationId xmlns:a16="http://schemas.microsoft.com/office/drawing/2014/main" id="{4E9999AC-CAA6-4E02-860B-CAAA44CD27D9}"/>
              </a:ext>
            </a:extLst>
          </p:cNvPr>
          <p:cNvSpPr/>
          <p:nvPr/>
        </p:nvSpPr>
        <p:spPr>
          <a:xfrm>
            <a:off x="2525495" y="7835757"/>
            <a:ext cx="2267963" cy="10293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677E1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195">
            <a:extLst>
              <a:ext uri="{FF2B5EF4-FFF2-40B4-BE49-F238E27FC236}">
                <a16:creationId xmlns:a16="http://schemas.microsoft.com/office/drawing/2014/main" id="{FF33E548-61FD-465F-A3E2-08E2C9EF1851}"/>
              </a:ext>
            </a:extLst>
          </p:cNvPr>
          <p:cNvSpPr/>
          <p:nvPr/>
        </p:nvSpPr>
        <p:spPr>
          <a:xfrm>
            <a:off x="1928063" y="6294404"/>
            <a:ext cx="3462824" cy="21695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AACF2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" name="Shape 196">
            <a:extLst>
              <a:ext uri="{FF2B5EF4-FFF2-40B4-BE49-F238E27FC236}">
                <a16:creationId xmlns:a16="http://schemas.microsoft.com/office/drawing/2014/main" id="{D351718D-493B-4C92-B52D-5F3BBC53BC23}"/>
              </a:ext>
            </a:extLst>
          </p:cNvPr>
          <p:cNvSpPr/>
          <p:nvPr/>
        </p:nvSpPr>
        <p:spPr>
          <a:xfrm>
            <a:off x="3123207" y="8341745"/>
            <a:ext cx="1541334" cy="50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7F9B1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197">
            <a:extLst>
              <a:ext uri="{FF2B5EF4-FFF2-40B4-BE49-F238E27FC236}">
                <a16:creationId xmlns:a16="http://schemas.microsoft.com/office/drawing/2014/main" id="{FD3AC3AA-8A72-4983-B1EE-80A34DFDA61F}"/>
              </a:ext>
            </a:extLst>
          </p:cNvPr>
          <p:cNvSpPr/>
          <p:nvPr/>
        </p:nvSpPr>
        <p:spPr>
          <a:xfrm>
            <a:off x="3252767" y="8341745"/>
            <a:ext cx="1074117" cy="876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BEE82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677C92-5C25-420C-8950-2FE7997F32C1}"/>
              </a:ext>
            </a:extLst>
          </p:cNvPr>
          <p:cNvSpPr txBox="1"/>
          <p:nvPr/>
        </p:nvSpPr>
        <p:spPr>
          <a:xfrm rot="21351693">
            <a:off x="2086155" y="6602363"/>
            <a:ext cx="3146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Неформальный</a:t>
            </a:r>
          </a:p>
          <a:p>
            <a:pPr algn="ctr"/>
            <a:r>
              <a:rPr lang="ru-RU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капитал</a:t>
            </a:r>
          </a:p>
        </p:txBody>
      </p:sp>
      <p:sp>
        <p:nvSpPr>
          <p:cNvPr id="44" name="Shape 198">
            <a:extLst>
              <a:ext uri="{FF2B5EF4-FFF2-40B4-BE49-F238E27FC236}">
                <a16:creationId xmlns:a16="http://schemas.microsoft.com/office/drawing/2014/main" id="{7C12D403-BF9A-4BC4-8ABD-0FF839EA0971}"/>
              </a:ext>
            </a:extLst>
          </p:cNvPr>
          <p:cNvSpPr/>
          <p:nvPr/>
        </p:nvSpPr>
        <p:spPr>
          <a:xfrm>
            <a:off x="6418804" y="7379169"/>
            <a:ext cx="2724402" cy="8795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200">
            <a:extLst>
              <a:ext uri="{FF2B5EF4-FFF2-40B4-BE49-F238E27FC236}">
                <a16:creationId xmlns:a16="http://schemas.microsoft.com/office/drawing/2014/main" id="{D938E0CC-E66D-4ED4-AB44-C1285450B53E}"/>
              </a:ext>
            </a:extLst>
          </p:cNvPr>
          <p:cNvSpPr/>
          <p:nvPr/>
        </p:nvSpPr>
        <p:spPr>
          <a:xfrm>
            <a:off x="7079187" y="7734983"/>
            <a:ext cx="2031558" cy="5372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00839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99">
            <a:extLst>
              <a:ext uri="{FF2B5EF4-FFF2-40B4-BE49-F238E27FC236}">
                <a16:creationId xmlns:a16="http://schemas.microsoft.com/office/drawing/2014/main" id="{828195DB-C212-4C69-9FA2-DFB4EB5B0112}"/>
              </a:ext>
            </a:extLst>
          </p:cNvPr>
          <p:cNvSpPr/>
          <p:nvPr/>
        </p:nvSpPr>
        <p:spPr>
          <a:xfrm>
            <a:off x="6115408" y="6294404"/>
            <a:ext cx="3672828" cy="157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201">
            <a:extLst>
              <a:ext uri="{FF2B5EF4-FFF2-40B4-BE49-F238E27FC236}">
                <a16:creationId xmlns:a16="http://schemas.microsoft.com/office/drawing/2014/main" id="{693ABFF3-6D98-496A-89B0-EB05EF91E5DE}"/>
              </a:ext>
            </a:extLst>
          </p:cNvPr>
          <p:cNvSpPr/>
          <p:nvPr/>
        </p:nvSpPr>
        <p:spPr>
          <a:xfrm>
            <a:off x="7414980" y="7734983"/>
            <a:ext cx="1204328" cy="694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C431FC-6EE3-4B2D-848E-C150555ED14F}"/>
              </a:ext>
            </a:extLst>
          </p:cNvPr>
          <p:cNvSpPr txBox="1"/>
          <p:nvPr/>
        </p:nvSpPr>
        <p:spPr>
          <a:xfrm rot="21411053">
            <a:off x="6605851" y="6433230"/>
            <a:ext cx="2691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Корпоративный</a:t>
            </a:r>
          </a:p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капитал</a:t>
            </a:r>
          </a:p>
        </p:txBody>
      </p:sp>
      <p:sp>
        <p:nvSpPr>
          <p:cNvPr id="49" name="Shape 202">
            <a:extLst>
              <a:ext uri="{FF2B5EF4-FFF2-40B4-BE49-F238E27FC236}">
                <a16:creationId xmlns:a16="http://schemas.microsoft.com/office/drawing/2014/main" id="{1E2821BB-A45C-4860-AB5D-E467D5F41B8E}"/>
              </a:ext>
            </a:extLst>
          </p:cNvPr>
          <p:cNvSpPr/>
          <p:nvPr/>
        </p:nvSpPr>
        <p:spPr>
          <a:xfrm rot="209824">
            <a:off x="10976372" y="7186372"/>
            <a:ext cx="2492805" cy="876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9B6B0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203">
            <a:extLst>
              <a:ext uri="{FF2B5EF4-FFF2-40B4-BE49-F238E27FC236}">
                <a16:creationId xmlns:a16="http://schemas.microsoft.com/office/drawing/2014/main" id="{BA229A8C-97F2-4D13-A025-B849FF3540D7}"/>
              </a:ext>
            </a:extLst>
          </p:cNvPr>
          <p:cNvSpPr/>
          <p:nvPr/>
        </p:nvSpPr>
        <p:spPr>
          <a:xfrm>
            <a:off x="10512757" y="6241043"/>
            <a:ext cx="3268571" cy="13384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F9AC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204">
            <a:extLst>
              <a:ext uri="{FF2B5EF4-FFF2-40B4-BE49-F238E27FC236}">
                <a16:creationId xmlns:a16="http://schemas.microsoft.com/office/drawing/2014/main" id="{977AD2F0-AA2F-4039-ACC5-AA3B410C61A8}"/>
              </a:ext>
            </a:extLst>
          </p:cNvPr>
          <p:cNvSpPr/>
          <p:nvPr/>
        </p:nvSpPr>
        <p:spPr>
          <a:xfrm rot="393731">
            <a:off x="11572378" y="7415944"/>
            <a:ext cx="1919335" cy="735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C4870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205">
            <a:extLst>
              <a:ext uri="{FF2B5EF4-FFF2-40B4-BE49-F238E27FC236}">
                <a16:creationId xmlns:a16="http://schemas.microsoft.com/office/drawing/2014/main" id="{0661EBE3-26C0-4675-B267-6AAE226F0648}"/>
              </a:ext>
            </a:extLst>
          </p:cNvPr>
          <p:cNvSpPr/>
          <p:nvPr/>
        </p:nvSpPr>
        <p:spPr>
          <a:xfrm>
            <a:off x="11864997" y="7417667"/>
            <a:ext cx="1233208" cy="8795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FFB008">
              <a:alpha val="9392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4B9D4A-7E87-4035-8CC1-BE7472B8FC75}"/>
              </a:ext>
            </a:extLst>
          </p:cNvPr>
          <p:cNvSpPr txBox="1"/>
          <p:nvPr/>
        </p:nvSpPr>
        <p:spPr>
          <a:xfrm rot="21402870">
            <a:off x="10556405" y="6281350"/>
            <a:ext cx="32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Капитал венчурного фонда</a:t>
            </a:r>
          </a:p>
        </p:txBody>
      </p:sp>
      <p:sp>
        <p:nvSpPr>
          <p:cNvPr id="54" name="Shape 202">
            <a:extLst>
              <a:ext uri="{FF2B5EF4-FFF2-40B4-BE49-F238E27FC236}">
                <a16:creationId xmlns:a16="http://schemas.microsoft.com/office/drawing/2014/main" id="{91AF2BA9-6103-4FDC-9568-DBB5D3815125}"/>
              </a:ext>
            </a:extLst>
          </p:cNvPr>
          <p:cNvSpPr/>
          <p:nvPr/>
        </p:nvSpPr>
        <p:spPr>
          <a:xfrm rot="209824">
            <a:off x="14699032" y="7130285"/>
            <a:ext cx="2492805" cy="876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90105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203">
            <a:extLst>
              <a:ext uri="{FF2B5EF4-FFF2-40B4-BE49-F238E27FC236}">
                <a16:creationId xmlns:a16="http://schemas.microsoft.com/office/drawing/2014/main" id="{ECFD6ACC-4F3F-4C0C-A0DE-BF5035A292EF}"/>
              </a:ext>
            </a:extLst>
          </p:cNvPr>
          <p:cNvSpPr/>
          <p:nvPr/>
        </p:nvSpPr>
        <p:spPr>
          <a:xfrm>
            <a:off x="14383354" y="6186765"/>
            <a:ext cx="3268571" cy="13384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EF13B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204">
            <a:extLst>
              <a:ext uri="{FF2B5EF4-FFF2-40B4-BE49-F238E27FC236}">
                <a16:creationId xmlns:a16="http://schemas.microsoft.com/office/drawing/2014/main" id="{9D16CBE9-864A-45F4-A7AA-70EBD6537EFD}"/>
              </a:ext>
            </a:extLst>
          </p:cNvPr>
          <p:cNvSpPr/>
          <p:nvPr/>
        </p:nvSpPr>
        <p:spPr>
          <a:xfrm rot="393731">
            <a:off x="15275358" y="7388836"/>
            <a:ext cx="1919335" cy="735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B2186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205">
            <a:extLst>
              <a:ext uri="{FF2B5EF4-FFF2-40B4-BE49-F238E27FC236}">
                <a16:creationId xmlns:a16="http://schemas.microsoft.com/office/drawing/2014/main" id="{982EE0A8-91F7-48CE-99A7-9B69A31E0D53}"/>
              </a:ext>
            </a:extLst>
          </p:cNvPr>
          <p:cNvSpPr/>
          <p:nvPr/>
        </p:nvSpPr>
        <p:spPr>
          <a:xfrm>
            <a:off x="15508468" y="7425854"/>
            <a:ext cx="1233208" cy="8795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EF13B5">
              <a:alpha val="9392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70E8D4-0807-4E55-BC53-1F31261A9127}"/>
              </a:ext>
            </a:extLst>
          </p:cNvPr>
          <p:cNvSpPr txBox="1"/>
          <p:nvPr/>
        </p:nvSpPr>
        <p:spPr>
          <a:xfrm rot="21424850">
            <a:off x="14600740" y="6207441"/>
            <a:ext cx="32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Государственно-частный капитал</a:t>
            </a:r>
          </a:p>
        </p:txBody>
      </p:sp>
    </p:spTree>
    <p:extLst>
      <p:ext uri="{BB962C8B-B14F-4D97-AF65-F5344CB8AC3E}">
        <p14:creationId xmlns:p14="http://schemas.microsoft.com/office/powerpoint/2010/main" val="271293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1EC4C-21B4-4493-AFBB-325DA7F6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191" y="547689"/>
            <a:ext cx="15772031" cy="1988346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Объект 4" descr="Изображение выглядит как внешний, солнце, мост, поезд&#10;&#10;Автоматически созданное описание">
            <a:extLst>
              <a:ext uri="{FF2B5EF4-FFF2-40B4-BE49-F238E27FC236}">
                <a16:creationId xmlns:a16="http://schemas.microsoft.com/office/drawing/2014/main" id="{A30E1F90-2626-4A06-BB22-91D6316BD7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/>
          <a:stretch/>
        </p:blipFill>
        <p:spPr>
          <a:xfrm>
            <a:off x="0" y="10"/>
            <a:ext cx="18346833" cy="1028699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822ED13-2513-437B-ACE4-F616B0A64B4C}"/>
              </a:ext>
            </a:extLst>
          </p:cNvPr>
          <p:cNvSpPr/>
          <p:nvPr/>
        </p:nvSpPr>
        <p:spPr>
          <a:xfrm>
            <a:off x="266626" y="194553"/>
            <a:ext cx="194553" cy="583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EB0F4A-8DF4-439F-987A-9E1FAFCF20AE}"/>
              </a:ext>
            </a:extLst>
          </p:cNvPr>
          <p:cNvSpPr txBox="1"/>
          <p:nvPr/>
        </p:nvSpPr>
        <p:spPr>
          <a:xfrm>
            <a:off x="578298" y="120743"/>
            <a:ext cx="1369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Выводы и предложения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53F874-04EB-408A-B5D2-B0E1ED4CCB5D}"/>
              </a:ext>
            </a:extLst>
          </p:cNvPr>
          <p:cNvSpPr/>
          <p:nvPr/>
        </p:nvSpPr>
        <p:spPr>
          <a:xfrm>
            <a:off x="17231316" y="9763770"/>
            <a:ext cx="1055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solidFill>
                  <a:srgbClr val="245B71"/>
                </a:solidFill>
              </a:rPr>
              <a:t>12/12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8FE173-C2F6-447E-9AFB-085B7502B3D9}"/>
              </a:ext>
            </a:extLst>
          </p:cNvPr>
          <p:cNvSpPr/>
          <p:nvPr/>
        </p:nvSpPr>
        <p:spPr>
          <a:xfrm>
            <a:off x="461178" y="1277009"/>
            <a:ext cx="11633840" cy="12590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60695-5CED-4028-8404-63C927DF8C89}"/>
              </a:ext>
            </a:extLst>
          </p:cNvPr>
          <p:cNvSpPr txBox="1"/>
          <p:nvPr/>
        </p:nvSpPr>
        <p:spPr>
          <a:xfrm>
            <a:off x="461178" y="1434373"/>
            <a:ext cx="11320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Венчурное инвестирование – качественный инструмент повышения экономического роста в России.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5B4677-7512-4F0C-A796-2857985DD102}"/>
              </a:ext>
            </a:extLst>
          </p:cNvPr>
          <p:cNvSpPr/>
          <p:nvPr/>
        </p:nvSpPr>
        <p:spPr>
          <a:xfrm>
            <a:off x="461178" y="2984293"/>
            <a:ext cx="11633840" cy="12590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9C5A0-F685-4473-AE1D-A7BC3F167074}"/>
              </a:ext>
            </a:extLst>
          </p:cNvPr>
          <p:cNvSpPr txBox="1"/>
          <p:nvPr/>
        </p:nvSpPr>
        <p:spPr>
          <a:xfrm>
            <a:off x="255129" y="3073223"/>
            <a:ext cx="11945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Прямое влияние объема венчурных фондов на инновационность экономики доказано на эконометрической модели.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4656CC-0B05-433D-BA4C-8B8EB8AECCB0}"/>
              </a:ext>
            </a:extLst>
          </p:cNvPr>
          <p:cNvSpPr/>
          <p:nvPr/>
        </p:nvSpPr>
        <p:spPr>
          <a:xfrm>
            <a:off x="461178" y="5006180"/>
            <a:ext cx="11633840" cy="12590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6F3C1-E0FA-4730-8A7B-DAA0C676D137}"/>
              </a:ext>
            </a:extLst>
          </p:cNvPr>
          <p:cNvSpPr txBox="1"/>
          <p:nvPr/>
        </p:nvSpPr>
        <p:spPr>
          <a:xfrm>
            <a:off x="363902" y="5059387"/>
            <a:ext cx="11945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Российский венчурный рынок наиболее схож с европейским, что дает базу решений многих проблем рынка.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E37BDAD-F1C5-4B0F-9430-564E26CAFEF3}"/>
              </a:ext>
            </a:extLst>
          </p:cNvPr>
          <p:cNvSpPr/>
          <p:nvPr/>
        </p:nvSpPr>
        <p:spPr>
          <a:xfrm>
            <a:off x="461178" y="6899466"/>
            <a:ext cx="11633840" cy="12590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7C1B45-8683-4DAB-B18D-577F366AB14A}"/>
              </a:ext>
            </a:extLst>
          </p:cNvPr>
          <p:cNvSpPr txBox="1"/>
          <p:nvPr/>
        </p:nvSpPr>
        <p:spPr>
          <a:xfrm>
            <a:off x="774867" y="8672904"/>
            <a:ext cx="11945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На примере рынков США и Европы видно, что законодательная база должна реализовывать потенциал участников, а не сковывать их возможности.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492B71A-DBF8-45A2-9208-C0ACC1E62728}"/>
              </a:ext>
            </a:extLst>
          </p:cNvPr>
          <p:cNvSpPr/>
          <p:nvPr/>
        </p:nvSpPr>
        <p:spPr>
          <a:xfrm>
            <a:off x="423481" y="8647859"/>
            <a:ext cx="13209391" cy="151839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CDBBB8-769B-45B7-B955-52EFDCBD2051}"/>
              </a:ext>
            </a:extLst>
          </p:cNvPr>
          <p:cNvSpPr txBox="1"/>
          <p:nvPr/>
        </p:nvSpPr>
        <p:spPr>
          <a:xfrm>
            <a:off x="652831" y="6940453"/>
            <a:ext cx="11367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Основная проблема - маленькое количество выходов, что требует развития инфраструктуры венчурного рынка.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682766C-0F53-41D4-88C2-D6D392925D27}"/>
              </a:ext>
            </a:extLst>
          </p:cNvPr>
          <p:cNvSpPr/>
          <p:nvPr/>
        </p:nvSpPr>
        <p:spPr>
          <a:xfrm>
            <a:off x="12543531" y="2416271"/>
            <a:ext cx="5566034" cy="3720333"/>
          </a:xfrm>
          <a:prstGeom prst="rect">
            <a:avLst/>
          </a:prstGeom>
          <a:solidFill>
            <a:schemeClr val="bg1">
              <a:alpha val="45000"/>
            </a:schemeClr>
          </a:solidFill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Венчурный рынок в России продолжает эволюционировать. Объем венчурных фондов в 2021 году способен вырасти до 333 326 млн рублей.  </a:t>
            </a:r>
          </a:p>
        </p:txBody>
      </p:sp>
    </p:spTree>
    <p:extLst>
      <p:ext uri="{BB962C8B-B14F-4D97-AF65-F5344CB8AC3E}">
        <p14:creationId xmlns:p14="http://schemas.microsoft.com/office/powerpoint/2010/main" val="20162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AC1F0-E007-4677-8A32-B7DE157E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32443-2938-4729-B505-806A9C51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926A85-915D-4E3F-B0CD-662FC4F6E70B}"/>
              </a:ext>
            </a:extLst>
          </p:cNvPr>
          <p:cNvSpPr/>
          <p:nvPr/>
        </p:nvSpPr>
        <p:spPr>
          <a:xfrm>
            <a:off x="-32461" y="0"/>
            <a:ext cx="18318874" cy="10366599"/>
          </a:xfrm>
          <a:prstGeom prst="rect">
            <a:avLst/>
          </a:prstGeom>
          <a:solidFill>
            <a:srgbClr val="053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53DD04-AEEA-43B0-B6F4-6514E81057CF}"/>
              </a:ext>
            </a:extLst>
          </p:cNvPr>
          <p:cNvSpPr/>
          <p:nvPr/>
        </p:nvSpPr>
        <p:spPr>
          <a:xfrm>
            <a:off x="266626" y="194553"/>
            <a:ext cx="194553" cy="583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63B4D-0E7C-46EE-92B6-DE38545298EA}"/>
              </a:ext>
            </a:extLst>
          </p:cNvPr>
          <p:cNvSpPr txBox="1"/>
          <p:nvPr/>
        </p:nvSpPr>
        <p:spPr>
          <a:xfrm>
            <a:off x="578298" y="120743"/>
            <a:ext cx="1369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Состояние венчурного рынка в России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DFE446-C587-4000-BC5B-20C3E57FEC62}"/>
              </a:ext>
            </a:extLst>
          </p:cNvPr>
          <p:cNvSpPr/>
          <p:nvPr/>
        </p:nvSpPr>
        <p:spPr>
          <a:xfrm>
            <a:off x="17247562" y="9763780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solidFill>
                  <a:srgbClr val="245B71"/>
                </a:solidFill>
              </a:rPr>
              <a:t>4/12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21C0860-210E-49BC-886D-529D95EF4A75}"/>
              </a:ext>
            </a:extLst>
          </p:cNvPr>
          <p:cNvCxnSpPr>
            <a:cxnSpLocks/>
          </p:cNvCxnSpPr>
          <p:nvPr/>
        </p:nvCxnSpPr>
        <p:spPr>
          <a:xfrm flipV="1">
            <a:off x="266626" y="4532107"/>
            <a:ext cx="6202701" cy="1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58F9BEE-2E0E-4303-8BF2-ADA37DD9C866}"/>
              </a:ext>
            </a:extLst>
          </p:cNvPr>
          <p:cNvCxnSpPr>
            <a:cxnSpLocks/>
          </p:cNvCxnSpPr>
          <p:nvPr/>
        </p:nvCxnSpPr>
        <p:spPr>
          <a:xfrm flipV="1">
            <a:off x="266626" y="1454727"/>
            <a:ext cx="0" cy="309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7007B80-A431-4E8A-94C3-FF4B5A219EA5}"/>
              </a:ext>
            </a:extLst>
          </p:cNvPr>
          <p:cNvSpPr/>
          <p:nvPr/>
        </p:nvSpPr>
        <p:spPr>
          <a:xfrm>
            <a:off x="578298" y="1766486"/>
            <a:ext cx="529350" cy="27847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40E6275-6D2E-49C5-B9D5-92C5CD9AEB7E}"/>
              </a:ext>
            </a:extLst>
          </p:cNvPr>
          <p:cNvSpPr/>
          <p:nvPr/>
        </p:nvSpPr>
        <p:spPr>
          <a:xfrm>
            <a:off x="1624836" y="3272036"/>
            <a:ext cx="529350" cy="127918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A64B7D0-9B8A-4551-B157-21837839423A}"/>
              </a:ext>
            </a:extLst>
          </p:cNvPr>
          <p:cNvSpPr/>
          <p:nvPr/>
        </p:nvSpPr>
        <p:spPr>
          <a:xfrm>
            <a:off x="2670432" y="3133304"/>
            <a:ext cx="529350" cy="1417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47E3B22-C751-4CCB-9FF5-9FD0FD1DAEC0}"/>
              </a:ext>
            </a:extLst>
          </p:cNvPr>
          <p:cNvSpPr/>
          <p:nvPr/>
        </p:nvSpPr>
        <p:spPr>
          <a:xfrm>
            <a:off x="3660996" y="3678381"/>
            <a:ext cx="529350" cy="872835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A80211B-2302-4BC0-BC4D-F044B632F8E0}"/>
              </a:ext>
            </a:extLst>
          </p:cNvPr>
          <p:cNvSpPr/>
          <p:nvPr/>
        </p:nvSpPr>
        <p:spPr>
          <a:xfrm>
            <a:off x="4667787" y="2820741"/>
            <a:ext cx="529350" cy="1760548"/>
          </a:xfrm>
          <a:prstGeom prst="rect">
            <a:avLst/>
          </a:prstGeom>
          <a:solidFill>
            <a:srgbClr val="B511A9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295ADAE-E977-48C1-AF4A-C6886B3637F3}"/>
              </a:ext>
            </a:extLst>
          </p:cNvPr>
          <p:cNvSpPr/>
          <p:nvPr/>
        </p:nvSpPr>
        <p:spPr>
          <a:xfrm>
            <a:off x="5599907" y="3529663"/>
            <a:ext cx="529350" cy="9914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B2DEEC62-433A-4637-94CE-2D6BDFFDEB06}"/>
              </a:ext>
            </a:extLst>
          </p:cNvPr>
          <p:cNvCxnSpPr>
            <a:cxnSpLocks/>
          </p:cNvCxnSpPr>
          <p:nvPr/>
        </p:nvCxnSpPr>
        <p:spPr>
          <a:xfrm flipV="1">
            <a:off x="831273" y="1766486"/>
            <a:ext cx="997527" cy="2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4138BDEF-B589-4A59-A909-D415E100C8F2}"/>
              </a:ext>
            </a:extLst>
          </p:cNvPr>
          <p:cNvCxnSpPr/>
          <p:nvPr/>
        </p:nvCxnSpPr>
        <p:spPr>
          <a:xfrm>
            <a:off x="1828800" y="1766486"/>
            <a:ext cx="997527" cy="47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5A99B87-1F85-410B-9D44-D3682C2EE669}"/>
              </a:ext>
            </a:extLst>
          </p:cNvPr>
          <p:cNvCxnSpPr/>
          <p:nvPr/>
        </p:nvCxnSpPr>
        <p:spPr>
          <a:xfrm flipV="1">
            <a:off x="2826327" y="2078182"/>
            <a:ext cx="1035736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D76CC66-4769-4AF5-92F2-5CB2301FC312}"/>
              </a:ext>
            </a:extLst>
          </p:cNvPr>
          <p:cNvCxnSpPr/>
          <p:nvPr/>
        </p:nvCxnSpPr>
        <p:spPr>
          <a:xfrm>
            <a:off x="3862063" y="2057396"/>
            <a:ext cx="1000882" cy="47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DCF03D76-7C39-44B7-A3C2-12566B0A77EC}"/>
              </a:ext>
            </a:extLst>
          </p:cNvPr>
          <p:cNvCxnSpPr>
            <a:cxnSpLocks/>
          </p:cNvCxnSpPr>
          <p:nvPr/>
        </p:nvCxnSpPr>
        <p:spPr>
          <a:xfrm flipV="1">
            <a:off x="4862945" y="2244436"/>
            <a:ext cx="1035736" cy="29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839657-D768-4B5A-809B-EAF724FCA2DC}"/>
              </a:ext>
            </a:extLst>
          </p:cNvPr>
          <p:cNvSpPr txBox="1"/>
          <p:nvPr/>
        </p:nvSpPr>
        <p:spPr>
          <a:xfrm>
            <a:off x="2903775" y="4951739"/>
            <a:ext cx="1361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Годы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15C372-9C77-4E20-923E-EC41C6F4811E}"/>
              </a:ext>
            </a:extLst>
          </p:cNvPr>
          <p:cNvSpPr txBox="1"/>
          <p:nvPr/>
        </p:nvSpPr>
        <p:spPr>
          <a:xfrm>
            <a:off x="483290" y="4659760"/>
            <a:ext cx="77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9CC48B-891A-4AAC-BE54-501958858A8D}"/>
              </a:ext>
            </a:extLst>
          </p:cNvPr>
          <p:cNvSpPr txBox="1"/>
          <p:nvPr/>
        </p:nvSpPr>
        <p:spPr>
          <a:xfrm>
            <a:off x="1504918" y="4659760"/>
            <a:ext cx="77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4F0072-F013-4F72-82CF-0C93380E964C}"/>
              </a:ext>
            </a:extLst>
          </p:cNvPr>
          <p:cNvSpPr txBox="1"/>
          <p:nvPr/>
        </p:nvSpPr>
        <p:spPr>
          <a:xfrm>
            <a:off x="2539662" y="4659760"/>
            <a:ext cx="77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B31766-69CC-4AF7-92AF-4BFE714569CE}"/>
              </a:ext>
            </a:extLst>
          </p:cNvPr>
          <p:cNvSpPr txBox="1"/>
          <p:nvPr/>
        </p:nvSpPr>
        <p:spPr>
          <a:xfrm>
            <a:off x="3568471" y="4659342"/>
            <a:ext cx="77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D504B1-5C23-43C7-8C32-07965BB18F30}"/>
              </a:ext>
            </a:extLst>
          </p:cNvPr>
          <p:cNvSpPr txBox="1"/>
          <p:nvPr/>
        </p:nvSpPr>
        <p:spPr>
          <a:xfrm>
            <a:off x="4545511" y="4669522"/>
            <a:ext cx="77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EDC762-C375-40F3-9C3E-DCE2E0660D31}"/>
              </a:ext>
            </a:extLst>
          </p:cNvPr>
          <p:cNvSpPr txBox="1"/>
          <p:nvPr/>
        </p:nvSpPr>
        <p:spPr>
          <a:xfrm>
            <a:off x="5599907" y="4669522"/>
            <a:ext cx="77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EC201C-DD48-4B43-AABC-043D1E3C55A4}"/>
              </a:ext>
            </a:extLst>
          </p:cNvPr>
          <p:cNvSpPr txBox="1"/>
          <p:nvPr/>
        </p:nvSpPr>
        <p:spPr>
          <a:xfrm rot="16200000">
            <a:off x="-1441517" y="2527669"/>
            <a:ext cx="302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Объем млн. долл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D29EB9B-4024-4999-A000-1583030A9EB9}"/>
              </a:ext>
            </a:extLst>
          </p:cNvPr>
          <p:cNvSpPr/>
          <p:nvPr/>
        </p:nvSpPr>
        <p:spPr>
          <a:xfrm>
            <a:off x="426551" y="2763330"/>
            <a:ext cx="777516" cy="362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2645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281B5C5D-D126-42EC-A80C-7AD2FEF99054}"/>
              </a:ext>
            </a:extLst>
          </p:cNvPr>
          <p:cNvSpPr/>
          <p:nvPr/>
        </p:nvSpPr>
        <p:spPr>
          <a:xfrm>
            <a:off x="1477596" y="3680422"/>
            <a:ext cx="777516" cy="362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879</a:t>
            </a: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16DF916-484B-4E88-9E02-579B0AA7D6AD}"/>
              </a:ext>
            </a:extLst>
          </p:cNvPr>
          <p:cNvSpPr/>
          <p:nvPr/>
        </p:nvSpPr>
        <p:spPr>
          <a:xfrm>
            <a:off x="2561622" y="3479145"/>
            <a:ext cx="777516" cy="362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1043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B9B1BF3F-3D96-4DFB-967E-57B736B80DAD}"/>
              </a:ext>
            </a:extLst>
          </p:cNvPr>
          <p:cNvSpPr/>
          <p:nvPr/>
        </p:nvSpPr>
        <p:spPr>
          <a:xfrm>
            <a:off x="3519612" y="3881460"/>
            <a:ext cx="777516" cy="362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818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1059CD4-338F-4248-A785-75EF3B43B28C}"/>
              </a:ext>
            </a:extLst>
          </p:cNvPr>
          <p:cNvSpPr/>
          <p:nvPr/>
        </p:nvSpPr>
        <p:spPr>
          <a:xfrm>
            <a:off x="4545511" y="3745617"/>
            <a:ext cx="777516" cy="362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1492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540DD621-88F3-474F-86D1-60B6925DEFC3}"/>
              </a:ext>
            </a:extLst>
          </p:cNvPr>
          <p:cNvSpPr/>
          <p:nvPr/>
        </p:nvSpPr>
        <p:spPr>
          <a:xfrm>
            <a:off x="5479998" y="3824369"/>
            <a:ext cx="777516" cy="362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863</a:t>
            </a: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EB97CBF9-B693-41C0-920E-9DC6A94D5F1F}"/>
              </a:ext>
            </a:extLst>
          </p:cNvPr>
          <p:cNvSpPr/>
          <p:nvPr/>
        </p:nvSpPr>
        <p:spPr>
          <a:xfrm>
            <a:off x="648314" y="1911941"/>
            <a:ext cx="379843" cy="29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4DC9CE75-7358-4E20-A1DF-7D1109909CB5}"/>
              </a:ext>
            </a:extLst>
          </p:cNvPr>
          <p:cNvSpPr/>
          <p:nvPr/>
        </p:nvSpPr>
        <p:spPr>
          <a:xfrm>
            <a:off x="1654159" y="1604812"/>
            <a:ext cx="379843" cy="29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3B481142-7CD5-494B-A889-0A9F04D5287F}"/>
              </a:ext>
            </a:extLst>
          </p:cNvPr>
          <p:cNvSpPr/>
          <p:nvPr/>
        </p:nvSpPr>
        <p:spPr>
          <a:xfrm>
            <a:off x="3736136" y="1922334"/>
            <a:ext cx="379843" cy="29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986F4D39-48CF-4F8C-A86E-4EE11EA2DB62}"/>
              </a:ext>
            </a:extLst>
          </p:cNvPr>
          <p:cNvSpPr/>
          <p:nvPr/>
        </p:nvSpPr>
        <p:spPr>
          <a:xfrm>
            <a:off x="4643889" y="2380187"/>
            <a:ext cx="379843" cy="29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317B9C5A-D82C-403F-A126-CBD0D19773D9}"/>
              </a:ext>
            </a:extLst>
          </p:cNvPr>
          <p:cNvSpPr/>
          <p:nvPr/>
        </p:nvSpPr>
        <p:spPr>
          <a:xfrm>
            <a:off x="5796935" y="2068111"/>
            <a:ext cx="379843" cy="29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F35EC1B-2CDD-4D44-A2C4-52852C63E687}"/>
              </a:ext>
            </a:extLst>
          </p:cNvPr>
          <p:cNvSpPr/>
          <p:nvPr/>
        </p:nvSpPr>
        <p:spPr>
          <a:xfrm>
            <a:off x="2711467" y="2082827"/>
            <a:ext cx="379843" cy="29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B38480-9364-47CA-860D-6F07CAEA7F8A}"/>
              </a:ext>
            </a:extLst>
          </p:cNvPr>
          <p:cNvSpPr txBox="1"/>
          <p:nvPr/>
        </p:nvSpPr>
        <p:spPr>
          <a:xfrm>
            <a:off x="549893" y="1858032"/>
            <a:ext cx="106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218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284BFD-7E67-4E12-B4D0-98F63B9322BC}"/>
              </a:ext>
            </a:extLst>
          </p:cNvPr>
          <p:cNvSpPr txBox="1"/>
          <p:nvPr/>
        </p:nvSpPr>
        <p:spPr>
          <a:xfrm>
            <a:off x="1605302" y="1564081"/>
            <a:ext cx="74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256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0B12C8-656D-4F5C-9B6F-C0DBCA33957A}"/>
              </a:ext>
            </a:extLst>
          </p:cNvPr>
          <p:cNvSpPr txBox="1"/>
          <p:nvPr/>
        </p:nvSpPr>
        <p:spPr>
          <a:xfrm>
            <a:off x="2649141" y="2050402"/>
            <a:ext cx="74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203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7E9538-DAC9-4744-A3C0-2B718346F718}"/>
              </a:ext>
            </a:extLst>
          </p:cNvPr>
          <p:cNvSpPr txBox="1"/>
          <p:nvPr/>
        </p:nvSpPr>
        <p:spPr>
          <a:xfrm>
            <a:off x="3628071" y="1858032"/>
            <a:ext cx="74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C8E283-0632-40B5-8DBE-D89C53895B56}"/>
              </a:ext>
            </a:extLst>
          </p:cNvPr>
          <p:cNvSpPr txBox="1"/>
          <p:nvPr/>
        </p:nvSpPr>
        <p:spPr>
          <a:xfrm>
            <a:off x="4539744" y="2361631"/>
            <a:ext cx="74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196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CF2C47-04EF-4CE9-98D4-2FA706C2EC56}"/>
              </a:ext>
            </a:extLst>
          </p:cNvPr>
          <p:cNvSpPr txBox="1"/>
          <p:nvPr/>
        </p:nvSpPr>
        <p:spPr>
          <a:xfrm>
            <a:off x="5723246" y="2049125"/>
            <a:ext cx="74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203</a:t>
            </a: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595DDBA5-98C0-4347-A871-A6BFD57E33AE}"/>
              </a:ext>
            </a:extLst>
          </p:cNvPr>
          <p:cNvCxnSpPr>
            <a:cxnSpLocks/>
          </p:cNvCxnSpPr>
          <p:nvPr/>
        </p:nvCxnSpPr>
        <p:spPr>
          <a:xfrm flipV="1">
            <a:off x="6472717" y="1457703"/>
            <a:ext cx="0" cy="309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0FC7E6-1A5B-4CE3-A532-185B146C4EFB}"/>
              </a:ext>
            </a:extLst>
          </p:cNvPr>
          <p:cNvSpPr txBox="1"/>
          <p:nvPr/>
        </p:nvSpPr>
        <p:spPr>
          <a:xfrm rot="16200000">
            <a:off x="5214629" y="2843227"/>
            <a:ext cx="302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Кол-во сделок, шт.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C3C3AE6-27B2-4B30-B7D6-573BDD27D14E}"/>
              </a:ext>
            </a:extLst>
          </p:cNvPr>
          <p:cNvSpPr/>
          <p:nvPr/>
        </p:nvSpPr>
        <p:spPr>
          <a:xfrm>
            <a:off x="2711467" y="941015"/>
            <a:ext cx="3416209" cy="4219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711B10-AEC3-4047-A61B-CC22B4DD56F8}"/>
              </a:ext>
            </a:extLst>
          </p:cNvPr>
          <p:cNvSpPr txBox="1"/>
          <p:nvPr/>
        </p:nvSpPr>
        <p:spPr>
          <a:xfrm>
            <a:off x="3003567" y="964129"/>
            <a:ext cx="30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Объем </a:t>
            </a:r>
            <a:r>
              <a:rPr lang="en-US" sz="1800" dirty="0">
                <a:solidFill>
                  <a:schemeClr val="bg1"/>
                </a:solidFill>
              </a:rPr>
              <a:t>PE</a:t>
            </a:r>
            <a:r>
              <a:rPr lang="ru-RU" sz="1800" dirty="0">
                <a:solidFill>
                  <a:schemeClr val="bg1"/>
                </a:solidFill>
              </a:rPr>
              <a:t> и </a:t>
            </a:r>
            <a:r>
              <a:rPr lang="en-US" sz="1800" dirty="0">
                <a:solidFill>
                  <a:schemeClr val="bg1"/>
                </a:solidFill>
              </a:rPr>
              <a:t>VC</a:t>
            </a:r>
            <a:r>
              <a:rPr lang="ru-RU" sz="1800" dirty="0">
                <a:solidFill>
                  <a:schemeClr val="bg1"/>
                </a:solidFill>
              </a:rPr>
              <a:t> инвестиций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B95D5E24-62E6-4F37-B953-29F477CD1E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746" y="773161"/>
            <a:ext cx="9451117" cy="441013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3E6C1B4-8675-464C-91E2-C36B763B1AD4}"/>
              </a:ext>
            </a:extLst>
          </p:cNvPr>
          <p:cNvSpPr txBox="1"/>
          <p:nvPr/>
        </p:nvSpPr>
        <p:spPr>
          <a:xfrm>
            <a:off x="296715" y="5547553"/>
            <a:ext cx="601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Рисунок 1. Динамика российского венчурного рынка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8B845B-4F66-4604-9386-11506391D8EB}"/>
              </a:ext>
            </a:extLst>
          </p:cNvPr>
          <p:cNvSpPr txBox="1"/>
          <p:nvPr/>
        </p:nvSpPr>
        <p:spPr>
          <a:xfrm>
            <a:off x="8464834" y="5258958"/>
            <a:ext cx="8724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Рисунок 2. Средний размер сделки по стадиям развития проектов (млн долл.)</a:t>
            </a:r>
          </a:p>
        </p:txBody>
      </p: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C25E81EF-839B-4E72-8CBF-C8F43B00CD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746" y="5659068"/>
            <a:ext cx="9598980" cy="370856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260654-6AD5-47BF-95D5-3AAB1519DE9F}"/>
              </a:ext>
            </a:extLst>
          </p:cNvPr>
          <p:cNvSpPr txBox="1"/>
          <p:nvPr/>
        </p:nvSpPr>
        <p:spPr>
          <a:xfrm>
            <a:off x="8523250" y="9365652"/>
            <a:ext cx="8724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Рисунок 3. Распределение венчурных инвестиций по секторам (млн долл.) </a:t>
            </a: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651D369-1C45-40E6-85F1-5F2802C42D28}"/>
              </a:ext>
            </a:extLst>
          </p:cNvPr>
          <p:cNvSpPr/>
          <p:nvPr/>
        </p:nvSpPr>
        <p:spPr>
          <a:xfrm>
            <a:off x="195067" y="6043857"/>
            <a:ext cx="6931857" cy="1384984"/>
          </a:xfrm>
          <a:prstGeom prst="rect">
            <a:avLst/>
          </a:prstGeom>
          <a:solidFill>
            <a:srgbClr val="8255C3"/>
          </a:solidFill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Рынок является небольшим в мировом масштабе, поэтому на нем велика волатильность.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1DEB92EE-803A-4268-8979-CC849BB05552}"/>
              </a:ext>
            </a:extLst>
          </p:cNvPr>
          <p:cNvSpPr/>
          <p:nvPr/>
        </p:nvSpPr>
        <p:spPr>
          <a:xfrm>
            <a:off x="203044" y="7578484"/>
            <a:ext cx="6923879" cy="954097"/>
          </a:xfrm>
          <a:prstGeom prst="rect">
            <a:avLst/>
          </a:prstGeom>
          <a:solidFill>
            <a:srgbClr val="8255C3"/>
          </a:solidFill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 рынке преобладают крупные игроки (фонды, гос. корпорации).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9335CA-F61C-492D-AF84-93194880D2BF}"/>
              </a:ext>
            </a:extLst>
          </p:cNvPr>
          <p:cNvSpPr txBox="1"/>
          <p:nvPr/>
        </p:nvSpPr>
        <p:spPr>
          <a:xfrm>
            <a:off x="69226" y="10025390"/>
            <a:ext cx="1577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Источник: : Обзор венчурной индустрии России за 2018 год и первое полугодие 2019 года. – [Электронный ресурс]. – Режим доступа: https://www.rvc.ru/upload/iblock/003/MoneyTree_2019_rus.pdf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3B9A72E0-763A-48D0-999E-43D4A945A1D4}"/>
              </a:ext>
            </a:extLst>
          </p:cNvPr>
          <p:cNvSpPr/>
          <p:nvPr/>
        </p:nvSpPr>
        <p:spPr>
          <a:xfrm>
            <a:off x="203044" y="8728037"/>
            <a:ext cx="6923879" cy="954097"/>
          </a:xfrm>
          <a:prstGeom prst="rect">
            <a:avLst/>
          </a:prstGeom>
          <a:solidFill>
            <a:srgbClr val="8255C3"/>
          </a:solidFill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Наиболее привлекательными для инвесторов остаются </a:t>
            </a:r>
            <a:r>
              <a:rPr lang="en-US" dirty="0">
                <a:solidFill>
                  <a:schemeClr val="bg1"/>
                </a:solidFill>
              </a:rPr>
              <a:t>IT</a:t>
            </a:r>
            <a:r>
              <a:rPr lang="ru-RU" dirty="0">
                <a:solidFill>
                  <a:schemeClr val="bg1"/>
                </a:solidFill>
              </a:rPr>
              <a:t>-технологии. </a:t>
            </a:r>
          </a:p>
        </p:txBody>
      </p:sp>
    </p:spTree>
    <p:extLst>
      <p:ext uri="{BB962C8B-B14F-4D97-AF65-F5344CB8AC3E}">
        <p14:creationId xmlns:p14="http://schemas.microsoft.com/office/powerpoint/2010/main" val="407630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9EE4D-A357-4FE5-BF0C-D43E7F6F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C5DE2B-4033-4ED4-8E3F-6E0586AD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0BF25D-8503-4799-B395-F006FDBD1D50}"/>
              </a:ext>
            </a:extLst>
          </p:cNvPr>
          <p:cNvSpPr/>
          <p:nvPr/>
        </p:nvSpPr>
        <p:spPr>
          <a:xfrm>
            <a:off x="-32461" y="0"/>
            <a:ext cx="18318874" cy="10287000"/>
          </a:xfrm>
          <a:prstGeom prst="rect">
            <a:avLst/>
          </a:prstGeom>
          <a:solidFill>
            <a:srgbClr val="053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8600A68-1283-4B40-BC2C-6590F40DD7BF}"/>
              </a:ext>
            </a:extLst>
          </p:cNvPr>
          <p:cNvSpPr/>
          <p:nvPr/>
        </p:nvSpPr>
        <p:spPr>
          <a:xfrm>
            <a:off x="266626" y="194553"/>
            <a:ext cx="194553" cy="583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FC871-94BB-4025-86A7-88B88270AC8F}"/>
              </a:ext>
            </a:extLst>
          </p:cNvPr>
          <p:cNvSpPr txBox="1"/>
          <p:nvPr/>
        </p:nvSpPr>
        <p:spPr>
          <a:xfrm>
            <a:off x="578298" y="120743"/>
            <a:ext cx="1369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Состояние венчурного рынка в России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51EE41-D8D7-4EAA-95B0-40C185DB3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626" y="1139581"/>
            <a:ext cx="9625519" cy="4443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836CE-C5BE-4F77-A0F9-194EF1F2B68A}"/>
              </a:ext>
            </a:extLst>
          </p:cNvPr>
          <p:cNvSpPr txBox="1"/>
          <p:nvPr/>
        </p:nvSpPr>
        <p:spPr>
          <a:xfrm>
            <a:off x="793689" y="5647997"/>
            <a:ext cx="810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Рисунок 4. Распределение венчурных инвестиций по подсекторам IT-сегмента (млн долл.) 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8CBFF1-AD93-44A6-AE92-10E338BD3E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84271" y="1109393"/>
            <a:ext cx="7835516" cy="4508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86611-641E-4DE4-95A0-93641F74EE4F}"/>
              </a:ext>
            </a:extLst>
          </p:cNvPr>
          <p:cNvSpPr txBox="1"/>
          <p:nvPr/>
        </p:nvSpPr>
        <p:spPr>
          <a:xfrm>
            <a:off x="9918857" y="5647997"/>
            <a:ext cx="810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Рисунок 5. Структура инвесторов на венчурном рынке в 1 полугодии 2019 года, млн долл.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849B9E-78C7-485A-B771-F5FD88DA9D1E}"/>
              </a:ext>
            </a:extLst>
          </p:cNvPr>
          <p:cNvSpPr/>
          <p:nvPr/>
        </p:nvSpPr>
        <p:spPr>
          <a:xfrm>
            <a:off x="109652" y="7071552"/>
            <a:ext cx="10519138" cy="1943416"/>
          </a:xfrm>
          <a:prstGeom prst="rect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В 2018 году в качестве одного из самых бурно развивающихся сегментов выделился </a:t>
            </a:r>
            <a:r>
              <a:rPr lang="en-US" sz="2400" dirty="0" err="1"/>
              <a:t>FoodTech</a:t>
            </a:r>
            <a:r>
              <a:rPr lang="ru-RU" sz="2400" dirty="0"/>
              <a:t>. Появились крупнейшие игроки в сегменте ресторанной доставки — «</a:t>
            </a:r>
            <a:r>
              <a:rPr lang="ru-RU" sz="2400" dirty="0" err="1"/>
              <a:t>Яндекс.Еда</a:t>
            </a:r>
            <a:r>
              <a:rPr lang="ru-RU" sz="2400" dirty="0"/>
              <a:t>» и группа Mail.ru, купившая сервисы </a:t>
            </a:r>
            <a:r>
              <a:rPr lang="ru-RU" sz="2400" dirty="0" err="1"/>
              <a:t>Delivery</a:t>
            </a:r>
            <a:r>
              <a:rPr lang="ru-RU" sz="2400" dirty="0"/>
              <a:t> </a:t>
            </a:r>
            <a:r>
              <a:rPr lang="ru-RU" sz="2400" dirty="0" err="1"/>
              <a:t>Club</a:t>
            </a:r>
            <a:r>
              <a:rPr lang="ru-RU" sz="2400" dirty="0"/>
              <a:t> и </a:t>
            </a:r>
            <a:r>
              <a:rPr lang="ru-RU" sz="2400" dirty="0" err="1"/>
              <a:t>ZakaZaka</a:t>
            </a:r>
            <a:r>
              <a:rPr lang="ru-RU" sz="2400" dirty="0"/>
              <a:t>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553A8C-3D63-448A-A881-6EEBA805E911}"/>
              </a:ext>
            </a:extLst>
          </p:cNvPr>
          <p:cNvSpPr/>
          <p:nvPr/>
        </p:nvSpPr>
        <p:spPr>
          <a:xfrm>
            <a:off x="11343813" y="6417245"/>
            <a:ext cx="6070245" cy="1625319"/>
          </a:xfrm>
          <a:prstGeom prst="rect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На рынке отсутствуют маркет-</a:t>
            </a:r>
            <a:r>
              <a:rPr lang="ru-RU" sz="2400" dirty="0" err="1"/>
              <a:t>мейкеры</a:t>
            </a:r>
            <a:r>
              <a:rPr lang="ru-RU" sz="2400" dirty="0"/>
              <a:t>, что снижает количество выходов. Показатель % выходов от числа входов в России в 2 раза ниже, чем в Америке. 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47B691D-9D1E-46B2-9FC9-2A8010F87332}"/>
              </a:ext>
            </a:extLst>
          </p:cNvPr>
          <p:cNvSpPr/>
          <p:nvPr/>
        </p:nvSpPr>
        <p:spPr>
          <a:xfrm>
            <a:off x="17414058" y="9629931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solidFill>
                  <a:srgbClr val="245B71"/>
                </a:solidFill>
              </a:rPr>
              <a:t>5/12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841CF-BD85-4C2A-9E78-097B9BC2AFB7}"/>
              </a:ext>
            </a:extLst>
          </p:cNvPr>
          <p:cNvSpPr txBox="1"/>
          <p:nvPr/>
        </p:nvSpPr>
        <p:spPr>
          <a:xfrm>
            <a:off x="0" y="9709542"/>
            <a:ext cx="17029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Источник: Венчурная Россия: Результаты I полугодия 2019 года. – [Электронный ресурс]. – Режим доступа: </a:t>
            </a:r>
            <a:r>
              <a:rPr lang="ru-RU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https://media.rbcdn.ru/media/reports/%D0%92%D0%B5%D0%BD%D1%87%D1%83%D1%80%D0%BD%D0%B0%D1%8F_%D0%A0%D0%BE%D1%81%D1%81%D0%B8%D1%8F_1%D0%9F%D0%932019.pd</a:t>
            </a:r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endParaRPr lang="ru-RU" sz="14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E8EBB9D-887D-40C1-A02F-C3FB5D0CDAC5}"/>
              </a:ext>
            </a:extLst>
          </p:cNvPr>
          <p:cNvSpPr/>
          <p:nvPr/>
        </p:nvSpPr>
        <p:spPr>
          <a:xfrm>
            <a:off x="11343813" y="8270540"/>
            <a:ext cx="6070245" cy="707886"/>
          </a:xfrm>
          <a:prstGeom prst="rect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Потолок выходов  упирается в 5–6x EBITDA, в медицине – 7–8x EBITDA.</a:t>
            </a:r>
          </a:p>
        </p:txBody>
      </p:sp>
    </p:spTree>
    <p:extLst>
      <p:ext uri="{BB962C8B-B14F-4D97-AF65-F5344CB8AC3E}">
        <p14:creationId xmlns:p14="http://schemas.microsoft.com/office/powerpoint/2010/main" val="320470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9EE4D-A357-4FE5-BF0C-D43E7F6F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C5DE2B-4033-4ED4-8E3F-6E0586AD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0BF25D-8503-4799-B395-F006FDBD1D50}"/>
              </a:ext>
            </a:extLst>
          </p:cNvPr>
          <p:cNvSpPr/>
          <p:nvPr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rgbClr val="053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8600A68-1283-4B40-BC2C-6590F40DD7BF}"/>
              </a:ext>
            </a:extLst>
          </p:cNvPr>
          <p:cNvSpPr/>
          <p:nvPr/>
        </p:nvSpPr>
        <p:spPr>
          <a:xfrm>
            <a:off x="266626" y="194553"/>
            <a:ext cx="194553" cy="583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FC871-94BB-4025-86A7-88B88270AC8F}"/>
              </a:ext>
            </a:extLst>
          </p:cNvPr>
          <p:cNvSpPr txBox="1"/>
          <p:nvPr/>
        </p:nvSpPr>
        <p:spPr>
          <a:xfrm>
            <a:off x="578298" y="120743"/>
            <a:ext cx="1369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Состояние венчурного рынка в России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47B691D-9D1E-46B2-9FC9-2A8010F87332}"/>
              </a:ext>
            </a:extLst>
          </p:cNvPr>
          <p:cNvSpPr/>
          <p:nvPr/>
        </p:nvSpPr>
        <p:spPr>
          <a:xfrm>
            <a:off x="17414058" y="9629931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solidFill>
                  <a:srgbClr val="245B71"/>
                </a:solidFill>
              </a:rPr>
              <a:t>6/12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841CF-BD85-4C2A-9E78-097B9BC2AFB7}"/>
              </a:ext>
            </a:extLst>
          </p:cNvPr>
          <p:cNvSpPr txBox="1"/>
          <p:nvPr/>
        </p:nvSpPr>
        <p:spPr>
          <a:xfrm>
            <a:off x="51846" y="9939240"/>
            <a:ext cx="1702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Источник: Исследование российского рынка венчурных инвестиций 2019. – [Электронный ресурс]. – Режим доступа: </a:t>
            </a:r>
            <a:r>
              <a:rPr lang="ru-RU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https://drive.google.com/file/d/1BpXNU_-3f8_zEeL8tryyvOpv3AOF5UYY/view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96A5F1-0827-4A8B-BC64-79930DDB30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4" y="1026043"/>
            <a:ext cx="11380180" cy="48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835E27D-4D31-4D11-9893-204702DDC4EB}"/>
              </a:ext>
            </a:extLst>
          </p:cNvPr>
          <p:cNvSpPr/>
          <p:nvPr/>
        </p:nvSpPr>
        <p:spPr>
          <a:xfrm>
            <a:off x="12552013" y="1829054"/>
            <a:ext cx="5031206" cy="70788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04849-E39A-444B-9C82-C222802D56F8}"/>
              </a:ext>
            </a:extLst>
          </p:cNvPr>
          <p:cNvSpPr txBox="1"/>
          <p:nvPr/>
        </p:nvSpPr>
        <p:spPr>
          <a:xfrm>
            <a:off x="12256927" y="1005676"/>
            <a:ext cx="559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Чего не хватает проектам?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3E89D46-A203-43E0-A7AD-D28AA140B992}"/>
              </a:ext>
            </a:extLst>
          </p:cNvPr>
          <p:cNvSpPr/>
          <p:nvPr/>
        </p:nvSpPr>
        <p:spPr>
          <a:xfrm>
            <a:off x="12552013" y="2980133"/>
            <a:ext cx="5031206" cy="70788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C19841-7E58-44DF-BCAB-1BC83B166F89}"/>
              </a:ext>
            </a:extLst>
          </p:cNvPr>
          <p:cNvSpPr/>
          <p:nvPr/>
        </p:nvSpPr>
        <p:spPr>
          <a:xfrm>
            <a:off x="12537978" y="4146885"/>
            <a:ext cx="5031206" cy="70788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3DFB874-0343-42D5-A338-B5A42336A3F6}"/>
              </a:ext>
            </a:extLst>
          </p:cNvPr>
          <p:cNvSpPr/>
          <p:nvPr/>
        </p:nvSpPr>
        <p:spPr>
          <a:xfrm>
            <a:off x="12514930" y="5249846"/>
            <a:ext cx="5031206" cy="70788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45CB36-E72B-4F75-8619-0FA5BF25DA5C}"/>
              </a:ext>
            </a:extLst>
          </p:cNvPr>
          <p:cNvSpPr txBox="1"/>
          <p:nvPr/>
        </p:nvSpPr>
        <p:spPr>
          <a:xfrm>
            <a:off x="12361791" y="1916527"/>
            <a:ext cx="5312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Валидная миссия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965312-93C3-498C-8D9C-5A3C41EA2ED5}"/>
              </a:ext>
            </a:extLst>
          </p:cNvPr>
          <p:cNvSpPr txBox="1"/>
          <p:nvPr/>
        </p:nvSpPr>
        <p:spPr>
          <a:xfrm>
            <a:off x="12295709" y="3070625"/>
            <a:ext cx="5312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Приемлемый уровень риска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505800-4D32-413B-9213-FFC4BC8A44B6}"/>
              </a:ext>
            </a:extLst>
          </p:cNvPr>
          <p:cNvSpPr txBox="1"/>
          <p:nvPr/>
        </p:nvSpPr>
        <p:spPr>
          <a:xfrm>
            <a:off x="12392946" y="4241059"/>
            <a:ext cx="534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Масштабируемость стартапа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874E9-4D2D-4D7B-AFC6-8E2461AF6B37}"/>
              </a:ext>
            </a:extLst>
          </p:cNvPr>
          <p:cNvSpPr txBox="1"/>
          <p:nvPr/>
        </p:nvSpPr>
        <p:spPr>
          <a:xfrm>
            <a:off x="12378911" y="5378730"/>
            <a:ext cx="534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Синергетическая экспертиза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DBF78D-8B16-41C1-B38A-54E56F767D7F}"/>
              </a:ext>
            </a:extLst>
          </p:cNvPr>
          <p:cNvSpPr txBox="1"/>
          <p:nvPr/>
        </p:nvSpPr>
        <p:spPr>
          <a:xfrm>
            <a:off x="-275102" y="6476146"/>
            <a:ext cx="751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Стартаперам необходимо уметь презентовать:</a:t>
            </a:r>
          </a:p>
        </p:txBody>
      </p:sp>
      <p:sp>
        <p:nvSpPr>
          <p:cNvPr id="27" name="Shape 187">
            <a:extLst>
              <a:ext uri="{FF2B5EF4-FFF2-40B4-BE49-F238E27FC236}">
                <a16:creationId xmlns:a16="http://schemas.microsoft.com/office/drawing/2014/main" id="{4F77A600-CA8E-4BC5-B5F0-CB2A86E6180E}"/>
              </a:ext>
            </a:extLst>
          </p:cNvPr>
          <p:cNvSpPr/>
          <p:nvPr/>
        </p:nvSpPr>
        <p:spPr>
          <a:xfrm>
            <a:off x="2356762" y="6929027"/>
            <a:ext cx="2928914" cy="2412000"/>
          </a:xfrm>
          <a:prstGeom prst="ellipse">
            <a:avLst/>
          </a:prstGeom>
          <a:noFill/>
          <a:ln w="9525" cap="flat" cmpd="sng">
            <a:solidFill>
              <a:srgbClr val="01ABC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2400" dirty="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Бизнес-план</a:t>
            </a:r>
            <a:endParaRPr lang="en" sz="2400" dirty="0">
              <a:solidFill>
                <a:srgbClr val="01ABC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" name="Shape 188">
            <a:extLst>
              <a:ext uri="{FF2B5EF4-FFF2-40B4-BE49-F238E27FC236}">
                <a16:creationId xmlns:a16="http://schemas.microsoft.com/office/drawing/2014/main" id="{0FED7465-E720-4DB7-BC1B-186459F9892D}"/>
              </a:ext>
            </a:extLst>
          </p:cNvPr>
          <p:cNvSpPr/>
          <p:nvPr/>
        </p:nvSpPr>
        <p:spPr>
          <a:xfrm>
            <a:off x="5943288" y="6918482"/>
            <a:ext cx="2966564" cy="2412000"/>
          </a:xfrm>
          <a:prstGeom prst="ellipse">
            <a:avLst/>
          </a:prstGeom>
          <a:noFill/>
          <a:ln w="9525" cap="flat" cmpd="sng">
            <a:solidFill>
              <a:srgbClr val="F9AC0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2400" dirty="0">
                <a:solidFill>
                  <a:srgbClr val="F9AC08"/>
                </a:solidFill>
                <a:latin typeface="Varela Round"/>
                <a:ea typeface="Varela Round"/>
                <a:cs typeface="Varela Round"/>
                <a:sym typeface="Varela Round"/>
              </a:rPr>
              <a:t>Описание команды</a:t>
            </a:r>
            <a:endParaRPr lang="en" sz="2400" dirty="0">
              <a:solidFill>
                <a:srgbClr val="F9AC0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" name="Shape 188">
            <a:extLst>
              <a:ext uri="{FF2B5EF4-FFF2-40B4-BE49-F238E27FC236}">
                <a16:creationId xmlns:a16="http://schemas.microsoft.com/office/drawing/2014/main" id="{8B71CCEB-32AC-4222-BB34-55F128DFABFA}"/>
              </a:ext>
            </a:extLst>
          </p:cNvPr>
          <p:cNvSpPr/>
          <p:nvPr/>
        </p:nvSpPr>
        <p:spPr>
          <a:xfrm>
            <a:off x="9600024" y="6853444"/>
            <a:ext cx="2966565" cy="2412000"/>
          </a:xfrm>
          <a:prstGeom prst="ellipse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План на конкуренцию</a:t>
            </a:r>
            <a:endParaRPr lang="en" sz="2400" dirty="0">
              <a:solidFill>
                <a:schemeClr val="accent6">
                  <a:lumMod val="60000"/>
                  <a:lumOff val="4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" name="Shape 188">
            <a:extLst>
              <a:ext uri="{FF2B5EF4-FFF2-40B4-BE49-F238E27FC236}">
                <a16:creationId xmlns:a16="http://schemas.microsoft.com/office/drawing/2014/main" id="{C448750F-8054-42A8-BD68-26586533A4BC}"/>
              </a:ext>
            </a:extLst>
          </p:cNvPr>
          <p:cNvSpPr/>
          <p:nvPr/>
        </p:nvSpPr>
        <p:spPr>
          <a:xfrm>
            <a:off x="13224201" y="6714246"/>
            <a:ext cx="2966565" cy="2412000"/>
          </a:xfrm>
          <a:prstGeom prst="ellipse">
            <a:avLst/>
          </a:prstGeom>
          <a:noFill/>
          <a:ln w="9525" cap="flat" cmpd="sng">
            <a:solidFill>
              <a:srgbClr val="8255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2400" dirty="0">
                <a:solidFill>
                  <a:srgbClr val="8255C3"/>
                </a:solidFill>
                <a:latin typeface="Varela Round"/>
                <a:ea typeface="Varela Round"/>
                <a:cs typeface="Varela Round"/>
                <a:sym typeface="Varela Round"/>
              </a:rPr>
              <a:t>Список конкурентов</a:t>
            </a:r>
            <a:endParaRPr lang="en" sz="2400" dirty="0">
              <a:solidFill>
                <a:srgbClr val="8255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26E2BB-B3B5-41FC-90CC-6091683F5705}"/>
              </a:ext>
            </a:extLst>
          </p:cNvPr>
          <p:cNvSpPr txBox="1"/>
          <p:nvPr/>
        </p:nvSpPr>
        <p:spPr>
          <a:xfrm>
            <a:off x="2616138" y="5855218"/>
            <a:ext cx="810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Рисунок 6. Оценка инвесторами качества российских проектов </a:t>
            </a:r>
          </a:p>
        </p:txBody>
      </p:sp>
    </p:spTree>
    <p:extLst>
      <p:ext uri="{BB962C8B-B14F-4D97-AF65-F5344CB8AC3E}">
        <p14:creationId xmlns:p14="http://schemas.microsoft.com/office/powerpoint/2010/main" val="417112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DB696-7098-430D-BA29-179B9819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972F26-2DB5-4F75-A870-1F1BFDA17EF0}"/>
              </a:ext>
            </a:extLst>
          </p:cNvPr>
          <p:cNvSpPr/>
          <p:nvPr/>
        </p:nvSpPr>
        <p:spPr>
          <a:xfrm>
            <a:off x="0" y="-26362"/>
            <a:ext cx="18286413" cy="10287000"/>
          </a:xfrm>
          <a:prstGeom prst="rect">
            <a:avLst/>
          </a:prstGeom>
          <a:solidFill>
            <a:srgbClr val="053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1DA165-F065-4F15-95B9-19E0B935944C}"/>
              </a:ext>
            </a:extLst>
          </p:cNvPr>
          <p:cNvSpPr/>
          <p:nvPr/>
        </p:nvSpPr>
        <p:spPr>
          <a:xfrm>
            <a:off x="266626" y="194553"/>
            <a:ext cx="194553" cy="583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AA09A-892C-4A4C-85CD-B2C7ED549876}"/>
              </a:ext>
            </a:extLst>
          </p:cNvPr>
          <p:cNvSpPr txBox="1"/>
          <p:nvPr/>
        </p:nvSpPr>
        <p:spPr>
          <a:xfrm>
            <a:off x="578298" y="120743"/>
            <a:ext cx="1369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деятельности фонда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Runa Capital</a:t>
            </a:r>
            <a:endParaRPr lang="ru-RU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hape 151">
            <a:extLst>
              <a:ext uri="{FF2B5EF4-FFF2-40B4-BE49-F238E27FC236}">
                <a16:creationId xmlns:a16="http://schemas.microsoft.com/office/drawing/2014/main" id="{50383984-DB88-4D94-83E8-2729386134AA}"/>
              </a:ext>
            </a:extLst>
          </p:cNvPr>
          <p:cNvSpPr/>
          <p:nvPr/>
        </p:nvSpPr>
        <p:spPr>
          <a:xfrm>
            <a:off x="12897129" y="142579"/>
            <a:ext cx="5033749" cy="1690212"/>
          </a:xfrm>
          <a:prstGeom prst="wedgeEllipseCallout">
            <a:avLst>
              <a:gd name="adj1" fmla="val 463"/>
              <a:gd name="adj2" fmla="val 63799"/>
            </a:avLst>
          </a:prstGeom>
          <a:solidFill>
            <a:srgbClr val="EA3A6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bg1"/>
                </a:solidFill>
              </a:rPr>
              <a:t>Способны ли российские проекты на хороший выход?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0D8E09-0DBF-4490-96EA-3CDD79A4B08D}"/>
              </a:ext>
            </a:extLst>
          </p:cNvPr>
          <p:cNvSpPr/>
          <p:nvPr/>
        </p:nvSpPr>
        <p:spPr>
          <a:xfrm>
            <a:off x="363902" y="1022374"/>
            <a:ext cx="10027007" cy="70788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D4C10-A5DB-4112-B6EF-C80B3634E22F}"/>
              </a:ext>
            </a:extLst>
          </p:cNvPr>
          <p:cNvSpPr txBox="1"/>
          <p:nvPr/>
        </p:nvSpPr>
        <p:spPr>
          <a:xfrm>
            <a:off x="145098" y="1092598"/>
            <a:ext cx="10388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Придерживается соотношения отобранных проектов: 60% иностранных стартапов и 40% российских стартапов.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3C23331-4860-4109-BD26-AC01F87FC35F}"/>
              </a:ext>
            </a:extLst>
          </p:cNvPr>
          <p:cNvSpPr/>
          <p:nvPr/>
        </p:nvSpPr>
        <p:spPr>
          <a:xfrm>
            <a:off x="17355042" y="9844014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solidFill>
                  <a:srgbClr val="245B71"/>
                </a:solidFill>
              </a:rPr>
              <a:t>7/12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3B8A7-10C0-4E9A-BF8E-E7AABC029C0E}"/>
              </a:ext>
            </a:extLst>
          </p:cNvPr>
          <p:cNvSpPr txBox="1"/>
          <p:nvPr/>
        </p:nvSpPr>
        <p:spPr>
          <a:xfrm>
            <a:off x="118030" y="1877365"/>
            <a:ext cx="650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Анализ проекта «</a:t>
            </a:r>
            <a:r>
              <a:rPr lang="ru-RU" b="1" dirty="0" err="1">
                <a:solidFill>
                  <a:schemeClr val="bg1"/>
                </a:solidFill>
              </a:rPr>
              <a:t>Дневник.ру</a:t>
            </a:r>
            <a:r>
              <a:rPr lang="ru-RU" b="1" dirty="0">
                <a:solidFill>
                  <a:schemeClr val="bg1"/>
                </a:solidFill>
              </a:rPr>
              <a:t>»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B8F1EDBC-548C-4845-AD3D-2EDA0E96D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53343"/>
              </p:ext>
            </p:extLst>
          </p:nvPr>
        </p:nvGraphicFramePr>
        <p:xfrm>
          <a:off x="115996" y="2414840"/>
          <a:ext cx="10932312" cy="777482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26605">
                  <a:extLst>
                    <a:ext uri="{9D8B030D-6E8A-4147-A177-3AD203B41FA5}">
                      <a16:colId xmlns:a16="http://schemas.microsoft.com/office/drawing/2014/main" val="1226077356"/>
                    </a:ext>
                  </a:extLst>
                </a:gridCol>
                <a:gridCol w="1377430">
                  <a:extLst>
                    <a:ext uri="{9D8B030D-6E8A-4147-A177-3AD203B41FA5}">
                      <a16:colId xmlns:a16="http://schemas.microsoft.com/office/drawing/2014/main" val="2573234189"/>
                    </a:ext>
                  </a:extLst>
                </a:gridCol>
                <a:gridCol w="1788785">
                  <a:extLst>
                    <a:ext uri="{9D8B030D-6E8A-4147-A177-3AD203B41FA5}">
                      <a16:colId xmlns:a16="http://schemas.microsoft.com/office/drawing/2014/main" val="2053794718"/>
                    </a:ext>
                  </a:extLst>
                </a:gridCol>
                <a:gridCol w="1793194">
                  <a:extLst>
                    <a:ext uri="{9D8B030D-6E8A-4147-A177-3AD203B41FA5}">
                      <a16:colId xmlns:a16="http://schemas.microsoft.com/office/drawing/2014/main" val="798693902"/>
                    </a:ext>
                  </a:extLst>
                </a:gridCol>
                <a:gridCol w="1793194">
                  <a:extLst>
                    <a:ext uri="{9D8B030D-6E8A-4147-A177-3AD203B41FA5}">
                      <a16:colId xmlns:a16="http://schemas.microsoft.com/office/drawing/2014/main" val="2146727637"/>
                    </a:ext>
                  </a:extLst>
                </a:gridCol>
                <a:gridCol w="1079666">
                  <a:extLst>
                    <a:ext uri="{9D8B030D-6E8A-4147-A177-3AD203B41FA5}">
                      <a16:colId xmlns:a16="http://schemas.microsoft.com/office/drawing/2014/main" val="2375448574"/>
                    </a:ext>
                  </a:extLst>
                </a:gridCol>
                <a:gridCol w="873438">
                  <a:extLst>
                    <a:ext uri="{9D8B030D-6E8A-4147-A177-3AD203B41FA5}">
                      <a16:colId xmlns:a16="http://schemas.microsoft.com/office/drawing/2014/main" val="240693379"/>
                    </a:ext>
                  </a:extLst>
                </a:gridCol>
              </a:tblGrid>
              <a:tr h="546851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Показатель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Значение показателя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Изменение за анализируемый период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4826"/>
                  </a:ext>
                </a:extLst>
              </a:tr>
              <a:tr h="3615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в тыс. руб.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в % к валюте баланса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тыс. руб.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± %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extLst>
                  <a:ext uri="{0D108BD9-81ED-4DB2-BD59-A6C34878D82A}">
                    <a16:rowId xmlns:a16="http://schemas.microsoft.com/office/drawing/2014/main" val="388599557"/>
                  </a:ext>
                </a:extLst>
              </a:tr>
              <a:tr h="3615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31.12.2014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31.12.2018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на 31.12.2014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На 31.12.2018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3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3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extLst>
                  <a:ext uri="{0D108BD9-81ED-4DB2-BD59-A6C34878D82A}">
                    <a16:rowId xmlns:a16="http://schemas.microsoft.com/office/drawing/2014/main" val="550558955"/>
                  </a:ext>
                </a:extLst>
              </a:tr>
              <a:tr h="207311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Актив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897850"/>
                  </a:ext>
                </a:extLst>
              </a:tr>
              <a:tr h="361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1. Внеоборотные активы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7 665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6 273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8,9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6,2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-1 392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-18,2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1365509173"/>
                  </a:ext>
                </a:extLst>
              </a:tr>
              <a:tr h="207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в том числе: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2 940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314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3,4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0,3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-2 626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-89,3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1492372255"/>
                  </a:ext>
                </a:extLst>
              </a:tr>
              <a:tr h="361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основные средства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28743"/>
                  </a:ext>
                </a:extLst>
              </a:tr>
              <a:tr h="361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нематериальные активы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4 512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2 754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5,2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2,7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-1 758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-39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2198359664"/>
                  </a:ext>
                </a:extLst>
              </a:tr>
              <a:tr h="361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2. Оборотные, всего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78 346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95 448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91,1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93,8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+17 102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21,8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2799407334"/>
                  </a:ext>
                </a:extLst>
              </a:tr>
              <a:tr h="207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в том числе: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13 998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215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16,3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0,2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-13 783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-98,5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3967726256"/>
                  </a:ext>
                </a:extLst>
              </a:tr>
              <a:tr h="207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Запасы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2758"/>
                  </a:ext>
                </a:extLst>
              </a:tr>
              <a:tr h="361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дебиторская задолженность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19 381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68 854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22,5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67,7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+49 473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+3,6 раза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1515953240"/>
                  </a:ext>
                </a:extLst>
              </a:tr>
              <a:tr h="917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денежные средства и краткосрочные финансовые вложения 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43 250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21 963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50,3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21,6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-21 287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-49,2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4087360740"/>
                  </a:ext>
                </a:extLst>
              </a:tr>
              <a:tr h="207311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Пассив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69379"/>
                  </a:ext>
                </a:extLst>
              </a:tr>
              <a:tr h="361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1. Собственный капитал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-32 124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63 779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-37,3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62,7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+95 903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↑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3683135093"/>
                  </a:ext>
                </a:extLst>
              </a:tr>
              <a:tr h="5468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2. Долгосрочные обязательства, всего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–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36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–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&lt;0,1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36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–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679534117"/>
                  </a:ext>
                </a:extLst>
              </a:tr>
              <a:tr h="207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в том числе: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–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–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–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–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–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–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4016067005"/>
                  </a:ext>
                </a:extLst>
              </a:tr>
              <a:tr h="207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заемные средства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6986"/>
                  </a:ext>
                </a:extLst>
              </a:tr>
              <a:tr h="5468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3. Краткосрочные обязательства*, всего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118 135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37 906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137,3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37,3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-80 229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-67,9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2908145863"/>
                  </a:ext>
                </a:extLst>
              </a:tr>
              <a:tr h="207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в том числе: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152 170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–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176,9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–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-152 170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-100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1016319378"/>
                  </a:ext>
                </a:extLst>
              </a:tr>
              <a:tr h="207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заемные средства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06260"/>
                  </a:ext>
                </a:extLst>
              </a:tr>
              <a:tr h="361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Валюта баланса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86 011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101 721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100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100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>
                          <a:effectLst/>
                        </a:rPr>
                        <a:t>+15 710</a:t>
                      </a:r>
                      <a:endParaRPr lang="ru-RU" sz="13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18,3</a:t>
                      </a:r>
                      <a:endParaRPr lang="ru-RU" sz="13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41" marR="62441" marT="0" marB="0" anchor="ctr"/>
                </a:tc>
                <a:extLst>
                  <a:ext uri="{0D108BD9-81ED-4DB2-BD59-A6C34878D82A}">
                    <a16:rowId xmlns:a16="http://schemas.microsoft.com/office/drawing/2014/main" val="1007576847"/>
                  </a:ext>
                </a:extLst>
              </a:tr>
            </a:tbl>
          </a:graphicData>
        </a:graphic>
      </p:graphicFrame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F270A23-95DA-4067-9D52-038A8CF59B8C}"/>
              </a:ext>
            </a:extLst>
          </p:cNvPr>
          <p:cNvCxnSpPr/>
          <p:nvPr/>
        </p:nvCxnSpPr>
        <p:spPr>
          <a:xfrm>
            <a:off x="11284528" y="2623790"/>
            <a:ext cx="0" cy="720138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4AC0AF25-7524-4470-BAAF-528A62CA8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50091"/>
              </p:ext>
            </p:extLst>
          </p:nvPr>
        </p:nvGraphicFramePr>
        <p:xfrm>
          <a:off x="11520749" y="2449735"/>
          <a:ext cx="6647632" cy="31717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57776">
                  <a:extLst>
                    <a:ext uri="{9D8B030D-6E8A-4147-A177-3AD203B41FA5}">
                      <a16:colId xmlns:a16="http://schemas.microsoft.com/office/drawing/2014/main" val="1033505637"/>
                    </a:ext>
                  </a:extLst>
                </a:gridCol>
                <a:gridCol w="869642">
                  <a:extLst>
                    <a:ext uri="{9D8B030D-6E8A-4147-A177-3AD203B41FA5}">
                      <a16:colId xmlns:a16="http://schemas.microsoft.com/office/drawing/2014/main" val="2226485807"/>
                    </a:ext>
                  </a:extLst>
                </a:gridCol>
                <a:gridCol w="1053817">
                  <a:extLst>
                    <a:ext uri="{9D8B030D-6E8A-4147-A177-3AD203B41FA5}">
                      <a16:colId xmlns:a16="http://schemas.microsoft.com/office/drawing/2014/main" val="1727580097"/>
                    </a:ext>
                  </a:extLst>
                </a:gridCol>
                <a:gridCol w="1053817">
                  <a:extLst>
                    <a:ext uri="{9D8B030D-6E8A-4147-A177-3AD203B41FA5}">
                      <a16:colId xmlns:a16="http://schemas.microsoft.com/office/drawing/2014/main" val="170767199"/>
                    </a:ext>
                  </a:extLst>
                </a:gridCol>
                <a:gridCol w="1053817">
                  <a:extLst>
                    <a:ext uri="{9D8B030D-6E8A-4147-A177-3AD203B41FA5}">
                      <a16:colId xmlns:a16="http://schemas.microsoft.com/office/drawing/2014/main" val="2529646291"/>
                    </a:ext>
                  </a:extLst>
                </a:gridCol>
                <a:gridCol w="774091">
                  <a:extLst>
                    <a:ext uri="{9D8B030D-6E8A-4147-A177-3AD203B41FA5}">
                      <a16:colId xmlns:a16="http://schemas.microsoft.com/office/drawing/2014/main" val="3295308640"/>
                    </a:ext>
                  </a:extLst>
                </a:gridCol>
                <a:gridCol w="484672">
                  <a:extLst>
                    <a:ext uri="{9D8B030D-6E8A-4147-A177-3AD203B41FA5}">
                      <a16:colId xmlns:a16="http://schemas.microsoft.com/office/drawing/2014/main" val="172800530"/>
                    </a:ext>
                  </a:extLst>
                </a:gridCol>
              </a:tblGrid>
              <a:tr h="439828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Показатель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Значение показателя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Изменение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07045"/>
                  </a:ext>
                </a:extLst>
              </a:tr>
              <a:tr h="4561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 тыс.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 % к валюте баланса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тыс.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±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0736025"/>
                  </a:ext>
                </a:extLst>
              </a:tr>
              <a:tr h="4561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31.12.2014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31.12.2018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 31.12.2014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 31.12.2018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886077"/>
                  </a:ext>
                </a:extLst>
              </a:tr>
              <a:tr h="310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 Чистые активы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-32 124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63 779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-37,3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62,7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+95 903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↑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2895067"/>
                  </a:ext>
                </a:extLst>
              </a:tr>
              <a:tr h="426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2. Уставный капитал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–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–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3650667"/>
                  </a:ext>
                </a:extLst>
              </a:tr>
              <a:tr h="1081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3. Превышение чистых активов над уставным капиталом (стр.1-стр.2)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-32 424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63 479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-37,7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62,4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+95 903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↑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6114251"/>
                  </a:ext>
                </a:extLst>
              </a:tr>
            </a:tbl>
          </a:graphicData>
        </a:graphic>
      </p:graphicFrame>
      <p:pic>
        <p:nvPicPr>
          <p:cNvPr id="20" name="Рисунок 19" descr="Изображение выглядит как карта,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A37EEC7-D6F4-4E4C-8E35-A0C2706079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839" y="5732511"/>
            <a:ext cx="6698542" cy="420950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4956FCD-E9C5-48C3-8CF7-6CF8FDC882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749" y="5743531"/>
            <a:ext cx="6698542" cy="4209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62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 descr="Изображение выглядит как внешний, солнце, мост, поезд&#10;&#10;Автоматически созданное описание">
            <a:extLst>
              <a:ext uri="{FF2B5EF4-FFF2-40B4-BE49-F238E27FC236}">
                <a16:creationId xmlns:a16="http://schemas.microsoft.com/office/drawing/2014/main" id="{B6411B11-FD0C-4793-A5AD-FF07439B9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/>
          <a:stretch/>
        </p:blipFill>
        <p:spPr>
          <a:xfrm>
            <a:off x="-1" y="0"/>
            <a:ext cx="18313985" cy="1028699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06CD7F-9E20-4BAB-B7C8-0A9679C82D01}"/>
              </a:ext>
            </a:extLst>
          </p:cNvPr>
          <p:cNvSpPr/>
          <p:nvPr/>
        </p:nvSpPr>
        <p:spPr>
          <a:xfrm>
            <a:off x="266626" y="194553"/>
            <a:ext cx="194553" cy="583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16DB2-D816-45A9-AD5E-33A2412C71C5}"/>
              </a:ext>
            </a:extLst>
          </p:cNvPr>
          <p:cNvSpPr txBox="1"/>
          <p:nvPr/>
        </p:nvSpPr>
        <p:spPr>
          <a:xfrm>
            <a:off x="578298" y="120743"/>
            <a:ext cx="1369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венчурного инвестирования в США и Европе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A6132F1-9D93-4896-B96E-808150E9A71C}"/>
              </a:ext>
            </a:extLst>
          </p:cNvPr>
          <p:cNvSpPr/>
          <p:nvPr/>
        </p:nvSpPr>
        <p:spPr>
          <a:xfrm>
            <a:off x="17414057" y="9763770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solidFill>
                  <a:srgbClr val="245B71"/>
                </a:solidFill>
              </a:rPr>
              <a:t>8/12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65CC13D-CE3D-4C6F-B1EB-1BEC6BFD6B56}"/>
              </a:ext>
            </a:extLst>
          </p:cNvPr>
          <p:cNvCxnSpPr>
            <a:cxnSpLocks/>
          </p:cNvCxnSpPr>
          <p:nvPr/>
        </p:nvCxnSpPr>
        <p:spPr>
          <a:xfrm>
            <a:off x="8811490" y="1122220"/>
            <a:ext cx="0" cy="8502319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Стрелка: пятиугольник 11">
            <a:extLst>
              <a:ext uri="{FF2B5EF4-FFF2-40B4-BE49-F238E27FC236}">
                <a16:creationId xmlns:a16="http://schemas.microsoft.com/office/drawing/2014/main" id="{786030F5-B7C9-4687-B28D-03817A9133A1}"/>
              </a:ext>
            </a:extLst>
          </p:cNvPr>
          <p:cNvSpPr/>
          <p:nvPr/>
        </p:nvSpPr>
        <p:spPr>
          <a:xfrm>
            <a:off x="76168" y="936816"/>
            <a:ext cx="1998591" cy="583660"/>
          </a:xfrm>
          <a:prstGeom prst="homePlat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США</a:t>
            </a:r>
          </a:p>
        </p:txBody>
      </p:sp>
      <p:sp>
        <p:nvSpPr>
          <p:cNvPr id="13" name="Стрелка: пятиугольник 12">
            <a:extLst>
              <a:ext uri="{FF2B5EF4-FFF2-40B4-BE49-F238E27FC236}">
                <a16:creationId xmlns:a16="http://schemas.microsoft.com/office/drawing/2014/main" id="{C9E89984-DD8F-4530-9E8F-61B0841C118B}"/>
              </a:ext>
            </a:extLst>
          </p:cNvPr>
          <p:cNvSpPr/>
          <p:nvPr/>
        </p:nvSpPr>
        <p:spPr>
          <a:xfrm>
            <a:off x="9143205" y="936816"/>
            <a:ext cx="1998591" cy="583660"/>
          </a:xfrm>
          <a:prstGeom prst="homePlat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Европа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B2B299F-D6CD-4F04-AAA1-68034A417C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8563" y="1627837"/>
            <a:ext cx="6660560" cy="344911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F429FE-089E-4DAD-976C-05AB2CD035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78558" y="5467376"/>
            <a:ext cx="6660565" cy="383432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0022913-BCFA-43E9-97CD-3DEB612F2F8B}"/>
              </a:ext>
            </a:extLst>
          </p:cNvPr>
          <p:cNvSpPr/>
          <p:nvPr/>
        </p:nvSpPr>
        <p:spPr>
          <a:xfrm>
            <a:off x="2380" y="5073297"/>
            <a:ext cx="9140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Рисунок 7. Динамика величины венчурных инвестиций в США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E305B5-99DB-452E-B712-1F9F57D96672}"/>
              </a:ext>
            </a:extLst>
          </p:cNvPr>
          <p:cNvSpPr/>
          <p:nvPr/>
        </p:nvSpPr>
        <p:spPr>
          <a:xfrm>
            <a:off x="-1" y="9424484"/>
            <a:ext cx="9140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Рисунок 7. Динамика рынка в разрезе стадий инвестирования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13AE9C2-65A9-48B8-A05C-0CDE63B861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296" y="1631699"/>
            <a:ext cx="7197513" cy="3449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E24CF1-52F9-469A-A285-86C31E8E78C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532" y="5489936"/>
            <a:ext cx="7633702" cy="386471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43FED41-15BC-4794-ABE6-4EA417B23D40}"/>
              </a:ext>
            </a:extLst>
          </p:cNvPr>
          <p:cNvSpPr/>
          <p:nvPr/>
        </p:nvSpPr>
        <p:spPr>
          <a:xfrm>
            <a:off x="9829803" y="5067266"/>
            <a:ext cx="8526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Рисунок 8. Динамика европейского венчурного рынка (2015-2019 гг.)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EF68C58-7754-4DCE-B566-9454F59C341A}"/>
              </a:ext>
            </a:extLst>
          </p:cNvPr>
          <p:cNvSpPr/>
          <p:nvPr/>
        </p:nvSpPr>
        <p:spPr>
          <a:xfrm>
            <a:off x="10011679" y="9420710"/>
            <a:ext cx="8526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Рисунок 9. Динамика рынка в разрезе стадий инвестирования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F63FA1-9148-4DFB-A67B-70AF00770262}"/>
              </a:ext>
            </a:extLst>
          </p:cNvPr>
          <p:cNvSpPr txBox="1"/>
          <p:nvPr/>
        </p:nvSpPr>
        <p:spPr>
          <a:xfrm rot="16200000">
            <a:off x="-5038587" y="2998433"/>
            <a:ext cx="11383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Источник: </a:t>
            </a:r>
            <a:r>
              <a:rPr lang="en-US" sz="1400" dirty="0">
                <a:solidFill>
                  <a:schemeClr val="bg1"/>
                </a:solidFill>
              </a:rPr>
              <a:t>Venture Monitor 2Q 2019. – [Electronic resource]. – URL: https://nvca.org/wp-content/uploads/2019/08/2Q_2019_PitchBook_NVCA_Venture_Monitor.pdf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B67331-9167-444F-ADC4-68C84428ABB1}"/>
              </a:ext>
            </a:extLst>
          </p:cNvPr>
          <p:cNvSpPr txBox="1"/>
          <p:nvPr/>
        </p:nvSpPr>
        <p:spPr>
          <a:xfrm>
            <a:off x="4492497" y="4215660"/>
            <a:ext cx="102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Источник: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A245E-4F7F-4204-8C5B-EF2C28A9B0DE}"/>
              </a:ext>
            </a:extLst>
          </p:cNvPr>
          <p:cNvSpPr txBox="1"/>
          <p:nvPr/>
        </p:nvSpPr>
        <p:spPr>
          <a:xfrm rot="16200000">
            <a:off x="5970619" y="4730395"/>
            <a:ext cx="74572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Источник: </a:t>
            </a:r>
            <a:r>
              <a:rPr lang="en-US" sz="1400" dirty="0">
                <a:solidFill>
                  <a:schemeClr val="bg1"/>
                </a:solidFill>
              </a:rPr>
              <a:t>European VC Valuations Report 2019. – [Electronic resource]. – URL: </a:t>
            </a:r>
            <a:r>
              <a:rPr lang="en-US" sz="1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https://static1.squarespace.com/static/5b13b8bf45776ec728800d98/t/5e6a69700b2aef0082633741/1584032122053/PitchBook_2019_Annual_European_VC_Valuations_Report.pdf</a:t>
            </a:r>
            <a:endParaRPr lang="ru-RU" sz="14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B4D7C3A-3D6D-40E6-8BB8-03552979331C}"/>
              </a:ext>
            </a:extLst>
          </p:cNvPr>
          <p:cNvSpPr/>
          <p:nvPr/>
        </p:nvSpPr>
        <p:spPr>
          <a:xfrm>
            <a:off x="1215348" y="1570787"/>
            <a:ext cx="6795757" cy="8192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B475AB-7912-4F06-AB49-1A3EDE5AB91D}"/>
              </a:ext>
            </a:extLst>
          </p:cNvPr>
          <p:cNvSpPr txBox="1"/>
          <p:nvPr/>
        </p:nvSpPr>
        <p:spPr>
          <a:xfrm>
            <a:off x="1437889" y="1679079"/>
            <a:ext cx="5388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Особенности:</a:t>
            </a:r>
          </a:p>
        </p:txBody>
      </p:sp>
      <p:sp>
        <p:nvSpPr>
          <p:cNvPr id="30" name="Стрелка: пятиугольник 29">
            <a:extLst>
              <a:ext uri="{FF2B5EF4-FFF2-40B4-BE49-F238E27FC236}">
                <a16:creationId xmlns:a16="http://schemas.microsoft.com/office/drawing/2014/main" id="{1F0FD938-F576-44BF-B84F-DED345DAAFBD}"/>
              </a:ext>
            </a:extLst>
          </p:cNvPr>
          <p:cNvSpPr/>
          <p:nvPr/>
        </p:nvSpPr>
        <p:spPr>
          <a:xfrm>
            <a:off x="1437889" y="2348168"/>
            <a:ext cx="5731838" cy="807981"/>
          </a:xfrm>
          <a:prstGeom prst="homePlate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Развитый рынок, высокий спрос</a:t>
            </a:r>
          </a:p>
        </p:txBody>
      </p:sp>
      <p:sp>
        <p:nvSpPr>
          <p:cNvPr id="31" name="Стрелка: пятиугольник 30">
            <a:extLst>
              <a:ext uri="{FF2B5EF4-FFF2-40B4-BE49-F238E27FC236}">
                <a16:creationId xmlns:a16="http://schemas.microsoft.com/office/drawing/2014/main" id="{1BD5C66D-8A7F-43DD-B26B-C88AAD3C8240}"/>
              </a:ext>
            </a:extLst>
          </p:cNvPr>
          <p:cNvSpPr/>
          <p:nvPr/>
        </p:nvSpPr>
        <p:spPr>
          <a:xfrm>
            <a:off x="1472685" y="3414155"/>
            <a:ext cx="5731838" cy="807981"/>
          </a:xfrm>
          <a:prstGeom prst="homePlate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Инвестиции в высокотехнологичные проекты</a:t>
            </a:r>
          </a:p>
        </p:txBody>
      </p:sp>
      <p:sp>
        <p:nvSpPr>
          <p:cNvPr id="32" name="Стрелка: пятиугольник 31">
            <a:extLst>
              <a:ext uri="{FF2B5EF4-FFF2-40B4-BE49-F238E27FC236}">
                <a16:creationId xmlns:a16="http://schemas.microsoft.com/office/drawing/2014/main" id="{FBEBF6CB-02A1-4A60-B90D-68258D18CCCB}"/>
              </a:ext>
            </a:extLst>
          </p:cNvPr>
          <p:cNvSpPr/>
          <p:nvPr/>
        </p:nvSpPr>
        <p:spPr>
          <a:xfrm>
            <a:off x="1437889" y="4560303"/>
            <a:ext cx="5731838" cy="807981"/>
          </a:xfrm>
          <a:prstGeom prst="homePlate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Широкая венчурная экосистема (бизнес-инкубаторы, гранты и пр.)</a:t>
            </a:r>
          </a:p>
        </p:txBody>
      </p:sp>
      <p:sp>
        <p:nvSpPr>
          <p:cNvPr id="33" name="Стрелка: пятиугольник 32">
            <a:extLst>
              <a:ext uri="{FF2B5EF4-FFF2-40B4-BE49-F238E27FC236}">
                <a16:creationId xmlns:a16="http://schemas.microsoft.com/office/drawing/2014/main" id="{E68F5CEF-4117-45D4-865B-B9FD811008B8}"/>
              </a:ext>
            </a:extLst>
          </p:cNvPr>
          <p:cNvSpPr/>
          <p:nvPr/>
        </p:nvSpPr>
        <p:spPr>
          <a:xfrm>
            <a:off x="1472685" y="5807632"/>
            <a:ext cx="5731838" cy="807981"/>
          </a:xfrm>
          <a:prstGeom prst="homePlate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Доминирование крупных инвестиций</a:t>
            </a:r>
          </a:p>
        </p:txBody>
      </p:sp>
      <p:sp>
        <p:nvSpPr>
          <p:cNvPr id="34" name="Стрелка: пятиугольник 33">
            <a:extLst>
              <a:ext uri="{FF2B5EF4-FFF2-40B4-BE49-F238E27FC236}">
                <a16:creationId xmlns:a16="http://schemas.microsoft.com/office/drawing/2014/main" id="{DC722768-C81B-4048-A2C5-F86A5927C094}"/>
              </a:ext>
            </a:extLst>
          </p:cNvPr>
          <p:cNvSpPr/>
          <p:nvPr/>
        </p:nvSpPr>
        <p:spPr>
          <a:xfrm>
            <a:off x="1437889" y="6990444"/>
            <a:ext cx="5731838" cy="807981"/>
          </a:xfrm>
          <a:prstGeom prst="homePlate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Инвестирование на ранних стадиях с высоким риском</a:t>
            </a:r>
          </a:p>
        </p:txBody>
      </p:sp>
      <p:sp>
        <p:nvSpPr>
          <p:cNvPr id="35" name="Стрелка: пятиугольник 34">
            <a:extLst>
              <a:ext uri="{FF2B5EF4-FFF2-40B4-BE49-F238E27FC236}">
                <a16:creationId xmlns:a16="http://schemas.microsoft.com/office/drawing/2014/main" id="{E8C7C086-6A5A-40FA-B2B4-74C3BBB4AFE3}"/>
              </a:ext>
            </a:extLst>
          </p:cNvPr>
          <p:cNvSpPr/>
          <p:nvPr/>
        </p:nvSpPr>
        <p:spPr>
          <a:xfrm>
            <a:off x="1448072" y="8311917"/>
            <a:ext cx="5731838" cy="807981"/>
          </a:xfrm>
          <a:prstGeom prst="homePlate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Отсутствие законодательных ограничений для игроков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2C0168C-22A2-487B-9650-03931F704A70}"/>
              </a:ext>
            </a:extLst>
          </p:cNvPr>
          <p:cNvSpPr/>
          <p:nvPr/>
        </p:nvSpPr>
        <p:spPr>
          <a:xfrm>
            <a:off x="10220796" y="1586536"/>
            <a:ext cx="7650511" cy="8192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F70259-CE19-49B8-9184-26DA6FDF42C5}"/>
              </a:ext>
            </a:extLst>
          </p:cNvPr>
          <p:cNvSpPr txBox="1"/>
          <p:nvPr/>
        </p:nvSpPr>
        <p:spPr>
          <a:xfrm>
            <a:off x="10426615" y="1651298"/>
            <a:ext cx="5388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Особенности:</a:t>
            </a:r>
          </a:p>
        </p:txBody>
      </p:sp>
      <p:sp>
        <p:nvSpPr>
          <p:cNvPr id="41" name="Стрелка: пятиугольник 40">
            <a:extLst>
              <a:ext uri="{FF2B5EF4-FFF2-40B4-BE49-F238E27FC236}">
                <a16:creationId xmlns:a16="http://schemas.microsoft.com/office/drawing/2014/main" id="{826F8FBB-014C-4892-B35D-5EC7BCFA1B70}"/>
              </a:ext>
            </a:extLst>
          </p:cNvPr>
          <p:cNvSpPr/>
          <p:nvPr/>
        </p:nvSpPr>
        <p:spPr>
          <a:xfrm>
            <a:off x="10494910" y="2340332"/>
            <a:ext cx="5731838" cy="807981"/>
          </a:xfrm>
          <a:prstGeom prst="homePlate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Большое влияние государства</a:t>
            </a:r>
          </a:p>
        </p:txBody>
      </p:sp>
      <p:sp>
        <p:nvSpPr>
          <p:cNvPr id="42" name="Стрелка: пятиугольник 41">
            <a:extLst>
              <a:ext uri="{FF2B5EF4-FFF2-40B4-BE49-F238E27FC236}">
                <a16:creationId xmlns:a16="http://schemas.microsoft.com/office/drawing/2014/main" id="{92537340-05D2-4097-8786-155F95E29011}"/>
              </a:ext>
            </a:extLst>
          </p:cNvPr>
          <p:cNvSpPr/>
          <p:nvPr/>
        </p:nvSpPr>
        <p:spPr>
          <a:xfrm>
            <a:off x="10494910" y="3407679"/>
            <a:ext cx="5731838" cy="807981"/>
          </a:xfrm>
          <a:prstGeom prst="homePlate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Диверсифицированный выбор проектов</a:t>
            </a:r>
          </a:p>
        </p:txBody>
      </p:sp>
      <p:sp>
        <p:nvSpPr>
          <p:cNvPr id="43" name="Стрелка: пятиугольник 42">
            <a:extLst>
              <a:ext uri="{FF2B5EF4-FFF2-40B4-BE49-F238E27FC236}">
                <a16:creationId xmlns:a16="http://schemas.microsoft.com/office/drawing/2014/main" id="{2CBBE4F3-BB89-4B21-A2D8-7377B9C83A00}"/>
              </a:ext>
            </a:extLst>
          </p:cNvPr>
          <p:cNvSpPr/>
          <p:nvPr/>
        </p:nvSpPr>
        <p:spPr>
          <a:xfrm>
            <a:off x="10494910" y="4532201"/>
            <a:ext cx="5731838" cy="807981"/>
          </a:xfrm>
          <a:prstGeom prst="homePlate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Участие капитала кредитных организаций</a:t>
            </a:r>
          </a:p>
        </p:txBody>
      </p:sp>
      <p:sp>
        <p:nvSpPr>
          <p:cNvPr id="44" name="Стрелка: пятиугольник 43">
            <a:extLst>
              <a:ext uri="{FF2B5EF4-FFF2-40B4-BE49-F238E27FC236}">
                <a16:creationId xmlns:a16="http://schemas.microsoft.com/office/drawing/2014/main" id="{75800F3F-B112-4BA3-9AC0-B7270CB70734}"/>
              </a:ext>
            </a:extLst>
          </p:cNvPr>
          <p:cNvSpPr/>
          <p:nvPr/>
        </p:nvSpPr>
        <p:spPr>
          <a:xfrm>
            <a:off x="10494910" y="5723861"/>
            <a:ext cx="5731838" cy="807981"/>
          </a:xfrm>
          <a:prstGeom prst="homePlate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Долгосрочный анализ перед заключением сделки</a:t>
            </a:r>
          </a:p>
        </p:txBody>
      </p:sp>
      <p:sp>
        <p:nvSpPr>
          <p:cNvPr id="45" name="Стрелка: пятиугольник 44">
            <a:extLst>
              <a:ext uri="{FF2B5EF4-FFF2-40B4-BE49-F238E27FC236}">
                <a16:creationId xmlns:a16="http://schemas.microsoft.com/office/drawing/2014/main" id="{F53C936D-57BB-4481-ADC1-89156C01DDE6}"/>
              </a:ext>
            </a:extLst>
          </p:cNvPr>
          <p:cNvSpPr/>
          <p:nvPr/>
        </p:nvSpPr>
        <p:spPr>
          <a:xfrm>
            <a:off x="10494910" y="6913312"/>
            <a:ext cx="5731838" cy="807981"/>
          </a:xfrm>
          <a:prstGeom prst="homePlate">
            <a:avLst/>
          </a:prstGeom>
          <a:solidFill>
            <a:srgbClr val="8255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Инвестиции на поздних стадиях</a:t>
            </a:r>
          </a:p>
        </p:txBody>
      </p:sp>
    </p:spTree>
    <p:extLst>
      <p:ext uri="{BB962C8B-B14F-4D97-AF65-F5344CB8AC3E}">
        <p14:creationId xmlns:p14="http://schemas.microsoft.com/office/powerpoint/2010/main" val="10774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D8BF2-E67A-4CA9-A960-0BC9A070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FE125A-A9A5-49F0-93C8-E57F69A50B53}"/>
              </a:ext>
            </a:extLst>
          </p:cNvPr>
          <p:cNvSpPr/>
          <p:nvPr/>
        </p:nvSpPr>
        <p:spPr>
          <a:xfrm>
            <a:off x="4954" y="0"/>
            <a:ext cx="18286413" cy="10286999"/>
          </a:xfrm>
          <a:prstGeom prst="rect">
            <a:avLst/>
          </a:prstGeom>
          <a:solidFill>
            <a:srgbClr val="053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10A74E-5932-463F-82E5-42F18ED753D4}"/>
              </a:ext>
            </a:extLst>
          </p:cNvPr>
          <p:cNvSpPr/>
          <p:nvPr/>
        </p:nvSpPr>
        <p:spPr>
          <a:xfrm>
            <a:off x="266626" y="194553"/>
            <a:ext cx="194553" cy="583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1B4B-E6FC-4F84-8A92-73F08EC7D1BC}"/>
              </a:ext>
            </a:extLst>
          </p:cNvPr>
          <p:cNvSpPr txBox="1"/>
          <p:nvPr/>
        </p:nvSpPr>
        <p:spPr>
          <a:xfrm>
            <a:off x="578298" y="120743"/>
            <a:ext cx="1369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Целесообразность развития венчурных инвестиций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6A7CB3C3-7D25-4B98-BC9C-AB9D0EB19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447922"/>
              </p:ext>
            </p:extLst>
          </p:nvPr>
        </p:nvGraphicFramePr>
        <p:xfrm>
          <a:off x="325968" y="979272"/>
          <a:ext cx="10181851" cy="4553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4E41762-33D3-491E-8437-D0B1153BE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92862"/>
              </p:ext>
            </p:extLst>
          </p:nvPr>
        </p:nvGraphicFramePr>
        <p:xfrm>
          <a:off x="10629689" y="1502121"/>
          <a:ext cx="6970467" cy="3008315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3484886">
                  <a:extLst>
                    <a:ext uri="{9D8B030D-6E8A-4147-A177-3AD203B41FA5}">
                      <a16:colId xmlns:a16="http://schemas.microsoft.com/office/drawing/2014/main" val="336204018"/>
                    </a:ext>
                  </a:extLst>
                </a:gridCol>
                <a:gridCol w="3485581">
                  <a:extLst>
                    <a:ext uri="{9D8B030D-6E8A-4147-A177-3AD203B41FA5}">
                      <a16:colId xmlns:a16="http://schemas.microsoft.com/office/drawing/2014/main" val="2947795399"/>
                    </a:ext>
                  </a:extLst>
                </a:gridCol>
              </a:tblGrid>
              <a:tr h="4239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Показатель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Значение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213984"/>
                  </a:ext>
                </a:extLst>
              </a:tr>
              <a:tr h="423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Множественный </a:t>
                      </a:r>
                      <a:r>
                        <a:rPr lang="en-US" sz="2400">
                          <a:effectLst/>
                        </a:rPr>
                        <a:t>R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0,878353619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745384"/>
                  </a:ext>
                </a:extLst>
              </a:tr>
              <a:tr h="423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R-</a:t>
                      </a:r>
                      <a:r>
                        <a:rPr lang="ru-RU" sz="2400">
                          <a:effectLst/>
                        </a:rPr>
                        <a:t>квадрат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0,771505079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429344"/>
                  </a:ext>
                </a:extLst>
              </a:tr>
              <a:tr h="8967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Нормированный </a:t>
                      </a:r>
                      <a:r>
                        <a:rPr lang="en-US" sz="2400">
                          <a:effectLst/>
                        </a:rPr>
                        <a:t>R</a:t>
                      </a:r>
                      <a:r>
                        <a:rPr lang="ru-RU" sz="2400">
                          <a:effectLst/>
                        </a:rPr>
                        <a:t>-квадрат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0,725806095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480172"/>
                  </a:ext>
                </a:extLst>
              </a:tr>
              <a:tr h="423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Стандартная ошибка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105283,8142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67209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8BCCE0F-37F0-4543-8858-295FF6758757}"/>
              </a:ext>
            </a:extLst>
          </p:cNvPr>
          <p:cNvSpPr/>
          <p:nvPr/>
        </p:nvSpPr>
        <p:spPr>
          <a:xfrm>
            <a:off x="10952006" y="5143499"/>
            <a:ext cx="6650627" cy="1555921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2CDCDF9-AC7D-4184-BA46-0F05E0958E54}"/>
                  </a:ext>
                </a:extLst>
              </p:cNvPr>
              <p:cNvSpPr/>
              <p:nvPr/>
            </p:nvSpPr>
            <p:spPr>
              <a:xfrm>
                <a:off x="10785279" y="707331"/>
                <a:ext cx="6243943" cy="669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ctr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=509757,1283+3,4615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х1</a:t>
                </a:r>
                <a:endParaRPr lang="ru-RU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2CDCDF9-AC7D-4184-BA46-0F05E0958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279" y="707331"/>
                <a:ext cx="6243943" cy="669542"/>
              </a:xfrm>
              <a:prstGeom prst="rect">
                <a:avLst/>
              </a:prstGeom>
              <a:blipFill>
                <a:blip r:embed="rId3"/>
                <a:stretch>
                  <a:fillRect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6D3B2BE-9106-489D-A590-B9F5D25F4898}"/>
              </a:ext>
            </a:extLst>
          </p:cNvPr>
          <p:cNvSpPr txBox="1"/>
          <p:nvPr/>
        </p:nvSpPr>
        <p:spPr>
          <a:xfrm>
            <a:off x="10992778" y="5240575"/>
            <a:ext cx="6650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baseline="-25000" dirty="0">
                <a:solidFill>
                  <a:schemeClr val="bg1"/>
                </a:solidFill>
              </a:rPr>
              <a:t>факт </a:t>
            </a:r>
            <a:r>
              <a:rPr lang="ru-RU" dirty="0">
                <a:solidFill>
                  <a:schemeClr val="bg1"/>
                </a:solidFill>
              </a:rPr>
              <a:t>(16,88232) &gt;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baseline="-25000" dirty="0" err="1">
                <a:solidFill>
                  <a:schemeClr val="bg1"/>
                </a:solidFill>
              </a:rPr>
              <a:t>крит</a:t>
            </a:r>
            <a:r>
              <a:rPr lang="ru-RU" dirty="0">
                <a:solidFill>
                  <a:schemeClr val="bg1"/>
                </a:solidFill>
              </a:rPr>
              <a:t> (6,61)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регрессор обладает способностью объяснять значения эндогенной переменной.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7383314-9CF1-44F9-8CC8-A401AB6306E0}"/>
              </a:ext>
            </a:extLst>
          </p:cNvPr>
          <p:cNvSpPr/>
          <p:nvPr/>
        </p:nvSpPr>
        <p:spPr>
          <a:xfrm>
            <a:off x="10952006" y="7351619"/>
            <a:ext cx="6650627" cy="180417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Диаграмма 15">
            <a:extLst>
              <a:ext uri="{FF2B5EF4-FFF2-40B4-BE49-F238E27FC236}">
                <a16:creationId xmlns:a16="http://schemas.microsoft.com/office/drawing/2014/main" id="{07351397-5A63-43C3-9DAE-F04D2B97B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82712"/>
              </p:ext>
            </p:extLst>
          </p:nvPr>
        </p:nvGraphicFramePr>
        <p:xfrm>
          <a:off x="461179" y="5851006"/>
          <a:ext cx="9802094" cy="4061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EEAB210-EC12-45B6-982C-34C47146F00F}"/>
              </a:ext>
            </a:extLst>
          </p:cNvPr>
          <p:cNvSpPr/>
          <p:nvPr/>
        </p:nvSpPr>
        <p:spPr>
          <a:xfrm>
            <a:off x="655736" y="5494074"/>
            <a:ext cx="9403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FFC000"/>
                </a:solidFill>
              </a:rPr>
              <a:t>Рисунок 10. Диаграмма рассеяния данных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78BA336-998E-40B1-B022-539EE5F40BB0}"/>
              </a:ext>
            </a:extLst>
          </p:cNvPr>
          <p:cNvSpPr/>
          <p:nvPr/>
        </p:nvSpPr>
        <p:spPr>
          <a:xfrm>
            <a:off x="730141" y="9949683"/>
            <a:ext cx="9403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FFC000"/>
                </a:solidFill>
              </a:rPr>
              <a:t>Рисунок 11. Прогноз объема венчурных фондов к 2021 году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748C34-2032-46AC-B413-89C8304E190B}"/>
              </a:ext>
            </a:extLst>
          </p:cNvPr>
          <p:cNvSpPr txBox="1"/>
          <p:nvPr/>
        </p:nvSpPr>
        <p:spPr>
          <a:xfrm>
            <a:off x="10992778" y="7332900"/>
            <a:ext cx="6607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Объем венчурных фондов в 2021 году составит 333 326 млн рублей. Величина расходов на НИОКР - 1663565,077 млн рублей.</a:t>
            </a:r>
          </a:p>
          <a:p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C806795-65BB-4830-AAD9-8A5365AAD7B6}"/>
              </a:ext>
            </a:extLst>
          </p:cNvPr>
          <p:cNvSpPr/>
          <p:nvPr/>
        </p:nvSpPr>
        <p:spPr>
          <a:xfrm>
            <a:off x="17327202" y="9720962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solidFill>
                  <a:srgbClr val="245B71"/>
                </a:solidFill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72633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248F9-9058-4372-ADAE-965D061D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68E01F-B4E1-486B-AC16-FDA58A59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4" descr="Изображение выглядит как внешний, солнце, мост, поезд&#10;&#10;Автоматически созданное описание">
            <a:extLst>
              <a:ext uri="{FF2B5EF4-FFF2-40B4-BE49-F238E27FC236}">
                <a16:creationId xmlns:a16="http://schemas.microsoft.com/office/drawing/2014/main" id="{C3BEE18A-5FF4-4F56-A0F1-FCE7C8C5F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/>
          <a:stretch/>
        </p:blipFill>
        <p:spPr>
          <a:xfrm>
            <a:off x="0" y="10"/>
            <a:ext cx="18346833" cy="1028699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BE5FB7A-7560-4BF2-A779-9CEE4AAD2AEA}"/>
              </a:ext>
            </a:extLst>
          </p:cNvPr>
          <p:cNvSpPr/>
          <p:nvPr/>
        </p:nvSpPr>
        <p:spPr>
          <a:xfrm>
            <a:off x="266626" y="194553"/>
            <a:ext cx="194553" cy="583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A9306-F5F0-4DD5-AF37-1D3B951DA803}"/>
              </a:ext>
            </a:extLst>
          </p:cNvPr>
          <p:cNvSpPr txBox="1"/>
          <p:nvPr/>
        </p:nvSpPr>
        <p:spPr>
          <a:xfrm>
            <a:off x="578298" y="120743"/>
            <a:ext cx="1369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Пути совершенствования венчурной экосистемы РФ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FAA9F2-C3AE-4684-8A34-592D904260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323" y="1033522"/>
            <a:ext cx="8468679" cy="482695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D837384-568B-4AA6-A0E0-DE79672FD07C}"/>
              </a:ext>
            </a:extLst>
          </p:cNvPr>
          <p:cNvSpPr/>
          <p:nvPr/>
        </p:nvSpPr>
        <p:spPr>
          <a:xfrm>
            <a:off x="160157" y="5862819"/>
            <a:ext cx="9403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Рисунок 11. Общая схема венчурной экосистемы </a:t>
            </a:r>
          </a:p>
        </p:txBody>
      </p:sp>
      <p:sp>
        <p:nvSpPr>
          <p:cNvPr id="9" name="Стрелка: влево 8">
            <a:extLst>
              <a:ext uri="{FF2B5EF4-FFF2-40B4-BE49-F238E27FC236}">
                <a16:creationId xmlns:a16="http://schemas.microsoft.com/office/drawing/2014/main" id="{4B4D2EE5-1095-4DF8-B53D-9EA34ABF0C8B}"/>
              </a:ext>
            </a:extLst>
          </p:cNvPr>
          <p:cNvSpPr/>
          <p:nvPr/>
        </p:nvSpPr>
        <p:spPr>
          <a:xfrm>
            <a:off x="9440697" y="1912579"/>
            <a:ext cx="1704109" cy="1205345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00C39F43-7FB9-4FD4-A3D6-34D0DA3F2B47}"/>
              </a:ext>
            </a:extLst>
          </p:cNvPr>
          <p:cNvSpPr/>
          <p:nvPr/>
        </p:nvSpPr>
        <p:spPr>
          <a:xfrm>
            <a:off x="11866418" y="1911927"/>
            <a:ext cx="6153369" cy="120534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ДОЛЖНО БЫТЬ В ОБЩЕМ ВИДЕ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9971419B-C9D4-4E92-B4F7-2BA441BF865C}"/>
              </a:ext>
            </a:extLst>
          </p:cNvPr>
          <p:cNvSpPr/>
          <p:nvPr/>
        </p:nvSpPr>
        <p:spPr>
          <a:xfrm rot="16200000">
            <a:off x="13297735" y="5696268"/>
            <a:ext cx="699537" cy="1205345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процесс 11">
            <a:extLst>
              <a:ext uri="{FF2B5EF4-FFF2-40B4-BE49-F238E27FC236}">
                <a16:creationId xmlns:a16="http://schemas.microsoft.com/office/drawing/2014/main" id="{5F7D14A9-9FA0-4BC3-95F1-94DE4C2F0688}"/>
              </a:ext>
            </a:extLst>
          </p:cNvPr>
          <p:cNvSpPr/>
          <p:nvPr/>
        </p:nvSpPr>
        <p:spPr>
          <a:xfrm>
            <a:off x="9831248" y="5249634"/>
            <a:ext cx="7632513" cy="699538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сейчас в России?</a:t>
            </a:r>
          </a:p>
        </p:txBody>
      </p:sp>
      <p:sp>
        <p:nvSpPr>
          <p:cNvPr id="17" name="Shape 188">
            <a:extLst>
              <a:ext uri="{FF2B5EF4-FFF2-40B4-BE49-F238E27FC236}">
                <a16:creationId xmlns:a16="http://schemas.microsoft.com/office/drawing/2014/main" id="{E0466A71-15C7-4C3D-9897-2EE27205FC81}"/>
              </a:ext>
            </a:extLst>
          </p:cNvPr>
          <p:cNvSpPr/>
          <p:nvPr/>
        </p:nvSpPr>
        <p:spPr>
          <a:xfrm>
            <a:off x="940549" y="6975312"/>
            <a:ext cx="3921113" cy="2412000"/>
          </a:xfrm>
          <a:prstGeom prst="ellipse">
            <a:avLst/>
          </a:prstGeom>
          <a:noFill/>
          <a:ln w="9525" cap="flat" cmpd="sng">
            <a:solidFill>
              <a:srgbClr val="F9AC0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2400" dirty="0">
                <a:solidFill>
                  <a:srgbClr val="F9AC08"/>
                </a:solidFill>
                <a:latin typeface="Varela Round"/>
                <a:ea typeface="Varela Round"/>
                <a:cs typeface="Varela Round"/>
                <a:sym typeface="Varela Round"/>
              </a:rPr>
              <a:t>Предложение капитала для инновационных компаний</a:t>
            </a:r>
            <a:endParaRPr lang="en" sz="2400" dirty="0">
              <a:solidFill>
                <a:srgbClr val="F9AC0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" name="Shape 188">
            <a:extLst>
              <a:ext uri="{FF2B5EF4-FFF2-40B4-BE49-F238E27FC236}">
                <a16:creationId xmlns:a16="http://schemas.microsoft.com/office/drawing/2014/main" id="{BC77D045-9E06-4A50-9E23-2FD7B23FF26D}"/>
              </a:ext>
            </a:extLst>
          </p:cNvPr>
          <p:cNvSpPr/>
          <p:nvPr/>
        </p:nvSpPr>
        <p:spPr>
          <a:xfrm>
            <a:off x="5356152" y="6915188"/>
            <a:ext cx="3921113" cy="2412000"/>
          </a:xfrm>
          <a:prstGeom prst="ellipse">
            <a:avLst/>
          </a:prstGeom>
          <a:noFill/>
          <a:ln w="9525" cap="flat" cmpd="sng">
            <a:solidFill>
              <a:srgbClr val="F9AC0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2400" dirty="0">
                <a:solidFill>
                  <a:srgbClr val="F9AC08"/>
                </a:solidFill>
                <a:latin typeface="Varela Round"/>
                <a:ea typeface="Varela Round"/>
                <a:cs typeface="Varela Round"/>
                <a:sym typeface="Varela Round"/>
              </a:rPr>
              <a:t>Предложение проектов реципиентами</a:t>
            </a:r>
            <a:endParaRPr lang="en" sz="2400" dirty="0">
              <a:solidFill>
                <a:srgbClr val="F9AC0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" name="Shape 188">
            <a:extLst>
              <a:ext uri="{FF2B5EF4-FFF2-40B4-BE49-F238E27FC236}">
                <a16:creationId xmlns:a16="http://schemas.microsoft.com/office/drawing/2014/main" id="{4CC61609-5596-44C1-A1A3-CCBCF6EA56A2}"/>
              </a:ext>
            </a:extLst>
          </p:cNvPr>
          <p:cNvSpPr/>
          <p:nvPr/>
        </p:nvSpPr>
        <p:spPr>
          <a:xfrm>
            <a:off x="9726391" y="6915188"/>
            <a:ext cx="3921113" cy="2412000"/>
          </a:xfrm>
          <a:prstGeom prst="ellipse">
            <a:avLst/>
          </a:prstGeom>
          <a:noFill/>
          <a:ln w="9525" cap="flat" cmpd="sng">
            <a:solidFill>
              <a:srgbClr val="F9AC0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2400" dirty="0">
                <a:solidFill>
                  <a:srgbClr val="F9AC08"/>
                </a:solidFill>
                <a:latin typeface="Varela Round"/>
                <a:ea typeface="Varela Round"/>
                <a:cs typeface="Varela Round"/>
                <a:sym typeface="Varela Round"/>
              </a:rPr>
              <a:t>Рынки сбыта инновационной продукции</a:t>
            </a:r>
            <a:endParaRPr lang="en" sz="2400" dirty="0">
              <a:solidFill>
                <a:srgbClr val="F9AC0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" name="Shape 188">
            <a:extLst>
              <a:ext uri="{FF2B5EF4-FFF2-40B4-BE49-F238E27FC236}">
                <a16:creationId xmlns:a16="http://schemas.microsoft.com/office/drawing/2014/main" id="{262FB615-2E45-45B4-A198-FAB0B5CF078E}"/>
              </a:ext>
            </a:extLst>
          </p:cNvPr>
          <p:cNvSpPr/>
          <p:nvPr/>
        </p:nvSpPr>
        <p:spPr>
          <a:xfrm>
            <a:off x="14098674" y="6888763"/>
            <a:ext cx="3921113" cy="2412000"/>
          </a:xfrm>
          <a:prstGeom prst="ellipse">
            <a:avLst/>
          </a:prstGeom>
          <a:noFill/>
          <a:ln w="9525" cap="flat" cmpd="sng">
            <a:solidFill>
              <a:srgbClr val="F9AC0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2400" dirty="0">
                <a:solidFill>
                  <a:srgbClr val="F9AC08"/>
                </a:solidFill>
                <a:latin typeface="Varela Round"/>
                <a:ea typeface="Varela Round"/>
                <a:cs typeface="Varela Round"/>
                <a:sym typeface="Varela Round"/>
              </a:rPr>
              <a:t>Внешняя среда деятельности участников</a:t>
            </a:r>
            <a:endParaRPr lang="en" sz="2400" dirty="0">
              <a:solidFill>
                <a:srgbClr val="F9AC0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7E04EE0-B4B7-4DD8-98DE-86AD35863FAB}"/>
              </a:ext>
            </a:extLst>
          </p:cNvPr>
          <p:cNvSpPr/>
          <p:nvPr/>
        </p:nvSpPr>
        <p:spPr>
          <a:xfrm>
            <a:off x="17248028" y="9717134"/>
            <a:ext cx="1055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solidFill>
                  <a:srgbClr val="245B71"/>
                </a:solidFill>
              </a:rPr>
              <a:t>10/12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BD9385-ACDD-40C7-B991-FA5373239914}"/>
              </a:ext>
            </a:extLst>
          </p:cNvPr>
          <p:cNvSpPr txBox="1"/>
          <p:nvPr/>
        </p:nvSpPr>
        <p:spPr>
          <a:xfrm>
            <a:off x="160157" y="9881765"/>
            <a:ext cx="1214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Источник: Богуславский И. В., </a:t>
            </a:r>
            <a:r>
              <a:rPr lang="ru-RU" sz="1400" dirty="0" err="1">
                <a:solidFill>
                  <a:schemeClr val="bg1"/>
                </a:solidFill>
              </a:rPr>
              <a:t>Угнич</a:t>
            </a:r>
            <a:r>
              <a:rPr lang="ru-RU" sz="1400" dirty="0">
                <a:solidFill>
                  <a:schemeClr val="bg1"/>
                </a:solidFill>
              </a:rPr>
              <a:t> Е. А. Развитие венчурной экосистемы: роль организационной культуры // Науковедение. - №2. – 2014. – С. 4. </a:t>
            </a:r>
          </a:p>
        </p:txBody>
      </p:sp>
    </p:spTree>
    <p:extLst>
      <p:ext uri="{BB962C8B-B14F-4D97-AF65-F5344CB8AC3E}">
        <p14:creationId xmlns:p14="http://schemas.microsoft.com/office/powerpoint/2010/main" val="44138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6659F5-EB09-4E26-8CA5-719E6F3FB9B8}"/>
              </a:ext>
            </a:extLst>
          </p:cNvPr>
          <p:cNvSpPr/>
          <p:nvPr/>
        </p:nvSpPr>
        <p:spPr>
          <a:xfrm>
            <a:off x="0" y="7630"/>
            <a:ext cx="18286413" cy="10294629"/>
          </a:xfrm>
          <a:prstGeom prst="rect">
            <a:avLst/>
          </a:prstGeom>
          <a:solidFill>
            <a:srgbClr val="053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C47899-B4D8-4CBD-BB80-2E69301A95D5}"/>
              </a:ext>
            </a:extLst>
          </p:cNvPr>
          <p:cNvSpPr/>
          <p:nvPr/>
        </p:nvSpPr>
        <p:spPr>
          <a:xfrm>
            <a:off x="266626" y="194553"/>
            <a:ext cx="194553" cy="583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BFFBF-A4D9-4298-9527-4173B79A1F7A}"/>
              </a:ext>
            </a:extLst>
          </p:cNvPr>
          <p:cNvSpPr txBox="1"/>
          <p:nvPr/>
        </p:nvSpPr>
        <p:spPr>
          <a:xfrm>
            <a:off x="578298" y="120743"/>
            <a:ext cx="1369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Пути совершенствования венчурной экосистемы РФ</a:t>
            </a:r>
          </a:p>
        </p:txBody>
      </p:sp>
      <p:cxnSp>
        <p:nvCxnSpPr>
          <p:cNvPr id="7" name="Straight Connector 24">
            <a:extLst>
              <a:ext uri="{FF2B5EF4-FFF2-40B4-BE49-F238E27FC236}">
                <a16:creationId xmlns:a16="http://schemas.microsoft.com/office/drawing/2014/main" id="{7EFC320F-5ACA-4CEB-8950-05BE6A2AF8F0}"/>
              </a:ext>
            </a:extLst>
          </p:cNvPr>
          <p:cNvCxnSpPr>
            <a:cxnSpLocks/>
          </p:cNvCxnSpPr>
          <p:nvPr/>
        </p:nvCxnSpPr>
        <p:spPr>
          <a:xfrm>
            <a:off x="9143206" y="1572146"/>
            <a:ext cx="0" cy="8257654"/>
          </a:xfrm>
          <a:prstGeom prst="line">
            <a:avLst/>
          </a:prstGeom>
          <a:ln>
            <a:solidFill>
              <a:srgbClr val="A567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">
            <a:extLst>
              <a:ext uri="{FF2B5EF4-FFF2-40B4-BE49-F238E27FC236}">
                <a16:creationId xmlns:a16="http://schemas.microsoft.com/office/drawing/2014/main" id="{2428A535-499C-4BAF-B356-617943C29080}"/>
              </a:ext>
            </a:extLst>
          </p:cNvPr>
          <p:cNvGrpSpPr/>
          <p:nvPr/>
        </p:nvGrpSpPr>
        <p:grpSpPr>
          <a:xfrm>
            <a:off x="578298" y="1572145"/>
            <a:ext cx="8085222" cy="963240"/>
            <a:chOff x="2560320" y="3623310"/>
            <a:chExt cx="2663190" cy="218602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C06F327-3589-4785-931A-D264989360F1}"/>
                </a:ext>
              </a:extLst>
            </p:cNvPr>
            <p:cNvSpPr/>
            <p:nvPr/>
          </p:nvSpPr>
          <p:spPr>
            <a:xfrm>
              <a:off x="2560320" y="3623310"/>
              <a:ext cx="2366010" cy="218602"/>
            </a:xfrm>
            <a:prstGeom prst="rect">
              <a:avLst/>
            </a:prstGeom>
            <a:gradFill flip="none" rotWithShape="1">
              <a:gsLst>
                <a:gs pos="0">
                  <a:srgbClr val="A567EA"/>
                </a:gs>
                <a:gs pos="100000">
                  <a:srgbClr val="7040B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33400" dist="533400" dir="8820000" sx="88000" sy="88000" algn="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dirty="0">
                  <a:solidFill>
                    <a:schemeClr val="bg1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Изменение характера государственной поддержки</a:t>
              </a:r>
            </a:p>
          </p:txBody>
        </p:sp>
        <p:sp>
          <p:nvSpPr>
            <p:cNvPr id="10" name="Right Triangle 6">
              <a:extLst>
                <a:ext uri="{FF2B5EF4-FFF2-40B4-BE49-F238E27FC236}">
                  <a16:creationId xmlns:a16="http://schemas.microsoft.com/office/drawing/2014/main" id="{42395BAC-F452-4BFE-A988-1C6D2570B379}"/>
                </a:ext>
              </a:extLst>
            </p:cNvPr>
            <p:cNvSpPr/>
            <p:nvPr/>
          </p:nvSpPr>
          <p:spPr>
            <a:xfrm rot="10800000" flipH="1">
              <a:off x="4926330" y="3623310"/>
              <a:ext cx="297180" cy="160651"/>
            </a:xfrm>
            <a:prstGeom prst="rtTriangle">
              <a:avLst/>
            </a:prstGeom>
            <a:solidFill>
              <a:srgbClr val="A56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2" name="Group 28">
            <a:extLst>
              <a:ext uri="{FF2B5EF4-FFF2-40B4-BE49-F238E27FC236}">
                <a16:creationId xmlns:a16="http://schemas.microsoft.com/office/drawing/2014/main" id="{59891D2F-5859-4F26-A4C4-6345F896DC9D}"/>
              </a:ext>
            </a:extLst>
          </p:cNvPr>
          <p:cNvGrpSpPr/>
          <p:nvPr/>
        </p:nvGrpSpPr>
        <p:grpSpPr>
          <a:xfrm flipH="1">
            <a:off x="9560271" y="1908331"/>
            <a:ext cx="8089855" cy="897253"/>
            <a:chOff x="2479129" y="3138637"/>
            <a:chExt cx="2744381" cy="1205817"/>
          </a:xfrm>
        </p:grpSpPr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84C7D6D5-4FDE-4F16-8E0E-DFD0E1105154}"/>
                </a:ext>
              </a:extLst>
            </p:cNvPr>
            <p:cNvSpPr/>
            <p:nvPr/>
          </p:nvSpPr>
          <p:spPr>
            <a:xfrm>
              <a:off x="2479129" y="3138638"/>
              <a:ext cx="2447201" cy="1205816"/>
            </a:xfrm>
            <a:prstGeom prst="rect">
              <a:avLst/>
            </a:prstGeom>
            <a:gradFill flip="none" rotWithShape="1">
              <a:gsLst>
                <a:gs pos="0">
                  <a:srgbClr val="A567EA"/>
                </a:gs>
                <a:gs pos="100000">
                  <a:srgbClr val="7040B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33400" dist="533400" dir="8820000" sx="88000" sy="88000" algn="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Поддержка через гарантийные договоры-обязательства</a:t>
              </a:r>
            </a:p>
          </p:txBody>
        </p:sp>
        <p:sp>
          <p:nvSpPr>
            <p:cNvPr id="14" name="Right Triangle 30">
              <a:extLst>
                <a:ext uri="{FF2B5EF4-FFF2-40B4-BE49-F238E27FC236}">
                  <a16:creationId xmlns:a16="http://schemas.microsoft.com/office/drawing/2014/main" id="{7A3B4425-AB9A-41AF-9565-C2B08E1323DB}"/>
                </a:ext>
              </a:extLst>
            </p:cNvPr>
            <p:cNvSpPr/>
            <p:nvPr/>
          </p:nvSpPr>
          <p:spPr>
            <a:xfrm rot="10800000" flipH="1">
              <a:off x="4926330" y="3138637"/>
              <a:ext cx="297180" cy="781852"/>
            </a:xfrm>
            <a:prstGeom prst="rtTriangle">
              <a:avLst/>
            </a:prstGeom>
            <a:solidFill>
              <a:srgbClr val="A56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8">
            <a:extLst>
              <a:ext uri="{FF2B5EF4-FFF2-40B4-BE49-F238E27FC236}">
                <a16:creationId xmlns:a16="http://schemas.microsoft.com/office/drawing/2014/main" id="{C1744C7F-1E21-411E-A819-85BECBE18C44}"/>
              </a:ext>
            </a:extLst>
          </p:cNvPr>
          <p:cNvGrpSpPr/>
          <p:nvPr/>
        </p:nvGrpSpPr>
        <p:grpSpPr>
          <a:xfrm>
            <a:off x="578298" y="3398261"/>
            <a:ext cx="8075825" cy="963240"/>
            <a:chOff x="2481318" y="3625362"/>
            <a:chExt cx="2660095" cy="218602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22C8C02-96E9-4865-819E-696DC408ACC6}"/>
                </a:ext>
              </a:extLst>
            </p:cNvPr>
            <p:cNvSpPr/>
            <p:nvPr/>
          </p:nvSpPr>
          <p:spPr>
            <a:xfrm>
              <a:off x="2481318" y="3625362"/>
              <a:ext cx="2366010" cy="218602"/>
            </a:xfrm>
            <a:prstGeom prst="rect">
              <a:avLst/>
            </a:prstGeom>
            <a:gradFill flip="none" rotWithShape="1">
              <a:gsLst>
                <a:gs pos="0">
                  <a:srgbClr val="A567EA"/>
                </a:gs>
                <a:gs pos="100000">
                  <a:srgbClr val="7040B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33400" dist="533400" dir="8820000" sx="88000" sy="88000" algn="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dirty="0">
                  <a:solidFill>
                    <a:schemeClr val="bg1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Повышение конкуренции во всех сферах и на всех уровнях</a:t>
              </a:r>
            </a:p>
          </p:txBody>
        </p:sp>
        <p:sp>
          <p:nvSpPr>
            <p:cNvPr id="23" name="Right Triangle 6">
              <a:extLst>
                <a:ext uri="{FF2B5EF4-FFF2-40B4-BE49-F238E27FC236}">
                  <a16:creationId xmlns:a16="http://schemas.microsoft.com/office/drawing/2014/main" id="{145E77EA-988F-45A6-8D82-4056E5053F9C}"/>
                </a:ext>
              </a:extLst>
            </p:cNvPr>
            <p:cNvSpPr/>
            <p:nvPr/>
          </p:nvSpPr>
          <p:spPr>
            <a:xfrm rot="10800000" flipH="1">
              <a:off x="4844233" y="3625986"/>
              <a:ext cx="297180" cy="160651"/>
            </a:xfrm>
            <a:prstGeom prst="rtTriangle">
              <a:avLst/>
            </a:prstGeom>
            <a:solidFill>
              <a:srgbClr val="A56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24" name="Group 28">
            <a:extLst>
              <a:ext uri="{FF2B5EF4-FFF2-40B4-BE49-F238E27FC236}">
                <a16:creationId xmlns:a16="http://schemas.microsoft.com/office/drawing/2014/main" id="{E369455A-3D67-486E-BC85-7AFC36841FFD}"/>
              </a:ext>
            </a:extLst>
          </p:cNvPr>
          <p:cNvGrpSpPr/>
          <p:nvPr/>
        </p:nvGrpSpPr>
        <p:grpSpPr>
          <a:xfrm flipH="1">
            <a:off x="9560271" y="3818440"/>
            <a:ext cx="8089855" cy="897253"/>
            <a:chOff x="2479129" y="3138637"/>
            <a:chExt cx="2744381" cy="1205817"/>
          </a:xfrm>
        </p:grpSpPr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4BAF3427-BD5B-43E7-B21C-BE49E4D2A197}"/>
                </a:ext>
              </a:extLst>
            </p:cNvPr>
            <p:cNvSpPr/>
            <p:nvPr/>
          </p:nvSpPr>
          <p:spPr>
            <a:xfrm>
              <a:off x="2479129" y="3138638"/>
              <a:ext cx="2447201" cy="1205816"/>
            </a:xfrm>
            <a:prstGeom prst="rect">
              <a:avLst/>
            </a:prstGeom>
            <a:gradFill flip="none" rotWithShape="1">
              <a:gsLst>
                <a:gs pos="0">
                  <a:srgbClr val="A567EA"/>
                </a:gs>
                <a:gs pos="100000">
                  <a:srgbClr val="7040B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33400" dist="533400" dir="8820000" sx="88000" sy="88000" algn="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Развитие института «бизнес-ангелов»</a:t>
              </a:r>
            </a:p>
          </p:txBody>
        </p:sp>
        <p:sp>
          <p:nvSpPr>
            <p:cNvPr id="26" name="Right Triangle 30">
              <a:extLst>
                <a:ext uri="{FF2B5EF4-FFF2-40B4-BE49-F238E27FC236}">
                  <a16:creationId xmlns:a16="http://schemas.microsoft.com/office/drawing/2014/main" id="{330DD20B-9486-446A-898C-0BD5F8AD4DBF}"/>
                </a:ext>
              </a:extLst>
            </p:cNvPr>
            <p:cNvSpPr/>
            <p:nvPr/>
          </p:nvSpPr>
          <p:spPr>
            <a:xfrm rot="10800000" flipH="1">
              <a:off x="4926330" y="3138637"/>
              <a:ext cx="297180" cy="781852"/>
            </a:xfrm>
            <a:prstGeom prst="rtTriangle">
              <a:avLst/>
            </a:prstGeom>
            <a:solidFill>
              <a:srgbClr val="A56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8">
            <a:extLst>
              <a:ext uri="{FF2B5EF4-FFF2-40B4-BE49-F238E27FC236}">
                <a16:creationId xmlns:a16="http://schemas.microsoft.com/office/drawing/2014/main" id="{079F87C2-D2E3-4026-92E5-5343AD8A0D83}"/>
              </a:ext>
            </a:extLst>
          </p:cNvPr>
          <p:cNvGrpSpPr/>
          <p:nvPr/>
        </p:nvGrpSpPr>
        <p:grpSpPr>
          <a:xfrm>
            <a:off x="578298" y="5437667"/>
            <a:ext cx="8085222" cy="1471448"/>
            <a:chOff x="2560320" y="3623310"/>
            <a:chExt cx="2663190" cy="218602"/>
          </a:xfrm>
        </p:grpSpPr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36DF434-E9E5-491A-9039-45A886F3506F}"/>
                </a:ext>
              </a:extLst>
            </p:cNvPr>
            <p:cNvSpPr/>
            <p:nvPr/>
          </p:nvSpPr>
          <p:spPr>
            <a:xfrm>
              <a:off x="2560320" y="3623310"/>
              <a:ext cx="2366010" cy="218602"/>
            </a:xfrm>
            <a:prstGeom prst="rect">
              <a:avLst/>
            </a:prstGeom>
            <a:gradFill flip="none" rotWithShape="1">
              <a:gsLst>
                <a:gs pos="0">
                  <a:srgbClr val="A567EA"/>
                </a:gs>
                <a:gs pos="100000">
                  <a:srgbClr val="7040B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33400" dist="533400" dir="8820000" sx="88000" sy="88000" algn="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dirty="0">
                  <a:solidFill>
                    <a:schemeClr val="bg1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Налаживание единой политики по отношению ко всем инновационным структурам</a:t>
              </a:r>
            </a:p>
          </p:txBody>
        </p:sp>
        <p:sp>
          <p:nvSpPr>
            <p:cNvPr id="29" name="Right Triangle 6">
              <a:extLst>
                <a:ext uri="{FF2B5EF4-FFF2-40B4-BE49-F238E27FC236}">
                  <a16:creationId xmlns:a16="http://schemas.microsoft.com/office/drawing/2014/main" id="{7F9F9E5E-5F88-4C40-A1E4-9C91938A0206}"/>
                </a:ext>
              </a:extLst>
            </p:cNvPr>
            <p:cNvSpPr/>
            <p:nvPr/>
          </p:nvSpPr>
          <p:spPr>
            <a:xfrm rot="10800000" flipH="1">
              <a:off x="4926330" y="3623310"/>
              <a:ext cx="297180" cy="160651"/>
            </a:xfrm>
            <a:prstGeom prst="rtTriangle">
              <a:avLst/>
            </a:prstGeom>
            <a:solidFill>
              <a:srgbClr val="A56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30" name="Group 28">
            <a:extLst>
              <a:ext uri="{FF2B5EF4-FFF2-40B4-BE49-F238E27FC236}">
                <a16:creationId xmlns:a16="http://schemas.microsoft.com/office/drawing/2014/main" id="{51D44E8F-00CD-4470-9E4E-D4AE02B834C5}"/>
              </a:ext>
            </a:extLst>
          </p:cNvPr>
          <p:cNvGrpSpPr/>
          <p:nvPr/>
        </p:nvGrpSpPr>
        <p:grpSpPr>
          <a:xfrm flipH="1">
            <a:off x="9622893" y="5733246"/>
            <a:ext cx="8089855" cy="3320633"/>
            <a:chOff x="2479129" y="3138637"/>
            <a:chExt cx="2744381" cy="2145914"/>
          </a:xfrm>
        </p:grpSpPr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DDA068D5-E680-435E-9F18-CD90149C0529}"/>
                </a:ext>
              </a:extLst>
            </p:cNvPr>
            <p:cNvSpPr/>
            <p:nvPr/>
          </p:nvSpPr>
          <p:spPr>
            <a:xfrm>
              <a:off x="2479129" y="3138638"/>
              <a:ext cx="2447201" cy="2145913"/>
            </a:xfrm>
            <a:prstGeom prst="rect">
              <a:avLst/>
            </a:prstGeom>
            <a:gradFill flip="none" rotWithShape="1">
              <a:gsLst>
                <a:gs pos="0">
                  <a:srgbClr val="A567EA"/>
                </a:gs>
                <a:gs pos="100000">
                  <a:srgbClr val="7040B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33400" dist="533400" dir="8820000" sx="88000" sy="88000" algn="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Проведение мероприятий, </a:t>
              </a:r>
              <a:r>
                <a:rPr lang="ru-RU" b="1" u="sng" dirty="0">
                  <a:solidFill>
                    <a:srgbClr val="002060"/>
                  </a:solidFill>
                </a:rPr>
                <a:t>повышающих инновационную активность граждан</a:t>
              </a:r>
              <a:r>
                <a:rPr lang="ru-RU" dirty="0">
                  <a:solidFill>
                    <a:srgbClr val="002060"/>
                  </a:solidFill>
                </a:rPr>
                <a:t>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</a:rPr>
                <a:t>Дифференцированное налогообложение инновационных компаний;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</a:rPr>
                <a:t>Понижение ставки единого социального налога для ИТ-компаний;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/>
                  </a:solidFill>
                </a:rPr>
                <a:t>Проработка форм защиты собственности.</a:t>
              </a:r>
            </a:p>
          </p:txBody>
        </p:sp>
        <p:sp>
          <p:nvSpPr>
            <p:cNvPr id="32" name="Right Triangle 30">
              <a:extLst>
                <a:ext uri="{FF2B5EF4-FFF2-40B4-BE49-F238E27FC236}">
                  <a16:creationId xmlns:a16="http://schemas.microsoft.com/office/drawing/2014/main" id="{4E6533DD-EB56-40F2-82D2-42D74FF92E35}"/>
                </a:ext>
              </a:extLst>
            </p:cNvPr>
            <p:cNvSpPr/>
            <p:nvPr/>
          </p:nvSpPr>
          <p:spPr>
            <a:xfrm rot="10800000" flipH="1">
              <a:off x="4926330" y="3138637"/>
              <a:ext cx="297180" cy="781852"/>
            </a:xfrm>
            <a:prstGeom prst="rtTriangle">
              <a:avLst/>
            </a:prstGeom>
            <a:solidFill>
              <a:srgbClr val="A56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8">
            <a:extLst>
              <a:ext uri="{FF2B5EF4-FFF2-40B4-BE49-F238E27FC236}">
                <a16:creationId xmlns:a16="http://schemas.microsoft.com/office/drawing/2014/main" id="{927D7EB9-3EBB-410B-97C1-6A0C28508FBA}"/>
              </a:ext>
            </a:extLst>
          </p:cNvPr>
          <p:cNvGrpSpPr/>
          <p:nvPr/>
        </p:nvGrpSpPr>
        <p:grpSpPr>
          <a:xfrm>
            <a:off x="578298" y="7923831"/>
            <a:ext cx="8085222" cy="1471448"/>
            <a:chOff x="2560320" y="3623310"/>
            <a:chExt cx="2663190" cy="218602"/>
          </a:xfrm>
        </p:grpSpPr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03EC78A7-F555-4AEC-A097-10EAFE13189B}"/>
                </a:ext>
              </a:extLst>
            </p:cNvPr>
            <p:cNvSpPr/>
            <p:nvPr/>
          </p:nvSpPr>
          <p:spPr>
            <a:xfrm>
              <a:off x="2560320" y="3623310"/>
              <a:ext cx="2366010" cy="218602"/>
            </a:xfrm>
            <a:prstGeom prst="rect">
              <a:avLst/>
            </a:prstGeom>
            <a:gradFill flip="none" rotWithShape="1">
              <a:gsLst>
                <a:gs pos="0">
                  <a:srgbClr val="A567EA"/>
                </a:gs>
                <a:gs pos="100000">
                  <a:srgbClr val="7040B6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33400" dist="533400" dir="8820000" sx="88000" sy="88000" algn="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dirty="0">
                  <a:solidFill>
                    <a:schemeClr val="bg1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Совершенствование законодательства в сфере 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VC</a:t>
              </a:r>
              <a:endParaRPr lang="ru-RU" dirty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36" name="Right Triangle 6">
              <a:extLst>
                <a:ext uri="{FF2B5EF4-FFF2-40B4-BE49-F238E27FC236}">
                  <a16:creationId xmlns:a16="http://schemas.microsoft.com/office/drawing/2014/main" id="{A2BF983F-AD4D-43E6-95F6-85D18E6071A2}"/>
                </a:ext>
              </a:extLst>
            </p:cNvPr>
            <p:cNvSpPr/>
            <p:nvPr/>
          </p:nvSpPr>
          <p:spPr>
            <a:xfrm rot="10800000" flipH="1">
              <a:off x="4926330" y="3623310"/>
              <a:ext cx="297180" cy="160651"/>
            </a:xfrm>
            <a:prstGeom prst="rtTriangle">
              <a:avLst/>
            </a:prstGeom>
            <a:solidFill>
              <a:srgbClr val="A56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40" name="Oval 25">
            <a:extLst>
              <a:ext uri="{FF2B5EF4-FFF2-40B4-BE49-F238E27FC236}">
                <a16:creationId xmlns:a16="http://schemas.microsoft.com/office/drawing/2014/main" id="{AF8A6823-649E-4C99-B6AF-1AC235F6D8F1}"/>
              </a:ext>
            </a:extLst>
          </p:cNvPr>
          <p:cNvSpPr/>
          <p:nvPr/>
        </p:nvSpPr>
        <p:spPr>
          <a:xfrm>
            <a:off x="8813330" y="1700365"/>
            <a:ext cx="647068" cy="647124"/>
          </a:xfrm>
          <a:prstGeom prst="ellipse">
            <a:avLst/>
          </a:prstGeom>
          <a:solidFill>
            <a:schemeClr val="bg1"/>
          </a:solidFill>
          <a:ln>
            <a:solidFill>
              <a:srgbClr val="A567E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8" tIns="68569" rIns="137138" bIns="68569"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41" name="Oval 25">
            <a:extLst>
              <a:ext uri="{FF2B5EF4-FFF2-40B4-BE49-F238E27FC236}">
                <a16:creationId xmlns:a16="http://schemas.microsoft.com/office/drawing/2014/main" id="{58FD59D5-7204-4756-B273-3C996B4B6C4D}"/>
              </a:ext>
            </a:extLst>
          </p:cNvPr>
          <p:cNvSpPr/>
          <p:nvPr/>
        </p:nvSpPr>
        <p:spPr>
          <a:xfrm>
            <a:off x="8819672" y="3503646"/>
            <a:ext cx="647068" cy="647124"/>
          </a:xfrm>
          <a:prstGeom prst="ellipse">
            <a:avLst/>
          </a:prstGeom>
          <a:solidFill>
            <a:schemeClr val="bg1"/>
          </a:solidFill>
          <a:ln>
            <a:solidFill>
              <a:srgbClr val="A567E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8" tIns="68569" rIns="137138" bIns="68569"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42" name="Oval 25">
            <a:extLst>
              <a:ext uri="{FF2B5EF4-FFF2-40B4-BE49-F238E27FC236}">
                <a16:creationId xmlns:a16="http://schemas.microsoft.com/office/drawing/2014/main" id="{F19A83F8-36CD-40EE-B049-CB1B9F597504}"/>
              </a:ext>
            </a:extLst>
          </p:cNvPr>
          <p:cNvSpPr/>
          <p:nvPr/>
        </p:nvSpPr>
        <p:spPr>
          <a:xfrm>
            <a:off x="8792585" y="5583172"/>
            <a:ext cx="647068" cy="647124"/>
          </a:xfrm>
          <a:prstGeom prst="ellipse">
            <a:avLst/>
          </a:prstGeom>
          <a:solidFill>
            <a:schemeClr val="bg1"/>
          </a:solidFill>
          <a:ln>
            <a:solidFill>
              <a:srgbClr val="A567E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8" tIns="68569" rIns="137138" bIns="68569"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43" name="Oval 25">
            <a:extLst>
              <a:ext uri="{FF2B5EF4-FFF2-40B4-BE49-F238E27FC236}">
                <a16:creationId xmlns:a16="http://schemas.microsoft.com/office/drawing/2014/main" id="{4FBBE2F9-1CF1-438D-A607-237B5340178E}"/>
              </a:ext>
            </a:extLst>
          </p:cNvPr>
          <p:cNvSpPr/>
          <p:nvPr/>
        </p:nvSpPr>
        <p:spPr>
          <a:xfrm>
            <a:off x="8813330" y="7662698"/>
            <a:ext cx="647068" cy="647124"/>
          </a:xfrm>
          <a:prstGeom prst="ellipse">
            <a:avLst/>
          </a:prstGeom>
          <a:solidFill>
            <a:schemeClr val="bg1"/>
          </a:solidFill>
          <a:ln>
            <a:solidFill>
              <a:srgbClr val="A567E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8" tIns="68569" rIns="137138" bIns="68569"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87BF93A-0C64-4410-9101-0C2C6D99CEF9}"/>
              </a:ext>
            </a:extLst>
          </p:cNvPr>
          <p:cNvSpPr/>
          <p:nvPr/>
        </p:nvSpPr>
        <p:spPr>
          <a:xfrm>
            <a:off x="17093828" y="9756150"/>
            <a:ext cx="1055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solidFill>
                  <a:srgbClr val="245B71"/>
                </a:solidFill>
              </a:rPr>
              <a:t>11/12</a:t>
            </a:r>
          </a:p>
        </p:txBody>
      </p:sp>
    </p:spTree>
    <p:extLst>
      <p:ext uri="{BB962C8B-B14F-4D97-AF65-F5344CB8AC3E}">
        <p14:creationId xmlns:p14="http://schemas.microsoft.com/office/powerpoint/2010/main" val="63521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1328</Words>
  <Application>Microsoft Office PowerPoint</Application>
  <PresentationFormat>Произвольный</PresentationFormat>
  <Paragraphs>292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Varela Round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Замятина Анастасия Алексеевна</dc:creator>
  <cp:lastModifiedBy>Замятина Анастасия Алексеевна</cp:lastModifiedBy>
  <cp:revision>31</cp:revision>
  <dcterms:created xsi:type="dcterms:W3CDTF">2020-05-11T16:20:22Z</dcterms:created>
  <dcterms:modified xsi:type="dcterms:W3CDTF">2020-11-26T12:42:03Z</dcterms:modified>
</cp:coreProperties>
</file>