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4"/>
  </p:notesMasterIdLst>
  <p:sldIdLst>
    <p:sldId id="307" r:id="rId2"/>
    <p:sldId id="308" r:id="rId3"/>
  </p:sldIdLst>
  <p:sldSz cx="9144000" cy="5143500" type="screen16x9"/>
  <p:notesSz cx="6858000" cy="9144000"/>
  <p:embeddedFontLst>
    <p:embeddedFont>
      <p:font typeface="Raleway" pitchFamily="2" charset="77"/>
      <p:regular r:id="rId5"/>
      <p:bold r:id="rId6"/>
      <p:italic r:id="rId7"/>
      <p:boldItalic r:id="rId8"/>
    </p:embeddedFont>
    <p:embeddedFont>
      <p:font typeface="Roboto Mono" pitchFamily="49"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FA2AB2-9089-48ED-8F40-C677E6E8F1D2}">
  <a:tblStyle styleId="{08FA2AB2-9089-48ED-8F40-C677E6E8F1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49"/>
    <p:restoredTop sz="94685"/>
  </p:normalViewPr>
  <p:slideViewPr>
    <p:cSldViewPr snapToGrid="0" snapToObjects="1">
      <p:cViewPr>
        <p:scale>
          <a:sx n="134" d="100"/>
          <a:sy n="134" d="100"/>
        </p:scale>
        <p:origin x="144" y="8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b1a4d0b572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b1a4d0b572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853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b1a4d0b572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b1a4d0b572_2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457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1">
  <p:cSld name="CUSTOM_16">
    <p:bg>
      <p:bgPr>
        <a:blipFill>
          <a:blip r:embed="rId2">
            <a:alphaModFix/>
          </a:blip>
          <a:stretch>
            <a:fillRect/>
          </a:stretch>
        </a:blipFill>
        <a:effectLst/>
      </p:bgPr>
    </p:bg>
    <p:spTree>
      <p:nvGrpSpPr>
        <p:cNvPr id="1" name="Shape 169"/>
        <p:cNvGrpSpPr/>
        <p:nvPr/>
      </p:nvGrpSpPr>
      <p:grpSpPr>
        <a:xfrm>
          <a:off x="0" y="0"/>
          <a:ext cx="0" cy="0"/>
          <a:chOff x="0" y="0"/>
          <a:chExt cx="0" cy="0"/>
        </a:xfrm>
      </p:grpSpPr>
      <p:sp>
        <p:nvSpPr>
          <p:cNvPr id="170" name="Google Shape;170;p16"/>
          <p:cNvSpPr/>
          <p:nvPr/>
        </p:nvSpPr>
        <p:spPr>
          <a:xfrm>
            <a:off x="799425" y="1988650"/>
            <a:ext cx="2368200" cy="26142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a:off x="723225" y="1912450"/>
            <a:ext cx="2368200" cy="2614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802725" y="649225"/>
            <a:ext cx="7621500" cy="10962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723225" y="572400"/>
            <a:ext cx="7621500" cy="109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txBox="1">
            <a:spLocks noGrp="1"/>
          </p:cNvSpPr>
          <p:nvPr>
            <p:ph type="title"/>
          </p:nvPr>
        </p:nvSpPr>
        <p:spPr>
          <a:xfrm>
            <a:off x="997525" y="821225"/>
            <a:ext cx="2172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5" name="Google Shape;175;p16"/>
          <p:cNvSpPr/>
          <p:nvPr/>
        </p:nvSpPr>
        <p:spPr>
          <a:xfrm>
            <a:off x="6056025" y="1988650"/>
            <a:ext cx="2368200" cy="2614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5979825" y="1912450"/>
            <a:ext cx="2368200" cy="2614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3427725" y="1988650"/>
            <a:ext cx="2368200" cy="26142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3351525" y="1912450"/>
            <a:ext cx="2368200" cy="2614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16"/>
          <p:cNvGrpSpPr/>
          <p:nvPr/>
        </p:nvGrpSpPr>
        <p:grpSpPr>
          <a:xfrm>
            <a:off x="722975" y="1912450"/>
            <a:ext cx="2368200" cy="324300"/>
            <a:chOff x="722975" y="702425"/>
            <a:chExt cx="2368200" cy="324300"/>
          </a:xfrm>
        </p:grpSpPr>
        <p:sp>
          <p:nvSpPr>
            <p:cNvPr id="180" name="Google Shape;180;p16"/>
            <p:cNvSpPr/>
            <p:nvPr/>
          </p:nvSpPr>
          <p:spPr>
            <a:xfrm>
              <a:off x="722975" y="702425"/>
              <a:ext cx="2368200" cy="32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834575" y="800450"/>
              <a:ext cx="132300" cy="1323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1022500" y="800450"/>
              <a:ext cx="132300" cy="1323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1210425" y="800450"/>
              <a:ext cx="132300" cy="1323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6"/>
          <p:cNvGrpSpPr/>
          <p:nvPr/>
        </p:nvGrpSpPr>
        <p:grpSpPr>
          <a:xfrm>
            <a:off x="3351400" y="1912450"/>
            <a:ext cx="2368200" cy="324300"/>
            <a:chOff x="722975" y="702425"/>
            <a:chExt cx="2368200" cy="324300"/>
          </a:xfrm>
        </p:grpSpPr>
        <p:sp>
          <p:nvSpPr>
            <p:cNvPr id="185" name="Google Shape;185;p16"/>
            <p:cNvSpPr/>
            <p:nvPr/>
          </p:nvSpPr>
          <p:spPr>
            <a:xfrm>
              <a:off x="722975" y="702425"/>
              <a:ext cx="2368200" cy="32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834575" y="800450"/>
              <a:ext cx="132300" cy="1323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1022500" y="800450"/>
              <a:ext cx="132300" cy="1323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1210425" y="800450"/>
              <a:ext cx="132300" cy="1323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6"/>
          <p:cNvGrpSpPr/>
          <p:nvPr/>
        </p:nvGrpSpPr>
        <p:grpSpPr>
          <a:xfrm>
            <a:off x="5979825" y="1912450"/>
            <a:ext cx="2368200" cy="324300"/>
            <a:chOff x="722975" y="702425"/>
            <a:chExt cx="2368200" cy="324300"/>
          </a:xfrm>
        </p:grpSpPr>
        <p:sp>
          <p:nvSpPr>
            <p:cNvPr id="190" name="Google Shape;190;p16"/>
            <p:cNvSpPr/>
            <p:nvPr/>
          </p:nvSpPr>
          <p:spPr>
            <a:xfrm>
              <a:off x="722975" y="702425"/>
              <a:ext cx="2368200" cy="32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834575" y="800450"/>
              <a:ext cx="132300" cy="1323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p:nvPr/>
          </p:nvSpPr>
          <p:spPr>
            <a:xfrm>
              <a:off x="1022500" y="800450"/>
              <a:ext cx="132300" cy="1323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1210425" y="800450"/>
              <a:ext cx="132300" cy="1323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1 1">
  <p:cSld name="CUSTOM_16_1">
    <p:bg>
      <p:bgPr>
        <a:blipFill>
          <a:blip r:embed="rId2">
            <a:alphaModFix/>
          </a:blip>
          <a:stretch>
            <a:fillRect/>
          </a:stretch>
        </a:blipFill>
        <a:effectLst/>
      </p:bgPr>
    </p:bg>
    <p:spTree>
      <p:nvGrpSpPr>
        <p:cNvPr id="1" name="Shape 194"/>
        <p:cNvGrpSpPr/>
        <p:nvPr/>
      </p:nvGrpSpPr>
      <p:grpSpPr>
        <a:xfrm>
          <a:off x="0" y="0"/>
          <a:ext cx="0" cy="0"/>
          <a:chOff x="0" y="0"/>
          <a:chExt cx="0" cy="0"/>
        </a:xfrm>
      </p:grpSpPr>
      <p:sp>
        <p:nvSpPr>
          <p:cNvPr id="195" name="Google Shape;195;p17"/>
          <p:cNvSpPr/>
          <p:nvPr/>
        </p:nvSpPr>
        <p:spPr>
          <a:xfrm>
            <a:off x="6882225" y="648550"/>
            <a:ext cx="1542000" cy="39543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6806025" y="572350"/>
            <a:ext cx="1542000" cy="39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a:off x="5117200" y="648550"/>
            <a:ext cx="1542000" cy="3954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a:off x="5041000" y="572350"/>
            <a:ext cx="1542000" cy="39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a:off x="799425" y="648550"/>
            <a:ext cx="2283900" cy="39543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a:off x="723225" y="572400"/>
            <a:ext cx="2283900" cy="39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txBox="1">
            <a:spLocks noGrp="1"/>
          </p:cNvSpPr>
          <p:nvPr>
            <p:ph type="title"/>
          </p:nvPr>
        </p:nvSpPr>
        <p:spPr>
          <a:xfrm>
            <a:off x="997525" y="821225"/>
            <a:ext cx="209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2" name="Google Shape;202;p17"/>
          <p:cNvSpPr/>
          <p:nvPr/>
        </p:nvSpPr>
        <p:spPr>
          <a:xfrm>
            <a:off x="3352325" y="648550"/>
            <a:ext cx="1542000" cy="39543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a:off x="3276125" y="572350"/>
            <a:ext cx="1542000" cy="39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17"/>
          <p:cNvGrpSpPr/>
          <p:nvPr/>
        </p:nvGrpSpPr>
        <p:grpSpPr>
          <a:xfrm>
            <a:off x="3275975" y="572400"/>
            <a:ext cx="1541943" cy="324300"/>
            <a:chOff x="722975" y="702425"/>
            <a:chExt cx="1654800" cy="324300"/>
          </a:xfrm>
        </p:grpSpPr>
        <p:sp>
          <p:nvSpPr>
            <p:cNvPr id="205" name="Google Shape;205;p17"/>
            <p:cNvSpPr/>
            <p:nvPr/>
          </p:nvSpPr>
          <p:spPr>
            <a:xfrm>
              <a:off x="722975" y="702425"/>
              <a:ext cx="1654800" cy="32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7"/>
            <p:cNvSpPr/>
            <p:nvPr/>
          </p:nvSpPr>
          <p:spPr>
            <a:xfrm>
              <a:off x="834575" y="800450"/>
              <a:ext cx="132300" cy="1323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7"/>
            <p:cNvSpPr/>
            <p:nvPr/>
          </p:nvSpPr>
          <p:spPr>
            <a:xfrm>
              <a:off x="1022500" y="800450"/>
              <a:ext cx="132300" cy="1323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1210425" y="800450"/>
              <a:ext cx="132300" cy="1323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17"/>
          <p:cNvGrpSpPr/>
          <p:nvPr/>
        </p:nvGrpSpPr>
        <p:grpSpPr>
          <a:xfrm>
            <a:off x="6805875" y="572400"/>
            <a:ext cx="1541943" cy="324300"/>
            <a:chOff x="722975" y="702425"/>
            <a:chExt cx="1654800" cy="324300"/>
          </a:xfrm>
        </p:grpSpPr>
        <p:sp>
          <p:nvSpPr>
            <p:cNvPr id="210" name="Google Shape;210;p17"/>
            <p:cNvSpPr/>
            <p:nvPr/>
          </p:nvSpPr>
          <p:spPr>
            <a:xfrm>
              <a:off x="722975" y="702425"/>
              <a:ext cx="1654800" cy="32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a:off x="834575" y="800450"/>
              <a:ext cx="132300" cy="1323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7"/>
            <p:cNvSpPr/>
            <p:nvPr/>
          </p:nvSpPr>
          <p:spPr>
            <a:xfrm>
              <a:off x="1022500" y="800450"/>
              <a:ext cx="132300" cy="1323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7"/>
            <p:cNvSpPr/>
            <p:nvPr/>
          </p:nvSpPr>
          <p:spPr>
            <a:xfrm>
              <a:off x="1210425" y="800450"/>
              <a:ext cx="132300" cy="1323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7"/>
          <p:cNvGrpSpPr/>
          <p:nvPr/>
        </p:nvGrpSpPr>
        <p:grpSpPr>
          <a:xfrm>
            <a:off x="5040925" y="572400"/>
            <a:ext cx="1541943" cy="324300"/>
            <a:chOff x="722975" y="702425"/>
            <a:chExt cx="1654800" cy="324300"/>
          </a:xfrm>
        </p:grpSpPr>
        <p:sp>
          <p:nvSpPr>
            <p:cNvPr id="215" name="Google Shape;215;p17"/>
            <p:cNvSpPr/>
            <p:nvPr/>
          </p:nvSpPr>
          <p:spPr>
            <a:xfrm>
              <a:off x="722975" y="702425"/>
              <a:ext cx="1654800" cy="32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p:nvPr/>
          </p:nvSpPr>
          <p:spPr>
            <a:xfrm>
              <a:off x="834575" y="800450"/>
              <a:ext cx="132300" cy="1323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a:off x="1022500" y="800450"/>
              <a:ext cx="132300" cy="1323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a:off x="1210425" y="800450"/>
              <a:ext cx="132300" cy="1323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46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13_1">
    <p:bg>
      <p:bgPr>
        <a:blipFill>
          <a:blip r:embed="rId2">
            <a:alphaModFix/>
          </a:blip>
          <a:stretch>
            <a:fillRect/>
          </a:stretch>
        </a:blipFill>
        <a:effectLst/>
      </p:bgPr>
    </p:bg>
    <p:spTree>
      <p:nvGrpSpPr>
        <p:cNvPr id="1" name="Shape 46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CUSTOM_13_1_1">
    <p:bg>
      <p:bgPr>
        <a:blipFill>
          <a:blip r:embed="rId2">
            <a:alphaModFix/>
          </a:blip>
          <a:stretch>
            <a:fillRect/>
          </a:stretch>
        </a:blipFill>
        <a:effectLst/>
      </p:bgPr>
    </p:bg>
    <p:spTree>
      <p:nvGrpSpPr>
        <p:cNvPr id="1" name="Shape 46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75553"/>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1pPr>
            <a:lvl2pPr lvl="1">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2pPr>
            <a:lvl3pPr lvl="2">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3pPr>
            <a:lvl4pPr lvl="3">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4pPr>
            <a:lvl5pPr lvl="4">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5pPr>
            <a:lvl6pPr lvl="5">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6pPr>
            <a:lvl7pPr lvl="6">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7pPr>
            <a:lvl8pPr lvl="7">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8pPr>
            <a:lvl9pPr lvl="8">
              <a:spcBef>
                <a:spcPts val="0"/>
              </a:spcBef>
              <a:spcAft>
                <a:spcPts val="0"/>
              </a:spcAft>
              <a:buClr>
                <a:schemeClr val="dk1"/>
              </a:buClr>
              <a:buSzPts val="2800"/>
              <a:buFont typeface="Roboto Mono"/>
              <a:buNone/>
              <a:defRPr sz="2800" b="1">
                <a:solidFill>
                  <a:schemeClr val="dk1"/>
                </a:solidFill>
                <a:latin typeface="Roboto Mono"/>
                <a:ea typeface="Roboto Mono"/>
                <a:cs typeface="Roboto Mono"/>
                <a:sym typeface="Roboto Mono"/>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marL="914400" lvl="1" indent="-3175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marL="1371600" lvl="2" indent="-3175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marL="1828800" lvl="3" indent="-3175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marL="2286000" lvl="4" indent="-3175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marL="2743200" lvl="5" indent="-3175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marL="3200400" lvl="6" indent="-3175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marL="3657600" lvl="7" indent="-3175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marL="4114800" lvl="8" indent="-317500">
              <a:lnSpc>
                <a:spcPct val="115000"/>
              </a:lnSpc>
              <a:spcBef>
                <a:spcPts val="1600"/>
              </a:spcBef>
              <a:spcAft>
                <a:spcPts val="1600"/>
              </a:spcAft>
              <a:buClr>
                <a:schemeClr val="dk2"/>
              </a:buClr>
              <a:buSzPts val="1400"/>
              <a:buFont typeface="Raleway"/>
              <a:buChar char="■"/>
              <a:defRPr>
                <a:solidFill>
                  <a:schemeClr val="dk2"/>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62" r:id="rId2"/>
    <p:sldLayoutId id="2147483663" r:id="rId3"/>
    <p:sldLayoutId id="2147483681" r:id="rId4"/>
    <p:sldLayoutId id="2147483682" r:id="rId5"/>
    <p:sldLayoutId id="214748368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doreboard.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1" name="Google Shape;581;p48"/>
          <p:cNvSpPr txBox="1">
            <a:spLocks noGrp="1"/>
          </p:cNvSpPr>
          <p:nvPr>
            <p:ph type="title"/>
          </p:nvPr>
        </p:nvSpPr>
        <p:spPr>
          <a:xfrm>
            <a:off x="997525" y="821225"/>
            <a:ext cx="21723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2200" dirty="0">
                <a:solidFill>
                  <a:schemeClr val="tx1">
                    <a:lumMod val="75000"/>
                    <a:lumOff val="25000"/>
                  </a:schemeClr>
                </a:solidFill>
              </a:rPr>
              <a:t>Problem Statement</a:t>
            </a:r>
            <a:endParaRPr sz="2200" dirty="0">
              <a:solidFill>
                <a:schemeClr val="tx1">
                  <a:lumMod val="75000"/>
                  <a:lumOff val="25000"/>
                </a:schemeClr>
              </a:solidFill>
            </a:endParaRPr>
          </a:p>
        </p:txBody>
      </p:sp>
      <p:sp>
        <p:nvSpPr>
          <p:cNvPr id="582" name="Google Shape;582;p48"/>
          <p:cNvSpPr txBox="1"/>
          <p:nvPr/>
        </p:nvSpPr>
        <p:spPr>
          <a:xfrm>
            <a:off x="1491450" y="1951000"/>
            <a:ext cx="1596300" cy="2559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r>
              <a:rPr lang="en" sz="1000" b="1" dirty="0">
                <a:solidFill>
                  <a:srgbClr val="595959"/>
                </a:solidFill>
                <a:latin typeface="Roboto Mono"/>
                <a:ea typeface="Roboto Mono"/>
                <a:cs typeface="Roboto Mono"/>
                <a:sym typeface="Roboto Mono"/>
              </a:rPr>
              <a:t>Current State</a:t>
            </a:r>
            <a:endParaRPr sz="1000" b="1" dirty="0">
              <a:solidFill>
                <a:srgbClr val="595959"/>
              </a:solidFill>
              <a:latin typeface="Roboto Mono"/>
              <a:ea typeface="Roboto Mono"/>
              <a:cs typeface="Roboto Mono"/>
              <a:sym typeface="Roboto Mono"/>
            </a:endParaRPr>
          </a:p>
        </p:txBody>
      </p:sp>
      <p:sp>
        <p:nvSpPr>
          <p:cNvPr id="585" name="Google Shape;585;p48"/>
          <p:cNvSpPr txBox="1"/>
          <p:nvPr/>
        </p:nvSpPr>
        <p:spPr>
          <a:xfrm>
            <a:off x="3559862" y="698169"/>
            <a:ext cx="4477714" cy="83493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595959"/>
                </a:solidFill>
                <a:latin typeface="Raleway"/>
                <a:ea typeface="Raleway"/>
                <a:cs typeface="Raleway"/>
                <a:sym typeface="Raleway"/>
              </a:rPr>
              <a:t>Does the sentiment expressed in article titles published over the last 3 years have an impact on the volume of shares</a:t>
            </a:r>
            <a:r>
              <a:rPr lang="en-GB" dirty="0">
                <a:solidFill>
                  <a:srgbClr val="595959"/>
                </a:solidFill>
                <a:latin typeface="Raleway"/>
                <a:ea typeface="Raleway"/>
                <a:cs typeface="Raleway"/>
                <a:sym typeface="Raleway"/>
              </a:rPr>
              <a:t> an article receives?</a:t>
            </a:r>
            <a:endParaRPr dirty="0">
              <a:solidFill>
                <a:srgbClr val="595959"/>
              </a:solidFill>
              <a:latin typeface="Raleway"/>
              <a:ea typeface="Raleway"/>
              <a:cs typeface="Raleway"/>
              <a:sym typeface="Raleway"/>
            </a:endParaRPr>
          </a:p>
        </p:txBody>
      </p:sp>
      <p:sp>
        <p:nvSpPr>
          <p:cNvPr id="591" name="Google Shape;591;p48"/>
          <p:cNvSpPr txBox="1"/>
          <p:nvPr/>
        </p:nvSpPr>
        <p:spPr>
          <a:xfrm>
            <a:off x="4119625" y="1951000"/>
            <a:ext cx="1596300" cy="2559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r>
              <a:rPr lang="en-GB" sz="1000" b="1" dirty="0">
                <a:solidFill>
                  <a:srgbClr val="595959"/>
                </a:solidFill>
                <a:latin typeface="Roboto Mono"/>
                <a:ea typeface="Roboto Mono"/>
                <a:cs typeface="Roboto Mono"/>
                <a:sym typeface="Roboto Mono"/>
              </a:rPr>
              <a:t>T</a:t>
            </a:r>
            <a:r>
              <a:rPr lang="en" sz="1000" b="1" dirty="0">
                <a:solidFill>
                  <a:srgbClr val="595959"/>
                </a:solidFill>
                <a:latin typeface="Roboto Mono"/>
                <a:ea typeface="Roboto Mono"/>
                <a:cs typeface="Roboto Mono"/>
                <a:sym typeface="Roboto Mono"/>
              </a:rPr>
              <a:t>he Gap</a:t>
            </a:r>
            <a:endParaRPr sz="1000" b="1" dirty="0">
              <a:solidFill>
                <a:srgbClr val="595959"/>
              </a:solidFill>
              <a:latin typeface="Roboto Mono"/>
              <a:ea typeface="Roboto Mono"/>
              <a:cs typeface="Roboto Mono"/>
              <a:sym typeface="Roboto Mono"/>
            </a:endParaRPr>
          </a:p>
        </p:txBody>
      </p:sp>
      <p:sp>
        <p:nvSpPr>
          <p:cNvPr id="592" name="Google Shape;592;p48"/>
          <p:cNvSpPr txBox="1"/>
          <p:nvPr/>
        </p:nvSpPr>
        <p:spPr>
          <a:xfrm>
            <a:off x="6747800" y="1951000"/>
            <a:ext cx="1596300" cy="255900"/>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None/>
            </a:pPr>
            <a:r>
              <a:rPr lang="en" sz="1000" b="1" dirty="0">
                <a:solidFill>
                  <a:srgbClr val="595959"/>
                </a:solidFill>
                <a:latin typeface="Roboto Mono"/>
                <a:ea typeface="Roboto Mono"/>
                <a:cs typeface="Roboto Mono"/>
                <a:sym typeface="Roboto Mono"/>
              </a:rPr>
              <a:t>Future State</a:t>
            </a:r>
            <a:endParaRPr sz="1000" b="1" dirty="0">
              <a:solidFill>
                <a:srgbClr val="595959"/>
              </a:solidFill>
              <a:latin typeface="Roboto Mono"/>
              <a:ea typeface="Roboto Mono"/>
              <a:cs typeface="Roboto Mono"/>
              <a:sym typeface="Roboto Mono"/>
            </a:endParaRPr>
          </a:p>
        </p:txBody>
      </p:sp>
      <p:sp>
        <p:nvSpPr>
          <p:cNvPr id="18" name="Google Shape;569;p47">
            <a:extLst>
              <a:ext uri="{FF2B5EF4-FFF2-40B4-BE49-F238E27FC236}">
                <a16:creationId xmlns:a16="http://schemas.microsoft.com/office/drawing/2014/main" id="{53E1E497-267C-3C44-8DF7-C73442242DBE}"/>
              </a:ext>
            </a:extLst>
          </p:cNvPr>
          <p:cNvSpPr txBox="1"/>
          <p:nvPr/>
        </p:nvSpPr>
        <p:spPr>
          <a:xfrm>
            <a:off x="825762" y="2284830"/>
            <a:ext cx="2172299" cy="21632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rgbClr val="595959"/>
                </a:solidFill>
                <a:latin typeface="Raleway"/>
                <a:ea typeface="Raleway"/>
                <a:cs typeface="Raleway"/>
                <a:sym typeface="Raleway"/>
              </a:rPr>
              <a:t>A client has run a content hub for the last 3 years, publishing articles about t</a:t>
            </a:r>
            <a:r>
              <a:rPr lang="en-GB" sz="1000" dirty="0">
                <a:solidFill>
                  <a:srgbClr val="595959"/>
                </a:solidFill>
                <a:latin typeface="Raleway"/>
                <a:ea typeface="Raleway"/>
                <a:cs typeface="Raleway"/>
                <a:sym typeface="Raleway"/>
              </a:rPr>
              <a:t>he</a:t>
            </a:r>
            <a:r>
              <a:rPr lang="en" sz="1000" dirty="0">
                <a:solidFill>
                  <a:srgbClr val="595959"/>
                </a:solidFill>
                <a:latin typeface="Raleway"/>
                <a:ea typeface="Raleway"/>
                <a:cs typeface="Raleway"/>
                <a:sym typeface="Raleway"/>
              </a:rPr>
              <a:t> energy industry on a regular basis.</a:t>
            </a:r>
          </a:p>
          <a:p>
            <a:pPr marL="0" lvl="0" indent="0" algn="l" rtl="0">
              <a:spcBef>
                <a:spcPts val="0"/>
              </a:spcBef>
              <a:spcAft>
                <a:spcPts val="0"/>
              </a:spcAft>
              <a:buNone/>
            </a:pPr>
            <a:r>
              <a:rPr lang="en" sz="1000" dirty="0">
                <a:solidFill>
                  <a:srgbClr val="595959"/>
                </a:solidFill>
                <a:latin typeface="Raleway"/>
                <a:ea typeface="Raleway"/>
                <a:cs typeface="Raleway"/>
                <a:sym typeface="Raleway"/>
              </a:rPr>
              <a:t>They have set benchmarks for their KPI’s and have noticed that the ‘volume of shares’ KPI has been below benchmark for a few months in a row.</a:t>
            </a:r>
            <a:endParaRPr sz="1000" dirty="0">
              <a:solidFill>
                <a:srgbClr val="595959"/>
              </a:solidFill>
              <a:latin typeface="Raleway"/>
              <a:ea typeface="Raleway"/>
              <a:cs typeface="Raleway"/>
              <a:sym typeface="Raleway"/>
            </a:endParaRPr>
          </a:p>
        </p:txBody>
      </p:sp>
      <p:sp>
        <p:nvSpPr>
          <p:cNvPr id="20" name="Google Shape;569;p47">
            <a:extLst>
              <a:ext uri="{FF2B5EF4-FFF2-40B4-BE49-F238E27FC236}">
                <a16:creationId xmlns:a16="http://schemas.microsoft.com/office/drawing/2014/main" id="{883B21C5-D7B7-814A-9C3A-6835CFDA65C1}"/>
              </a:ext>
            </a:extLst>
          </p:cNvPr>
          <p:cNvSpPr txBox="1"/>
          <p:nvPr/>
        </p:nvSpPr>
        <p:spPr>
          <a:xfrm>
            <a:off x="3440130" y="2284830"/>
            <a:ext cx="2172299" cy="21632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rgbClr val="595959"/>
                </a:solidFill>
                <a:latin typeface="Raleway"/>
                <a:ea typeface="Raleway"/>
                <a:cs typeface="Raleway"/>
                <a:sym typeface="Raleway"/>
              </a:rPr>
              <a:t>The client would like produce content that drives shares to meet benchmark. </a:t>
            </a:r>
          </a:p>
          <a:p>
            <a:pPr marL="0" lvl="0" indent="0" algn="l" rtl="0">
              <a:spcBef>
                <a:spcPts val="0"/>
              </a:spcBef>
              <a:spcAft>
                <a:spcPts val="0"/>
              </a:spcAft>
              <a:buNone/>
            </a:pPr>
            <a:r>
              <a:rPr lang="en" sz="1000" dirty="0">
                <a:solidFill>
                  <a:srgbClr val="595959"/>
                </a:solidFill>
                <a:latin typeface="Raleway"/>
                <a:ea typeface="Raleway"/>
                <a:cs typeface="Raleway"/>
                <a:sym typeface="Raleway"/>
              </a:rPr>
              <a:t>I have noticed from an analyst stand point, article titles that express a more positive sentiment rec</a:t>
            </a:r>
            <a:r>
              <a:rPr lang="en-GB" sz="1000" dirty="0" err="1">
                <a:solidFill>
                  <a:srgbClr val="595959"/>
                </a:solidFill>
                <a:latin typeface="Raleway"/>
                <a:ea typeface="Raleway"/>
                <a:cs typeface="Raleway"/>
                <a:sym typeface="Raleway"/>
              </a:rPr>
              <a:t>ei</a:t>
            </a:r>
            <a:r>
              <a:rPr lang="en" sz="1000" dirty="0" err="1">
                <a:solidFill>
                  <a:srgbClr val="595959"/>
                </a:solidFill>
                <a:latin typeface="Raleway"/>
                <a:ea typeface="Raleway"/>
                <a:cs typeface="Raleway"/>
                <a:sym typeface="Raleway"/>
              </a:rPr>
              <a:t>ve</a:t>
            </a:r>
            <a:r>
              <a:rPr lang="en" sz="1000" dirty="0">
                <a:solidFill>
                  <a:srgbClr val="595959"/>
                </a:solidFill>
                <a:latin typeface="Raleway"/>
                <a:ea typeface="Raleway"/>
                <a:cs typeface="Raleway"/>
                <a:sym typeface="Raleway"/>
              </a:rPr>
              <a:t> a higher volume of shares.</a:t>
            </a:r>
          </a:p>
          <a:p>
            <a:pPr marL="0" lvl="0" indent="0" algn="l" rtl="0">
              <a:spcBef>
                <a:spcPts val="0"/>
              </a:spcBef>
              <a:spcAft>
                <a:spcPts val="0"/>
              </a:spcAft>
              <a:buNone/>
            </a:pPr>
            <a:r>
              <a:rPr lang="en" sz="1000" dirty="0">
                <a:solidFill>
                  <a:srgbClr val="595959"/>
                </a:solidFill>
                <a:latin typeface="Raleway"/>
                <a:ea typeface="Raleway"/>
                <a:cs typeface="Raleway"/>
                <a:sym typeface="Raleway"/>
              </a:rPr>
              <a:t>By </a:t>
            </a:r>
            <a:r>
              <a:rPr lang="en" sz="1000" dirty="0" err="1">
                <a:solidFill>
                  <a:srgbClr val="595959"/>
                </a:solidFill>
                <a:latin typeface="Raleway"/>
                <a:ea typeface="Raleway"/>
                <a:cs typeface="Raleway"/>
                <a:sym typeface="Raleway"/>
              </a:rPr>
              <a:t>analysing</a:t>
            </a:r>
            <a:r>
              <a:rPr lang="en" sz="1000" dirty="0">
                <a:solidFill>
                  <a:srgbClr val="595959"/>
                </a:solidFill>
                <a:latin typeface="Raleway"/>
                <a:ea typeface="Raleway"/>
                <a:cs typeface="Raleway"/>
                <a:sym typeface="Raleway"/>
              </a:rPr>
              <a:t> the last 3 years worth of articles along with shares and sentiment I will look for a correlation between positive sentiment and article shares.</a:t>
            </a:r>
            <a:endParaRPr sz="1000" dirty="0">
              <a:solidFill>
                <a:srgbClr val="595959"/>
              </a:solidFill>
              <a:latin typeface="Raleway"/>
              <a:ea typeface="Raleway"/>
              <a:cs typeface="Raleway"/>
              <a:sym typeface="Raleway"/>
            </a:endParaRPr>
          </a:p>
        </p:txBody>
      </p:sp>
      <p:sp>
        <p:nvSpPr>
          <p:cNvPr id="21" name="Google Shape;569;p47">
            <a:extLst>
              <a:ext uri="{FF2B5EF4-FFF2-40B4-BE49-F238E27FC236}">
                <a16:creationId xmlns:a16="http://schemas.microsoft.com/office/drawing/2014/main" id="{6B4519E8-FBF3-9547-ADA2-D7464783ADCF}"/>
              </a:ext>
            </a:extLst>
          </p:cNvPr>
          <p:cNvSpPr txBox="1"/>
          <p:nvPr/>
        </p:nvSpPr>
        <p:spPr>
          <a:xfrm>
            <a:off x="6081930" y="2284830"/>
            <a:ext cx="2172299" cy="21632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rgbClr val="595959"/>
                </a:solidFill>
                <a:latin typeface="Raleway"/>
                <a:ea typeface="Raleway"/>
                <a:cs typeface="Raleway"/>
                <a:sym typeface="Raleway"/>
              </a:rPr>
              <a:t>The analysis will allow for the build of a predictive model that will </a:t>
            </a:r>
            <a:r>
              <a:rPr lang="en" sz="1000" dirty="0" err="1">
                <a:solidFill>
                  <a:srgbClr val="595959"/>
                </a:solidFill>
                <a:latin typeface="Raleway"/>
                <a:ea typeface="Raleway"/>
                <a:cs typeface="Raleway"/>
                <a:sym typeface="Raleway"/>
              </a:rPr>
              <a:t>analyse</a:t>
            </a:r>
            <a:r>
              <a:rPr lang="en" sz="1000" dirty="0">
                <a:solidFill>
                  <a:srgbClr val="595959"/>
                </a:solidFill>
                <a:latin typeface="Raleway"/>
                <a:ea typeface="Raleway"/>
                <a:cs typeface="Raleway"/>
                <a:sym typeface="Raleway"/>
              </a:rPr>
              <a:t> a range of article titles with differing emotional intent before being published, to predict the volume of shares they may </a:t>
            </a:r>
            <a:r>
              <a:rPr lang="en-GB" sz="1000" dirty="0">
                <a:solidFill>
                  <a:srgbClr val="595959"/>
                </a:solidFill>
                <a:latin typeface="Raleway"/>
                <a:ea typeface="Raleway"/>
                <a:cs typeface="Raleway"/>
                <a:sym typeface="Raleway"/>
              </a:rPr>
              <a:t>receive, optimizing</a:t>
            </a:r>
            <a:r>
              <a:rPr lang="en" sz="1000" dirty="0">
                <a:solidFill>
                  <a:srgbClr val="595959"/>
                </a:solidFill>
                <a:latin typeface="Raleway"/>
                <a:ea typeface="Raleway"/>
                <a:cs typeface="Raleway"/>
                <a:sym typeface="Raleway"/>
              </a:rPr>
              <a:t> audience engagement and aiding the decision making at the content development level.</a:t>
            </a:r>
            <a:endParaRPr sz="1000" dirty="0">
              <a:solidFill>
                <a:srgbClr val="595959"/>
              </a:solidFill>
              <a:latin typeface="Raleway"/>
              <a:ea typeface="Raleway"/>
              <a:cs typeface="Raleway"/>
              <a:sym typeface="Raleway"/>
            </a:endParaRPr>
          </a:p>
        </p:txBody>
      </p:sp>
    </p:spTree>
    <p:extLst>
      <p:ext uri="{BB962C8B-B14F-4D97-AF65-F5344CB8AC3E}">
        <p14:creationId xmlns:p14="http://schemas.microsoft.com/office/powerpoint/2010/main" val="1464927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47"/>
          <p:cNvSpPr txBox="1">
            <a:spLocks noGrp="1"/>
          </p:cNvSpPr>
          <p:nvPr>
            <p:ph type="title"/>
          </p:nvPr>
        </p:nvSpPr>
        <p:spPr>
          <a:xfrm>
            <a:off x="719094" y="648975"/>
            <a:ext cx="228607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tx1">
                    <a:lumMod val="75000"/>
                    <a:lumOff val="25000"/>
                  </a:schemeClr>
                </a:solidFill>
              </a:rPr>
              <a:t>The Data Set</a:t>
            </a:r>
            <a:endParaRPr sz="2200" dirty="0">
              <a:solidFill>
                <a:schemeClr val="tx1">
                  <a:lumMod val="75000"/>
                  <a:lumOff val="25000"/>
                </a:schemeClr>
              </a:solidFill>
            </a:endParaRPr>
          </a:p>
        </p:txBody>
      </p:sp>
      <p:sp>
        <p:nvSpPr>
          <p:cNvPr id="566" name="Google Shape;566;p47"/>
          <p:cNvSpPr txBox="1"/>
          <p:nvPr/>
        </p:nvSpPr>
        <p:spPr>
          <a:xfrm>
            <a:off x="3875676" y="604675"/>
            <a:ext cx="943200" cy="255900"/>
          </a:xfrm>
          <a:prstGeom prst="rect">
            <a:avLst/>
          </a:prstGeom>
          <a:noFill/>
          <a:ln>
            <a:noFill/>
          </a:ln>
        </p:spPr>
        <p:txBody>
          <a:bodyPr spcFirstLastPara="1" wrap="square" lIns="0" tIns="91425" rIns="118850" bIns="91425" anchor="ctr" anchorCtr="0">
            <a:noAutofit/>
          </a:bodyPr>
          <a:lstStyle/>
          <a:p>
            <a:pPr marL="0" lvl="0" indent="0" algn="r" rtl="0">
              <a:spcBef>
                <a:spcPts val="0"/>
              </a:spcBef>
              <a:spcAft>
                <a:spcPts val="0"/>
              </a:spcAft>
              <a:buNone/>
            </a:pPr>
            <a:r>
              <a:rPr lang="en" sz="1000" b="1" dirty="0">
                <a:solidFill>
                  <a:srgbClr val="595959"/>
                </a:solidFill>
                <a:latin typeface="Roboto Mono"/>
                <a:ea typeface="Roboto Mono"/>
                <a:cs typeface="Roboto Mono"/>
                <a:sym typeface="Roboto Mono"/>
              </a:rPr>
              <a:t>Hypothesis</a:t>
            </a:r>
            <a:endParaRPr sz="1000" b="1" dirty="0">
              <a:solidFill>
                <a:srgbClr val="595959"/>
              </a:solidFill>
              <a:latin typeface="Roboto Mono"/>
              <a:ea typeface="Roboto Mono"/>
              <a:cs typeface="Roboto Mono"/>
              <a:sym typeface="Roboto Mono"/>
            </a:endParaRPr>
          </a:p>
        </p:txBody>
      </p:sp>
      <p:sp>
        <p:nvSpPr>
          <p:cNvPr id="567" name="Google Shape;567;p47"/>
          <p:cNvSpPr txBox="1"/>
          <p:nvPr/>
        </p:nvSpPr>
        <p:spPr>
          <a:xfrm>
            <a:off x="5635275" y="604675"/>
            <a:ext cx="943200" cy="255900"/>
          </a:xfrm>
          <a:prstGeom prst="rect">
            <a:avLst/>
          </a:prstGeom>
          <a:noFill/>
          <a:ln>
            <a:noFill/>
          </a:ln>
        </p:spPr>
        <p:txBody>
          <a:bodyPr spcFirstLastPara="1" wrap="square" lIns="0" tIns="91425" rIns="118850" bIns="91425" anchor="ctr" anchorCtr="0">
            <a:noAutofit/>
          </a:bodyPr>
          <a:lstStyle/>
          <a:p>
            <a:pPr marL="0" lvl="0" indent="0" algn="r" rtl="0">
              <a:spcBef>
                <a:spcPts val="0"/>
              </a:spcBef>
              <a:spcAft>
                <a:spcPts val="0"/>
              </a:spcAft>
              <a:buNone/>
            </a:pPr>
            <a:r>
              <a:rPr lang="en" sz="1000" b="1" dirty="0">
                <a:solidFill>
                  <a:srgbClr val="595959"/>
                </a:solidFill>
                <a:latin typeface="Roboto Mono"/>
                <a:ea typeface="Roboto Mono"/>
                <a:cs typeface="Roboto Mono"/>
                <a:sym typeface="Roboto Mono"/>
              </a:rPr>
              <a:t>Goals</a:t>
            </a:r>
            <a:endParaRPr sz="1000" b="1" dirty="0">
              <a:solidFill>
                <a:srgbClr val="595959"/>
              </a:solidFill>
              <a:latin typeface="Roboto Mono"/>
              <a:ea typeface="Roboto Mono"/>
              <a:cs typeface="Roboto Mono"/>
              <a:sym typeface="Roboto Mono"/>
            </a:endParaRPr>
          </a:p>
        </p:txBody>
      </p:sp>
      <p:sp>
        <p:nvSpPr>
          <p:cNvPr id="568" name="Google Shape;568;p47"/>
          <p:cNvSpPr txBox="1"/>
          <p:nvPr/>
        </p:nvSpPr>
        <p:spPr>
          <a:xfrm>
            <a:off x="7394874" y="604675"/>
            <a:ext cx="957225" cy="255900"/>
          </a:xfrm>
          <a:prstGeom prst="rect">
            <a:avLst/>
          </a:prstGeom>
          <a:noFill/>
          <a:ln>
            <a:noFill/>
          </a:ln>
        </p:spPr>
        <p:txBody>
          <a:bodyPr spcFirstLastPara="1" wrap="square" lIns="0" tIns="91425" rIns="118850" bIns="91425" anchor="ctr" anchorCtr="0">
            <a:noAutofit/>
          </a:bodyPr>
          <a:lstStyle/>
          <a:p>
            <a:pPr marL="0" lvl="0" indent="0" algn="r" rtl="0">
              <a:spcBef>
                <a:spcPts val="0"/>
              </a:spcBef>
              <a:spcAft>
                <a:spcPts val="0"/>
              </a:spcAft>
              <a:buNone/>
            </a:pPr>
            <a:r>
              <a:rPr lang="en" sz="1000" b="1" dirty="0">
                <a:solidFill>
                  <a:srgbClr val="595959"/>
                </a:solidFill>
                <a:latin typeface="Roboto Mono"/>
                <a:ea typeface="Roboto Mono"/>
                <a:cs typeface="Roboto Mono"/>
                <a:sym typeface="Roboto Mono"/>
              </a:rPr>
              <a:t>Risks</a:t>
            </a:r>
            <a:endParaRPr sz="1000" b="1" dirty="0">
              <a:solidFill>
                <a:srgbClr val="595959"/>
              </a:solidFill>
              <a:latin typeface="Roboto Mono"/>
              <a:ea typeface="Roboto Mono"/>
              <a:cs typeface="Roboto Mono"/>
              <a:sym typeface="Roboto Mono"/>
            </a:endParaRPr>
          </a:p>
        </p:txBody>
      </p:sp>
      <p:sp>
        <p:nvSpPr>
          <p:cNvPr id="569" name="Google Shape;569;p47"/>
          <p:cNvSpPr txBox="1"/>
          <p:nvPr/>
        </p:nvSpPr>
        <p:spPr>
          <a:xfrm>
            <a:off x="846764" y="960118"/>
            <a:ext cx="2033595" cy="3483863"/>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1000" dirty="0">
                <a:solidFill>
                  <a:srgbClr val="595959"/>
                </a:solidFill>
                <a:latin typeface="Raleway"/>
                <a:ea typeface="Raleway"/>
                <a:cs typeface="Raleway"/>
                <a:sym typeface="Raleway"/>
              </a:rPr>
              <a:t>The data set will be built using the Google Analytics API’s to extract article titles and their share volume data from the past 3 years from the clients content hub, which I have access to.</a:t>
            </a:r>
          </a:p>
          <a:p>
            <a:pPr marL="0" lvl="0" indent="0" rtl="0">
              <a:spcBef>
                <a:spcPts val="0"/>
              </a:spcBef>
              <a:spcAft>
                <a:spcPts val="0"/>
              </a:spcAft>
              <a:buNone/>
            </a:pPr>
            <a:r>
              <a:rPr lang="en" sz="1000" dirty="0">
                <a:solidFill>
                  <a:srgbClr val="595959"/>
                </a:solidFill>
                <a:latin typeface="Raleway"/>
                <a:ea typeface="Raleway"/>
                <a:cs typeface="Raleway"/>
                <a:sym typeface="Raleway"/>
              </a:rPr>
              <a:t>It will then be incorporated with the </a:t>
            </a:r>
            <a:r>
              <a:rPr lang="en" sz="1000" dirty="0">
                <a:solidFill>
                  <a:srgbClr val="595959"/>
                </a:solidFill>
                <a:latin typeface="Raleway"/>
                <a:ea typeface="Raleway"/>
                <a:cs typeface="Raleway"/>
                <a:sym typeface="Raleway"/>
                <a:hlinkClick r:id="rId3"/>
              </a:rPr>
              <a:t>Adoreboard</a:t>
            </a:r>
            <a:r>
              <a:rPr lang="en" sz="1000" dirty="0">
                <a:solidFill>
                  <a:srgbClr val="595959"/>
                </a:solidFill>
                <a:latin typeface="Raleway"/>
                <a:ea typeface="Raleway"/>
                <a:cs typeface="Raleway"/>
                <a:sym typeface="Raleway"/>
              </a:rPr>
              <a:t> API to </a:t>
            </a:r>
            <a:r>
              <a:rPr lang="en" sz="1000" dirty="0" err="1">
                <a:solidFill>
                  <a:srgbClr val="595959"/>
                </a:solidFill>
                <a:latin typeface="Raleway"/>
                <a:ea typeface="Raleway"/>
                <a:cs typeface="Raleway"/>
                <a:sym typeface="Raleway"/>
              </a:rPr>
              <a:t>analyse</a:t>
            </a:r>
            <a:r>
              <a:rPr lang="en" sz="1000" dirty="0">
                <a:solidFill>
                  <a:srgbClr val="595959"/>
                </a:solidFill>
                <a:latin typeface="Raleway"/>
                <a:ea typeface="Raleway"/>
                <a:cs typeface="Raleway"/>
                <a:sym typeface="Raleway"/>
              </a:rPr>
              <a:t> each article title for the 24 different states of emotion, indexed with a score from 1 to 100, indicating sentiment. I also have access to this API</a:t>
            </a:r>
          </a:p>
          <a:p>
            <a:pPr marL="0" lvl="0" indent="0" rtl="0">
              <a:spcBef>
                <a:spcPts val="0"/>
              </a:spcBef>
              <a:spcAft>
                <a:spcPts val="0"/>
              </a:spcAft>
              <a:buNone/>
            </a:pPr>
            <a:r>
              <a:rPr lang="en" sz="1000" dirty="0">
                <a:solidFill>
                  <a:srgbClr val="595959"/>
                </a:solidFill>
                <a:latin typeface="Raleway"/>
                <a:ea typeface="Raleway"/>
                <a:cs typeface="Raleway"/>
                <a:sym typeface="Raleway"/>
              </a:rPr>
              <a:t>The 24 emotion columns will form our </a:t>
            </a:r>
            <a:r>
              <a:rPr lang="en" sz="1000" b="1" dirty="0">
                <a:solidFill>
                  <a:srgbClr val="595959"/>
                </a:solidFill>
                <a:latin typeface="Raleway"/>
                <a:ea typeface="Raleway"/>
                <a:cs typeface="Raleway"/>
                <a:sym typeface="Raleway"/>
              </a:rPr>
              <a:t>covariates</a:t>
            </a:r>
            <a:r>
              <a:rPr lang="en" sz="1000" dirty="0">
                <a:solidFill>
                  <a:srgbClr val="595959"/>
                </a:solidFill>
                <a:latin typeface="Raleway"/>
                <a:ea typeface="Raleway"/>
                <a:cs typeface="Raleway"/>
                <a:sym typeface="Raleway"/>
              </a:rPr>
              <a:t> and the share data will be the </a:t>
            </a:r>
            <a:r>
              <a:rPr lang="en" sz="1000" b="1" dirty="0">
                <a:solidFill>
                  <a:srgbClr val="595959"/>
                </a:solidFill>
                <a:latin typeface="Raleway"/>
                <a:ea typeface="Raleway"/>
                <a:cs typeface="Raleway"/>
                <a:sym typeface="Raleway"/>
              </a:rPr>
              <a:t>response</a:t>
            </a:r>
            <a:r>
              <a:rPr lang="en" sz="1000" dirty="0">
                <a:solidFill>
                  <a:srgbClr val="595959"/>
                </a:solidFill>
                <a:latin typeface="Raleway"/>
                <a:ea typeface="Raleway"/>
                <a:cs typeface="Raleway"/>
                <a:sym typeface="Raleway"/>
              </a:rPr>
              <a:t>.</a:t>
            </a:r>
            <a:endParaRPr sz="1000" b="1" dirty="0">
              <a:solidFill>
                <a:srgbClr val="595959"/>
              </a:solidFill>
              <a:latin typeface="Raleway"/>
              <a:ea typeface="Raleway"/>
              <a:cs typeface="Raleway"/>
              <a:sym typeface="Raleway"/>
            </a:endParaRPr>
          </a:p>
        </p:txBody>
      </p:sp>
      <p:sp>
        <p:nvSpPr>
          <p:cNvPr id="15" name="Google Shape;569;p47">
            <a:extLst>
              <a:ext uri="{FF2B5EF4-FFF2-40B4-BE49-F238E27FC236}">
                <a16:creationId xmlns:a16="http://schemas.microsoft.com/office/drawing/2014/main" id="{8B6B67B3-AFC7-3844-A0FF-1B6B10E25DDA}"/>
              </a:ext>
            </a:extLst>
          </p:cNvPr>
          <p:cNvSpPr txBox="1"/>
          <p:nvPr/>
        </p:nvSpPr>
        <p:spPr>
          <a:xfrm>
            <a:off x="6856443" y="960118"/>
            <a:ext cx="1440792" cy="348386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solidFill>
                  <a:srgbClr val="595959"/>
                </a:solidFill>
                <a:latin typeface="Raleway"/>
                <a:ea typeface="Raleway"/>
                <a:cs typeface="Raleway"/>
                <a:sym typeface="Raleway"/>
              </a:rPr>
              <a:t>There are </a:t>
            </a:r>
            <a:r>
              <a:rPr lang="en-GB" sz="800" b="1" dirty="0">
                <a:solidFill>
                  <a:srgbClr val="595959"/>
                </a:solidFill>
                <a:latin typeface="Raleway"/>
                <a:ea typeface="Raleway"/>
                <a:cs typeface="Raleway"/>
                <a:sym typeface="Raleway"/>
              </a:rPr>
              <a:t>limitations</a:t>
            </a:r>
            <a:r>
              <a:rPr lang="en-GB" sz="800" dirty="0">
                <a:solidFill>
                  <a:srgbClr val="595959"/>
                </a:solidFill>
                <a:latin typeface="Raleway"/>
                <a:ea typeface="Raleway"/>
                <a:cs typeface="Raleway"/>
                <a:sym typeface="Raleway"/>
              </a:rPr>
              <a:t> around this project to be aware of, including:</a:t>
            </a:r>
          </a:p>
          <a:p>
            <a:pPr marL="0" lvl="0" indent="0" algn="l" rtl="0">
              <a:spcBef>
                <a:spcPts val="0"/>
              </a:spcBef>
              <a:spcAft>
                <a:spcPts val="0"/>
              </a:spcAft>
              <a:buNone/>
            </a:pPr>
            <a:endParaRPr lang="en-GB" sz="400" dirty="0">
              <a:solidFill>
                <a:srgbClr val="595959"/>
              </a:solidFill>
              <a:latin typeface="Raleway"/>
              <a:ea typeface="Raleway"/>
              <a:cs typeface="Raleway"/>
              <a:sym typeface="Raleway"/>
            </a:endParaRPr>
          </a:p>
          <a:p>
            <a:pPr marL="133350" lvl="0" indent="-88900" algn="l" rtl="0">
              <a:spcBef>
                <a:spcPts val="0"/>
              </a:spcBef>
              <a:spcAft>
                <a:spcPts val="0"/>
              </a:spcAft>
              <a:buClr>
                <a:schemeClr val="bg1">
                  <a:lumMod val="50000"/>
                </a:schemeClr>
              </a:buClr>
              <a:buFont typeface="Arial" panose="020B0604020202020204" pitchFamily="34" charset="0"/>
              <a:buChar char="•"/>
            </a:pPr>
            <a:r>
              <a:rPr lang="en-GB" sz="800" dirty="0">
                <a:solidFill>
                  <a:srgbClr val="595959"/>
                </a:solidFill>
                <a:latin typeface="Raleway"/>
                <a:ea typeface="Raleway"/>
                <a:cs typeface="Raleway"/>
                <a:sym typeface="Raleway"/>
              </a:rPr>
              <a:t>Some article titles may be biased in that paid promotion may have been run on them, driving more visitors to the article and in turn increasing shares</a:t>
            </a:r>
          </a:p>
          <a:p>
            <a:pPr marL="133350" lvl="0" indent="-88900" algn="l" rtl="0">
              <a:spcBef>
                <a:spcPts val="0"/>
              </a:spcBef>
              <a:spcAft>
                <a:spcPts val="0"/>
              </a:spcAft>
              <a:buClr>
                <a:schemeClr val="bg1">
                  <a:lumMod val="50000"/>
                </a:schemeClr>
              </a:buClr>
              <a:buFont typeface="Arial" panose="020B0604020202020204" pitchFamily="34" charset="0"/>
              <a:buChar char="•"/>
            </a:pPr>
            <a:r>
              <a:rPr lang="en-GB" sz="800" dirty="0">
                <a:solidFill>
                  <a:srgbClr val="595959"/>
                </a:solidFill>
                <a:latin typeface="Raleway"/>
                <a:ea typeface="Raleway"/>
                <a:cs typeface="Raleway"/>
                <a:sym typeface="Raleway"/>
              </a:rPr>
              <a:t>No publication date data is included</a:t>
            </a:r>
          </a:p>
          <a:p>
            <a:pPr marL="133350" lvl="0" indent="-88900" algn="l" rtl="0">
              <a:spcBef>
                <a:spcPts val="0"/>
              </a:spcBef>
              <a:spcAft>
                <a:spcPts val="0"/>
              </a:spcAft>
              <a:buClr>
                <a:schemeClr val="bg1">
                  <a:lumMod val="50000"/>
                </a:schemeClr>
              </a:buClr>
              <a:buFont typeface="Arial" panose="020B0604020202020204" pitchFamily="34" charset="0"/>
              <a:buChar char="•"/>
            </a:pPr>
            <a:r>
              <a:rPr lang="en-GB" sz="800" dirty="0">
                <a:solidFill>
                  <a:srgbClr val="595959"/>
                </a:solidFill>
                <a:latin typeface="Raleway"/>
                <a:ea typeface="Raleway"/>
                <a:cs typeface="Raleway"/>
                <a:sym typeface="Raleway"/>
              </a:rPr>
              <a:t>Articles posted a long time ago may have accumulated more shares than those posted more recently</a:t>
            </a:r>
          </a:p>
          <a:p>
            <a:pPr marL="133350" lvl="0" indent="-88900" algn="l" rtl="0">
              <a:spcBef>
                <a:spcPts val="0"/>
              </a:spcBef>
              <a:spcAft>
                <a:spcPts val="0"/>
              </a:spcAft>
              <a:buClr>
                <a:schemeClr val="bg1">
                  <a:lumMod val="50000"/>
                </a:schemeClr>
              </a:buClr>
              <a:buFont typeface="Arial" panose="020B0604020202020204" pitchFamily="34" charset="0"/>
              <a:buChar char="•"/>
            </a:pPr>
            <a:r>
              <a:rPr lang="en-GB" sz="800" dirty="0">
                <a:solidFill>
                  <a:srgbClr val="595959"/>
                </a:solidFill>
                <a:latin typeface="Raleway"/>
                <a:ea typeface="Raleway"/>
                <a:cs typeface="Raleway"/>
                <a:sym typeface="Raleway"/>
              </a:rPr>
              <a:t>There are less than 500 articles published, meaning fewer rows and therefore a less robust model</a:t>
            </a:r>
          </a:p>
          <a:p>
            <a:pPr marL="133350" lvl="0" indent="-88900" algn="l" rtl="0">
              <a:spcBef>
                <a:spcPts val="0"/>
              </a:spcBef>
              <a:spcAft>
                <a:spcPts val="0"/>
              </a:spcAft>
              <a:buClr>
                <a:schemeClr val="bg1">
                  <a:lumMod val="50000"/>
                </a:schemeClr>
              </a:buClr>
              <a:buFont typeface="Arial" panose="020B0604020202020204" pitchFamily="34" charset="0"/>
              <a:buChar char="•"/>
            </a:pPr>
            <a:r>
              <a:rPr lang="en-GB" sz="800" dirty="0">
                <a:solidFill>
                  <a:srgbClr val="595959"/>
                </a:solidFill>
                <a:latin typeface="Raleway"/>
                <a:ea typeface="Raleway"/>
                <a:cs typeface="Raleway"/>
                <a:sym typeface="Raleway"/>
              </a:rPr>
              <a:t>Articles that have not been shared should also be included </a:t>
            </a:r>
          </a:p>
          <a:p>
            <a:pPr marL="88900" lvl="0" indent="-44450" algn="l" rtl="0">
              <a:spcBef>
                <a:spcPts val="0"/>
              </a:spcBef>
              <a:spcAft>
                <a:spcPts val="0"/>
              </a:spcAft>
              <a:buClr>
                <a:schemeClr val="bg1">
                  <a:lumMod val="50000"/>
                </a:schemeClr>
              </a:buClr>
              <a:buFont typeface="Arial" panose="020B0604020202020204" pitchFamily="34" charset="0"/>
              <a:buChar char="•"/>
            </a:pPr>
            <a:endParaRPr lang="en-GB" sz="800" dirty="0">
              <a:solidFill>
                <a:srgbClr val="595959"/>
              </a:solidFill>
              <a:latin typeface="Raleway"/>
              <a:ea typeface="Raleway"/>
              <a:cs typeface="Raleway"/>
              <a:sym typeface="Raleway"/>
            </a:endParaRPr>
          </a:p>
        </p:txBody>
      </p:sp>
      <p:sp>
        <p:nvSpPr>
          <p:cNvPr id="17" name="Google Shape;569;p47">
            <a:extLst>
              <a:ext uri="{FF2B5EF4-FFF2-40B4-BE49-F238E27FC236}">
                <a16:creationId xmlns:a16="http://schemas.microsoft.com/office/drawing/2014/main" id="{4D9E6ECD-7A40-844E-A869-6CE764F23D68}"/>
              </a:ext>
            </a:extLst>
          </p:cNvPr>
          <p:cNvSpPr txBox="1"/>
          <p:nvPr/>
        </p:nvSpPr>
        <p:spPr>
          <a:xfrm>
            <a:off x="5090243" y="960118"/>
            <a:ext cx="1440792" cy="348386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solidFill>
                  <a:srgbClr val="595959"/>
                </a:solidFill>
                <a:latin typeface="Raleway"/>
                <a:ea typeface="Raleway"/>
                <a:cs typeface="Raleway"/>
                <a:sym typeface="Raleway"/>
              </a:rPr>
              <a:t>The </a:t>
            </a:r>
            <a:r>
              <a:rPr lang="en-GB" sz="800" b="1" dirty="0">
                <a:solidFill>
                  <a:srgbClr val="595959"/>
                </a:solidFill>
                <a:latin typeface="Raleway"/>
                <a:ea typeface="Raleway"/>
                <a:cs typeface="Raleway"/>
                <a:sym typeface="Raleway"/>
              </a:rPr>
              <a:t>primary goal </a:t>
            </a:r>
            <a:r>
              <a:rPr lang="en-GB" sz="800" dirty="0">
                <a:solidFill>
                  <a:srgbClr val="595959"/>
                </a:solidFill>
                <a:latin typeface="Raleway"/>
                <a:ea typeface="Raleway"/>
                <a:cs typeface="Raleway"/>
                <a:sym typeface="Raleway"/>
              </a:rPr>
              <a:t>of this analysis is to prove the correlation between sentiment expressed within article titles and article shares.</a:t>
            </a:r>
          </a:p>
          <a:p>
            <a:pPr marL="0" lvl="0" indent="0" algn="l" rtl="0">
              <a:spcBef>
                <a:spcPts val="0"/>
              </a:spcBef>
              <a:spcAft>
                <a:spcPts val="0"/>
              </a:spcAft>
              <a:buNone/>
            </a:pPr>
            <a:endParaRPr lang="en-GB" sz="800" dirty="0">
              <a:solidFill>
                <a:srgbClr val="595959"/>
              </a:solidFill>
              <a:latin typeface="Raleway"/>
              <a:ea typeface="Raleway"/>
              <a:cs typeface="Raleway"/>
              <a:sym typeface="Raleway"/>
            </a:endParaRPr>
          </a:p>
          <a:p>
            <a:r>
              <a:rPr lang="en-GB" sz="800" dirty="0">
                <a:solidFill>
                  <a:srgbClr val="595959"/>
                </a:solidFill>
                <a:latin typeface="Raleway"/>
                <a:ea typeface="Raleway"/>
                <a:cs typeface="Raleway"/>
                <a:sym typeface="Raleway"/>
              </a:rPr>
              <a:t>Following this, the success metric for this project will be to use the model built to predict the number of shares an article will receive based on the language used to write the title, with a statistical significance of 5% or less (p value ≤ 0.05). </a:t>
            </a:r>
          </a:p>
        </p:txBody>
      </p:sp>
      <p:sp>
        <p:nvSpPr>
          <p:cNvPr id="18" name="Google Shape;569;p47">
            <a:extLst>
              <a:ext uri="{FF2B5EF4-FFF2-40B4-BE49-F238E27FC236}">
                <a16:creationId xmlns:a16="http://schemas.microsoft.com/office/drawing/2014/main" id="{98EE6A9D-4ADF-864D-8B0D-02F7DF4ABC9E}"/>
              </a:ext>
            </a:extLst>
          </p:cNvPr>
          <p:cNvSpPr txBox="1"/>
          <p:nvPr/>
        </p:nvSpPr>
        <p:spPr>
          <a:xfrm>
            <a:off x="3326435" y="960118"/>
            <a:ext cx="1440792" cy="348386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solidFill>
                  <a:srgbClr val="595959"/>
                </a:solidFill>
                <a:latin typeface="Raleway"/>
                <a:ea typeface="Raleway"/>
                <a:cs typeface="Raleway"/>
                <a:sym typeface="Raleway"/>
              </a:rPr>
              <a:t>There is an assumption here that articles title that express sentiment will correlate with volume of shares that article receives.</a:t>
            </a:r>
          </a:p>
          <a:p>
            <a:pPr marL="0" lvl="0" indent="0" algn="l" rtl="0">
              <a:spcBef>
                <a:spcPts val="0"/>
              </a:spcBef>
              <a:spcAft>
                <a:spcPts val="0"/>
              </a:spcAft>
              <a:buNone/>
            </a:pPr>
            <a:endParaRPr lang="en-GB" sz="800" dirty="0">
              <a:solidFill>
                <a:srgbClr val="595959"/>
              </a:solidFill>
              <a:latin typeface="Raleway"/>
              <a:ea typeface="Raleway"/>
              <a:cs typeface="Raleway"/>
              <a:sym typeface="Raleway"/>
            </a:endParaRPr>
          </a:p>
          <a:p>
            <a:pPr marL="0" lvl="0" indent="0" algn="l" rtl="0">
              <a:spcBef>
                <a:spcPts val="0"/>
              </a:spcBef>
              <a:spcAft>
                <a:spcPts val="0"/>
              </a:spcAft>
              <a:buNone/>
            </a:pPr>
            <a:r>
              <a:rPr lang="en-GB" sz="800" dirty="0">
                <a:solidFill>
                  <a:srgbClr val="595959"/>
                </a:solidFill>
                <a:latin typeface="Raleway"/>
                <a:ea typeface="Raleway"/>
                <a:cs typeface="Raleway"/>
                <a:sym typeface="Raleway"/>
              </a:rPr>
              <a:t>The </a:t>
            </a:r>
            <a:r>
              <a:rPr lang="en-GB" sz="800" b="1" dirty="0">
                <a:solidFill>
                  <a:srgbClr val="595959"/>
                </a:solidFill>
                <a:latin typeface="Raleway"/>
                <a:ea typeface="Raleway"/>
                <a:cs typeface="Raleway"/>
                <a:sym typeface="Raleway"/>
              </a:rPr>
              <a:t>null hypothesis </a:t>
            </a:r>
            <a:r>
              <a:rPr lang="en-GB" sz="800" dirty="0">
                <a:solidFill>
                  <a:srgbClr val="595959"/>
                </a:solidFill>
                <a:latin typeface="Raleway"/>
                <a:ea typeface="Raleway"/>
                <a:cs typeface="Raleway"/>
                <a:sym typeface="Raleway"/>
              </a:rPr>
              <a:t>for this data set is:</a:t>
            </a:r>
          </a:p>
          <a:p>
            <a:pPr marL="44450" lvl="0" algn="l" rtl="0">
              <a:spcBef>
                <a:spcPts val="0"/>
              </a:spcBef>
              <a:spcAft>
                <a:spcPts val="0"/>
              </a:spcAft>
              <a:buClr>
                <a:schemeClr val="bg1">
                  <a:lumMod val="50000"/>
                </a:schemeClr>
              </a:buClr>
            </a:pPr>
            <a:endParaRPr lang="en-GB" sz="200" dirty="0">
              <a:solidFill>
                <a:srgbClr val="595959"/>
              </a:solidFill>
              <a:latin typeface="Raleway"/>
              <a:ea typeface="Raleway"/>
              <a:cs typeface="Raleway"/>
              <a:sym typeface="Raleway"/>
            </a:endParaRPr>
          </a:p>
          <a:p>
            <a:pPr marL="44450" lvl="0" algn="l" rtl="0">
              <a:spcBef>
                <a:spcPts val="0"/>
              </a:spcBef>
              <a:spcAft>
                <a:spcPts val="0"/>
              </a:spcAft>
              <a:buClr>
                <a:schemeClr val="bg1">
                  <a:lumMod val="50000"/>
                </a:schemeClr>
              </a:buClr>
            </a:pPr>
            <a:r>
              <a:rPr lang="en-GB" sz="800" dirty="0">
                <a:solidFill>
                  <a:srgbClr val="595959"/>
                </a:solidFill>
                <a:latin typeface="Raleway"/>
                <a:ea typeface="Raleway"/>
                <a:cs typeface="Raleway"/>
                <a:sym typeface="Raleway"/>
              </a:rPr>
              <a:t>Articles titles written with the expression of positive sentiment receive a high volume of shares</a:t>
            </a:r>
          </a:p>
          <a:p>
            <a:pPr marL="44450" lvl="0" algn="l" rtl="0">
              <a:spcBef>
                <a:spcPts val="0"/>
              </a:spcBef>
              <a:spcAft>
                <a:spcPts val="0"/>
              </a:spcAft>
              <a:buClr>
                <a:schemeClr val="bg1">
                  <a:lumMod val="50000"/>
                </a:schemeClr>
              </a:buClr>
            </a:pPr>
            <a:endParaRPr lang="en-GB" sz="800" dirty="0">
              <a:solidFill>
                <a:srgbClr val="595959"/>
              </a:solidFill>
              <a:latin typeface="Raleway"/>
              <a:ea typeface="Raleway"/>
              <a:cs typeface="Raleway"/>
              <a:sym typeface="Raleway"/>
            </a:endParaRPr>
          </a:p>
          <a:p>
            <a:pPr marL="44450" lvl="0" algn="l" rtl="0">
              <a:spcBef>
                <a:spcPts val="0"/>
              </a:spcBef>
              <a:spcAft>
                <a:spcPts val="0"/>
              </a:spcAft>
              <a:buClr>
                <a:schemeClr val="bg1">
                  <a:lumMod val="50000"/>
                </a:schemeClr>
              </a:buClr>
            </a:pPr>
            <a:r>
              <a:rPr lang="en-GB" sz="800" dirty="0">
                <a:solidFill>
                  <a:srgbClr val="595959"/>
                </a:solidFill>
                <a:latin typeface="Raleway"/>
                <a:ea typeface="Raleway"/>
                <a:cs typeface="Raleway"/>
                <a:sym typeface="Raleway"/>
              </a:rPr>
              <a:t>Therefore, the </a:t>
            </a:r>
            <a:r>
              <a:rPr lang="en-GB" sz="800" b="1" dirty="0">
                <a:solidFill>
                  <a:srgbClr val="595959"/>
                </a:solidFill>
                <a:latin typeface="Raleway"/>
                <a:ea typeface="Raleway"/>
                <a:cs typeface="Raleway"/>
                <a:sym typeface="Raleway"/>
              </a:rPr>
              <a:t>alternative hypothesis </a:t>
            </a:r>
            <a:r>
              <a:rPr lang="en-GB" sz="800" dirty="0">
                <a:solidFill>
                  <a:srgbClr val="595959"/>
                </a:solidFill>
                <a:latin typeface="Raleway"/>
                <a:ea typeface="Raleway"/>
                <a:cs typeface="Raleway"/>
                <a:sym typeface="Raleway"/>
              </a:rPr>
              <a:t>for this data set will be:</a:t>
            </a:r>
          </a:p>
          <a:p>
            <a:pPr marL="44450" lvl="0" algn="l" rtl="0">
              <a:spcBef>
                <a:spcPts val="0"/>
              </a:spcBef>
              <a:spcAft>
                <a:spcPts val="0"/>
              </a:spcAft>
              <a:buClr>
                <a:schemeClr val="bg1">
                  <a:lumMod val="50000"/>
                </a:schemeClr>
              </a:buClr>
            </a:pPr>
            <a:endParaRPr lang="en-GB" sz="200" dirty="0">
              <a:solidFill>
                <a:srgbClr val="595959"/>
              </a:solidFill>
              <a:latin typeface="Raleway"/>
              <a:ea typeface="Raleway"/>
              <a:cs typeface="Raleway"/>
              <a:sym typeface="Raleway"/>
            </a:endParaRPr>
          </a:p>
          <a:p>
            <a:pPr marL="44450" lvl="0" algn="l" rtl="0">
              <a:spcBef>
                <a:spcPts val="0"/>
              </a:spcBef>
              <a:spcAft>
                <a:spcPts val="0"/>
              </a:spcAft>
              <a:buClr>
                <a:schemeClr val="bg1">
                  <a:lumMod val="50000"/>
                </a:schemeClr>
              </a:buClr>
            </a:pPr>
            <a:r>
              <a:rPr lang="en-GB" sz="800" dirty="0">
                <a:solidFill>
                  <a:srgbClr val="595959"/>
                </a:solidFill>
                <a:latin typeface="Raleway"/>
                <a:ea typeface="Raleway"/>
                <a:cs typeface="Raleway"/>
                <a:sym typeface="Raleway"/>
              </a:rPr>
              <a:t>Articles titles written without the expression of positive sentiment receive a high volume of shares</a:t>
            </a:r>
          </a:p>
        </p:txBody>
      </p:sp>
      <p:grpSp>
        <p:nvGrpSpPr>
          <p:cNvPr id="5" name="Group 4">
            <a:extLst>
              <a:ext uri="{FF2B5EF4-FFF2-40B4-BE49-F238E27FC236}">
                <a16:creationId xmlns:a16="http://schemas.microsoft.com/office/drawing/2014/main" id="{1B390412-93C0-FB45-B925-8A1AEDB05198}"/>
              </a:ext>
            </a:extLst>
          </p:cNvPr>
          <p:cNvGrpSpPr/>
          <p:nvPr/>
        </p:nvGrpSpPr>
        <p:grpSpPr>
          <a:xfrm>
            <a:off x="1438270" y="1187676"/>
            <a:ext cx="847721" cy="338092"/>
            <a:chOff x="1205136" y="1169494"/>
            <a:chExt cx="1128316" cy="450000"/>
          </a:xfrm>
        </p:grpSpPr>
        <p:pic>
          <p:nvPicPr>
            <p:cNvPr id="1030" name="Picture 6" descr="media-exp3.licdn.com/dms/image/C560BAQEttilOqPb...">
              <a:extLst>
                <a:ext uri="{FF2B5EF4-FFF2-40B4-BE49-F238E27FC236}">
                  <a16:creationId xmlns:a16="http://schemas.microsoft.com/office/drawing/2014/main" id="{CB266CD6-323A-3C48-92AF-3AC17702A7BE}"/>
                </a:ext>
              </a:extLst>
            </p:cNvPr>
            <p:cNvPicPr>
              <a:picLocks noChangeAspect="1" noChangeArrowheads="1"/>
            </p:cNvPicPr>
            <p:nvPr/>
          </p:nvPicPr>
          <p:blipFill>
            <a:blip r:embed="rId4">
              <a:alphaModFix amt="50000"/>
              <a:extLst>
                <a:ext uri="{28A0092B-C50C-407E-A947-70E740481C1C}">
                  <a14:useLocalDpi xmlns:a14="http://schemas.microsoft.com/office/drawing/2010/main" val="0"/>
                </a:ext>
              </a:extLst>
            </a:blip>
            <a:srcRect/>
            <a:stretch>
              <a:fillRect/>
            </a:stretch>
          </p:blipFill>
          <p:spPr bwMode="auto">
            <a:xfrm>
              <a:off x="1883452" y="1169494"/>
              <a:ext cx="450000" cy="45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B94AC37-DAF3-3C40-9075-54B9495933EA}"/>
                </a:ext>
              </a:extLst>
            </p:cNvPr>
            <p:cNvPicPr>
              <a:picLocks noChangeAspect="1" noChangeArrowheads="1"/>
            </p:cNvPicPr>
            <p:nvPr/>
          </p:nvPicPr>
          <p:blipFill rotWithShape="1">
            <a:blip r:embed="rId5">
              <a:alphaModFix amt="50000"/>
              <a:extLst>
                <a:ext uri="{28A0092B-C50C-407E-A947-70E740481C1C}">
                  <a14:useLocalDpi xmlns:a14="http://schemas.microsoft.com/office/drawing/2010/main" val="0"/>
                </a:ext>
              </a:extLst>
            </a:blip>
            <a:srcRect r="67199"/>
            <a:stretch/>
          </p:blipFill>
          <p:spPr bwMode="auto">
            <a:xfrm>
              <a:off x="1205136" y="1169494"/>
              <a:ext cx="428960" cy="450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97231856"/>
      </p:ext>
    </p:extLst>
  </p:cSld>
  <p:clrMapOvr>
    <a:masterClrMapping/>
  </p:clrMapOvr>
</p:sld>
</file>

<file path=ppt/theme/theme1.xml><?xml version="1.0" encoding="utf-8"?>
<a:theme xmlns:a="http://schemas.openxmlformats.org/drawingml/2006/main" name="OKRs Framework for Performance by Slidesgo">
  <a:themeElements>
    <a:clrScheme name="Simple Light">
      <a:dk1>
        <a:srgbClr val="000000"/>
      </a:dk1>
      <a:lt1>
        <a:srgbClr val="FFFFFF"/>
      </a:lt1>
      <a:dk2>
        <a:srgbClr val="595959"/>
      </a:dk2>
      <a:lt2>
        <a:srgbClr val="EEEEEE"/>
      </a:lt2>
      <a:accent1>
        <a:srgbClr val="FFFCBE"/>
      </a:accent1>
      <a:accent2>
        <a:srgbClr val="CCF8FF"/>
      </a:accent2>
      <a:accent3>
        <a:srgbClr val="FFBFFD"/>
      </a:accent3>
      <a:accent4>
        <a:srgbClr val="FFE2CA"/>
      </a:accent4>
      <a:accent5>
        <a:srgbClr val="B0FFD1"/>
      </a:accent5>
      <a:accent6>
        <a:srgbClr val="CAC0F0"/>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541</Words>
  <Application>Microsoft Macintosh PowerPoint</Application>
  <PresentationFormat>On-screen Show (16:9)</PresentationFormat>
  <Paragraphs>37</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Roboto Mono</vt:lpstr>
      <vt:lpstr>Arial</vt:lpstr>
      <vt:lpstr>Raleway</vt:lpstr>
      <vt:lpstr>OKRs Framework for Performance by Slidesgo</vt:lpstr>
      <vt:lpstr>Problem Statement</vt:lpstr>
      <vt:lpstr>The Data 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OKRs Framework for Performance</dc:title>
  <cp:lastModifiedBy>Zamena Jaffer</cp:lastModifiedBy>
  <cp:revision>18</cp:revision>
  <dcterms:modified xsi:type="dcterms:W3CDTF">2021-07-16T22:28:50Z</dcterms:modified>
</cp:coreProperties>
</file>