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8"/>
  </p:notesMasterIdLst>
  <p:sldIdLst>
    <p:sldId id="256" r:id="rId2"/>
    <p:sldId id="307" r:id="rId3"/>
    <p:sldId id="308" r:id="rId4"/>
    <p:sldId id="266" r:id="rId5"/>
    <p:sldId id="281" r:id="rId6"/>
    <p:sldId id="278" r:id="rId7"/>
  </p:sldIdLst>
  <p:sldSz cx="9144000" cy="5143500" type="screen16x9"/>
  <p:notesSz cx="6858000" cy="9144000"/>
  <p:embeddedFontLst>
    <p:embeddedFont>
      <p:font typeface="Raleway" pitchFamily="2" charset="77"/>
      <p:regular r:id="rId9"/>
      <p:bold r:id="rId10"/>
      <p:italic r:id="rId11"/>
      <p:boldItalic r:id="rId12"/>
    </p:embeddedFont>
    <p:embeddedFont>
      <p:font typeface="Roboto Mono" pitchFamily="49"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FA2AB2-9089-48ED-8F40-C677E6E8F1D2}">
  <a:tblStyle styleId="{08FA2AB2-9089-48ED-8F40-C677E6E8F1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4"/>
    <p:restoredTop sz="94694"/>
  </p:normalViewPr>
  <p:slideViewPr>
    <p:cSldViewPr snapToGrid="0" snapToObjects="1">
      <p:cViewPr>
        <p:scale>
          <a:sx n="160" d="100"/>
          <a:sy n="160" d="100"/>
        </p:scale>
        <p:origin x="14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b1a4d0b572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b1a4d0b572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85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1a4d0b57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1a4d0b572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57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a7c57abd3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a7c57abd3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b1a4d0b572_2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b1a4d0b572_2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a9030dd145_3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a9030dd145_3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 only 2">
    <p:bg>
      <p:bgPr>
        <a:blipFill>
          <a:blip r:embed="rId2">
            <a:alphaModFix/>
          </a:blip>
          <a:stretch>
            <a:fillRect/>
          </a:stretch>
        </a:blipFill>
        <a:effectLst/>
      </p:bgPr>
    </p:bg>
    <p:spTree>
      <p:nvGrpSpPr>
        <p:cNvPr id="1" name="Shape 294"/>
        <p:cNvGrpSpPr/>
        <p:nvPr/>
      </p:nvGrpSpPr>
      <p:grpSpPr>
        <a:xfrm>
          <a:off x="0" y="0"/>
          <a:ext cx="0" cy="0"/>
          <a:chOff x="0" y="0"/>
          <a:chExt cx="0" cy="0"/>
        </a:xfrm>
      </p:grpSpPr>
      <p:sp>
        <p:nvSpPr>
          <p:cNvPr id="295" name="Google Shape;295;p23"/>
          <p:cNvSpPr/>
          <p:nvPr/>
        </p:nvSpPr>
        <p:spPr>
          <a:xfrm>
            <a:off x="799425" y="452850"/>
            <a:ext cx="7621500" cy="4150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723225" y="376025"/>
            <a:ext cx="7621500" cy="415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0000" tIns="91425" rIns="91425" bIns="91425" anchor="ctr" anchorCtr="0">
            <a:noAutofit/>
          </a:bodyPr>
          <a:lstStyle/>
          <a:p>
            <a:pPr marL="0" lvl="0" indent="0" algn="l" rtl="0">
              <a:spcBef>
                <a:spcPts val="0"/>
              </a:spcBef>
              <a:spcAft>
                <a:spcPts val="0"/>
              </a:spcAft>
              <a:buNone/>
            </a:pPr>
            <a:endParaRPr/>
          </a:p>
        </p:txBody>
      </p:sp>
      <p:sp>
        <p:nvSpPr>
          <p:cNvPr id="297" name="Google Shape;297;p23"/>
          <p:cNvSpPr txBox="1">
            <a:spLocks noGrp="1"/>
          </p:cNvSpPr>
          <p:nvPr>
            <p:ph type="title"/>
          </p:nvPr>
        </p:nvSpPr>
        <p:spPr>
          <a:xfrm>
            <a:off x="720000" y="821228"/>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07220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_16">
    <p:bg>
      <p:bgPr>
        <a:blipFill>
          <a:blip r:embed="rId2">
            <a:alphaModFix/>
          </a:blip>
          <a:stretch>
            <a:fillRect/>
          </a:stretch>
        </a:blipFill>
        <a:effectLst/>
      </p:bgPr>
    </p:bg>
    <p:spTree>
      <p:nvGrpSpPr>
        <p:cNvPr id="1" name="Shape 169"/>
        <p:cNvGrpSpPr/>
        <p:nvPr/>
      </p:nvGrpSpPr>
      <p:grpSpPr>
        <a:xfrm>
          <a:off x="0" y="0"/>
          <a:ext cx="0" cy="0"/>
          <a:chOff x="0" y="0"/>
          <a:chExt cx="0" cy="0"/>
        </a:xfrm>
      </p:grpSpPr>
      <p:sp>
        <p:nvSpPr>
          <p:cNvPr id="170" name="Google Shape;170;p16"/>
          <p:cNvSpPr/>
          <p:nvPr/>
        </p:nvSpPr>
        <p:spPr>
          <a:xfrm>
            <a:off x="799425" y="1988650"/>
            <a:ext cx="2368200" cy="2614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723225" y="1912450"/>
            <a:ext cx="2368200" cy="261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802725" y="649225"/>
            <a:ext cx="7621500" cy="1096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723225" y="572400"/>
            <a:ext cx="7621500" cy="109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txBox="1">
            <a:spLocks noGrp="1"/>
          </p:cNvSpPr>
          <p:nvPr>
            <p:ph type="title"/>
          </p:nvPr>
        </p:nvSpPr>
        <p:spPr>
          <a:xfrm>
            <a:off x="997525" y="821225"/>
            <a:ext cx="2172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16"/>
          <p:cNvSpPr/>
          <p:nvPr/>
        </p:nvSpPr>
        <p:spPr>
          <a:xfrm>
            <a:off x="6056025" y="1988650"/>
            <a:ext cx="2368200" cy="2614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5979825" y="1912450"/>
            <a:ext cx="2368200" cy="261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3427725" y="1988650"/>
            <a:ext cx="2368200" cy="26142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3351525" y="1912450"/>
            <a:ext cx="2368200" cy="261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6"/>
          <p:cNvGrpSpPr/>
          <p:nvPr/>
        </p:nvGrpSpPr>
        <p:grpSpPr>
          <a:xfrm>
            <a:off x="722975" y="1912450"/>
            <a:ext cx="2368200" cy="324300"/>
            <a:chOff x="722975" y="702425"/>
            <a:chExt cx="2368200" cy="324300"/>
          </a:xfrm>
        </p:grpSpPr>
        <p:sp>
          <p:nvSpPr>
            <p:cNvPr id="180" name="Google Shape;180;p16"/>
            <p:cNvSpPr/>
            <p:nvPr/>
          </p:nvSpPr>
          <p:spPr>
            <a:xfrm>
              <a:off x="722975" y="702425"/>
              <a:ext cx="23682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6"/>
          <p:cNvGrpSpPr/>
          <p:nvPr/>
        </p:nvGrpSpPr>
        <p:grpSpPr>
          <a:xfrm>
            <a:off x="3351400" y="1912450"/>
            <a:ext cx="2368200" cy="324300"/>
            <a:chOff x="722975" y="702425"/>
            <a:chExt cx="2368200" cy="324300"/>
          </a:xfrm>
        </p:grpSpPr>
        <p:sp>
          <p:nvSpPr>
            <p:cNvPr id="185" name="Google Shape;185;p16"/>
            <p:cNvSpPr/>
            <p:nvPr/>
          </p:nvSpPr>
          <p:spPr>
            <a:xfrm>
              <a:off x="722975" y="702425"/>
              <a:ext cx="23682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6"/>
          <p:cNvGrpSpPr/>
          <p:nvPr/>
        </p:nvGrpSpPr>
        <p:grpSpPr>
          <a:xfrm>
            <a:off x="5979825" y="1912450"/>
            <a:ext cx="2368200" cy="324300"/>
            <a:chOff x="722975" y="702425"/>
            <a:chExt cx="2368200" cy="324300"/>
          </a:xfrm>
        </p:grpSpPr>
        <p:sp>
          <p:nvSpPr>
            <p:cNvPr id="190" name="Google Shape;190;p16"/>
            <p:cNvSpPr/>
            <p:nvPr/>
          </p:nvSpPr>
          <p:spPr>
            <a:xfrm>
              <a:off x="722975" y="702425"/>
              <a:ext cx="23682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1 1">
  <p:cSld name="CUSTOM_16_1">
    <p:bg>
      <p:bgPr>
        <a:blipFill>
          <a:blip r:embed="rId2">
            <a:alphaModFix/>
          </a:blip>
          <a:stretch>
            <a:fillRect/>
          </a:stretch>
        </a:blipFill>
        <a:effectLst/>
      </p:bgPr>
    </p:bg>
    <p:spTree>
      <p:nvGrpSpPr>
        <p:cNvPr id="1" name="Shape 194"/>
        <p:cNvGrpSpPr/>
        <p:nvPr/>
      </p:nvGrpSpPr>
      <p:grpSpPr>
        <a:xfrm>
          <a:off x="0" y="0"/>
          <a:ext cx="0" cy="0"/>
          <a:chOff x="0" y="0"/>
          <a:chExt cx="0" cy="0"/>
        </a:xfrm>
      </p:grpSpPr>
      <p:sp>
        <p:nvSpPr>
          <p:cNvPr id="195" name="Google Shape;195;p17"/>
          <p:cNvSpPr/>
          <p:nvPr/>
        </p:nvSpPr>
        <p:spPr>
          <a:xfrm>
            <a:off x="6882225" y="648550"/>
            <a:ext cx="1542000" cy="39543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6806025" y="572350"/>
            <a:ext cx="1542000" cy="39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5117200" y="648550"/>
            <a:ext cx="1542000" cy="3954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5041000" y="572350"/>
            <a:ext cx="1542000" cy="39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799425" y="648550"/>
            <a:ext cx="2283900" cy="39543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723225" y="572400"/>
            <a:ext cx="2283900" cy="39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txBox="1">
            <a:spLocks noGrp="1"/>
          </p:cNvSpPr>
          <p:nvPr>
            <p:ph type="title"/>
          </p:nvPr>
        </p:nvSpPr>
        <p:spPr>
          <a:xfrm>
            <a:off x="997525" y="821225"/>
            <a:ext cx="209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17"/>
          <p:cNvSpPr/>
          <p:nvPr/>
        </p:nvSpPr>
        <p:spPr>
          <a:xfrm>
            <a:off x="3352325" y="648550"/>
            <a:ext cx="1542000" cy="39543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3276125" y="572350"/>
            <a:ext cx="1542000" cy="39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7"/>
          <p:cNvGrpSpPr/>
          <p:nvPr/>
        </p:nvGrpSpPr>
        <p:grpSpPr>
          <a:xfrm>
            <a:off x="3275975" y="572400"/>
            <a:ext cx="1541943" cy="324300"/>
            <a:chOff x="722975" y="702425"/>
            <a:chExt cx="1654800" cy="324300"/>
          </a:xfrm>
        </p:grpSpPr>
        <p:sp>
          <p:nvSpPr>
            <p:cNvPr id="205" name="Google Shape;205;p17"/>
            <p:cNvSpPr/>
            <p:nvPr/>
          </p:nvSpPr>
          <p:spPr>
            <a:xfrm>
              <a:off x="722975" y="702425"/>
              <a:ext cx="16548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17"/>
          <p:cNvGrpSpPr/>
          <p:nvPr/>
        </p:nvGrpSpPr>
        <p:grpSpPr>
          <a:xfrm>
            <a:off x="6805875" y="572400"/>
            <a:ext cx="1541943" cy="324300"/>
            <a:chOff x="722975" y="702425"/>
            <a:chExt cx="1654800" cy="324300"/>
          </a:xfrm>
        </p:grpSpPr>
        <p:sp>
          <p:nvSpPr>
            <p:cNvPr id="210" name="Google Shape;210;p17"/>
            <p:cNvSpPr/>
            <p:nvPr/>
          </p:nvSpPr>
          <p:spPr>
            <a:xfrm>
              <a:off x="722975" y="702425"/>
              <a:ext cx="16548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7"/>
          <p:cNvGrpSpPr/>
          <p:nvPr/>
        </p:nvGrpSpPr>
        <p:grpSpPr>
          <a:xfrm>
            <a:off x="5040925" y="572400"/>
            <a:ext cx="1541943" cy="324300"/>
            <a:chOff x="722975" y="702425"/>
            <a:chExt cx="1654800" cy="324300"/>
          </a:xfrm>
        </p:grpSpPr>
        <p:sp>
          <p:nvSpPr>
            <p:cNvPr id="215" name="Google Shape;215;p17"/>
            <p:cNvSpPr/>
            <p:nvPr/>
          </p:nvSpPr>
          <p:spPr>
            <a:xfrm>
              <a:off x="722975" y="702425"/>
              <a:ext cx="16548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4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3_1">
    <p:bg>
      <p:bgPr>
        <a:blipFill>
          <a:blip r:embed="rId2">
            <a:alphaModFix/>
          </a:blip>
          <a:stretch>
            <a:fillRect/>
          </a:stretch>
        </a:blipFill>
        <a:effectLst/>
      </p:bgPr>
    </p:bg>
    <p:spTree>
      <p:nvGrpSpPr>
        <p:cNvPr id="1" name="Shape 46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13_1_1">
    <p:bg>
      <p:bgPr>
        <a:blipFill>
          <a:blip r:embed="rId2">
            <a:alphaModFix/>
          </a:blip>
          <a:stretch>
            <a:fillRect/>
          </a:stretch>
        </a:blipFill>
        <a:effectLst/>
      </p:bgPr>
    </p:bg>
    <p:spTree>
      <p:nvGrpSpPr>
        <p:cNvPr id="1" name="Shape 46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722975" y="611150"/>
            <a:ext cx="7701243" cy="3507202"/>
            <a:chOff x="722975" y="611150"/>
            <a:chExt cx="7701243" cy="3507202"/>
          </a:xfrm>
        </p:grpSpPr>
        <p:sp>
          <p:nvSpPr>
            <p:cNvPr id="10" name="Google Shape;10;p2"/>
            <p:cNvSpPr/>
            <p:nvPr/>
          </p:nvSpPr>
          <p:spPr>
            <a:xfrm>
              <a:off x="802718" y="687852"/>
              <a:ext cx="7621500" cy="34305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23225" y="611150"/>
              <a:ext cx="7621500" cy="3430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22975" y="611150"/>
              <a:ext cx="7621500" cy="324300"/>
              <a:chOff x="722975" y="702425"/>
              <a:chExt cx="7621500" cy="324300"/>
            </a:xfrm>
          </p:grpSpPr>
          <p:sp>
            <p:nvSpPr>
              <p:cNvPr id="13" name="Google Shape;13;p2"/>
              <p:cNvSpPr/>
              <p:nvPr/>
            </p:nvSpPr>
            <p:spPr>
              <a:xfrm>
                <a:off x="722975" y="702425"/>
                <a:ext cx="76215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2"/>
          <p:cNvSpPr txBox="1">
            <a:spLocks noGrp="1"/>
          </p:cNvSpPr>
          <p:nvPr>
            <p:ph type="ctrTitle"/>
          </p:nvPr>
        </p:nvSpPr>
        <p:spPr>
          <a:xfrm>
            <a:off x="1676400" y="1081050"/>
            <a:ext cx="5791200" cy="193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8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p:nvPr/>
        </p:nvSpPr>
        <p:spPr>
          <a:xfrm>
            <a:off x="3221425" y="3142850"/>
            <a:ext cx="2701200" cy="11544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1"/>
          </p:nvPr>
        </p:nvSpPr>
        <p:spPr>
          <a:xfrm>
            <a:off x="3152125" y="3327376"/>
            <a:ext cx="2839800" cy="82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54451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blipFill>
          <a:blip r:embed="rId2">
            <a:alphaModFix/>
          </a:blip>
          <a:stretch>
            <a:fillRect/>
          </a:stretch>
        </a:blipFill>
        <a:effectLst/>
      </p:bgPr>
    </p:bg>
    <p:spTree>
      <p:nvGrpSpPr>
        <p:cNvPr id="1" name="Shape 338"/>
        <p:cNvGrpSpPr/>
        <p:nvPr/>
      </p:nvGrpSpPr>
      <p:grpSpPr>
        <a:xfrm>
          <a:off x="0" y="0"/>
          <a:ext cx="0" cy="0"/>
          <a:chOff x="0" y="0"/>
          <a:chExt cx="0" cy="0"/>
        </a:xfrm>
      </p:grpSpPr>
      <p:grpSp>
        <p:nvGrpSpPr>
          <p:cNvPr id="339" name="Google Shape;339;p28"/>
          <p:cNvGrpSpPr/>
          <p:nvPr/>
        </p:nvGrpSpPr>
        <p:grpSpPr>
          <a:xfrm>
            <a:off x="4693775" y="1912450"/>
            <a:ext cx="3726900" cy="2690400"/>
            <a:chOff x="4693775" y="1912450"/>
            <a:chExt cx="3726900" cy="2690400"/>
          </a:xfrm>
        </p:grpSpPr>
        <p:sp>
          <p:nvSpPr>
            <p:cNvPr id="340" name="Google Shape;340;p28"/>
            <p:cNvSpPr/>
            <p:nvPr/>
          </p:nvSpPr>
          <p:spPr>
            <a:xfrm>
              <a:off x="4769975" y="1988650"/>
              <a:ext cx="3650700" cy="26142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4693775" y="1912450"/>
              <a:ext cx="3650700" cy="261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28"/>
          <p:cNvGrpSpPr/>
          <p:nvPr/>
        </p:nvGrpSpPr>
        <p:grpSpPr>
          <a:xfrm>
            <a:off x="723225" y="1912450"/>
            <a:ext cx="3726900" cy="2690400"/>
            <a:chOff x="723225" y="1912450"/>
            <a:chExt cx="3726900" cy="2690400"/>
          </a:xfrm>
        </p:grpSpPr>
        <p:sp>
          <p:nvSpPr>
            <p:cNvPr id="343" name="Google Shape;343;p28"/>
            <p:cNvSpPr/>
            <p:nvPr/>
          </p:nvSpPr>
          <p:spPr>
            <a:xfrm>
              <a:off x="799425" y="1988650"/>
              <a:ext cx="3650700" cy="26142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723225" y="1912450"/>
              <a:ext cx="3650700" cy="261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28"/>
          <p:cNvGrpSpPr/>
          <p:nvPr/>
        </p:nvGrpSpPr>
        <p:grpSpPr>
          <a:xfrm>
            <a:off x="722975" y="376025"/>
            <a:ext cx="7701250" cy="1369401"/>
            <a:chOff x="722975" y="376025"/>
            <a:chExt cx="7701250" cy="1369401"/>
          </a:xfrm>
        </p:grpSpPr>
        <p:sp>
          <p:nvSpPr>
            <p:cNvPr id="346" name="Google Shape;346;p28"/>
            <p:cNvSpPr/>
            <p:nvPr/>
          </p:nvSpPr>
          <p:spPr>
            <a:xfrm>
              <a:off x="802725" y="452726"/>
              <a:ext cx="7621500" cy="12927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3225" y="376025"/>
              <a:ext cx="7621500" cy="1292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8"/>
            <p:cNvGrpSpPr/>
            <p:nvPr/>
          </p:nvGrpSpPr>
          <p:grpSpPr>
            <a:xfrm>
              <a:off x="722975" y="376025"/>
              <a:ext cx="7621500" cy="324300"/>
              <a:chOff x="722975" y="702425"/>
              <a:chExt cx="7621500" cy="324300"/>
            </a:xfrm>
          </p:grpSpPr>
          <p:sp>
            <p:nvSpPr>
              <p:cNvPr id="349" name="Google Shape;349;p28"/>
              <p:cNvSpPr/>
              <p:nvPr/>
            </p:nvSpPr>
            <p:spPr>
              <a:xfrm>
                <a:off x="722975" y="702425"/>
                <a:ext cx="76215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3" name="Google Shape;353;p28"/>
          <p:cNvSpPr txBox="1">
            <a:spLocks noGrp="1"/>
          </p:cNvSpPr>
          <p:nvPr>
            <p:ph type="title"/>
          </p:nvPr>
        </p:nvSpPr>
        <p:spPr>
          <a:xfrm>
            <a:off x="720000" y="821228"/>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4" name="Google Shape;354;p28"/>
          <p:cNvSpPr txBox="1">
            <a:spLocks noGrp="1"/>
          </p:cNvSpPr>
          <p:nvPr>
            <p:ph type="subTitle" idx="1"/>
          </p:nvPr>
        </p:nvSpPr>
        <p:spPr>
          <a:xfrm>
            <a:off x="1384300" y="2197824"/>
            <a:ext cx="2481000" cy="39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800"/>
              <a:buFont typeface="Roboto Mono"/>
              <a:buNone/>
              <a:defRPr sz="1600" b="1">
                <a:latin typeface="Roboto Mono"/>
                <a:ea typeface="Roboto Mono"/>
                <a:cs typeface="Roboto Mono"/>
                <a:sym typeface="Roboto Mono"/>
              </a:defRPr>
            </a:lvl1pPr>
            <a:lvl2pPr lvl="1" rtl="0">
              <a:lnSpc>
                <a:spcPct val="100000"/>
              </a:lnSpc>
              <a:spcBef>
                <a:spcPts val="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2pPr>
            <a:lvl3pPr lvl="2"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3pPr>
            <a:lvl4pPr lvl="3"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4pPr>
            <a:lvl5pPr lvl="4"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5pPr>
            <a:lvl6pPr lvl="5"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6pPr>
            <a:lvl7pPr lvl="6"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7pPr>
            <a:lvl8pPr lvl="7"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8pPr>
            <a:lvl9pPr lvl="8" rtl="0">
              <a:lnSpc>
                <a:spcPct val="100000"/>
              </a:lnSpc>
              <a:spcBef>
                <a:spcPts val="1600"/>
              </a:spcBef>
              <a:spcAft>
                <a:spcPts val="1600"/>
              </a:spcAft>
              <a:buClr>
                <a:schemeClr val="accent2"/>
              </a:buClr>
              <a:buSzPts val="1800"/>
              <a:buFont typeface="Roboto Mono"/>
              <a:buNone/>
              <a:defRPr sz="1800" b="1">
                <a:solidFill>
                  <a:schemeClr val="accent2"/>
                </a:solidFill>
                <a:latin typeface="Roboto Mono"/>
                <a:ea typeface="Roboto Mono"/>
                <a:cs typeface="Roboto Mono"/>
                <a:sym typeface="Roboto Mono"/>
              </a:defRPr>
            </a:lvl9pPr>
          </a:lstStyle>
          <a:p>
            <a:endParaRPr/>
          </a:p>
        </p:txBody>
      </p:sp>
      <p:sp>
        <p:nvSpPr>
          <p:cNvPr id="355" name="Google Shape;355;p28"/>
          <p:cNvSpPr txBox="1">
            <a:spLocks noGrp="1"/>
          </p:cNvSpPr>
          <p:nvPr>
            <p:ph type="subTitle" idx="2"/>
          </p:nvPr>
        </p:nvSpPr>
        <p:spPr>
          <a:xfrm>
            <a:off x="1384250" y="2643696"/>
            <a:ext cx="2481000" cy="15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56" name="Google Shape;356;p28"/>
          <p:cNvSpPr txBox="1">
            <a:spLocks noGrp="1"/>
          </p:cNvSpPr>
          <p:nvPr>
            <p:ph type="subTitle" idx="3"/>
          </p:nvPr>
        </p:nvSpPr>
        <p:spPr>
          <a:xfrm>
            <a:off x="5278626" y="2197824"/>
            <a:ext cx="2481000" cy="39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800"/>
              <a:buFont typeface="Roboto Mono"/>
              <a:buNone/>
              <a:defRPr sz="1600" b="1">
                <a:latin typeface="Roboto Mono"/>
                <a:ea typeface="Roboto Mono"/>
                <a:cs typeface="Roboto Mono"/>
                <a:sym typeface="Roboto Mono"/>
              </a:defRPr>
            </a:lvl1pPr>
            <a:lvl2pPr lvl="1" rtl="0">
              <a:lnSpc>
                <a:spcPct val="100000"/>
              </a:lnSpc>
              <a:spcBef>
                <a:spcPts val="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2pPr>
            <a:lvl3pPr lvl="2"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3pPr>
            <a:lvl4pPr lvl="3"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4pPr>
            <a:lvl5pPr lvl="4"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5pPr>
            <a:lvl6pPr lvl="5"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6pPr>
            <a:lvl7pPr lvl="6"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7pPr>
            <a:lvl8pPr lvl="7" rtl="0">
              <a:lnSpc>
                <a:spcPct val="100000"/>
              </a:lnSpc>
              <a:spcBef>
                <a:spcPts val="1600"/>
              </a:spcBef>
              <a:spcAft>
                <a:spcPts val="0"/>
              </a:spcAft>
              <a:buClr>
                <a:schemeClr val="accent2"/>
              </a:buClr>
              <a:buSzPts val="1800"/>
              <a:buFont typeface="Roboto Mono"/>
              <a:buNone/>
              <a:defRPr sz="1800" b="1">
                <a:solidFill>
                  <a:schemeClr val="accent2"/>
                </a:solidFill>
                <a:latin typeface="Roboto Mono"/>
                <a:ea typeface="Roboto Mono"/>
                <a:cs typeface="Roboto Mono"/>
                <a:sym typeface="Roboto Mono"/>
              </a:defRPr>
            </a:lvl8pPr>
            <a:lvl9pPr lvl="8" rtl="0">
              <a:lnSpc>
                <a:spcPct val="100000"/>
              </a:lnSpc>
              <a:spcBef>
                <a:spcPts val="1600"/>
              </a:spcBef>
              <a:spcAft>
                <a:spcPts val="1600"/>
              </a:spcAft>
              <a:buClr>
                <a:schemeClr val="accent2"/>
              </a:buClr>
              <a:buSzPts val="1800"/>
              <a:buFont typeface="Roboto Mono"/>
              <a:buNone/>
              <a:defRPr sz="1800" b="1">
                <a:solidFill>
                  <a:schemeClr val="accent2"/>
                </a:solidFill>
                <a:latin typeface="Roboto Mono"/>
                <a:ea typeface="Roboto Mono"/>
                <a:cs typeface="Roboto Mono"/>
                <a:sym typeface="Roboto Mono"/>
              </a:defRPr>
            </a:lvl9pPr>
          </a:lstStyle>
          <a:p>
            <a:endParaRPr/>
          </a:p>
        </p:txBody>
      </p:sp>
      <p:sp>
        <p:nvSpPr>
          <p:cNvPr id="357" name="Google Shape;357;p28"/>
          <p:cNvSpPr txBox="1">
            <a:spLocks noGrp="1"/>
          </p:cNvSpPr>
          <p:nvPr>
            <p:ph type="subTitle" idx="4"/>
          </p:nvPr>
        </p:nvSpPr>
        <p:spPr>
          <a:xfrm>
            <a:off x="5278625" y="2643700"/>
            <a:ext cx="2481000" cy="15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427959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2">
  <p:cSld name="Section title and description 2">
    <p:bg>
      <p:bgPr>
        <a:blipFill>
          <a:blip r:embed="rId2">
            <a:alphaModFix/>
          </a:blip>
          <a:stretch>
            <a:fillRect/>
          </a:stretch>
        </a:blipFill>
        <a:effectLst/>
      </p:bgPr>
    </p:bg>
    <p:spTree>
      <p:nvGrpSpPr>
        <p:cNvPr id="1" name="Shape 238"/>
        <p:cNvGrpSpPr/>
        <p:nvPr/>
      </p:nvGrpSpPr>
      <p:grpSpPr>
        <a:xfrm>
          <a:off x="0" y="0"/>
          <a:ext cx="0" cy="0"/>
          <a:chOff x="0" y="0"/>
          <a:chExt cx="0" cy="0"/>
        </a:xfrm>
      </p:grpSpPr>
      <p:grpSp>
        <p:nvGrpSpPr>
          <p:cNvPr id="239" name="Google Shape;239;p19"/>
          <p:cNvGrpSpPr/>
          <p:nvPr/>
        </p:nvGrpSpPr>
        <p:grpSpPr>
          <a:xfrm>
            <a:off x="722975" y="376025"/>
            <a:ext cx="7697950" cy="4227625"/>
            <a:chOff x="722975" y="376025"/>
            <a:chExt cx="7697950" cy="4227625"/>
          </a:xfrm>
        </p:grpSpPr>
        <p:sp>
          <p:nvSpPr>
            <p:cNvPr id="240" name="Google Shape;240;p19"/>
            <p:cNvSpPr/>
            <p:nvPr/>
          </p:nvSpPr>
          <p:spPr>
            <a:xfrm>
              <a:off x="799425" y="452850"/>
              <a:ext cx="7621500" cy="4150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723225" y="376025"/>
              <a:ext cx="7621500" cy="415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722975" y="377850"/>
              <a:ext cx="7621500" cy="324300"/>
              <a:chOff x="722975" y="702425"/>
              <a:chExt cx="7621500" cy="324300"/>
            </a:xfrm>
          </p:grpSpPr>
          <p:sp>
            <p:nvSpPr>
              <p:cNvPr id="243" name="Google Shape;243;p19"/>
              <p:cNvSpPr/>
              <p:nvPr/>
            </p:nvSpPr>
            <p:spPr>
              <a:xfrm>
                <a:off x="722975" y="702425"/>
                <a:ext cx="76215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7" name="Google Shape;247;p19"/>
          <p:cNvSpPr/>
          <p:nvPr/>
        </p:nvSpPr>
        <p:spPr>
          <a:xfrm>
            <a:off x="5315150" y="1378604"/>
            <a:ext cx="3439800" cy="23733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txBox="1">
            <a:spLocks noGrp="1"/>
          </p:cNvSpPr>
          <p:nvPr>
            <p:ph type="title"/>
          </p:nvPr>
        </p:nvSpPr>
        <p:spPr>
          <a:xfrm>
            <a:off x="1455550" y="1253725"/>
            <a:ext cx="3271200" cy="1245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249" name="Google Shape;249;p19"/>
          <p:cNvSpPr txBox="1">
            <a:spLocks noGrp="1"/>
          </p:cNvSpPr>
          <p:nvPr>
            <p:ph type="subTitle" idx="1"/>
          </p:nvPr>
        </p:nvSpPr>
        <p:spPr>
          <a:xfrm>
            <a:off x="1455550" y="2597100"/>
            <a:ext cx="3271200" cy="12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428771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75553"/>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1pPr>
            <a:lvl2pPr lvl="1">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2pPr>
            <a:lvl3pPr lvl="2">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3pPr>
            <a:lvl4pPr lvl="3">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4pPr>
            <a:lvl5pPr lvl="4">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5pPr>
            <a:lvl6pPr lvl="5">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6pPr>
            <a:lvl7pPr lvl="6">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7pPr>
            <a:lvl8pPr lvl="7">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8pPr>
            <a:lvl9pPr lvl="8">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2" r:id="rId2"/>
    <p:sldLayoutId id="2147483663" r:id="rId3"/>
    <p:sldLayoutId id="2147483681" r:id="rId4"/>
    <p:sldLayoutId id="2147483682" r:id="rId5"/>
    <p:sldLayoutId id="2147483683" r:id="rId6"/>
    <p:sldLayoutId id="2147483686" r:id="rId7"/>
    <p:sldLayoutId id="2147483687" r:id="rId8"/>
    <p:sldLayoutId id="2147483688" r:id="rId9"/>
    <p:sldLayoutId id="214748368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0"/>
          <p:cNvSpPr/>
          <p:nvPr/>
        </p:nvSpPr>
        <p:spPr>
          <a:xfrm>
            <a:off x="3221425" y="3142850"/>
            <a:ext cx="2701200" cy="11544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txBox="1">
            <a:spLocks noGrp="1"/>
          </p:cNvSpPr>
          <p:nvPr>
            <p:ph type="ctrTitle"/>
          </p:nvPr>
        </p:nvSpPr>
        <p:spPr>
          <a:xfrm>
            <a:off x="1676400" y="1081050"/>
            <a:ext cx="5791200" cy="19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lumMod val="75000"/>
                    <a:lumOff val="25000"/>
                  </a:schemeClr>
                </a:solidFill>
              </a:rPr>
              <a:t>Predictive Sentiment</a:t>
            </a:r>
            <a:endParaRPr b="1" dirty="0">
              <a:solidFill>
                <a:schemeClr val="tx1">
                  <a:lumMod val="75000"/>
                  <a:lumOff val="25000"/>
                </a:schemeClr>
              </a:solidFill>
            </a:endParaRPr>
          </a:p>
        </p:txBody>
      </p:sp>
      <p:sp>
        <p:nvSpPr>
          <p:cNvPr id="474" name="Google Shape;474;p40"/>
          <p:cNvSpPr txBox="1">
            <a:spLocks noGrp="1"/>
          </p:cNvSpPr>
          <p:nvPr>
            <p:ph type="subTitle" idx="1"/>
          </p:nvPr>
        </p:nvSpPr>
        <p:spPr>
          <a:xfrm>
            <a:off x="3152125" y="3224297"/>
            <a:ext cx="2839800" cy="9997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Zamena Jaffer</a:t>
            </a:r>
          </a:p>
          <a:p>
            <a:pPr marL="0" lvl="0" indent="0" algn="ctr" rtl="0">
              <a:spcBef>
                <a:spcPts val="0"/>
              </a:spcBef>
              <a:spcAft>
                <a:spcPts val="0"/>
              </a:spcAft>
              <a:buNone/>
            </a:pPr>
            <a:r>
              <a:rPr lang="en" dirty="0"/>
              <a:t>x</a:t>
            </a:r>
          </a:p>
          <a:p>
            <a:pPr marL="0" lvl="0" indent="0" algn="ctr" rtl="0">
              <a:spcBef>
                <a:spcPts val="0"/>
              </a:spcBef>
              <a:spcAft>
                <a:spcPts val="0"/>
              </a:spcAft>
              <a:buNone/>
            </a:pPr>
            <a:r>
              <a:rPr lang="en" dirty="0"/>
              <a:t>General Assembly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Google Shape;581;p48"/>
          <p:cNvSpPr txBox="1">
            <a:spLocks noGrp="1"/>
          </p:cNvSpPr>
          <p:nvPr>
            <p:ph type="title"/>
          </p:nvPr>
        </p:nvSpPr>
        <p:spPr>
          <a:xfrm>
            <a:off x="997525" y="842257"/>
            <a:ext cx="21723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dirty="0">
                <a:solidFill>
                  <a:schemeClr val="tx1">
                    <a:lumMod val="75000"/>
                    <a:lumOff val="25000"/>
                  </a:schemeClr>
                </a:solidFill>
              </a:rPr>
              <a:t>Problem Statement</a:t>
            </a:r>
            <a:endParaRPr dirty="0">
              <a:solidFill>
                <a:schemeClr val="tx1">
                  <a:lumMod val="75000"/>
                  <a:lumOff val="25000"/>
                </a:schemeClr>
              </a:solidFill>
            </a:endParaRPr>
          </a:p>
        </p:txBody>
      </p:sp>
      <p:sp>
        <p:nvSpPr>
          <p:cNvPr id="582" name="Google Shape;582;p48"/>
          <p:cNvSpPr txBox="1"/>
          <p:nvPr/>
        </p:nvSpPr>
        <p:spPr>
          <a:xfrm>
            <a:off x="1491450" y="1951000"/>
            <a:ext cx="1596300" cy="2559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 sz="1000" b="1" dirty="0">
                <a:solidFill>
                  <a:srgbClr val="595959"/>
                </a:solidFill>
                <a:latin typeface="Roboto Mono"/>
                <a:ea typeface="Roboto Mono"/>
                <a:cs typeface="Roboto Mono"/>
                <a:sym typeface="Roboto Mono"/>
              </a:rPr>
              <a:t>Current State</a:t>
            </a:r>
            <a:endParaRPr sz="1000" b="1" dirty="0">
              <a:solidFill>
                <a:srgbClr val="595959"/>
              </a:solidFill>
              <a:latin typeface="Roboto Mono"/>
              <a:ea typeface="Roboto Mono"/>
              <a:cs typeface="Roboto Mono"/>
              <a:sym typeface="Roboto Mono"/>
            </a:endParaRPr>
          </a:p>
        </p:txBody>
      </p:sp>
      <p:sp>
        <p:nvSpPr>
          <p:cNvPr id="585" name="Google Shape;585;p48"/>
          <p:cNvSpPr txBox="1"/>
          <p:nvPr/>
        </p:nvSpPr>
        <p:spPr>
          <a:xfrm>
            <a:off x="3559862" y="698169"/>
            <a:ext cx="4477714" cy="8349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595959"/>
                </a:solidFill>
                <a:latin typeface="Raleway"/>
                <a:ea typeface="Raleway"/>
                <a:cs typeface="Raleway"/>
                <a:sym typeface="Raleway"/>
              </a:rPr>
              <a:t>Does the sentiment expressed in article titles published over the last 5 years have an impact on the volume of shares</a:t>
            </a:r>
            <a:r>
              <a:rPr lang="en-GB" dirty="0">
                <a:solidFill>
                  <a:srgbClr val="595959"/>
                </a:solidFill>
                <a:latin typeface="Raleway"/>
                <a:ea typeface="Raleway"/>
                <a:cs typeface="Raleway"/>
                <a:sym typeface="Raleway"/>
              </a:rPr>
              <a:t> an article receives?</a:t>
            </a:r>
            <a:endParaRPr dirty="0">
              <a:solidFill>
                <a:srgbClr val="595959"/>
              </a:solidFill>
              <a:latin typeface="Raleway"/>
              <a:ea typeface="Raleway"/>
              <a:cs typeface="Raleway"/>
              <a:sym typeface="Raleway"/>
            </a:endParaRPr>
          </a:p>
        </p:txBody>
      </p:sp>
      <p:sp>
        <p:nvSpPr>
          <p:cNvPr id="591" name="Google Shape;591;p48"/>
          <p:cNvSpPr txBox="1"/>
          <p:nvPr/>
        </p:nvSpPr>
        <p:spPr>
          <a:xfrm>
            <a:off x="4119625" y="1951000"/>
            <a:ext cx="1596300" cy="2559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GB" sz="1000" b="1" dirty="0">
                <a:solidFill>
                  <a:srgbClr val="595959"/>
                </a:solidFill>
                <a:latin typeface="Roboto Mono"/>
                <a:ea typeface="Roboto Mono"/>
                <a:cs typeface="Roboto Mono"/>
                <a:sym typeface="Roboto Mono"/>
              </a:rPr>
              <a:t>T</a:t>
            </a:r>
            <a:r>
              <a:rPr lang="en" sz="1000" b="1" dirty="0">
                <a:solidFill>
                  <a:srgbClr val="595959"/>
                </a:solidFill>
                <a:latin typeface="Roboto Mono"/>
                <a:ea typeface="Roboto Mono"/>
                <a:cs typeface="Roboto Mono"/>
                <a:sym typeface="Roboto Mono"/>
              </a:rPr>
              <a:t>he Gap</a:t>
            </a:r>
            <a:endParaRPr sz="1000" b="1" dirty="0">
              <a:solidFill>
                <a:srgbClr val="595959"/>
              </a:solidFill>
              <a:latin typeface="Roboto Mono"/>
              <a:ea typeface="Roboto Mono"/>
              <a:cs typeface="Roboto Mono"/>
              <a:sym typeface="Roboto Mono"/>
            </a:endParaRPr>
          </a:p>
        </p:txBody>
      </p:sp>
      <p:sp>
        <p:nvSpPr>
          <p:cNvPr id="592" name="Google Shape;592;p48"/>
          <p:cNvSpPr txBox="1"/>
          <p:nvPr/>
        </p:nvSpPr>
        <p:spPr>
          <a:xfrm>
            <a:off x="6747800" y="1951000"/>
            <a:ext cx="1596300" cy="2559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 sz="1000" b="1" dirty="0">
                <a:solidFill>
                  <a:srgbClr val="595959"/>
                </a:solidFill>
                <a:latin typeface="Roboto Mono"/>
                <a:ea typeface="Roboto Mono"/>
                <a:cs typeface="Roboto Mono"/>
                <a:sym typeface="Roboto Mono"/>
              </a:rPr>
              <a:t>Future State</a:t>
            </a:r>
            <a:endParaRPr sz="1000" b="1" dirty="0">
              <a:solidFill>
                <a:srgbClr val="595959"/>
              </a:solidFill>
              <a:latin typeface="Roboto Mono"/>
              <a:ea typeface="Roboto Mono"/>
              <a:cs typeface="Roboto Mono"/>
              <a:sym typeface="Roboto Mono"/>
            </a:endParaRPr>
          </a:p>
        </p:txBody>
      </p:sp>
      <p:sp>
        <p:nvSpPr>
          <p:cNvPr id="18" name="Google Shape;569;p47">
            <a:extLst>
              <a:ext uri="{FF2B5EF4-FFF2-40B4-BE49-F238E27FC236}">
                <a16:creationId xmlns:a16="http://schemas.microsoft.com/office/drawing/2014/main" id="{53E1E497-267C-3C44-8DF7-C73442242DBE}"/>
              </a:ext>
            </a:extLst>
          </p:cNvPr>
          <p:cNvSpPr txBox="1"/>
          <p:nvPr/>
        </p:nvSpPr>
        <p:spPr>
          <a:xfrm>
            <a:off x="825762" y="2284830"/>
            <a:ext cx="2172299" cy="21632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rgbClr val="595959"/>
                </a:solidFill>
                <a:latin typeface="Raleway"/>
                <a:ea typeface="Raleway"/>
                <a:cs typeface="Raleway"/>
                <a:sym typeface="Raleway"/>
              </a:rPr>
              <a:t>A client has run a content hub for the last 3 years, publishing articles about t</a:t>
            </a:r>
            <a:r>
              <a:rPr lang="en-GB" sz="1000" dirty="0">
                <a:solidFill>
                  <a:srgbClr val="595959"/>
                </a:solidFill>
                <a:latin typeface="Raleway"/>
                <a:ea typeface="Raleway"/>
                <a:cs typeface="Raleway"/>
                <a:sym typeface="Raleway"/>
              </a:rPr>
              <a:t>he</a:t>
            </a:r>
            <a:r>
              <a:rPr lang="en" sz="1000" dirty="0">
                <a:solidFill>
                  <a:srgbClr val="595959"/>
                </a:solidFill>
                <a:latin typeface="Raleway"/>
                <a:ea typeface="Raleway"/>
                <a:cs typeface="Raleway"/>
                <a:sym typeface="Raleway"/>
              </a:rPr>
              <a:t> energy industry on a regular basis.</a:t>
            </a:r>
          </a:p>
          <a:p>
            <a:pPr marL="0" lvl="0" indent="0" algn="l" rtl="0">
              <a:spcBef>
                <a:spcPts val="0"/>
              </a:spcBef>
              <a:spcAft>
                <a:spcPts val="0"/>
              </a:spcAft>
              <a:buNone/>
            </a:pPr>
            <a:r>
              <a:rPr lang="en" sz="1000" dirty="0">
                <a:solidFill>
                  <a:srgbClr val="595959"/>
                </a:solidFill>
                <a:latin typeface="Raleway"/>
                <a:ea typeface="Raleway"/>
                <a:cs typeface="Raleway"/>
                <a:sym typeface="Raleway"/>
              </a:rPr>
              <a:t>They have set benchmarks for their KPI’s and have noticed that the ‘volume of shares’ KPI has been below benchmark for a few months in a row.</a:t>
            </a:r>
            <a:endParaRPr sz="1000" dirty="0">
              <a:solidFill>
                <a:srgbClr val="595959"/>
              </a:solidFill>
              <a:latin typeface="Raleway"/>
              <a:ea typeface="Raleway"/>
              <a:cs typeface="Raleway"/>
              <a:sym typeface="Raleway"/>
            </a:endParaRPr>
          </a:p>
        </p:txBody>
      </p:sp>
      <p:sp>
        <p:nvSpPr>
          <p:cNvPr id="20" name="Google Shape;569;p47">
            <a:extLst>
              <a:ext uri="{FF2B5EF4-FFF2-40B4-BE49-F238E27FC236}">
                <a16:creationId xmlns:a16="http://schemas.microsoft.com/office/drawing/2014/main" id="{883B21C5-D7B7-814A-9C3A-6835CFDA65C1}"/>
              </a:ext>
            </a:extLst>
          </p:cNvPr>
          <p:cNvSpPr txBox="1"/>
          <p:nvPr/>
        </p:nvSpPr>
        <p:spPr>
          <a:xfrm>
            <a:off x="3440130" y="2284830"/>
            <a:ext cx="2172299" cy="21632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rgbClr val="595959"/>
                </a:solidFill>
                <a:latin typeface="Raleway"/>
                <a:ea typeface="Raleway"/>
                <a:cs typeface="Raleway"/>
                <a:sym typeface="Raleway"/>
              </a:rPr>
              <a:t>The client would like produce content that drives shares to meet benchmark. </a:t>
            </a:r>
          </a:p>
          <a:p>
            <a:pPr marL="0" lvl="0" indent="0" algn="l" rtl="0">
              <a:spcBef>
                <a:spcPts val="0"/>
              </a:spcBef>
              <a:spcAft>
                <a:spcPts val="0"/>
              </a:spcAft>
              <a:buNone/>
            </a:pPr>
            <a:r>
              <a:rPr lang="en" sz="1000" dirty="0">
                <a:solidFill>
                  <a:srgbClr val="595959"/>
                </a:solidFill>
                <a:latin typeface="Raleway"/>
                <a:ea typeface="Raleway"/>
                <a:cs typeface="Raleway"/>
                <a:sym typeface="Raleway"/>
              </a:rPr>
              <a:t>I have noticed from an analyst stand point, article titles that express a more positive sentiment rec</a:t>
            </a:r>
            <a:r>
              <a:rPr lang="en-GB" sz="1000" dirty="0" err="1">
                <a:solidFill>
                  <a:srgbClr val="595959"/>
                </a:solidFill>
                <a:latin typeface="Raleway"/>
                <a:ea typeface="Raleway"/>
                <a:cs typeface="Raleway"/>
                <a:sym typeface="Raleway"/>
              </a:rPr>
              <a:t>ei</a:t>
            </a:r>
            <a:r>
              <a:rPr lang="en" sz="1000" dirty="0" err="1">
                <a:solidFill>
                  <a:srgbClr val="595959"/>
                </a:solidFill>
                <a:latin typeface="Raleway"/>
                <a:ea typeface="Raleway"/>
                <a:cs typeface="Raleway"/>
                <a:sym typeface="Raleway"/>
              </a:rPr>
              <a:t>ve</a:t>
            </a:r>
            <a:r>
              <a:rPr lang="en" sz="1000" dirty="0">
                <a:solidFill>
                  <a:srgbClr val="595959"/>
                </a:solidFill>
                <a:latin typeface="Raleway"/>
                <a:ea typeface="Raleway"/>
                <a:cs typeface="Raleway"/>
                <a:sym typeface="Raleway"/>
              </a:rPr>
              <a:t> a higher volume of shares.</a:t>
            </a:r>
          </a:p>
          <a:p>
            <a:pPr marL="0" lvl="0" indent="0" algn="l" rtl="0">
              <a:spcBef>
                <a:spcPts val="0"/>
              </a:spcBef>
              <a:spcAft>
                <a:spcPts val="0"/>
              </a:spcAft>
              <a:buNone/>
            </a:pPr>
            <a:r>
              <a:rPr lang="en" sz="1000" dirty="0">
                <a:solidFill>
                  <a:srgbClr val="595959"/>
                </a:solidFill>
                <a:latin typeface="Raleway"/>
                <a:ea typeface="Raleway"/>
                <a:cs typeface="Raleway"/>
                <a:sym typeface="Raleway"/>
              </a:rPr>
              <a:t>By </a:t>
            </a:r>
            <a:r>
              <a:rPr lang="en" sz="1000" dirty="0" err="1">
                <a:solidFill>
                  <a:srgbClr val="595959"/>
                </a:solidFill>
                <a:latin typeface="Raleway"/>
                <a:ea typeface="Raleway"/>
                <a:cs typeface="Raleway"/>
                <a:sym typeface="Raleway"/>
              </a:rPr>
              <a:t>analysing</a:t>
            </a:r>
            <a:r>
              <a:rPr lang="en" sz="1000" dirty="0">
                <a:solidFill>
                  <a:srgbClr val="595959"/>
                </a:solidFill>
                <a:latin typeface="Raleway"/>
                <a:ea typeface="Raleway"/>
                <a:cs typeface="Raleway"/>
                <a:sym typeface="Raleway"/>
              </a:rPr>
              <a:t> the last 3 years worth of articles along with shares and sentiment I will look for a correlation between positive sentiment and article shares.</a:t>
            </a:r>
            <a:endParaRPr sz="1000" dirty="0">
              <a:solidFill>
                <a:srgbClr val="595959"/>
              </a:solidFill>
              <a:latin typeface="Raleway"/>
              <a:ea typeface="Raleway"/>
              <a:cs typeface="Raleway"/>
              <a:sym typeface="Raleway"/>
            </a:endParaRPr>
          </a:p>
        </p:txBody>
      </p:sp>
      <p:sp>
        <p:nvSpPr>
          <p:cNvPr id="21" name="Google Shape;569;p47">
            <a:extLst>
              <a:ext uri="{FF2B5EF4-FFF2-40B4-BE49-F238E27FC236}">
                <a16:creationId xmlns:a16="http://schemas.microsoft.com/office/drawing/2014/main" id="{6B4519E8-FBF3-9547-ADA2-D7464783ADCF}"/>
              </a:ext>
            </a:extLst>
          </p:cNvPr>
          <p:cNvSpPr txBox="1"/>
          <p:nvPr/>
        </p:nvSpPr>
        <p:spPr>
          <a:xfrm>
            <a:off x="6081930" y="2284830"/>
            <a:ext cx="2172299" cy="21632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rgbClr val="595959"/>
                </a:solidFill>
                <a:latin typeface="Raleway"/>
                <a:ea typeface="Raleway"/>
                <a:cs typeface="Raleway"/>
                <a:sym typeface="Raleway"/>
              </a:rPr>
              <a:t>The analysis will allow for the build of a predictive model that will </a:t>
            </a:r>
            <a:r>
              <a:rPr lang="en" sz="1000" dirty="0" err="1">
                <a:solidFill>
                  <a:srgbClr val="595959"/>
                </a:solidFill>
                <a:latin typeface="Raleway"/>
                <a:ea typeface="Raleway"/>
                <a:cs typeface="Raleway"/>
                <a:sym typeface="Raleway"/>
              </a:rPr>
              <a:t>analyse</a:t>
            </a:r>
            <a:r>
              <a:rPr lang="en" sz="1000" dirty="0">
                <a:solidFill>
                  <a:srgbClr val="595959"/>
                </a:solidFill>
                <a:latin typeface="Raleway"/>
                <a:ea typeface="Raleway"/>
                <a:cs typeface="Raleway"/>
                <a:sym typeface="Raleway"/>
              </a:rPr>
              <a:t> a range of article titles with differing emotional intent before being published, to predict the volume of shares they may </a:t>
            </a:r>
            <a:r>
              <a:rPr lang="en-GB" sz="1000" dirty="0">
                <a:solidFill>
                  <a:srgbClr val="595959"/>
                </a:solidFill>
                <a:latin typeface="Raleway"/>
                <a:ea typeface="Raleway"/>
                <a:cs typeface="Raleway"/>
                <a:sym typeface="Raleway"/>
              </a:rPr>
              <a:t>receive, optimizing</a:t>
            </a:r>
            <a:r>
              <a:rPr lang="en" sz="1000" dirty="0">
                <a:solidFill>
                  <a:srgbClr val="595959"/>
                </a:solidFill>
                <a:latin typeface="Raleway"/>
                <a:ea typeface="Raleway"/>
                <a:cs typeface="Raleway"/>
                <a:sym typeface="Raleway"/>
              </a:rPr>
              <a:t> audience engagement and aiding the decision making at the content development level.</a:t>
            </a:r>
            <a:endParaRPr sz="1000" dirty="0">
              <a:solidFill>
                <a:srgbClr val="595959"/>
              </a:solidFill>
              <a:latin typeface="Raleway"/>
              <a:ea typeface="Raleway"/>
              <a:cs typeface="Raleway"/>
              <a:sym typeface="Raleway"/>
            </a:endParaRPr>
          </a:p>
        </p:txBody>
      </p:sp>
    </p:spTree>
    <p:extLst>
      <p:ext uri="{BB962C8B-B14F-4D97-AF65-F5344CB8AC3E}">
        <p14:creationId xmlns:p14="http://schemas.microsoft.com/office/powerpoint/2010/main" val="146492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7"/>
          <p:cNvSpPr txBox="1">
            <a:spLocks noGrp="1"/>
          </p:cNvSpPr>
          <p:nvPr>
            <p:ph type="title"/>
          </p:nvPr>
        </p:nvSpPr>
        <p:spPr>
          <a:xfrm>
            <a:off x="846764" y="648975"/>
            <a:ext cx="2158404"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tx1">
                    <a:lumMod val="75000"/>
                    <a:lumOff val="25000"/>
                  </a:schemeClr>
                </a:solidFill>
              </a:rPr>
              <a:t>The Data Set</a:t>
            </a:r>
            <a:endParaRPr dirty="0">
              <a:solidFill>
                <a:schemeClr val="tx1">
                  <a:lumMod val="75000"/>
                  <a:lumOff val="25000"/>
                </a:schemeClr>
              </a:solidFill>
            </a:endParaRPr>
          </a:p>
        </p:txBody>
      </p:sp>
      <p:sp>
        <p:nvSpPr>
          <p:cNvPr id="566" name="Google Shape;566;p47"/>
          <p:cNvSpPr txBox="1"/>
          <p:nvPr/>
        </p:nvSpPr>
        <p:spPr>
          <a:xfrm>
            <a:off x="3875676" y="604675"/>
            <a:ext cx="943200" cy="255900"/>
          </a:xfrm>
          <a:prstGeom prst="rect">
            <a:avLst/>
          </a:prstGeom>
          <a:noFill/>
          <a:ln>
            <a:noFill/>
          </a:ln>
        </p:spPr>
        <p:txBody>
          <a:bodyPr spcFirstLastPara="1" wrap="square" lIns="0" tIns="91425" rIns="118850" bIns="91425" anchor="ctr" anchorCtr="0">
            <a:noAutofit/>
          </a:bodyPr>
          <a:lstStyle/>
          <a:p>
            <a:pPr marL="0" lvl="0" indent="0" algn="r" rtl="0">
              <a:spcBef>
                <a:spcPts val="0"/>
              </a:spcBef>
              <a:spcAft>
                <a:spcPts val="0"/>
              </a:spcAft>
              <a:buNone/>
            </a:pPr>
            <a:r>
              <a:rPr lang="en" sz="1000" b="1" dirty="0">
                <a:solidFill>
                  <a:srgbClr val="595959"/>
                </a:solidFill>
                <a:latin typeface="Roboto Mono"/>
                <a:ea typeface="Roboto Mono"/>
                <a:cs typeface="Roboto Mono"/>
                <a:sym typeface="Roboto Mono"/>
              </a:rPr>
              <a:t>Hypothesis</a:t>
            </a:r>
            <a:endParaRPr sz="1000" b="1" dirty="0">
              <a:solidFill>
                <a:srgbClr val="595959"/>
              </a:solidFill>
              <a:latin typeface="Roboto Mono"/>
              <a:ea typeface="Roboto Mono"/>
              <a:cs typeface="Roboto Mono"/>
              <a:sym typeface="Roboto Mono"/>
            </a:endParaRPr>
          </a:p>
        </p:txBody>
      </p:sp>
      <p:sp>
        <p:nvSpPr>
          <p:cNvPr id="567" name="Google Shape;567;p47"/>
          <p:cNvSpPr txBox="1"/>
          <p:nvPr/>
        </p:nvSpPr>
        <p:spPr>
          <a:xfrm>
            <a:off x="5635275" y="604675"/>
            <a:ext cx="943200" cy="255900"/>
          </a:xfrm>
          <a:prstGeom prst="rect">
            <a:avLst/>
          </a:prstGeom>
          <a:noFill/>
          <a:ln>
            <a:noFill/>
          </a:ln>
        </p:spPr>
        <p:txBody>
          <a:bodyPr spcFirstLastPara="1" wrap="square" lIns="0" tIns="91425" rIns="118850" bIns="91425" anchor="ctr" anchorCtr="0">
            <a:noAutofit/>
          </a:bodyPr>
          <a:lstStyle/>
          <a:p>
            <a:pPr marL="0" lvl="0" indent="0" algn="r" rtl="0">
              <a:spcBef>
                <a:spcPts val="0"/>
              </a:spcBef>
              <a:spcAft>
                <a:spcPts val="0"/>
              </a:spcAft>
              <a:buNone/>
            </a:pPr>
            <a:r>
              <a:rPr lang="en" sz="1000" b="1" dirty="0">
                <a:solidFill>
                  <a:srgbClr val="595959"/>
                </a:solidFill>
                <a:latin typeface="Roboto Mono"/>
                <a:ea typeface="Roboto Mono"/>
                <a:cs typeface="Roboto Mono"/>
                <a:sym typeface="Roboto Mono"/>
              </a:rPr>
              <a:t>Goals</a:t>
            </a:r>
            <a:endParaRPr sz="1000" b="1" dirty="0">
              <a:solidFill>
                <a:srgbClr val="595959"/>
              </a:solidFill>
              <a:latin typeface="Roboto Mono"/>
              <a:ea typeface="Roboto Mono"/>
              <a:cs typeface="Roboto Mono"/>
              <a:sym typeface="Roboto Mono"/>
            </a:endParaRPr>
          </a:p>
        </p:txBody>
      </p:sp>
      <p:sp>
        <p:nvSpPr>
          <p:cNvPr id="568" name="Google Shape;568;p47"/>
          <p:cNvSpPr txBox="1"/>
          <p:nvPr/>
        </p:nvSpPr>
        <p:spPr>
          <a:xfrm>
            <a:off x="7394874" y="604675"/>
            <a:ext cx="957225" cy="255900"/>
          </a:xfrm>
          <a:prstGeom prst="rect">
            <a:avLst/>
          </a:prstGeom>
          <a:noFill/>
          <a:ln>
            <a:noFill/>
          </a:ln>
        </p:spPr>
        <p:txBody>
          <a:bodyPr spcFirstLastPara="1" wrap="square" lIns="0" tIns="91425" rIns="118850" bIns="91425" anchor="ctr" anchorCtr="0">
            <a:noAutofit/>
          </a:bodyPr>
          <a:lstStyle/>
          <a:p>
            <a:pPr marL="0" lvl="0" indent="0" algn="r" rtl="0">
              <a:spcBef>
                <a:spcPts val="0"/>
              </a:spcBef>
              <a:spcAft>
                <a:spcPts val="0"/>
              </a:spcAft>
              <a:buNone/>
            </a:pPr>
            <a:r>
              <a:rPr lang="en" sz="1000" b="1" dirty="0">
                <a:solidFill>
                  <a:srgbClr val="595959"/>
                </a:solidFill>
                <a:latin typeface="Roboto Mono"/>
                <a:ea typeface="Roboto Mono"/>
                <a:cs typeface="Roboto Mono"/>
                <a:sym typeface="Roboto Mono"/>
              </a:rPr>
              <a:t>Risks</a:t>
            </a:r>
            <a:endParaRPr sz="1000" b="1" dirty="0">
              <a:solidFill>
                <a:srgbClr val="595959"/>
              </a:solidFill>
              <a:latin typeface="Roboto Mono"/>
              <a:ea typeface="Roboto Mono"/>
              <a:cs typeface="Roboto Mono"/>
              <a:sym typeface="Roboto Mono"/>
            </a:endParaRPr>
          </a:p>
        </p:txBody>
      </p:sp>
      <p:sp>
        <p:nvSpPr>
          <p:cNvPr id="569" name="Google Shape;569;p47"/>
          <p:cNvSpPr txBox="1"/>
          <p:nvPr/>
        </p:nvSpPr>
        <p:spPr>
          <a:xfrm>
            <a:off x="846764" y="1221675"/>
            <a:ext cx="2033595" cy="3222306"/>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000" dirty="0">
                <a:solidFill>
                  <a:srgbClr val="595959"/>
                </a:solidFill>
                <a:latin typeface="Raleway"/>
                <a:ea typeface="Raleway"/>
                <a:cs typeface="Raleway"/>
                <a:sym typeface="Raleway"/>
              </a:rPr>
              <a:t>The data set was built using </a:t>
            </a:r>
            <a:r>
              <a:rPr lang="en" sz="1000" dirty="0" err="1">
                <a:solidFill>
                  <a:srgbClr val="595959"/>
                </a:solidFill>
                <a:latin typeface="Raleway"/>
                <a:ea typeface="Raleway"/>
                <a:cs typeface="Raleway"/>
                <a:sym typeface="Raleway"/>
              </a:rPr>
              <a:t>BuzzSumo</a:t>
            </a:r>
            <a:r>
              <a:rPr lang="en" sz="1000" dirty="0">
                <a:solidFill>
                  <a:srgbClr val="595959"/>
                </a:solidFill>
                <a:latin typeface="Raleway"/>
                <a:ea typeface="Raleway"/>
                <a:cs typeface="Raleway"/>
                <a:sym typeface="Raleway"/>
              </a:rPr>
              <a:t> to export all articles published in the last 5 years and article format data. Google Analytics to extract performance data from the clients content hub &amp; Adoreboard, which is a sentiment analysis tool that </a:t>
            </a:r>
            <a:r>
              <a:rPr lang="en" sz="1000" dirty="0" err="1">
                <a:solidFill>
                  <a:srgbClr val="595959"/>
                </a:solidFill>
                <a:latin typeface="Raleway"/>
                <a:ea typeface="Raleway"/>
                <a:cs typeface="Raleway"/>
                <a:sym typeface="Raleway"/>
              </a:rPr>
              <a:t>analysed</a:t>
            </a:r>
            <a:r>
              <a:rPr lang="en" sz="1000" dirty="0">
                <a:solidFill>
                  <a:srgbClr val="595959"/>
                </a:solidFill>
                <a:latin typeface="Raleway"/>
                <a:ea typeface="Raleway"/>
                <a:cs typeface="Raleway"/>
                <a:sym typeface="Raleway"/>
              </a:rPr>
              <a:t> each article title for the 8 different states of emotion, indexed with a score from 1 to 100, indicating sentiment. </a:t>
            </a:r>
          </a:p>
          <a:p>
            <a:pPr marL="0" lvl="0" indent="0" rtl="0">
              <a:spcBef>
                <a:spcPts val="0"/>
              </a:spcBef>
              <a:spcAft>
                <a:spcPts val="0"/>
              </a:spcAft>
              <a:buNone/>
            </a:pPr>
            <a:r>
              <a:rPr lang="en-GB" sz="1000" dirty="0">
                <a:solidFill>
                  <a:srgbClr val="595959"/>
                </a:solidFill>
                <a:latin typeface="Raleway"/>
                <a:ea typeface="Raleway"/>
                <a:cs typeface="Raleway"/>
                <a:sym typeface="Raleway"/>
              </a:rPr>
              <a:t>The 8 emotion columns formed the </a:t>
            </a:r>
            <a:r>
              <a:rPr lang="en-GB" sz="1000" b="1" dirty="0">
                <a:solidFill>
                  <a:srgbClr val="595959"/>
                </a:solidFill>
                <a:latin typeface="Raleway"/>
                <a:ea typeface="Raleway"/>
                <a:cs typeface="Raleway"/>
                <a:sym typeface="Raleway"/>
              </a:rPr>
              <a:t>covariates</a:t>
            </a:r>
            <a:r>
              <a:rPr lang="en-GB" sz="1000" dirty="0">
                <a:solidFill>
                  <a:srgbClr val="595959"/>
                </a:solidFill>
                <a:latin typeface="Raleway"/>
                <a:ea typeface="Raleway"/>
                <a:cs typeface="Raleway"/>
                <a:sym typeface="Raleway"/>
              </a:rPr>
              <a:t> and the share data was the </a:t>
            </a:r>
            <a:r>
              <a:rPr lang="en-GB" sz="1000" b="1" dirty="0">
                <a:solidFill>
                  <a:srgbClr val="595959"/>
                </a:solidFill>
                <a:latin typeface="Raleway"/>
                <a:ea typeface="Raleway"/>
                <a:cs typeface="Raleway"/>
                <a:sym typeface="Raleway"/>
              </a:rPr>
              <a:t>response</a:t>
            </a:r>
            <a:r>
              <a:rPr lang="en-GB" sz="1000" dirty="0">
                <a:solidFill>
                  <a:srgbClr val="595959"/>
                </a:solidFill>
                <a:latin typeface="Raleway"/>
                <a:ea typeface="Raleway"/>
                <a:cs typeface="Raleway"/>
                <a:sym typeface="Raleway"/>
              </a:rPr>
              <a:t>.</a:t>
            </a:r>
            <a:endParaRPr lang="en-GB" sz="1000" b="1" dirty="0">
              <a:solidFill>
                <a:srgbClr val="595959"/>
              </a:solidFill>
              <a:latin typeface="Raleway"/>
              <a:ea typeface="Raleway"/>
              <a:cs typeface="Raleway"/>
              <a:sym typeface="Raleway"/>
            </a:endParaRPr>
          </a:p>
        </p:txBody>
      </p:sp>
      <p:sp>
        <p:nvSpPr>
          <p:cNvPr id="15" name="Google Shape;569;p47">
            <a:extLst>
              <a:ext uri="{FF2B5EF4-FFF2-40B4-BE49-F238E27FC236}">
                <a16:creationId xmlns:a16="http://schemas.microsoft.com/office/drawing/2014/main" id="{8B6B67B3-AFC7-3844-A0FF-1B6B10E25DDA}"/>
              </a:ext>
            </a:extLst>
          </p:cNvPr>
          <p:cNvSpPr txBox="1"/>
          <p:nvPr/>
        </p:nvSpPr>
        <p:spPr>
          <a:xfrm>
            <a:off x="6856443" y="960118"/>
            <a:ext cx="1440792" cy="34838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solidFill>
                  <a:srgbClr val="595959"/>
                </a:solidFill>
                <a:latin typeface="Raleway"/>
                <a:ea typeface="Raleway"/>
                <a:cs typeface="Raleway"/>
                <a:sym typeface="Raleway"/>
              </a:rPr>
              <a:t>There were </a:t>
            </a:r>
            <a:r>
              <a:rPr lang="en-GB" sz="800" b="1" dirty="0">
                <a:solidFill>
                  <a:srgbClr val="595959"/>
                </a:solidFill>
                <a:latin typeface="Raleway"/>
                <a:ea typeface="Raleway"/>
                <a:cs typeface="Raleway"/>
                <a:sym typeface="Raleway"/>
              </a:rPr>
              <a:t>limitations</a:t>
            </a:r>
            <a:r>
              <a:rPr lang="en-GB" sz="800" dirty="0">
                <a:solidFill>
                  <a:srgbClr val="595959"/>
                </a:solidFill>
                <a:latin typeface="Raleway"/>
                <a:ea typeface="Raleway"/>
                <a:cs typeface="Raleway"/>
                <a:sym typeface="Raleway"/>
              </a:rPr>
              <a:t> around this project to be aware of, including:</a:t>
            </a:r>
          </a:p>
          <a:p>
            <a:pPr marL="0" lvl="0" indent="0" algn="l" rtl="0">
              <a:spcBef>
                <a:spcPts val="0"/>
              </a:spcBef>
              <a:spcAft>
                <a:spcPts val="0"/>
              </a:spcAft>
              <a:buNone/>
            </a:pPr>
            <a:endParaRPr lang="en-GB" sz="400" dirty="0">
              <a:solidFill>
                <a:srgbClr val="595959"/>
              </a:solidFill>
              <a:latin typeface="Raleway"/>
              <a:ea typeface="Raleway"/>
              <a:cs typeface="Raleway"/>
              <a:sym typeface="Raleway"/>
            </a:endParaRPr>
          </a:p>
          <a:p>
            <a:pPr marL="133350" lvl="0" indent="-88900" algn="l" rtl="0">
              <a:spcBef>
                <a:spcPts val="0"/>
              </a:spcBef>
              <a:spcAft>
                <a:spcPts val="0"/>
              </a:spcAft>
              <a:buClr>
                <a:schemeClr val="bg1">
                  <a:lumMod val="50000"/>
                </a:schemeClr>
              </a:buClr>
              <a:buFont typeface="Arial" panose="020B0604020202020204" pitchFamily="34" charset="0"/>
              <a:buChar char="•"/>
            </a:pPr>
            <a:r>
              <a:rPr lang="en-GB" sz="800" dirty="0">
                <a:solidFill>
                  <a:srgbClr val="595959"/>
                </a:solidFill>
                <a:latin typeface="Raleway"/>
                <a:ea typeface="Raleway"/>
                <a:cs typeface="Raleway"/>
                <a:sym typeface="Raleway"/>
              </a:rPr>
              <a:t>Some article titles may be biased in that paid promotion may have been run on them, driving more visitors to the article and in turn increasing shares</a:t>
            </a:r>
          </a:p>
          <a:p>
            <a:pPr marL="133350" lvl="0" indent="-88900" algn="l" rtl="0">
              <a:spcBef>
                <a:spcPts val="0"/>
              </a:spcBef>
              <a:spcAft>
                <a:spcPts val="0"/>
              </a:spcAft>
              <a:buClr>
                <a:schemeClr val="bg1">
                  <a:lumMod val="50000"/>
                </a:schemeClr>
              </a:buClr>
              <a:buFont typeface="Arial" panose="020B0604020202020204" pitchFamily="34" charset="0"/>
              <a:buChar char="•"/>
            </a:pPr>
            <a:r>
              <a:rPr lang="en-GB" sz="800" dirty="0">
                <a:solidFill>
                  <a:srgbClr val="595959"/>
                </a:solidFill>
                <a:latin typeface="Raleway"/>
                <a:ea typeface="Raleway"/>
                <a:cs typeface="Raleway"/>
                <a:sym typeface="Raleway"/>
              </a:rPr>
              <a:t>No publication date data is included</a:t>
            </a:r>
          </a:p>
          <a:p>
            <a:pPr marL="133350" lvl="0" indent="-88900" algn="l" rtl="0">
              <a:spcBef>
                <a:spcPts val="0"/>
              </a:spcBef>
              <a:spcAft>
                <a:spcPts val="0"/>
              </a:spcAft>
              <a:buClr>
                <a:schemeClr val="bg1">
                  <a:lumMod val="50000"/>
                </a:schemeClr>
              </a:buClr>
              <a:buFont typeface="Arial" panose="020B0604020202020204" pitchFamily="34" charset="0"/>
              <a:buChar char="•"/>
            </a:pPr>
            <a:r>
              <a:rPr lang="en-GB" sz="800" dirty="0">
                <a:solidFill>
                  <a:srgbClr val="595959"/>
                </a:solidFill>
                <a:latin typeface="Raleway"/>
                <a:ea typeface="Raleway"/>
                <a:cs typeface="Raleway"/>
                <a:sym typeface="Raleway"/>
              </a:rPr>
              <a:t>Articles posted a long time ago may have accumulated more shares than those posted more recently</a:t>
            </a:r>
          </a:p>
          <a:p>
            <a:pPr marL="133350" lvl="0" indent="-88900" algn="l" rtl="0">
              <a:spcBef>
                <a:spcPts val="0"/>
              </a:spcBef>
              <a:spcAft>
                <a:spcPts val="0"/>
              </a:spcAft>
              <a:buClr>
                <a:schemeClr val="bg1">
                  <a:lumMod val="50000"/>
                </a:schemeClr>
              </a:buClr>
              <a:buFont typeface="Arial" panose="020B0604020202020204" pitchFamily="34" charset="0"/>
              <a:buChar char="•"/>
            </a:pPr>
            <a:r>
              <a:rPr lang="en-GB" sz="800" dirty="0">
                <a:solidFill>
                  <a:srgbClr val="595959"/>
                </a:solidFill>
                <a:latin typeface="Raleway"/>
                <a:ea typeface="Raleway"/>
                <a:cs typeface="Raleway"/>
                <a:sym typeface="Raleway"/>
              </a:rPr>
              <a:t>There are less than 500 articles published, meaning fewer rows and therefore a less robust model</a:t>
            </a:r>
          </a:p>
          <a:p>
            <a:pPr marL="133350" lvl="0" indent="-88900" algn="l" rtl="0">
              <a:spcBef>
                <a:spcPts val="0"/>
              </a:spcBef>
              <a:spcAft>
                <a:spcPts val="0"/>
              </a:spcAft>
              <a:buClr>
                <a:schemeClr val="bg1">
                  <a:lumMod val="50000"/>
                </a:schemeClr>
              </a:buClr>
              <a:buFont typeface="Arial" panose="020B0604020202020204" pitchFamily="34" charset="0"/>
              <a:buChar char="•"/>
            </a:pPr>
            <a:r>
              <a:rPr lang="en-GB" sz="800" dirty="0">
                <a:solidFill>
                  <a:srgbClr val="595959"/>
                </a:solidFill>
                <a:latin typeface="Raleway"/>
                <a:ea typeface="Raleway"/>
                <a:cs typeface="Raleway"/>
                <a:sym typeface="Raleway"/>
              </a:rPr>
              <a:t>Articles that have not been shared should also be included </a:t>
            </a:r>
          </a:p>
          <a:p>
            <a:pPr marL="88900" lvl="0" indent="-44450" algn="l" rtl="0">
              <a:spcBef>
                <a:spcPts val="0"/>
              </a:spcBef>
              <a:spcAft>
                <a:spcPts val="0"/>
              </a:spcAft>
              <a:buClr>
                <a:schemeClr val="bg1">
                  <a:lumMod val="50000"/>
                </a:schemeClr>
              </a:buClr>
              <a:buFont typeface="Arial" panose="020B0604020202020204" pitchFamily="34" charset="0"/>
              <a:buChar char="•"/>
            </a:pPr>
            <a:endParaRPr lang="en-GB" sz="800" dirty="0">
              <a:solidFill>
                <a:srgbClr val="595959"/>
              </a:solidFill>
              <a:latin typeface="Raleway"/>
              <a:ea typeface="Raleway"/>
              <a:cs typeface="Raleway"/>
              <a:sym typeface="Raleway"/>
            </a:endParaRPr>
          </a:p>
        </p:txBody>
      </p:sp>
      <p:sp>
        <p:nvSpPr>
          <p:cNvPr id="17" name="Google Shape;569;p47">
            <a:extLst>
              <a:ext uri="{FF2B5EF4-FFF2-40B4-BE49-F238E27FC236}">
                <a16:creationId xmlns:a16="http://schemas.microsoft.com/office/drawing/2014/main" id="{4D9E6ECD-7A40-844E-A869-6CE764F23D68}"/>
              </a:ext>
            </a:extLst>
          </p:cNvPr>
          <p:cNvSpPr txBox="1"/>
          <p:nvPr/>
        </p:nvSpPr>
        <p:spPr>
          <a:xfrm>
            <a:off x="5090243" y="960118"/>
            <a:ext cx="1440792" cy="34838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solidFill>
                  <a:srgbClr val="595959"/>
                </a:solidFill>
                <a:latin typeface="Raleway"/>
                <a:ea typeface="Raleway"/>
                <a:cs typeface="Raleway"/>
                <a:sym typeface="Raleway"/>
              </a:rPr>
              <a:t>The </a:t>
            </a:r>
            <a:r>
              <a:rPr lang="en-GB" sz="800" b="1" dirty="0">
                <a:solidFill>
                  <a:srgbClr val="595959"/>
                </a:solidFill>
                <a:latin typeface="Raleway"/>
                <a:ea typeface="Raleway"/>
                <a:cs typeface="Raleway"/>
                <a:sym typeface="Raleway"/>
              </a:rPr>
              <a:t>primary goal </a:t>
            </a:r>
            <a:r>
              <a:rPr lang="en-GB" sz="800" dirty="0">
                <a:solidFill>
                  <a:srgbClr val="595959"/>
                </a:solidFill>
                <a:latin typeface="Raleway"/>
                <a:ea typeface="Raleway"/>
                <a:cs typeface="Raleway"/>
                <a:sym typeface="Raleway"/>
              </a:rPr>
              <a:t>of this analysis was to prove the correlation between sentiment expressed within article titles and article shares.</a:t>
            </a:r>
          </a:p>
          <a:p>
            <a:pPr marL="0" lvl="0" indent="0" algn="l" rtl="0">
              <a:spcBef>
                <a:spcPts val="0"/>
              </a:spcBef>
              <a:spcAft>
                <a:spcPts val="0"/>
              </a:spcAft>
              <a:buNone/>
            </a:pPr>
            <a:endParaRPr lang="en-GB" sz="800" dirty="0">
              <a:solidFill>
                <a:srgbClr val="595959"/>
              </a:solidFill>
              <a:latin typeface="Raleway"/>
              <a:ea typeface="Raleway"/>
              <a:cs typeface="Raleway"/>
              <a:sym typeface="Raleway"/>
            </a:endParaRPr>
          </a:p>
          <a:p>
            <a:r>
              <a:rPr lang="en-GB" sz="800" dirty="0">
                <a:solidFill>
                  <a:srgbClr val="595959"/>
                </a:solidFill>
                <a:latin typeface="Raleway"/>
                <a:ea typeface="Raleway"/>
                <a:cs typeface="Raleway"/>
                <a:sym typeface="Raleway"/>
              </a:rPr>
              <a:t>Following this, the success metric for this project will be to use the model built to predict the number of shares an article will receive based on the language used to write the title, with a statistical significance of 5% or less (p value ≤ 0.05). </a:t>
            </a:r>
          </a:p>
        </p:txBody>
      </p:sp>
      <p:sp>
        <p:nvSpPr>
          <p:cNvPr id="18" name="Google Shape;569;p47">
            <a:extLst>
              <a:ext uri="{FF2B5EF4-FFF2-40B4-BE49-F238E27FC236}">
                <a16:creationId xmlns:a16="http://schemas.microsoft.com/office/drawing/2014/main" id="{98EE6A9D-4ADF-864D-8B0D-02F7DF4ABC9E}"/>
              </a:ext>
            </a:extLst>
          </p:cNvPr>
          <p:cNvSpPr txBox="1"/>
          <p:nvPr/>
        </p:nvSpPr>
        <p:spPr>
          <a:xfrm>
            <a:off x="3326435" y="960118"/>
            <a:ext cx="1440792" cy="34838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solidFill>
                  <a:srgbClr val="595959"/>
                </a:solidFill>
                <a:latin typeface="Raleway"/>
                <a:ea typeface="Raleway"/>
                <a:cs typeface="Raleway"/>
                <a:sym typeface="Raleway"/>
              </a:rPr>
              <a:t>There was an assumption here that articles title that express sentiment will correlate with volume of shares that article receives.</a:t>
            </a:r>
          </a:p>
          <a:p>
            <a:pPr marL="0" lvl="0" indent="0" algn="l" rtl="0">
              <a:spcBef>
                <a:spcPts val="0"/>
              </a:spcBef>
              <a:spcAft>
                <a:spcPts val="0"/>
              </a:spcAft>
              <a:buNone/>
            </a:pPr>
            <a:endParaRPr lang="en-GB" sz="800" dirty="0">
              <a:solidFill>
                <a:srgbClr val="595959"/>
              </a:solidFill>
              <a:latin typeface="Raleway"/>
              <a:ea typeface="Raleway"/>
              <a:cs typeface="Raleway"/>
              <a:sym typeface="Raleway"/>
            </a:endParaRPr>
          </a:p>
          <a:p>
            <a:pPr marL="0" lvl="0" indent="0" algn="l" rtl="0">
              <a:spcBef>
                <a:spcPts val="0"/>
              </a:spcBef>
              <a:spcAft>
                <a:spcPts val="0"/>
              </a:spcAft>
              <a:buNone/>
            </a:pPr>
            <a:r>
              <a:rPr lang="en-GB" sz="800" dirty="0">
                <a:solidFill>
                  <a:srgbClr val="595959"/>
                </a:solidFill>
                <a:latin typeface="Raleway"/>
                <a:ea typeface="Raleway"/>
                <a:cs typeface="Raleway"/>
                <a:sym typeface="Raleway"/>
              </a:rPr>
              <a:t>The </a:t>
            </a:r>
            <a:r>
              <a:rPr lang="en-GB" sz="800" b="1" dirty="0">
                <a:solidFill>
                  <a:srgbClr val="595959"/>
                </a:solidFill>
                <a:latin typeface="Raleway"/>
                <a:ea typeface="Raleway"/>
                <a:cs typeface="Raleway"/>
                <a:sym typeface="Raleway"/>
              </a:rPr>
              <a:t>null hypothesis </a:t>
            </a:r>
            <a:r>
              <a:rPr lang="en-GB" sz="800" dirty="0">
                <a:solidFill>
                  <a:srgbClr val="595959"/>
                </a:solidFill>
                <a:latin typeface="Raleway"/>
                <a:ea typeface="Raleway"/>
                <a:cs typeface="Raleway"/>
                <a:sym typeface="Raleway"/>
              </a:rPr>
              <a:t>for this data set is:</a:t>
            </a:r>
          </a:p>
          <a:p>
            <a:pPr marL="44450" lvl="0" algn="l" rtl="0">
              <a:spcBef>
                <a:spcPts val="0"/>
              </a:spcBef>
              <a:spcAft>
                <a:spcPts val="0"/>
              </a:spcAft>
              <a:buClr>
                <a:schemeClr val="bg1">
                  <a:lumMod val="50000"/>
                </a:schemeClr>
              </a:buClr>
            </a:pPr>
            <a:endParaRPr lang="en-GB" sz="200" dirty="0">
              <a:solidFill>
                <a:srgbClr val="595959"/>
              </a:solidFill>
              <a:latin typeface="Raleway"/>
              <a:ea typeface="Raleway"/>
              <a:cs typeface="Raleway"/>
              <a:sym typeface="Raleway"/>
            </a:endParaRPr>
          </a:p>
          <a:p>
            <a:pPr marL="44450" lvl="0" algn="l" rtl="0">
              <a:spcBef>
                <a:spcPts val="0"/>
              </a:spcBef>
              <a:spcAft>
                <a:spcPts val="0"/>
              </a:spcAft>
              <a:buClr>
                <a:schemeClr val="bg1">
                  <a:lumMod val="50000"/>
                </a:schemeClr>
              </a:buClr>
            </a:pPr>
            <a:r>
              <a:rPr lang="en-GB" sz="800" dirty="0">
                <a:solidFill>
                  <a:srgbClr val="595959"/>
                </a:solidFill>
                <a:latin typeface="Raleway"/>
                <a:ea typeface="Raleway"/>
                <a:cs typeface="Raleway"/>
                <a:sym typeface="Raleway"/>
              </a:rPr>
              <a:t>Articles titles written with the expression of positive sentiment receive a high volume of shares</a:t>
            </a:r>
          </a:p>
          <a:p>
            <a:pPr marL="44450" lvl="0" algn="l" rtl="0">
              <a:spcBef>
                <a:spcPts val="0"/>
              </a:spcBef>
              <a:spcAft>
                <a:spcPts val="0"/>
              </a:spcAft>
              <a:buClr>
                <a:schemeClr val="bg1">
                  <a:lumMod val="50000"/>
                </a:schemeClr>
              </a:buClr>
            </a:pPr>
            <a:endParaRPr lang="en-GB" sz="800" dirty="0">
              <a:solidFill>
                <a:srgbClr val="595959"/>
              </a:solidFill>
              <a:latin typeface="Raleway"/>
              <a:ea typeface="Raleway"/>
              <a:cs typeface="Raleway"/>
              <a:sym typeface="Raleway"/>
            </a:endParaRPr>
          </a:p>
          <a:p>
            <a:pPr marL="44450" lvl="0" rtl="0">
              <a:spcBef>
                <a:spcPts val="0"/>
              </a:spcBef>
              <a:spcAft>
                <a:spcPts val="0"/>
              </a:spcAft>
              <a:buClr>
                <a:schemeClr val="bg1">
                  <a:lumMod val="50000"/>
                </a:schemeClr>
              </a:buClr>
            </a:pPr>
            <a:r>
              <a:rPr lang="en-GB" sz="800" dirty="0">
                <a:solidFill>
                  <a:srgbClr val="595959"/>
                </a:solidFill>
                <a:latin typeface="Raleway"/>
                <a:ea typeface="Raleway"/>
                <a:cs typeface="Raleway"/>
                <a:sym typeface="Raleway"/>
              </a:rPr>
              <a:t>Therefore, the </a:t>
            </a:r>
            <a:r>
              <a:rPr lang="en-GB" sz="800" b="1" dirty="0">
                <a:solidFill>
                  <a:srgbClr val="595959"/>
                </a:solidFill>
                <a:latin typeface="Raleway"/>
                <a:ea typeface="Raleway"/>
                <a:cs typeface="Raleway"/>
                <a:sym typeface="Raleway"/>
              </a:rPr>
              <a:t>alternative hypothesis </a:t>
            </a:r>
            <a:r>
              <a:rPr lang="en-GB" sz="800" dirty="0">
                <a:solidFill>
                  <a:srgbClr val="595959"/>
                </a:solidFill>
                <a:latin typeface="Raleway"/>
                <a:ea typeface="Raleway"/>
                <a:cs typeface="Raleway"/>
                <a:sym typeface="Raleway"/>
              </a:rPr>
              <a:t>for this data set will be:</a:t>
            </a:r>
          </a:p>
          <a:p>
            <a:pPr marL="44450" lvl="0" algn="l" rtl="0">
              <a:spcBef>
                <a:spcPts val="0"/>
              </a:spcBef>
              <a:spcAft>
                <a:spcPts val="0"/>
              </a:spcAft>
              <a:buClr>
                <a:schemeClr val="bg1">
                  <a:lumMod val="50000"/>
                </a:schemeClr>
              </a:buClr>
            </a:pPr>
            <a:endParaRPr lang="en-GB" sz="200" dirty="0">
              <a:solidFill>
                <a:srgbClr val="595959"/>
              </a:solidFill>
              <a:latin typeface="Raleway"/>
              <a:ea typeface="Raleway"/>
              <a:cs typeface="Raleway"/>
              <a:sym typeface="Raleway"/>
            </a:endParaRPr>
          </a:p>
          <a:p>
            <a:pPr marL="44450" lvl="0" algn="l" rtl="0">
              <a:spcBef>
                <a:spcPts val="0"/>
              </a:spcBef>
              <a:spcAft>
                <a:spcPts val="0"/>
              </a:spcAft>
              <a:buClr>
                <a:schemeClr val="bg1">
                  <a:lumMod val="50000"/>
                </a:schemeClr>
              </a:buClr>
            </a:pPr>
            <a:r>
              <a:rPr lang="en-GB" sz="800" dirty="0">
                <a:solidFill>
                  <a:srgbClr val="595959"/>
                </a:solidFill>
                <a:latin typeface="Raleway"/>
                <a:ea typeface="Raleway"/>
                <a:cs typeface="Raleway"/>
                <a:sym typeface="Raleway"/>
              </a:rPr>
              <a:t>Articles titles written without the expression of positive sentiment receive a high volume of shares</a:t>
            </a:r>
          </a:p>
        </p:txBody>
      </p:sp>
    </p:spTree>
    <p:extLst>
      <p:ext uri="{BB962C8B-B14F-4D97-AF65-F5344CB8AC3E}">
        <p14:creationId xmlns:p14="http://schemas.microsoft.com/office/powerpoint/2010/main" val="49723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pic>
        <p:nvPicPr>
          <p:cNvPr id="6" name="Picture 4">
            <a:extLst>
              <a:ext uri="{FF2B5EF4-FFF2-40B4-BE49-F238E27FC236}">
                <a16:creationId xmlns:a16="http://schemas.microsoft.com/office/drawing/2014/main" id="{EA64605B-BB01-564F-8E56-97D92EAD4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690" y="1181173"/>
            <a:ext cx="3474717" cy="2768154"/>
          </a:xfrm>
          <a:prstGeom prst="rect">
            <a:avLst/>
          </a:prstGeom>
          <a:noFill/>
          <a:extLst>
            <a:ext uri="{909E8E84-426E-40DD-AFC4-6F175D3DCCD1}">
              <a14:hiddenFill xmlns:a14="http://schemas.microsoft.com/office/drawing/2010/main">
                <a:solidFill>
                  <a:srgbClr val="FFFFFF"/>
                </a:solidFill>
              </a14:hiddenFill>
            </a:ext>
          </a:extLst>
        </p:spPr>
      </p:pic>
      <p:sp>
        <p:nvSpPr>
          <p:cNvPr id="608" name="Google Shape;608;p50"/>
          <p:cNvSpPr/>
          <p:nvPr/>
        </p:nvSpPr>
        <p:spPr>
          <a:xfrm>
            <a:off x="5297689" y="1181173"/>
            <a:ext cx="3474717" cy="276815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txBox="1">
            <a:spLocks noGrp="1"/>
          </p:cNvSpPr>
          <p:nvPr>
            <p:ph type="title"/>
          </p:nvPr>
        </p:nvSpPr>
        <p:spPr>
          <a:xfrm>
            <a:off x="1455550" y="1253725"/>
            <a:ext cx="3271200" cy="899271"/>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2800" dirty="0">
                <a:solidFill>
                  <a:schemeClr val="tx1">
                    <a:lumMod val="75000"/>
                    <a:lumOff val="25000"/>
                  </a:schemeClr>
                </a:solidFill>
              </a:rPr>
              <a:t>Exploratory Data Analysis</a:t>
            </a:r>
            <a:endParaRPr sz="2800" dirty="0">
              <a:solidFill>
                <a:schemeClr val="tx1">
                  <a:lumMod val="75000"/>
                  <a:lumOff val="25000"/>
                </a:schemeClr>
              </a:solidFill>
            </a:endParaRPr>
          </a:p>
        </p:txBody>
      </p:sp>
      <p:sp>
        <p:nvSpPr>
          <p:cNvPr id="610" name="Google Shape;610;p50"/>
          <p:cNvSpPr txBox="1">
            <a:spLocks noGrp="1"/>
          </p:cNvSpPr>
          <p:nvPr>
            <p:ph type="subTitle" idx="1"/>
          </p:nvPr>
        </p:nvSpPr>
        <p:spPr>
          <a:xfrm>
            <a:off x="1455550" y="2152996"/>
            <a:ext cx="3569674" cy="1736804"/>
          </a:xfrm>
          <a:prstGeom prst="rect">
            <a:avLst/>
          </a:prstGeom>
        </p:spPr>
        <p:txBody>
          <a:bodyPr spcFirstLastPara="1" wrap="square" lIns="0" tIns="91425" rIns="0" bIns="91425" anchor="t" anchorCtr="0">
            <a:noAutofit/>
          </a:bodyPr>
          <a:lstStyle/>
          <a:p>
            <a:pPr marL="0" lvl="0" indent="0"/>
            <a:r>
              <a:rPr lang="en-GB" sz="1400" dirty="0"/>
              <a:t>Ranking sentiment against share rate showed </a:t>
            </a:r>
            <a:r>
              <a:rPr lang="en-GB" sz="1400" i="1" dirty="0"/>
              <a:t>some</a:t>
            </a:r>
            <a:r>
              <a:rPr lang="en-GB" sz="1400" dirty="0"/>
              <a:t> correlation between metrics, however- analyses returned model accuracy scores of less than 5% (even after scaling the data), making it apparent that there are no strong correlations between share rates and any kind of sentiment expressed in an article title (let alone positive sentiment, as I had hypothesised).</a:t>
            </a:r>
            <a:br>
              <a:rPr lang="en-GB" sz="1400" dirty="0"/>
            </a:br>
            <a:endParaRPr lang="en-GB"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pic>
        <p:nvPicPr>
          <p:cNvPr id="1028" name="Picture 4">
            <a:extLst>
              <a:ext uri="{FF2B5EF4-FFF2-40B4-BE49-F238E27FC236}">
                <a16:creationId xmlns:a16="http://schemas.microsoft.com/office/drawing/2014/main" id="{B12901E9-6FFE-1243-BBD4-ED77D638E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599" y="1696668"/>
            <a:ext cx="3207142" cy="1983041"/>
          </a:xfrm>
          <a:prstGeom prst="rect">
            <a:avLst/>
          </a:prstGeom>
          <a:noFill/>
          <a:extLst>
            <a:ext uri="{909E8E84-426E-40DD-AFC4-6F175D3DCCD1}">
              <a14:hiddenFill xmlns:a14="http://schemas.microsoft.com/office/drawing/2010/main">
                <a:solidFill>
                  <a:srgbClr val="FFFFFF"/>
                </a:solidFill>
              </a14:hiddenFill>
            </a:ext>
          </a:extLst>
        </p:spPr>
      </p:pic>
      <p:sp>
        <p:nvSpPr>
          <p:cNvPr id="1017" name="Google Shape;1017;p65"/>
          <p:cNvSpPr txBox="1">
            <a:spLocks noGrp="1"/>
          </p:cNvSpPr>
          <p:nvPr>
            <p:ph type="title"/>
          </p:nvPr>
        </p:nvSpPr>
        <p:spPr>
          <a:xfrm>
            <a:off x="720000" y="82122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75000"/>
                    <a:lumOff val="25000"/>
                  </a:schemeClr>
                </a:solidFill>
              </a:rPr>
              <a:t>The Solution</a:t>
            </a:r>
            <a:endParaRPr dirty="0">
              <a:solidFill>
                <a:schemeClr val="tx1">
                  <a:lumMod val="75000"/>
                  <a:lumOff val="25000"/>
                </a:schemeClr>
              </a:solidFill>
            </a:endParaRPr>
          </a:p>
        </p:txBody>
      </p:sp>
      <p:sp>
        <p:nvSpPr>
          <p:cNvPr id="1018" name="Google Shape;1018;p65"/>
          <p:cNvSpPr txBox="1"/>
          <p:nvPr/>
        </p:nvSpPr>
        <p:spPr>
          <a:xfrm>
            <a:off x="1943650" y="3681775"/>
            <a:ext cx="2922300" cy="3678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r>
              <a:rPr lang="en" sz="1000" dirty="0">
                <a:solidFill>
                  <a:schemeClr val="dk2"/>
                </a:solidFill>
                <a:latin typeface="Raleway"/>
                <a:ea typeface="Raleway"/>
                <a:cs typeface="Raleway"/>
                <a:sym typeface="Raleway"/>
              </a:rPr>
              <a:t>Top keywords ranked by share rate</a:t>
            </a:r>
          </a:p>
          <a:p>
            <a:pPr marL="0" lvl="0" indent="0" algn="ctr" rtl="0">
              <a:lnSpc>
                <a:spcPct val="100000"/>
              </a:lnSpc>
              <a:spcBef>
                <a:spcPts val="0"/>
              </a:spcBef>
              <a:spcAft>
                <a:spcPts val="0"/>
              </a:spcAft>
              <a:buNone/>
            </a:pPr>
            <a:r>
              <a:rPr lang="en" sz="800" dirty="0">
                <a:solidFill>
                  <a:schemeClr val="dk2"/>
                </a:solidFill>
                <a:latin typeface="Raleway"/>
                <a:ea typeface="Raleway"/>
                <a:cs typeface="Raleway"/>
                <a:sym typeface="Raleway"/>
              </a:rPr>
              <a:t>Calculated as an aggregation across all articles </a:t>
            </a:r>
            <a:br>
              <a:rPr lang="en" sz="800" dirty="0">
                <a:solidFill>
                  <a:schemeClr val="dk2"/>
                </a:solidFill>
                <a:latin typeface="Raleway"/>
                <a:ea typeface="Raleway"/>
                <a:cs typeface="Raleway"/>
                <a:sym typeface="Raleway"/>
              </a:rPr>
            </a:br>
            <a:r>
              <a:rPr lang="en" sz="800" dirty="0">
                <a:solidFill>
                  <a:schemeClr val="dk2"/>
                </a:solidFill>
                <a:latin typeface="Raleway"/>
                <a:ea typeface="Raleway"/>
                <a:cs typeface="Raleway"/>
                <a:sym typeface="Raleway"/>
              </a:rPr>
              <a:t>containing a given keyword.</a:t>
            </a:r>
            <a:endParaRPr sz="800" dirty="0">
              <a:solidFill>
                <a:schemeClr val="dk2"/>
              </a:solidFill>
              <a:latin typeface="Raleway"/>
              <a:ea typeface="Raleway"/>
              <a:cs typeface="Raleway"/>
              <a:sym typeface="Raleway"/>
            </a:endParaRPr>
          </a:p>
        </p:txBody>
      </p:sp>
      <p:sp>
        <p:nvSpPr>
          <p:cNvPr id="1019" name="Google Shape;1019;p65"/>
          <p:cNvSpPr/>
          <p:nvPr/>
        </p:nvSpPr>
        <p:spPr>
          <a:xfrm>
            <a:off x="5455225" y="2210350"/>
            <a:ext cx="1191300" cy="4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0" name="Google Shape;1020;p65"/>
          <p:cNvSpPr txBox="1"/>
          <p:nvPr/>
        </p:nvSpPr>
        <p:spPr>
          <a:xfrm>
            <a:off x="5379068" y="2272492"/>
            <a:ext cx="2850531" cy="471300"/>
          </a:xfrm>
          <a:prstGeom prst="rect">
            <a:avLst/>
          </a:prstGeom>
          <a:noFill/>
          <a:ln>
            <a:noFill/>
          </a:ln>
        </p:spPr>
        <p:txBody>
          <a:bodyPr spcFirstLastPara="1" wrap="square" lIns="91425" tIns="91425" rIns="91425" bIns="91425" anchor="t" anchorCtr="0">
            <a:noAutofit/>
          </a:bodyPr>
          <a:lstStyle/>
          <a:p>
            <a:pPr lvl="0"/>
            <a:r>
              <a:rPr lang="en-GB" dirty="0">
                <a:solidFill>
                  <a:srgbClr val="595959"/>
                </a:solidFill>
                <a:latin typeface="Raleway"/>
                <a:ea typeface="Raleway"/>
                <a:cs typeface="Raleway"/>
                <a:sym typeface="Raleway"/>
              </a:rPr>
              <a:t>Whilst I started off analysing for correlations between sentiment and shares and found that </a:t>
            </a:r>
            <a:r>
              <a:rPr lang="en-GB" b="1" dirty="0">
                <a:solidFill>
                  <a:srgbClr val="595959"/>
                </a:solidFill>
                <a:latin typeface="Raleway"/>
                <a:ea typeface="Raleway"/>
                <a:cs typeface="Raleway"/>
                <a:sym typeface="Raleway"/>
              </a:rPr>
              <a:t>surprisingly</a:t>
            </a:r>
            <a:r>
              <a:rPr lang="en-GB" dirty="0">
                <a:solidFill>
                  <a:srgbClr val="595959"/>
                </a:solidFill>
                <a:latin typeface="Raleway"/>
                <a:ea typeface="Raleway"/>
                <a:cs typeface="Raleway"/>
                <a:sym typeface="Raleway"/>
              </a:rPr>
              <a:t>, there are none -  I am able to provide a solution to the client where I have identified 4 content topics that engage audiences, off the back of my exploratory data analysis.</a:t>
            </a:r>
            <a:endParaRPr dirty="0">
              <a:solidFill>
                <a:srgbClr val="595959"/>
              </a:solidFill>
              <a:latin typeface="Raleway"/>
              <a:ea typeface="Raleway"/>
              <a:cs typeface="Raleway"/>
              <a:sym typeface="Raleway"/>
            </a:endParaRPr>
          </a:p>
        </p:txBody>
      </p:sp>
      <p:sp>
        <p:nvSpPr>
          <p:cNvPr id="1022" name="Google Shape;1022;p65"/>
          <p:cNvSpPr/>
          <p:nvPr/>
        </p:nvSpPr>
        <p:spPr>
          <a:xfrm>
            <a:off x="2361064" y="1997122"/>
            <a:ext cx="403200" cy="1459328"/>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026" name="Google Shape;1026;p65"/>
          <p:cNvSpPr txBox="1"/>
          <p:nvPr/>
        </p:nvSpPr>
        <p:spPr>
          <a:xfrm>
            <a:off x="5379075" y="1765550"/>
            <a:ext cx="2967262" cy="4713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GB" sz="2200" b="1" dirty="0">
                <a:solidFill>
                  <a:schemeClr val="tx1">
                    <a:lumMod val="50000"/>
                    <a:lumOff val="50000"/>
                  </a:schemeClr>
                </a:solidFill>
                <a:latin typeface="Roboto Mono"/>
                <a:ea typeface="Roboto Mono"/>
                <a:cs typeface="Roboto Mono"/>
                <a:sym typeface="Roboto Mono"/>
              </a:rPr>
              <a:t>Recommendations</a:t>
            </a:r>
            <a:endParaRPr sz="2200" b="1" dirty="0">
              <a:solidFill>
                <a:schemeClr val="tx1">
                  <a:lumMod val="50000"/>
                  <a:lumOff val="50000"/>
                </a:schemeClr>
              </a:solidFill>
              <a:latin typeface="Roboto Mono"/>
              <a:ea typeface="Roboto Mono"/>
              <a:cs typeface="Roboto Mono"/>
              <a:sym typeface="Roboto Mono"/>
            </a:endParaRPr>
          </a:p>
        </p:txBody>
      </p:sp>
      <p:sp>
        <p:nvSpPr>
          <p:cNvPr id="17" name="Google Shape;1022;p65">
            <a:extLst>
              <a:ext uri="{FF2B5EF4-FFF2-40B4-BE49-F238E27FC236}">
                <a16:creationId xmlns:a16="http://schemas.microsoft.com/office/drawing/2014/main" id="{4A15BF83-66A6-214B-B5F1-E406FAC4689F}"/>
              </a:ext>
            </a:extLst>
          </p:cNvPr>
          <p:cNvSpPr/>
          <p:nvPr/>
        </p:nvSpPr>
        <p:spPr>
          <a:xfrm>
            <a:off x="3002193" y="2647666"/>
            <a:ext cx="403200" cy="808784"/>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8" name="Google Shape;1022;p65">
            <a:extLst>
              <a:ext uri="{FF2B5EF4-FFF2-40B4-BE49-F238E27FC236}">
                <a16:creationId xmlns:a16="http://schemas.microsoft.com/office/drawing/2014/main" id="{B1BFE5D4-1228-D542-9E1E-1FAB12C552FD}"/>
              </a:ext>
            </a:extLst>
          </p:cNvPr>
          <p:cNvSpPr/>
          <p:nvPr/>
        </p:nvSpPr>
        <p:spPr>
          <a:xfrm>
            <a:off x="3643322" y="2647666"/>
            <a:ext cx="403200" cy="808784"/>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9" name="Google Shape;1022;p65">
            <a:extLst>
              <a:ext uri="{FF2B5EF4-FFF2-40B4-BE49-F238E27FC236}">
                <a16:creationId xmlns:a16="http://schemas.microsoft.com/office/drawing/2014/main" id="{030C55FC-580D-964C-A63A-727C6B4F54F6}"/>
              </a:ext>
            </a:extLst>
          </p:cNvPr>
          <p:cNvSpPr/>
          <p:nvPr/>
        </p:nvSpPr>
        <p:spPr>
          <a:xfrm>
            <a:off x="4284451" y="2806890"/>
            <a:ext cx="403200" cy="649559"/>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62"/>
          <p:cNvSpPr txBox="1">
            <a:spLocks noGrp="1"/>
          </p:cNvSpPr>
          <p:nvPr>
            <p:ph type="title"/>
          </p:nvPr>
        </p:nvSpPr>
        <p:spPr>
          <a:xfrm>
            <a:off x="720000" y="82122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75000"/>
                    <a:lumOff val="25000"/>
                  </a:schemeClr>
                </a:solidFill>
              </a:rPr>
              <a:t>In Summary</a:t>
            </a:r>
            <a:endParaRPr dirty="0">
              <a:solidFill>
                <a:schemeClr val="tx1">
                  <a:lumMod val="75000"/>
                  <a:lumOff val="25000"/>
                </a:schemeClr>
              </a:solidFill>
            </a:endParaRPr>
          </a:p>
        </p:txBody>
      </p:sp>
      <p:sp>
        <p:nvSpPr>
          <p:cNvPr id="896" name="Google Shape;896;p62"/>
          <p:cNvSpPr txBox="1">
            <a:spLocks noGrp="1"/>
          </p:cNvSpPr>
          <p:nvPr>
            <p:ph type="subTitle" idx="1"/>
          </p:nvPr>
        </p:nvSpPr>
        <p:spPr>
          <a:xfrm>
            <a:off x="720000" y="2038804"/>
            <a:ext cx="3145300" cy="399900"/>
          </a:xfrm>
          <a:prstGeom prst="rect">
            <a:avLst/>
          </a:prstGeom>
        </p:spPr>
        <p:txBody>
          <a:bodyPr spcFirstLastPara="1" wrap="square" lIns="301750" tIns="91425" rIns="91425" bIns="91425" anchor="ctr" anchorCtr="0">
            <a:noAutofit/>
          </a:bodyPr>
          <a:lstStyle/>
          <a:p>
            <a:pPr marL="0" lvl="0" indent="0" algn="l" rtl="0">
              <a:spcBef>
                <a:spcPts val="0"/>
              </a:spcBef>
              <a:spcAft>
                <a:spcPts val="0"/>
              </a:spcAft>
              <a:buNone/>
            </a:pPr>
            <a:r>
              <a:rPr lang="en" dirty="0"/>
              <a:t>Findings</a:t>
            </a:r>
            <a:endParaRPr dirty="0"/>
          </a:p>
        </p:txBody>
      </p:sp>
      <p:sp>
        <p:nvSpPr>
          <p:cNvPr id="897" name="Google Shape;897;p62"/>
          <p:cNvSpPr txBox="1">
            <a:spLocks noGrp="1"/>
          </p:cNvSpPr>
          <p:nvPr>
            <p:ph type="subTitle" idx="2"/>
          </p:nvPr>
        </p:nvSpPr>
        <p:spPr>
          <a:xfrm>
            <a:off x="1068890" y="2643696"/>
            <a:ext cx="3145300" cy="1524900"/>
          </a:xfrm>
          <a:prstGeom prst="rect">
            <a:avLst/>
          </a:prstGeom>
        </p:spPr>
        <p:txBody>
          <a:bodyPr spcFirstLastPara="1" wrap="square" lIns="91425" tIns="91425" rIns="91425" bIns="91425" anchor="ctr" anchorCtr="0">
            <a:noAutofit/>
          </a:bodyPr>
          <a:lstStyle/>
          <a:p>
            <a:pPr marL="0" lvl="0" indent="0">
              <a:buClr>
                <a:schemeClr val="accent4"/>
              </a:buClr>
              <a:buNone/>
            </a:pPr>
            <a:r>
              <a:rPr lang="en-GB" dirty="0"/>
              <a:t>Using the average share rate (of 3.04) as a basis, we can see that articles published on the following content topics: Emissions, Malaria, Methane &amp; Innovation, are able to drive above average share rates - therefore producing content on these particular topics is likely to drive up share rates.</a:t>
            </a:r>
            <a:endParaRPr dirty="0"/>
          </a:p>
        </p:txBody>
      </p:sp>
      <p:sp>
        <p:nvSpPr>
          <p:cNvPr id="898" name="Google Shape;898;p62"/>
          <p:cNvSpPr txBox="1">
            <a:spLocks noGrp="1"/>
          </p:cNvSpPr>
          <p:nvPr>
            <p:ph type="subTitle" idx="3"/>
          </p:nvPr>
        </p:nvSpPr>
        <p:spPr>
          <a:xfrm>
            <a:off x="4706137" y="2038804"/>
            <a:ext cx="2481000" cy="399900"/>
          </a:xfrm>
          <a:prstGeom prst="rect">
            <a:avLst/>
          </a:prstGeom>
        </p:spPr>
        <p:txBody>
          <a:bodyPr spcFirstLastPara="1" wrap="square" lIns="301750" tIns="91425" rIns="91425" bIns="91425" anchor="ctr" anchorCtr="0">
            <a:noAutofit/>
          </a:bodyPr>
          <a:lstStyle/>
          <a:p>
            <a:pPr marL="0" lvl="0" indent="0" algn="l" rtl="0">
              <a:spcBef>
                <a:spcPts val="0"/>
              </a:spcBef>
              <a:spcAft>
                <a:spcPts val="0"/>
              </a:spcAft>
              <a:buNone/>
            </a:pPr>
            <a:r>
              <a:rPr lang="en" dirty="0"/>
              <a:t>Next Steps</a:t>
            </a:r>
            <a:endParaRPr dirty="0"/>
          </a:p>
        </p:txBody>
      </p:sp>
      <p:sp>
        <p:nvSpPr>
          <p:cNvPr id="9" name="Google Shape;897;p62">
            <a:extLst>
              <a:ext uri="{FF2B5EF4-FFF2-40B4-BE49-F238E27FC236}">
                <a16:creationId xmlns:a16="http://schemas.microsoft.com/office/drawing/2014/main" id="{1BC47348-09F7-F34E-AE44-F72036FD4002}"/>
              </a:ext>
            </a:extLst>
          </p:cNvPr>
          <p:cNvSpPr txBox="1">
            <a:spLocks/>
          </p:cNvSpPr>
          <p:nvPr/>
        </p:nvSpPr>
        <p:spPr>
          <a:xfrm>
            <a:off x="5033175" y="2643696"/>
            <a:ext cx="3145300" cy="152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aleway"/>
              <a:buChar char="●"/>
              <a:defRPr sz="14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9pPr>
          </a:lstStyle>
          <a:p>
            <a:pPr marL="0" indent="0">
              <a:buClr>
                <a:schemeClr val="accent4"/>
              </a:buClr>
              <a:buNone/>
            </a:pPr>
            <a:r>
              <a:rPr lang="en-GB" dirty="0"/>
              <a:t>Following this, I can A/B test articles, publishing content that does &amp; doesn’t include these keywords and review results to validate this analysis.</a:t>
            </a:r>
          </a:p>
          <a:p>
            <a:pPr marL="0" indent="0">
              <a:buClr>
                <a:schemeClr val="accent4"/>
              </a:buClr>
              <a:buNone/>
            </a:pPr>
            <a:endParaRPr lang="en-GB" sz="500" dirty="0"/>
          </a:p>
          <a:p>
            <a:pPr marL="0" indent="0">
              <a:buClr>
                <a:schemeClr val="accent4"/>
              </a:buClr>
              <a:buNone/>
            </a:pPr>
            <a:r>
              <a:rPr lang="en-GB" dirty="0"/>
              <a:t>Other analyses include:</a:t>
            </a:r>
          </a:p>
          <a:p>
            <a:pPr marL="285750" indent="-285750">
              <a:buClr>
                <a:schemeClr val="accent4"/>
              </a:buClr>
            </a:pPr>
            <a:r>
              <a:rPr lang="en-GB" dirty="0"/>
              <a:t>Audience Preferences</a:t>
            </a:r>
          </a:p>
          <a:p>
            <a:pPr marL="285750" indent="-285750">
              <a:buClr>
                <a:schemeClr val="accent4"/>
              </a:buClr>
            </a:pPr>
            <a:r>
              <a:rPr lang="en-GB" dirty="0"/>
              <a:t>Impact of Paid Media on Content Performance</a:t>
            </a:r>
          </a:p>
        </p:txBody>
      </p:sp>
    </p:spTree>
  </p:cSld>
  <p:clrMapOvr>
    <a:masterClrMapping/>
  </p:clrMapOvr>
</p:sld>
</file>

<file path=ppt/theme/theme1.xml><?xml version="1.0" encoding="utf-8"?>
<a:theme xmlns:a="http://schemas.openxmlformats.org/drawingml/2006/main" name="OKRs Framework for Performance by Slidesgo">
  <a:themeElements>
    <a:clrScheme name="Simple Light">
      <a:dk1>
        <a:srgbClr val="000000"/>
      </a:dk1>
      <a:lt1>
        <a:srgbClr val="FFFFFF"/>
      </a:lt1>
      <a:dk2>
        <a:srgbClr val="595959"/>
      </a:dk2>
      <a:lt2>
        <a:srgbClr val="EEEEEE"/>
      </a:lt2>
      <a:accent1>
        <a:srgbClr val="FFFCBE"/>
      </a:accent1>
      <a:accent2>
        <a:srgbClr val="CCF8FF"/>
      </a:accent2>
      <a:accent3>
        <a:srgbClr val="FFBFFD"/>
      </a:accent3>
      <a:accent4>
        <a:srgbClr val="FFE2CA"/>
      </a:accent4>
      <a:accent5>
        <a:srgbClr val="B0FFD1"/>
      </a:accent5>
      <a:accent6>
        <a:srgbClr val="CAC0F0"/>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780</Words>
  <Application>Microsoft Macintosh PowerPoint</Application>
  <PresentationFormat>On-screen Show (16:9)</PresentationFormat>
  <Paragraphs>60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Roboto Mono</vt:lpstr>
      <vt:lpstr>Arial</vt:lpstr>
      <vt:lpstr>Raleway</vt:lpstr>
      <vt:lpstr>OKRs Framework for Performance by Slidesgo</vt:lpstr>
      <vt:lpstr>Predictive Sentiment</vt:lpstr>
      <vt:lpstr>Problem Statement</vt:lpstr>
      <vt:lpstr>The Data Set</vt:lpstr>
      <vt:lpstr>Exploratory Data Analysis</vt:lpstr>
      <vt:lpstr>The Solution</vt:lpstr>
      <vt:lpstr>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OKRs Framework for Performance</dc:title>
  <cp:lastModifiedBy>Zamena Jaffer</cp:lastModifiedBy>
  <cp:revision>20</cp:revision>
  <dcterms:modified xsi:type="dcterms:W3CDTF">2021-08-17T16:42:34Z</dcterms:modified>
</cp:coreProperties>
</file>