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omments/modernComment_101_0.xml" ContentType="application/vnd.ms-powerpoint.comments+xml"/>
  <Override PartName="/ppt/comments/modernComment_108_2C3DBCA3.xml" ContentType="application/vnd.ms-powerpoint.comments+xml"/>
  <Override PartName="/ppt/comments/modernComment_10B_60237B9D.xml" ContentType="application/vnd.ms-powerpoint.comments+xml"/>
  <Override PartName="/ppt/comments/modernComment_10F_90DC5E01.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73" r:id="rId6"/>
    <p:sldId id="266" r:id="rId7"/>
    <p:sldId id="265" r:id="rId8"/>
    <p:sldId id="264" r:id="rId9"/>
    <p:sldId id="267" r:id="rId10"/>
    <p:sldId id="268" r:id="rId11"/>
    <p:sldId id="275" r:id="rId12"/>
    <p:sldId id="272" r:id="rId13"/>
    <p:sldId id="269" r:id="rId14"/>
    <p:sldId id="277" r:id="rId15"/>
    <p:sldId id="276" r:id="rId16"/>
    <p:sldId id="271" r:id="rId17"/>
    <p:sldId id="279" r:id="rId18"/>
    <p:sldId id="278" r:id="rId19"/>
    <p:sldId id="280" r:id="rId20"/>
    <p:sldId id="270" r:id="rId2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535AA6-4CAF-E429-55F6-593A28879294}" name="Marisol Steinau" initials="MS" userId="S::marisol.steinau@steinautech.com::9e06902e-072d-4233-b5aa-95f6967f654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9" autoAdjust="0"/>
    <p:restoredTop sz="94660"/>
  </p:normalViewPr>
  <p:slideViewPr>
    <p:cSldViewPr snapToGrid="0" snapToObjects="1">
      <p:cViewPr varScale="1">
        <p:scale>
          <a:sx n="106" d="100"/>
          <a:sy n="106" d="100"/>
        </p:scale>
        <p:origin x="11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1_0.xml><?xml version="1.0" encoding="utf-8"?>
<p188:cmLst xmlns:a="http://schemas.openxmlformats.org/drawingml/2006/main" xmlns:r="http://schemas.openxmlformats.org/officeDocument/2006/relationships" xmlns:p188="http://schemas.microsoft.com/office/powerpoint/2018/8/main">
  <p188:cm id="{142D482D-47E4-4D3E-BB51-09D1ED8FFAD1}" authorId="{85535AA6-4CAF-E429-55F6-593A28879294}" created="2025-03-16T13:15:28.880">
    <pc:sldMkLst xmlns:pc="http://schemas.microsoft.com/office/powerpoint/2013/main/command">
      <pc:docMk/>
      <pc:sldMk cId="0" sldId="257"/>
    </pc:sldMkLst>
    <p188:txBody>
      <a:bodyPr/>
      <a:lstStyle/>
      <a:p>
        <a:r>
          <a:rPr lang="en-DE"/>
          <a:t>Take the overview of the passed exams out, only Indian speakers do that nowadays and speakers make fun of them because nobody cares. For customer meetings is ok but not for conferences, </a:t>
        </a:r>
      </a:p>
    </p188:txBody>
  </p188:cm>
</p188:cmLst>
</file>

<file path=ppt/comments/modernComment_108_2C3DBCA3.xml><?xml version="1.0" encoding="utf-8"?>
<p188:cmLst xmlns:a="http://schemas.openxmlformats.org/drawingml/2006/main" xmlns:r="http://schemas.openxmlformats.org/officeDocument/2006/relationships" xmlns:p188="http://schemas.microsoft.com/office/powerpoint/2018/8/main">
  <p188:cm id="{82DAE66B-1551-43F1-ADF7-B925F6B609A8}" authorId="{85535AA6-4CAF-E429-55F6-593A28879294}" created="2025-03-16T13:17:40.912">
    <ac:txMkLst xmlns:ac="http://schemas.microsoft.com/office/drawing/2013/main/command">
      <pc:docMk xmlns:pc="http://schemas.microsoft.com/office/powerpoint/2013/main/command"/>
      <pc:sldMk xmlns:pc="http://schemas.microsoft.com/office/powerpoint/2013/main/command" cId="742243491" sldId="264"/>
      <ac:spMk id="3" creationId="{00000000-0000-0000-0000-000000000000}"/>
      <ac:txMk cp="155" len="86">
        <ac:context len="243" hash="1016420409"/>
      </ac:txMk>
    </ac:txMkLst>
    <p188:pos x="10319559" y="1684119"/>
    <p188:txBody>
      <a:bodyPr/>
      <a:lstStyle/>
      <a:p>
        <a:r>
          <a:rPr lang="en-DE"/>
          <a:t>I adapted this part to fit: development items in the dev environment and production items in the prod environment.</a:t>
        </a:r>
      </a:p>
    </p188:txBody>
  </p188:cm>
</p188:cmLst>
</file>

<file path=ppt/comments/modernComment_10B_60237B9D.xml><?xml version="1.0" encoding="utf-8"?>
<p188:cmLst xmlns:a="http://schemas.openxmlformats.org/drawingml/2006/main" xmlns:r="http://schemas.openxmlformats.org/officeDocument/2006/relationships" xmlns:p188="http://schemas.microsoft.com/office/powerpoint/2018/8/main">
  <p188:cm id="{9CD83075-9A7C-4D77-AFC6-79E0EEF33C74}" authorId="{85535AA6-4CAF-E429-55F6-593A28879294}" created="2025-03-16T13:21:44.096">
    <pc:sldMkLst xmlns:pc="http://schemas.microsoft.com/office/powerpoint/2013/main/command">
      <pc:docMk/>
      <pc:sldMk cId="1612938141" sldId="267"/>
    </pc:sldMkLst>
    <p188:txBody>
      <a:bodyPr/>
      <a:lstStyle/>
      <a:p>
        <a:r>
          <a:rPr lang="en-DE"/>
          <a:t>I do not really agree here with the slide. Because Deployment Pipelines as NO CODE experience means no Triggering through Devops. This is the idea of low code. And also the problem what you have. 
You can not ensure that someone deploys things that have not been committed. And this is something that you need to point out. So take the part of the Azure DevOps Pipelines out and rather show a second scenario where Deployment pipelines can be enriched with DevOps pipelines to automate things. </a:t>
        </a:r>
      </a:p>
    </p188:txBody>
  </p188:cm>
</p188:cmLst>
</file>

<file path=ppt/comments/modernComment_10F_90DC5E01.xml><?xml version="1.0" encoding="utf-8"?>
<p188:cmLst xmlns:a="http://schemas.openxmlformats.org/drawingml/2006/main" xmlns:r="http://schemas.openxmlformats.org/officeDocument/2006/relationships" xmlns:p188="http://schemas.microsoft.com/office/powerpoint/2018/8/main">
  <p188:cm id="{6E02D2FA-4CA1-4B6B-9DFB-C395A8AD9AE7}" authorId="{85535AA6-4CAF-E429-55F6-593A28879294}" created="2025-03-16T13:26:44.036">
    <pc:sldMkLst xmlns:pc="http://schemas.microsoft.com/office/powerpoint/2013/main/command">
      <pc:docMk/>
      <pc:sldMk cId="2430361089" sldId="271"/>
    </pc:sldMkLst>
    <p188:txBody>
      <a:bodyPr/>
      <a:lstStyle/>
      <a:p>
        <a:r>
          <a:rPr lang="en-DE"/>
          <a:t>Here it is important to mention the following: the cicd package is a library, it is not a real Devops process. A library means that you need to code things. And here the problem is that only cicd takes places and not even properly, because of full deployment and no diffs taken into account. The sync with PRs is not part of the cicd package, this needs to be configured apart and besides that you have to take into account that this fabric cicd package has to be configured for every single deployment as it is a library. So its not really a whole DevOps solution.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diapozitiv">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sl-SI"/>
              <a:t>Uredite slog naslova matrice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sl-SI"/>
              <a:t>Kliknite, da uredite slog podnaslova matrice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8227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Uredite slog naslova matrice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036799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Navpični naslov in besedil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sl-SI"/>
              <a:t>Uredite slog naslova matrice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549221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Uredite slog naslova matrice</a:t>
            </a:r>
            <a:endParaRPr lang="en-US" dirty="0"/>
          </a:p>
        </p:txBody>
      </p:sp>
      <p:sp>
        <p:nvSpPr>
          <p:cNvPr id="3" name="Content Placeholder 2"/>
          <p:cNvSpPr>
            <a:spLocks noGrp="1"/>
          </p:cNvSpPr>
          <p:nvPr>
            <p:ph idx="1"/>
          </p:nvPr>
        </p:nvSpPr>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76873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Glava odseka">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sl-SI"/>
              <a:t>Uredite slog naslova matrice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sl-SI"/>
              <a:t>Uredite sloge besedila matrice</a:t>
            </a:r>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4659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sl-SI"/>
              <a:t>Uredite slog naslova matrice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27433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sl-SI"/>
              <a:t>Uredite slog naslova matrice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sl-SI"/>
              <a:t>Uredite sloge besedila matrice</a:t>
            </a:r>
          </a:p>
        </p:txBody>
      </p:sp>
      <p:sp>
        <p:nvSpPr>
          <p:cNvPr id="4" name="Content Placeholder 3"/>
          <p:cNvSpPr>
            <a:spLocks noGrp="1"/>
          </p:cNvSpPr>
          <p:nvPr>
            <p:ph sz="half" idx="2"/>
          </p:nvPr>
        </p:nvSpPr>
        <p:spPr>
          <a:xfrm>
            <a:off x="1096994" y="2582334"/>
            <a:ext cx="4936474" cy="3378200"/>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sl-SI"/>
              <a:t>Uredite sloge besedila matrice</a:t>
            </a:r>
          </a:p>
        </p:txBody>
      </p:sp>
      <p:sp>
        <p:nvSpPr>
          <p:cNvPr id="6" name="Content Placeholder 5"/>
          <p:cNvSpPr>
            <a:spLocks noGrp="1"/>
          </p:cNvSpPr>
          <p:nvPr>
            <p:ph sz="quarter" idx="4"/>
          </p:nvPr>
        </p:nvSpPr>
        <p:spPr>
          <a:xfrm>
            <a:off x="6216301" y="2582334"/>
            <a:ext cx="4936474" cy="3378200"/>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43515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Uredite slog naslova matrice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725956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azen">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5/16/2025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988183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Vsebina z naslovom">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sl-SI"/>
              <a:t>Uredite slog naslova matrice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sl-SI"/>
              <a:t>Uredite sloge besedila matrice</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600732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Naslov in slika">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sl-SI"/>
              <a:t>Uredite slog naslova matrice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sl-SI"/>
              <a:t>Kliknite ikono, če želite dodati sliko</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sl-SI"/>
              <a:t>Uredite sloge besedila matrice</a:t>
            </a:r>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971213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sl-SI"/>
              <a:t>Uredite slog naslova matrice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5/16/2025</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34420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microsoft.com/office/2018/10/relationships/comments" Target="../comments/modernComment_10F_90DC5E0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08_2C3DBCA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mailto:tavcar.zan@outlook.com" TargetMode="External"/><Relationship Id="rId3" Type="http://schemas.openxmlformats.org/officeDocument/2006/relationships/hyperlink" Target="https://www.linkedin.com/in/%C5%BEan-tav%C4%8Dar-151019127/" TargetMode="External"/><Relationship Id="rId7" Type="http://schemas.openxmlformats.org/officeDocument/2006/relationships/hyperlink" Target="https://github.com/zan-tavcar"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18/10/relationships/comments" Target="../comments/modernComment_101_0.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microsoft.com/office/2018/10/relationships/comments" Target="../comments/modernComment_108_2C3DBCA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18/10/relationships/comments" Target="../comments/modernComment_10B_60237B9D.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2497" y="1757149"/>
            <a:ext cx="7772400" cy="1470025"/>
          </a:xfrm>
        </p:spPr>
        <p:txBody>
          <a:bodyPr>
            <a:normAutofit/>
          </a:bodyPr>
          <a:lstStyle/>
          <a:p>
            <a:pPr>
              <a:defRPr sz="4400">
                <a:solidFill>
                  <a:srgbClr val="282828"/>
                </a:solidFill>
                <a:latin typeface="DIN"/>
              </a:defRPr>
            </a:pPr>
            <a:r>
              <a:rPr dirty="0"/>
              <a:t>From Dev to Prod: Mastering Deployment in Microsoft Fabric</a:t>
            </a:r>
          </a:p>
        </p:txBody>
      </p:sp>
      <p:sp>
        <p:nvSpPr>
          <p:cNvPr id="3" name="Subtitle 2"/>
          <p:cNvSpPr>
            <a:spLocks noGrp="1"/>
          </p:cNvSpPr>
          <p:nvPr>
            <p:ph type="subTitle" idx="1"/>
          </p:nvPr>
        </p:nvSpPr>
        <p:spPr>
          <a:xfrm>
            <a:off x="1099765" y="4455620"/>
            <a:ext cx="9940998" cy="1143000"/>
          </a:xfrm>
        </p:spPr>
        <p:txBody>
          <a:bodyPr/>
          <a:lstStyle/>
          <a:p>
            <a:pPr>
              <a:defRPr sz="2400">
                <a:solidFill>
                  <a:srgbClr val="464646"/>
                </a:solidFill>
                <a:latin typeface="DIN"/>
              </a:defRPr>
            </a:pPr>
            <a:r>
              <a:rPr dirty="0"/>
              <a:t>Practical strategies for enterprise-ready deployment pipelines</a:t>
            </a:r>
          </a:p>
        </p:txBody>
      </p:sp>
      <p:pic>
        <p:nvPicPr>
          <p:cNvPr id="1026" name="Picture 2" descr="https://www.newstarsofdata.com/wp-content/uploads/2020/06/newstarsofdata_logo_2_colors_4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23" y="1441836"/>
            <a:ext cx="2100649" cy="21006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GB" dirty="0"/>
              <a:t>Option A: Power BI Deployment Pipelines</a:t>
            </a:r>
            <a:endParaRPr lang="en-US" dirty="0"/>
          </a:p>
        </p:txBody>
      </p:sp>
      <p:sp>
        <p:nvSpPr>
          <p:cNvPr id="3" name="Označba mesta vsebine 2"/>
          <p:cNvSpPr>
            <a:spLocks noGrp="1"/>
          </p:cNvSpPr>
          <p:nvPr>
            <p:ph idx="1"/>
          </p:nvPr>
        </p:nvSpPr>
        <p:spPr/>
        <p:txBody>
          <a:bodyPr/>
          <a:lstStyle/>
          <a:p>
            <a:pPr marL="0" indent="0">
              <a:buNone/>
            </a:pPr>
            <a:r>
              <a:rPr lang="en-US" b="1" dirty="0"/>
              <a:t>Deployment Rules </a:t>
            </a:r>
            <a:r>
              <a:rPr lang="en-US" dirty="0"/>
              <a:t>in Microsoft Fabric simplify environment-specific configurations, enabling    updates of connections, parameters, and data sources during deployment stages.</a:t>
            </a:r>
          </a:p>
        </p:txBody>
      </p:sp>
      <p:pic>
        <p:nvPicPr>
          <p:cNvPr id="15" name="Picture 2" descr="deployment pipeline&quot; Icon - Download for free – Iconduck">
            <a:extLst>
              <a:ext uri="{FF2B5EF4-FFF2-40B4-BE49-F238E27FC236}">
                <a16:creationId xmlns:a16="http://schemas.microsoft.com/office/drawing/2014/main" id="{2A1D6C87-46DD-2529-FA21-AC0EC384C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030" y="1118560"/>
            <a:ext cx="511407" cy="511407"/>
          </a:xfrm>
          <a:prstGeom prst="rect">
            <a:avLst/>
          </a:prstGeom>
          <a:noFill/>
          <a:ln>
            <a:noFill/>
          </a:ln>
        </p:spPr>
      </p:pic>
      <p:pic>
        <p:nvPicPr>
          <p:cNvPr id="4" name="Slika 3"/>
          <p:cNvPicPr>
            <a:picLocks noChangeAspect="1"/>
          </p:cNvPicPr>
          <p:nvPr/>
        </p:nvPicPr>
        <p:blipFill>
          <a:blip r:embed="rId3"/>
          <a:stretch>
            <a:fillRect/>
          </a:stretch>
        </p:blipFill>
        <p:spPr>
          <a:xfrm>
            <a:off x="1096994" y="2610035"/>
            <a:ext cx="6043292" cy="3643175"/>
          </a:xfrm>
          <a:prstGeom prst="rect">
            <a:avLst/>
          </a:prstGeom>
        </p:spPr>
      </p:pic>
    </p:spTree>
    <p:extLst>
      <p:ext uri="{BB962C8B-B14F-4D97-AF65-F5344CB8AC3E}">
        <p14:creationId xmlns:p14="http://schemas.microsoft.com/office/powerpoint/2010/main" val="389964215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4226708" y="1046300"/>
            <a:ext cx="5488444" cy="658689"/>
          </a:xfrm>
        </p:spPr>
        <p:txBody>
          <a:bodyPr>
            <a:normAutofit fontScale="90000"/>
          </a:bodyPr>
          <a:lstStyle/>
          <a:p>
            <a:r>
              <a:rPr lang="en-US" dirty="0" smtClean="0"/>
              <a:t>Option A: Demo</a:t>
            </a:r>
            <a:endParaRPr lang="en-US" dirty="0"/>
          </a:p>
        </p:txBody>
      </p:sp>
      <p:pic>
        <p:nvPicPr>
          <p:cNvPr id="1028" name="Picture 4" descr="Microsoft Fabric Services: Streamline Your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017" y="1046300"/>
            <a:ext cx="589329" cy="58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073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GB" dirty="0"/>
              <a:t>Option A: </a:t>
            </a:r>
            <a:r>
              <a:rPr lang="en-GB" dirty="0" smtClean="0"/>
              <a:t>Pros and Cons</a:t>
            </a:r>
            <a:endParaRPr lang="en-US" dirty="0"/>
          </a:p>
        </p:txBody>
      </p:sp>
      <p:sp>
        <p:nvSpPr>
          <p:cNvPr id="3" name="Označba mesta vsebine 2"/>
          <p:cNvSpPr>
            <a:spLocks noGrp="1"/>
          </p:cNvSpPr>
          <p:nvPr>
            <p:ph idx="1"/>
          </p:nvPr>
        </p:nvSpPr>
        <p:spPr/>
        <p:txBody>
          <a:bodyPr/>
          <a:lstStyle/>
          <a:p>
            <a:pPr marL="0" indent="0">
              <a:buNone/>
            </a:pPr>
            <a:r>
              <a:rPr lang="en-US" b="1" dirty="0" smtClean="0"/>
              <a:t>Pros:</a:t>
            </a:r>
            <a:br>
              <a:rPr lang="en-US" b="1" dirty="0" smtClean="0"/>
            </a:br>
            <a:r>
              <a:rPr lang="en-US" dirty="0" smtClean="0"/>
              <a:t>- Easy to navigate</a:t>
            </a:r>
            <a:br>
              <a:rPr lang="en-US" dirty="0" smtClean="0"/>
            </a:br>
            <a:r>
              <a:rPr lang="en-US" dirty="0" smtClean="0"/>
              <a:t>- No Code experience</a:t>
            </a:r>
            <a:br>
              <a:rPr lang="en-US" dirty="0" smtClean="0"/>
            </a:br>
            <a:r>
              <a:rPr lang="en-US" dirty="0" smtClean="0"/>
              <a:t>- Fast setup for small-medium sized projects</a:t>
            </a:r>
            <a:br>
              <a:rPr lang="en-US" dirty="0" smtClean="0"/>
            </a:br>
            <a:r>
              <a:rPr lang="en-US" dirty="0" smtClean="0"/>
              <a:t/>
            </a:r>
            <a:br>
              <a:rPr lang="en-US" dirty="0" smtClean="0"/>
            </a:br>
            <a:r>
              <a:rPr lang="en-US" b="1" dirty="0" smtClean="0"/>
              <a:t>Cons:</a:t>
            </a:r>
            <a:br>
              <a:rPr lang="en-US" b="1" dirty="0" smtClean="0"/>
            </a:br>
            <a:r>
              <a:rPr lang="en-US" dirty="0"/>
              <a:t>- Hard to handle in enterprise environment (you need to configure rule for every Fabric item)</a:t>
            </a:r>
            <a:br>
              <a:rPr lang="en-US" dirty="0"/>
            </a:br>
            <a:r>
              <a:rPr lang="en-US" dirty="0"/>
              <a:t>- Not all items support deployment rules </a:t>
            </a:r>
            <a:r>
              <a:rPr lang="en-SI" dirty="0"/>
              <a:t>–</a:t>
            </a:r>
            <a:r>
              <a:rPr lang="en-US" dirty="0"/>
              <a:t> Fabric Pipeline is on top of that list</a:t>
            </a:r>
            <a:br>
              <a:rPr lang="en-US" dirty="0"/>
            </a:br>
            <a:r>
              <a:rPr lang="en-US" dirty="0"/>
              <a:t>- No real “connection” with GIT </a:t>
            </a:r>
            <a:r>
              <a:rPr lang="en-SI" dirty="0"/>
              <a:t>–</a:t>
            </a:r>
            <a:r>
              <a:rPr lang="en-US" dirty="0"/>
              <a:t> users can deploy changes that have not been </a:t>
            </a:r>
            <a:r>
              <a:rPr lang="en-US" dirty="0" smtClean="0"/>
              <a:t>committed</a:t>
            </a:r>
            <a:endParaRPr lang="en-US" dirty="0"/>
          </a:p>
        </p:txBody>
      </p:sp>
      <p:pic>
        <p:nvPicPr>
          <p:cNvPr id="15" name="Picture 2" descr="deployment pipeline&quot; Icon - Download for free – Iconduck">
            <a:extLst>
              <a:ext uri="{FF2B5EF4-FFF2-40B4-BE49-F238E27FC236}">
                <a16:creationId xmlns:a16="http://schemas.microsoft.com/office/drawing/2014/main" id="{2A1D6C87-46DD-2529-FA21-AC0EC384C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030" y="1118560"/>
            <a:ext cx="511407" cy="511407"/>
          </a:xfrm>
          <a:prstGeom prst="rect">
            <a:avLst/>
          </a:prstGeom>
          <a:noFill/>
          <a:ln>
            <a:noFill/>
          </a:ln>
        </p:spPr>
      </p:pic>
    </p:spTree>
    <p:extLst>
      <p:ext uri="{BB962C8B-B14F-4D97-AF65-F5344CB8AC3E}">
        <p14:creationId xmlns:p14="http://schemas.microsoft.com/office/powerpoint/2010/main" val="22440439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GB" dirty="0"/>
              <a:t>Option B: Fabric REST API &amp; ABFSS Paths</a:t>
            </a:r>
            <a:endParaRPr lang="en-US" dirty="0"/>
          </a:p>
        </p:txBody>
      </p:sp>
      <p:sp>
        <p:nvSpPr>
          <p:cNvPr id="3" name="Označba mesta vsebine 2"/>
          <p:cNvSpPr>
            <a:spLocks noGrp="1"/>
          </p:cNvSpPr>
          <p:nvPr>
            <p:ph idx="1"/>
          </p:nvPr>
        </p:nvSpPr>
        <p:spPr/>
        <p:txBody>
          <a:bodyPr/>
          <a:lstStyle/>
          <a:p>
            <a:r>
              <a:rPr lang="en-GB" dirty="0"/>
              <a:t>-</a:t>
            </a:r>
            <a:r>
              <a:rPr lang="en-GB" b="1" dirty="0"/>
              <a:t> </a:t>
            </a:r>
            <a:r>
              <a:rPr lang="en-US" b="1" dirty="0"/>
              <a:t>Why? </a:t>
            </a:r>
            <a:r>
              <a:rPr lang="en-US" dirty="0"/>
              <a:t>Deployment rules can get “messy” and hard to handle in enterprise scale environment</a:t>
            </a:r>
            <a:br>
              <a:rPr lang="en-US" dirty="0"/>
            </a:br>
            <a:r>
              <a:rPr lang="en-US" dirty="0"/>
              <a:t>- </a:t>
            </a:r>
            <a:r>
              <a:rPr lang="en-US" b="1" dirty="0"/>
              <a:t>Solution? </a:t>
            </a:r>
            <a:r>
              <a:rPr lang="en-US" dirty="0"/>
              <a:t>Something that’s code based and easy to maintain</a:t>
            </a:r>
          </a:p>
          <a:p>
            <a:r>
              <a:rPr lang="en-US" dirty="0"/>
              <a:t>- </a:t>
            </a:r>
            <a:r>
              <a:rPr lang="en-US" b="1" dirty="0"/>
              <a:t>How?</a:t>
            </a:r>
            <a:r>
              <a:rPr lang="en-US" dirty="0"/>
              <a:t> </a:t>
            </a:r>
            <a:br>
              <a:rPr lang="en-US" dirty="0"/>
            </a:br>
            <a:r>
              <a:rPr lang="en-US" dirty="0"/>
              <a:t>a) For Pipelines: Microsoft Fabric APIs (now available with SPN) can present a low-code solution for pointing to correct endpoint depending on environment</a:t>
            </a:r>
            <a:br>
              <a:rPr lang="en-US" dirty="0"/>
            </a:br>
            <a:r>
              <a:rPr lang="en-US" dirty="0"/>
              <a:t>b) For Notebooks: Avoid using the attached </a:t>
            </a:r>
            <a:r>
              <a:rPr lang="en-US" dirty="0" err="1"/>
              <a:t>lakehouse</a:t>
            </a:r>
            <a:r>
              <a:rPr lang="en-US" dirty="0"/>
              <a:t>. Use a dictionary with </a:t>
            </a:r>
            <a:r>
              <a:rPr lang="en-US" dirty="0" err="1" smtClean="0"/>
              <a:t>abfss</a:t>
            </a:r>
            <a:r>
              <a:rPr lang="en-US" dirty="0" smtClean="0"/>
              <a:t> </a:t>
            </a:r>
            <a:r>
              <a:rPr lang="en-US" dirty="0"/>
              <a:t>path definition for flexible and environment-specific access.</a:t>
            </a:r>
            <a:br>
              <a:rPr lang="en-US" dirty="0"/>
            </a:br>
            <a:endParaRPr lang="en-US" dirty="0"/>
          </a:p>
          <a:p>
            <a:endParaRPr lang="en-GB" dirty="0"/>
          </a:p>
        </p:txBody>
      </p:sp>
      <p:pic>
        <p:nvPicPr>
          <p:cNvPr id="3080" name="Picture 8" descr="Microsoft Fabric | Omni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698" y="1010876"/>
            <a:ext cx="1017079" cy="726485"/>
          </a:xfrm>
          <a:prstGeom prst="rect">
            <a:avLst/>
          </a:prstGeom>
          <a:noFill/>
          <a:extLst>
            <a:ext uri="{909E8E84-426E-40DD-AFC4-6F175D3DCCD1}">
              <a14:hiddenFill xmlns:a14="http://schemas.microsoft.com/office/drawing/2010/main">
                <a:solidFill>
                  <a:srgbClr val="FFFFFF"/>
                </a:solidFill>
              </a14:hiddenFill>
            </a:ext>
          </a:extLst>
        </p:spPr>
      </p:pic>
      <p:pic>
        <p:nvPicPr>
          <p:cNvPr id="7" name="Slika 6"/>
          <p:cNvPicPr>
            <a:picLocks noChangeAspect="1"/>
          </p:cNvPicPr>
          <p:nvPr/>
        </p:nvPicPr>
        <p:blipFill>
          <a:blip r:embed="rId3"/>
          <a:stretch>
            <a:fillRect/>
          </a:stretch>
        </p:blipFill>
        <p:spPr>
          <a:xfrm>
            <a:off x="463573" y="4434463"/>
            <a:ext cx="11606204" cy="2168191"/>
          </a:xfrm>
          <a:prstGeom prst="rect">
            <a:avLst/>
          </a:prstGeom>
        </p:spPr>
      </p:pic>
    </p:spTree>
    <p:extLst>
      <p:ext uri="{BB962C8B-B14F-4D97-AF65-F5344CB8AC3E}">
        <p14:creationId xmlns:p14="http://schemas.microsoft.com/office/powerpoint/2010/main" val="40574644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4118066" y="1055354"/>
            <a:ext cx="5488444" cy="658689"/>
          </a:xfrm>
        </p:spPr>
        <p:txBody>
          <a:bodyPr>
            <a:normAutofit fontScale="90000"/>
          </a:bodyPr>
          <a:lstStyle/>
          <a:p>
            <a:r>
              <a:rPr lang="en-US" dirty="0" smtClean="0"/>
              <a:t>Option B: Demo</a:t>
            </a:r>
            <a:endParaRPr lang="en-US" dirty="0"/>
          </a:p>
        </p:txBody>
      </p:sp>
      <p:pic>
        <p:nvPicPr>
          <p:cNvPr id="1028" name="Picture 4" descr="Microsoft Fabric Services: Streamline Your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627" y="1055354"/>
            <a:ext cx="589329" cy="58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60413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GB" dirty="0"/>
              <a:t>Option </a:t>
            </a:r>
            <a:r>
              <a:rPr lang="en-GB" dirty="0" smtClean="0"/>
              <a:t>B: Pros and Cons</a:t>
            </a:r>
            <a:endParaRPr lang="en-US" dirty="0"/>
          </a:p>
        </p:txBody>
      </p:sp>
      <p:sp>
        <p:nvSpPr>
          <p:cNvPr id="3" name="Označba mesta vsebine 2"/>
          <p:cNvSpPr>
            <a:spLocks noGrp="1"/>
          </p:cNvSpPr>
          <p:nvPr>
            <p:ph idx="1"/>
          </p:nvPr>
        </p:nvSpPr>
        <p:spPr/>
        <p:txBody>
          <a:bodyPr/>
          <a:lstStyle/>
          <a:p>
            <a:pPr marL="0" indent="0">
              <a:buNone/>
            </a:pPr>
            <a:r>
              <a:rPr lang="en-US" b="1" dirty="0" smtClean="0"/>
              <a:t>Pros:</a:t>
            </a:r>
            <a:br>
              <a:rPr lang="en-US" b="1" dirty="0" smtClean="0"/>
            </a:br>
            <a:r>
              <a:rPr lang="en-US" dirty="0" smtClean="0"/>
              <a:t>- Solution is easy to maintain via dictionary (</a:t>
            </a:r>
            <a:r>
              <a:rPr lang="en-US" dirty="0" err="1" smtClean="0"/>
              <a:t>nb_config</a:t>
            </a:r>
            <a:r>
              <a:rPr lang="en-US" dirty="0" smtClean="0"/>
              <a:t>)</a:t>
            </a:r>
            <a:br>
              <a:rPr lang="en-US" dirty="0" smtClean="0"/>
            </a:br>
            <a:r>
              <a:rPr lang="en-US" dirty="0" smtClean="0"/>
              <a:t>- No need to define deployment rules in UI</a:t>
            </a:r>
            <a:br>
              <a:rPr lang="en-US" dirty="0" smtClean="0"/>
            </a:br>
            <a:r>
              <a:rPr lang="en-US" dirty="0" smtClean="0"/>
              <a:t/>
            </a:r>
            <a:br>
              <a:rPr lang="en-US" dirty="0" smtClean="0"/>
            </a:br>
            <a:r>
              <a:rPr lang="en-US" b="1" dirty="0" smtClean="0"/>
              <a:t>Cons:</a:t>
            </a:r>
            <a:br>
              <a:rPr lang="en-US" b="1" dirty="0" smtClean="0"/>
            </a:br>
            <a:r>
              <a:rPr lang="en-US" dirty="0"/>
              <a:t>- </a:t>
            </a:r>
            <a:r>
              <a:rPr lang="en-US" dirty="0" smtClean="0"/>
              <a:t>Limited use cases</a:t>
            </a:r>
            <a:r>
              <a:rPr lang="en-US" b="1" dirty="0" smtClean="0"/>
              <a:t/>
            </a:r>
            <a:br>
              <a:rPr lang="en-US" b="1" dirty="0" smtClean="0"/>
            </a:br>
            <a:r>
              <a:rPr lang="en-US" dirty="0" smtClean="0"/>
              <a:t>a)Notebook scenario: This can be applied to data sources that work well with Fabric Notebooks (other </a:t>
            </a:r>
            <a:r>
              <a:rPr lang="en-US" dirty="0" err="1" smtClean="0"/>
              <a:t>Lakehouses</a:t>
            </a:r>
            <a:r>
              <a:rPr lang="en-US" dirty="0" smtClean="0"/>
              <a:t>, </a:t>
            </a:r>
            <a:r>
              <a:rPr lang="en-US" dirty="0" err="1" smtClean="0"/>
              <a:t>OneLake</a:t>
            </a:r>
            <a:r>
              <a:rPr lang="en-US" dirty="0" smtClean="0"/>
              <a:t>, ADLS Gen2, </a:t>
            </a:r>
            <a:r>
              <a:rPr lang="en-US" dirty="0" err="1" smtClean="0"/>
              <a:t>jdbc</a:t>
            </a:r>
            <a:r>
              <a:rPr lang="en-US" dirty="0" smtClean="0"/>
              <a:t>, REST APIs), but not for on-</a:t>
            </a:r>
            <a:r>
              <a:rPr lang="en-US" dirty="0" err="1" smtClean="0"/>
              <a:t>prem</a:t>
            </a:r>
            <a:r>
              <a:rPr lang="en-US" dirty="0" smtClean="0"/>
              <a:t> SQL databases</a:t>
            </a:r>
            <a:br>
              <a:rPr lang="en-US" dirty="0" smtClean="0"/>
            </a:br>
            <a:r>
              <a:rPr lang="en-US" dirty="0" smtClean="0"/>
              <a:t>b) Pipeline scenario: Dynamic content can be set only for Lakehouse and Warehouse connection</a:t>
            </a:r>
            <a:br>
              <a:rPr lang="en-US" dirty="0" smtClean="0"/>
            </a:br>
            <a:endParaRPr lang="en-US" dirty="0"/>
          </a:p>
        </p:txBody>
      </p:sp>
      <p:pic>
        <p:nvPicPr>
          <p:cNvPr id="5" name="Picture 8" descr="Microsoft Fabric | Omni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698" y="1010876"/>
            <a:ext cx="1017079" cy="72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5802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1091952" y="1361583"/>
            <a:ext cx="9943923" cy="920759"/>
          </a:xfrm>
        </p:spPr>
        <p:txBody>
          <a:bodyPr>
            <a:normAutofit fontScale="90000"/>
          </a:bodyPr>
          <a:lstStyle/>
          <a:p>
            <a:r>
              <a:rPr lang="en-GB" dirty="0"/>
              <a:t>Option C: </a:t>
            </a:r>
            <a:r>
              <a:rPr lang="en-US" dirty="0"/>
              <a:t>DevOps pipelines with </a:t>
            </a:r>
            <a:r>
              <a:rPr lang="en-US" dirty="0" smtClean="0"/>
              <a:t>fabric-</a:t>
            </a:r>
            <a:r>
              <a:rPr lang="en-US" dirty="0" err="1" smtClean="0"/>
              <a:t>cicd</a:t>
            </a:r>
            <a:r>
              <a:rPr lang="en-US" dirty="0" smtClean="0"/>
              <a:t> library</a:t>
            </a:r>
            <a:r>
              <a:rPr lang="en-US" dirty="0"/>
              <a:t/>
            </a:r>
            <a:br>
              <a:rPr lang="en-US" dirty="0"/>
            </a:br>
            <a:endParaRPr lang="en-US" dirty="0"/>
          </a:p>
        </p:txBody>
      </p:sp>
      <p:sp>
        <p:nvSpPr>
          <p:cNvPr id="3" name="Označba mesta vsebine 2"/>
          <p:cNvSpPr>
            <a:spLocks noGrp="1"/>
          </p:cNvSpPr>
          <p:nvPr>
            <p:ph idx="1"/>
          </p:nvPr>
        </p:nvSpPr>
        <p:spPr>
          <a:xfrm>
            <a:off x="1091952" y="1944998"/>
            <a:ext cx="11425561" cy="2887218"/>
          </a:xfrm>
        </p:spPr>
        <p:txBody>
          <a:bodyPr>
            <a:normAutofit/>
          </a:bodyPr>
          <a:lstStyle/>
          <a:p>
            <a:r>
              <a:rPr lang="en-GB" dirty="0"/>
              <a:t>-</a:t>
            </a:r>
            <a:r>
              <a:rPr lang="en-GB" b="1" dirty="0"/>
              <a:t> </a:t>
            </a:r>
            <a:r>
              <a:rPr lang="en-US" b="1" dirty="0"/>
              <a:t>Why? </a:t>
            </a:r>
            <a:r>
              <a:rPr lang="en-US" dirty="0"/>
              <a:t>Low-code solution still isn’t fully flexible when it comes to deployment</a:t>
            </a:r>
            <a:br>
              <a:rPr lang="en-US" dirty="0"/>
            </a:br>
            <a:r>
              <a:rPr lang="en-US" dirty="0"/>
              <a:t>- </a:t>
            </a:r>
            <a:r>
              <a:rPr lang="en-US" b="1" dirty="0"/>
              <a:t>Solution? </a:t>
            </a:r>
            <a:r>
              <a:rPr lang="en-US" dirty="0"/>
              <a:t>Making deployments fully reliable and automated through Azure DevOps — and that’s exactly where fabric-</a:t>
            </a:r>
            <a:r>
              <a:rPr lang="en-US" dirty="0" err="1"/>
              <a:t>cicd</a:t>
            </a:r>
            <a:r>
              <a:rPr lang="en-US" dirty="0"/>
              <a:t> shines with the</a:t>
            </a:r>
            <a:r>
              <a:rPr lang="en-US" i="1" dirty="0"/>
              <a:t> </a:t>
            </a:r>
            <a:r>
              <a:rPr lang="en-US" i="1" dirty="0" err="1"/>
              <a:t>parameter.yml</a:t>
            </a:r>
            <a:r>
              <a:rPr lang="en-US" i="1" dirty="0"/>
              <a:t> </a:t>
            </a:r>
            <a:r>
              <a:rPr lang="en-US" dirty="0"/>
              <a:t>file</a:t>
            </a:r>
          </a:p>
          <a:p>
            <a:r>
              <a:rPr lang="en-US" dirty="0"/>
              <a:t/>
            </a:r>
            <a:br>
              <a:rPr lang="en-US" dirty="0"/>
            </a:br>
            <a:endParaRPr lang="en-US" dirty="0"/>
          </a:p>
          <a:p>
            <a:endParaRPr lang="en-GB" dirty="0"/>
          </a:p>
        </p:txBody>
      </p:sp>
      <p:pic>
        <p:nvPicPr>
          <p:cNvPr id="5124" name="Picture 4" descr="GI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661" y="3263174"/>
            <a:ext cx="5670311" cy="27957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zure Devops Logo Icon - Download in Flat Sty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3057" y="942321"/>
            <a:ext cx="878288" cy="878288"/>
          </a:xfrm>
          <a:prstGeom prst="rect">
            <a:avLst/>
          </a:prstGeom>
          <a:noFill/>
          <a:extLst>
            <a:ext uri="{909E8E84-426E-40DD-AFC4-6F175D3DCCD1}">
              <a14:hiddenFill xmlns:a14="http://schemas.microsoft.com/office/drawing/2010/main">
                <a:solidFill>
                  <a:srgbClr val="FFFFFF"/>
                </a:solidFill>
              </a14:hiddenFill>
            </a:ext>
          </a:extLst>
        </p:spPr>
      </p:pic>
      <p:pic>
        <p:nvPicPr>
          <p:cNvPr id="11" name="Slika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952" y="3133096"/>
            <a:ext cx="1892063" cy="342857"/>
          </a:xfrm>
          <a:prstGeom prst="rect">
            <a:avLst/>
          </a:prstGeom>
        </p:spPr>
      </p:pic>
      <p:sp>
        <p:nvSpPr>
          <p:cNvPr id="12" name="Pravokotnik 11"/>
          <p:cNvSpPr/>
          <p:nvPr/>
        </p:nvSpPr>
        <p:spPr>
          <a:xfrm>
            <a:off x="1066437" y="3572124"/>
            <a:ext cx="6092825" cy="1384866"/>
          </a:xfrm>
          <a:prstGeom prst="rect">
            <a:avLst/>
          </a:prstGeom>
        </p:spPr>
        <p:txBody>
          <a:bodyPr>
            <a:spAutoFit/>
          </a:bodyPr>
          <a:lstStyle/>
          <a:p>
            <a:r>
              <a:rPr lang="en-US" sz="1999" b="1" dirty="0">
                <a:solidFill>
                  <a:schemeClr val="tx1">
                    <a:lumMod val="75000"/>
                    <a:lumOff val="25000"/>
                  </a:schemeClr>
                </a:solidFill>
              </a:rPr>
              <a:t>Base Expectations</a:t>
            </a:r>
          </a:p>
          <a:p>
            <a:pPr>
              <a:buFont typeface="Arial" panose="020B0604020202020204" pitchFamily="34" charset="0"/>
              <a:buChar char="•"/>
            </a:pPr>
            <a:r>
              <a:rPr lang="en-US" sz="1600" b="1" dirty="0">
                <a:solidFill>
                  <a:schemeClr val="tx1">
                    <a:lumMod val="75000"/>
                    <a:lumOff val="25000"/>
                  </a:schemeClr>
                </a:solidFill>
              </a:rPr>
              <a:t>Full deployment every time, without considering commit diffs</a:t>
            </a:r>
          </a:p>
          <a:p>
            <a:pPr>
              <a:buFont typeface="Arial" panose="020B0604020202020204" pitchFamily="34" charset="0"/>
              <a:buChar char="•"/>
            </a:pPr>
            <a:r>
              <a:rPr lang="en-US" sz="1600" dirty="0">
                <a:solidFill>
                  <a:schemeClr val="tx1">
                    <a:lumMod val="75000"/>
                    <a:lumOff val="25000"/>
                  </a:schemeClr>
                </a:solidFill>
              </a:rPr>
              <a:t>Deploys into the tenant of the executing identity</a:t>
            </a:r>
          </a:p>
          <a:p>
            <a:pPr>
              <a:buFont typeface="Arial" panose="020B0604020202020204" pitchFamily="34" charset="0"/>
              <a:buChar char="•"/>
            </a:pPr>
            <a:r>
              <a:rPr lang="en-US" sz="1600" dirty="0">
                <a:solidFill>
                  <a:schemeClr val="tx1">
                    <a:lumMod val="75000"/>
                    <a:lumOff val="25000"/>
                  </a:schemeClr>
                </a:solidFill>
              </a:rPr>
              <a:t>Only supports items that have Source Control, and Public     Create/Update APIs</a:t>
            </a:r>
          </a:p>
        </p:txBody>
      </p:sp>
    </p:spTree>
    <p:extLst>
      <p:ext uri="{BB962C8B-B14F-4D97-AF65-F5344CB8AC3E}">
        <p14:creationId xmlns:p14="http://schemas.microsoft.com/office/powerpoint/2010/main" val="243036108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extLst mod="1">
    <p:ext uri="{6950BFC3-D8DA-4A85-94F7-54DA5524770B}">
      <p188:commentRel xmlns="" xmlns:p188="http://schemas.microsoft.com/office/powerpoint/2018/8/main" r:id="rId5"/>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3792141" y="981392"/>
            <a:ext cx="5488444" cy="658689"/>
          </a:xfrm>
        </p:spPr>
        <p:txBody>
          <a:bodyPr>
            <a:normAutofit fontScale="90000"/>
          </a:bodyPr>
          <a:lstStyle/>
          <a:p>
            <a:r>
              <a:rPr lang="en-US" dirty="0" smtClean="0"/>
              <a:t>Option C: Demo</a:t>
            </a:r>
            <a:endParaRPr lang="en-US" dirty="0"/>
          </a:p>
        </p:txBody>
      </p:sp>
      <p:pic>
        <p:nvPicPr>
          <p:cNvPr id="1028" name="Picture 4" descr="Microsoft Fabric Services: Streamline Your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718" y="1016073"/>
            <a:ext cx="589329" cy="58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18273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GB" dirty="0"/>
              <a:t>Option C</a:t>
            </a:r>
            <a:r>
              <a:rPr lang="en-GB" dirty="0" smtClean="0"/>
              <a:t>: Pros and Cons</a:t>
            </a:r>
            <a:endParaRPr lang="en-US" dirty="0"/>
          </a:p>
        </p:txBody>
      </p:sp>
      <p:sp>
        <p:nvSpPr>
          <p:cNvPr id="3" name="Označba mesta vsebine 2"/>
          <p:cNvSpPr>
            <a:spLocks noGrp="1"/>
          </p:cNvSpPr>
          <p:nvPr>
            <p:ph idx="1"/>
          </p:nvPr>
        </p:nvSpPr>
        <p:spPr/>
        <p:txBody>
          <a:bodyPr/>
          <a:lstStyle/>
          <a:p>
            <a:pPr marL="0" indent="0">
              <a:buNone/>
            </a:pPr>
            <a:r>
              <a:rPr lang="en-US" b="1" dirty="0" smtClean="0"/>
              <a:t>Pros:</a:t>
            </a:r>
            <a:br>
              <a:rPr lang="en-US" b="1" dirty="0" smtClean="0"/>
            </a:br>
            <a:r>
              <a:rPr lang="en-US" dirty="0" smtClean="0"/>
              <a:t>- Flexible solution that is based on item definition with find-replace logic</a:t>
            </a:r>
            <a:br>
              <a:rPr lang="en-US" dirty="0" smtClean="0"/>
            </a:br>
            <a:r>
              <a:rPr lang="en-US" dirty="0" smtClean="0"/>
              <a:t>- Can switch between connections (DEV/PROD) for all data sources, only requirement is that connections are defined</a:t>
            </a:r>
            <a:br>
              <a:rPr lang="en-US" dirty="0" smtClean="0"/>
            </a:br>
            <a:r>
              <a:rPr lang="en-US" dirty="0" smtClean="0"/>
              <a:t>- Not that hard to set up (I don’t come from DevOps background and was able to get it up and running </a:t>
            </a:r>
            <a:r>
              <a:rPr lang="en-SI" dirty="0" smtClean="0">
                <a:sym typeface="Wingdings" panose="05000000000000000000" pitchFamily="2" charset="2"/>
              </a:rPr>
              <a:t></a:t>
            </a:r>
            <a:r>
              <a:rPr lang="en-US" dirty="0">
                <a:sym typeface="Wingdings" panose="05000000000000000000" pitchFamily="2" charset="2"/>
              </a:rPr>
              <a:t>)</a:t>
            </a:r>
            <a:r>
              <a:rPr lang="en-US" dirty="0" smtClean="0"/>
              <a:t/>
            </a:r>
            <a:br>
              <a:rPr lang="en-US" dirty="0" smtClean="0"/>
            </a:br>
            <a:r>
              <a:rPr lang="en-US" dirty="0" smtClean="0"/>
              <a:t/>
            </a:r>
            <a:br>
              <a:rPr lang="en-US" dirty="0" smtClean="0"/>
            </a:br>
            <a:r>
              <a:rPr lang="en-US" b="1" dirty="0" smtClean="0"/>
              <a:t>Cons:</a:t>
            </a:r>
            <a:br>
              <a:rPr lang="en-US" b="1" dirty="0" smtClean="0"/>
            </a:br>
            <a:r>
              <a:rPr lang="en-US" dirty="0" smtClean="0"/>
              <a:t>- Always deploys whole Azure Repo (no diffs taken into account)</a:t>
            </a:r>
            <a:br>
              <a:rPr lang="en-US" dirty="0" smtClean="0"/>
            </a:br>
            <a:r>
              <a:rPr lang="en-US" dirty="0" smtClean="0"/>
              <a:t/>
            </a:r>
            <a:br>
              <a:rPr lang="en-US" dirty="0" smtClean="0"/>
            </a:br>
            <a:endParaRPr lang="en-US" dirty="0"/>
          </a:p>
        </p:txBody>
      </p:sp>
      <p:pic>
        <p:nvPicPr>
          <p:cNvPr id="6" name="Picture 6" descr="Azure Devops Logo Icon - Download in Flat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341" y="913260"/>
            <a:ext cx="878288" cy="87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771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a:solidFill>
                  <a:srgbClr val="282828"/>
                </a:solidFill>
                <a:latin typeface="DIN"/>
              </a:defRPr>
            </a:pPr>
            <a:r>
              <a:rPr lang="en-GB" dirty="0" smtClean="0"/>
              <a:t>Summary</a:t>
            </a:r>
            <a:endParaRPr dirty="0"/>
          </a:p>
        </p:txBody>
      </p:sp>
      <p:sp>
        <p:nvSpPr>
          <p:cNvPr id="3" name="Content Placeholder 2"/>
          <p:cNvSpPr>
            <a:spLocks noGrp="1"/>
          </p:cNvSpPr>
          <p:nvPr>
            <p:ph idx="1"/>
          </p:nvPr>
        </p:nvSpPr>
        <p:spPr>
          <a:xfrm>
            <a:off x="1048593" y="1845734"/>
            <a:ext cx="10486915" cy="4023360"/>
          </a:xfrm>
        </p:spPr>
        <p:txBody>
          <a:bodyPr/>
          <a:lstStyle/>
          <a:p>
            <a:endParaRPr dirty="0"/>
          </a:p>
          <a:p>
            <a:pPr>
              <a:defRPr sz="2000">
                <a:solidFill>
                  <a:srgbClr val="464646"/>
                </a:solidFill>
                <a:latin typeface="DIN"/>
              </a:defRPr>
            </a:pPr>
            <a:r>
              <a:rPr lang="en-GB" dirty="0"/>
              <a:t>- </a:t>
            </a:r>
            <a:r>
              <a:rPr lang="en-US" dirty="0" smtClean="0"/>
              <a:t>3 different </a:t>
            </a:r>
            <a:r>
              <a:rPr lang="en-US" dirty="0"/>
              <a:t>d</a:t>
            </a:r>
            <a:r>
              <a:rPr lang="en-US" dirty="0" smtClean="0"/>
              <a:t>eployment </a:t>
            </a:r>
            <a:r>
              <a:rPr lang="en-US" dirty="0"/>
              <a:t>s</a:t>
            </a:r>
            <a:r>
              <a:rPr lang="en-US" dirty="0" smtClean="0"/>
              <a:t>cenarios presented</a:t>
            </a:r>
            <a:br>
              <a:rPr lang="en-US" dirty="0" smtClean="0"/>
            </a:br>
            <a:r>
              <a:rPr lang="en-US" dirty="0" smtClean="0"/>
              <a:t>- </a:t>
            </a:r>
            <a:r>
              <a:rPr lang="en-US" b="1" dirty="0" smtClean="0"/>
              <a:t>Which one to choose?</a:t>
            </a:r>
            <a:br>
              <a:rPr lang="en-US" b="1" dirty="0" smtClean="0"/>
            </a:br>
            <a:r>
              <a:rPr lang="en-US" b="1" dirty="0" smtClean="0"/>
              <a:t>A) </a:t>
            </a:r>
            <a:r>
              <a:rPr lang="en-US" i="1" dirty="0" smtClean="0"/>
              <a:t>Deployment Pipelines</a:t>
            </a:r>
            <a:r>
              <a:rPr lang="en-US" dirty="0" smtClean="0"/>
              <a:t>: Easy UI experience allows everybody to adapt deployment scenario</a:t>
            </a:r>
            <a:br>
              <a:rPr lang="en-US" dirty="0" smtClean="0"/>
            </a:br>
            <a:r>
              <a:rPr lang="en-US" b="1" dirty="0" smtClean="0"/>
              <a:t>B) </a:t>
            </a:r>
            <a:r>
              <a:rPr lang="en-US" dirty="0" smtClean="0"/>
              <a:t>Smart use of Fabric API and </a:t>
            </a:r>
            <a:r>
              <a:rPr lang="en-US" dirty="0" err="1" smtClean="0"/>
              <a:t>notebookutils</a:t>
            </a:r>
            <a:r>
              <a:rPr lang="en-US" dirty="0" smtClean="0"/>
              <a:t>: Excellent low-code option for teams that are mostly working with cloud sources</a:t>
            </a:r>
            <a:br>
              <a:rPr lang="en-US" dirty="0" smtClean="0"/>
            </a:br>
            <a:r>
              <a:rPr lang="en-US" b="1" dirty="0" smtClean="0"/>
              <a:t>C) </a:t>
            </a:r>
            <a:r>
              <a:rPr lang="en-US" dirty="0" smtClean="0"/>
              <a:t>DevOps and Fabric </a:t>
            </a:r>
            <a:r>
              <a:rPr lang="en-US" dirty="0" err="1" smtClean="0"/>
              <a:t>cicd</a:t>
            </a:r>
            <a:r>
              <a:rPr lang="en-US" dirty="0" smtClean="0"/>
              <a:t>: Flexible solution for teams that are mature enough to deal with DevOps Pipelines </a:t>
            </a:r>
            <a:endParaRPr lang="en-US" sz="2000" b="1" i="1" dirty="0"/>
          </a:p>
          <a:p>
            <a:pPr>
              <a:defRPr sz="2000">
                <a:solidFill>
                  <a:srgbClr val="464646"/>
                </a:solidFill>
                <a:latin typeface="DIN"/>
              </a:defRPr>
            </a:pPr>
            <a:endParaRPr lang="en-GB" i="1" dirty="0"/>
          </a:p>
        </p:txBody>
      </p:sp>
    </p:spTree>
    <p:extLst>
      <p:ext uri="{BB962C8B-B14F-4D97-AF65-F5344CB8AC3E}">
        <p14:creationId xmlns:p14="http://schemas.microsoft.com/office/powerpoint/2010/main" val="228056421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extLst mod="1">
    <p:ext uri="{6950BFC3-D8DA-4A85-94F7-54DA5524770B}">
      <p188:commentRel xmlns=""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242" y="813828"/>
            <a:ext cx="8417709" cy="850218"/>
          </a:xfrm>
        </p:spPr>
        <p:txBody>
          <a:bodyPr/>
          <a:lstStyle/>
          <a:p>
            <a:pPr>
              <a:defRPr sz="3200">
                <a:solidFill>
                  <a:srgbClr val="282828"/>
                </a:solidFill>
                <a:latin typeface="DIN"/>
              </a:defRPr>
            </a:pPr>
            <a:r>
              <a:rPr lang="en-GB" dirty="0"/>
              <a:t>Short Introduction</a:t>
            </a:r>
            <a:endParaRPr dirty="0"/>
          </a:p>
        </p:txBody>
      </p:sp>
      <p:sp>
        <p:nvSpPr>
          <p:cNvPr id="3" name="Content Placeholder 2"/>
          <p:cNvSpPr>
            <a:spLocks noGrp="1"/>
          </p:cNvSpPr>
          <p:nvPr>
            <p:ph idx="1"/>
          </p:nvPr>
        </p:nvSpPr>
        <p:spPr>
          <a:xfrm>
            <a:off x="1140242" y="1852278"/>
            <a:ext cx="10055781" cy="1852487"/>
          </a:xfrm>
        </p:spPr>
        <p:txBody>
          <a:bodyPr>
            <a:normAutofit/>
          </a:bodyPr>
          <a:lstStyle/>
          <a:p>
            <a:pPr>
              <a:buFont typeface="Arial" panose="020B0604020202020204" pitchFamily="34" charset="0"/>
              <a:buChar char="•"/>
            </a:pPr>
            <a:r>
              <a:rPr lang="en-GB" sz="1600" dirty="0">
                <a:solidFill>
                  <a:schemeClr val="tx1"/>
                </a:solidFill>
              </a:rPr>
              <a:t> Data Engineer from Slovenia</a:t>
            </a:r>
          </a:p>
          <a:p>
            <a:pPr>
              <a:buFont typeface="Arial" panose="020B0604020202020204" pitchFamily="34" charset="0"/>
              <a:buChar char="•"/>
            </a:pPr>
            <a:r>
              <a:rPr lang="en-GB" sz="1600" dirty="0">
                <a:solidFill>
                  <a:schemeClr val="tx1"/>
                </a:solidFill>
              </a:rPr>
              <a:t> &gt;7 years of experience using Microsoft Data Products</a:t>
            </a:r>
            <a:r>
              <a:rPr lang="en-SI" sz="1600" dirty="0">
                <a:solidFill>
                  <a:schemeClr val="tx1"/>
                </a:solidFill>
              </a:rPr>
              <a:t>–</a:t>
            </a:r>
            <a:r>
              <a:rPr lang="en-GB" sz="1600" dirty="0">
                <a:solidFill>
                  <a:schemeClr val="tx1"/>
                </a:solidFill>
              </a:rPr>
              <a:t> </a:t>
            </a:r>
            <a:r>
              <a:rPr lang="en-GB" sz="1600" b="1" dirty="0">
                <a:solidFill>
                  <a:srgbClr val="0070C0"/>
                </a:solidFill>
              </a:rPr>
              <a:t>Azure</a:t>
            </a:r>
            <a:r>
              <a:rPr lang="en-GB" sz="1600" dirty="0">
                <a:solidFill>
                  <a:schemeClr val="tx1"/>
                </a:solidFill>
              </a:rPr>
              <a:t>, </a:t>
            </a:r>
            <a:r>
              <a:rPr lang="en-GB" sz="1600" b="1" dirty="0">
                <a:solidFill>
                  <a:srgbClr val="00B050"/>
                </a:solidFill>
              </a:rPr>
              <a:t>MS Fabric</a:t>
            </a:r>
            <a:r>
              <a:rPr lang="en-GB" sz="1600" dirty="0">
                <a:solidFill>
                  <a:schemeClr val="tx1"/>
                </a:solidFill>
              </a:rPr>
              <a:t> and </a:t>
            </a:r>
            <a:r>
              <a:rPr lang="en-GB" sz="1600" b="1" dirty="0">
                <a:solidFill>
                  <a:srgbClr val="FFC000"/>
                </a:solidFill>
              </a:rPr>
              <a:t>Power BI</a:t>
            </a:r>
          </a:p>
          <a:p>
            <a:pPr>
              <a:buFont typeface="Arial" panose="020B0604020202020204" pitchFamily="34" charset="0"/>
              <a:buChar char="•"/>
            </a:pPr>
            <a:r>
              <a:rPr lang="en-GB" sz="1600" dirty="0">
                <a:solidFill>
                  <a:schemeClr val="tx1"/>
                </a:solidFill>
              </a:rPr>
              <a:t> Husband and soon to be a father</a:t>
            </a:r>
          </a:p>
          <a:p>
            <a:pPr>
              <a:buFont typeface="Arial" panose="020B0604020202020204" pitchFamily="34" charset="0"/>
              <a:buChar char="•"/>
            </a:pPr>
            <a:r>
              <a:rPr lang="en-GB" sz="1600" dirty="0">
                <a:solidFill>
                  <a:schemeClr val="tx1"/>
                </a:solidFill>
              </a:rPr>
              <a:t> Basketball enthusiast (Go Lakers </a:t>
            </a:r>
            <a:r>
              <a:rPr lang="en-GB" sz="1600" strike="sngStrike" dirty="0">
                <a:solidFill>
                  <a:schemeClr val="tx1"/>
                </a:solidFill>
              </a:rPr>
              <a:t>Mavs</a:t>
            </a:r>
            <a:r>
              <a:rPr lang="en-GB" sz="1600" dirty="0">
                <a:solidFill>
                  <a:schemeClr val="tx1"/>
                </a:solidFill>
              </a:rPr>
              <a:t>!)</a:t>
            </a:r>
          </a:p>
          <a:p>
            <a:pPr>
              <a:buFont typeface="Arial" panose="020B0604020202020204" pitchFamily="34" charset="0"/>
              <a:buChar char="•"/>
            </a:pPr>
            <a:endParaRPr lang="en-GB" sz="1600" dirty="0">
              <a:solidFill>
                <a:schemeClr val="tx1"/>
              </a:solidFill>
            </a:endParaRPr>
          </a:p>
          <a:p>
            <a:pPr marL="0" indent="0">
              <a:buNone/>
            </a:pPr>
            <a:endParaRPr lang="en-GB" sz="1600" dirty="0">
              <a:solidFill>
                <a:schemeClr val="tx1"/>
              </a:solidFill>
            </a:endParaRPr>
          </a:p>
          <a:p>
            <a:pPr marL="0" indent="0">
              <a:buNone/>
            </a:pPr>
            <a:endParaRPr lang="en-GB" sz="1600" dirty="0">
              <a:solidFill>
                <a:schemeClr val="tx1"/>
              </a:solidFill>
            </a:endParaRPr>
          </a:p>
          <a:p>
            <a:pPr marL="0" indent="0">
              <a:buNone/>
            </a:pPr>
            <a:endParaRPr lang="en-GB" sz="1600" dirty="0">
              <a:solidFill>
                <a:schemeClr val="tx1"/>
              </a:solidFill>
            </a:endParaRPr>
          </a:p>
          <a:p>
            <a:pPr>
              <a:buFont typeface="Arial" panose="020B0604020202020204" pitchFamily="34" charset="0"/>
              <a:buChar char="•"/>
            </a:pPr>
            <a:endParaRPr lang="en-GB" sz="1600" dirty="0">
              <a:solidFill>
                <a:schemeClr val="tx1"/>
              </a:solidFill>
            </a:endParaRPr>
          </a:p>
          <a:p>
            <a:endParaRPr lang="en-GB" sz="1600" dirty="0">
              <a:solidFill>
                <a:schemeClr val="tx1"/>
              </a:solidFill>
            </a:endParaRPr>
          </a:p>
        </p:txBody>
      </p:sp>
      <p:pic>
        <p:nvPicPr>
          <p:cNvPr id="2050" name="Picture 2" descr="profil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16" y="1268818"/>
            <a:ext cx="1911178" cy="19111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nkedin logo png, Linkedin icon transparent png 18930587 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50" y="3932358"/>
            <a:ext cx="554326" cy="5543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symbol, meaning, history, PNG, bra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45" y="4566405"/>
            <a:ext cx="675307" cy="37986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email and mail icon black 20009614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56" y="5025986"/>
            <a:ext cx="438286" cy="46735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1258752" y="4071725"/>
            <a:ext cx="1360162" cy="331599"/>
          </a:xfrm>
          <a:prstGeom prst="rect">
            <a:avLst/>
          </a:prstGeom>
        </p:spPr>
        <p:txBody>
          <a:bodyPr vert="horz" lIns="0" tIns="45720" rIns="0" bIns="45720" rtlCol="0">
            <a:normAutofit lnSpcReduction="10000"/>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1600" dirty="0">
                <a:solidFill>
                  <a:srgbClr val="4D4D4B"/>
                </a:solidFill>
                <a:hlinkClick r:id="rId3"/>
              </a:rPr>
              <a:t>Žan Tavčar</a:t>
            </a:r>
            <a:endParaRPr lang="en-GB" sz="1600" dirty="0">
              <a:solidFill>
                <a:srgbClr val="4D4D4B"/>
              </a:solidFill>
            </a:endParaRPr>
          </a:p>
          <a:p>
            <a:pPr>
              <a:buFont typeface="Arial" panose="020B0604020202020204" pitchFamily="34" charset="0"/>
              <a:buChar char="•"/>
            </a:pPr>
            <a:endParaRPr lang="en-GB" sz="1600" dirty="0">
              <a:solidFill>
                <a:schemeClr val="tx1"/>
              </a:solidFill>
            </a:endParaRPr>
          </a:p>
          <a:p>
            <a:pPr marL="0" indent="0">
              <a:buFont typeface="Calibri" panose="020F0502020204030204" pitchFamily="34" charset="0"/>
              <a:buNone/>
            </a:pPr>
            <a:endParaRPr lang="en-GB" sz="1600" dirty="0">
              <a:solidFill>
                <a:schemeClr val="tx1"/>
              </a:solidFill>
            </a:endParaRPr>
          </a:p>
          <a:p>
            <a:pPr marL="0" indent="0">
              <a:buFont typeface="Calibri" panose="020F0502020204030204" pitchFamily="34" charset="0"/>
              <a:buNone/>
            </a:pPr>
            <a:endParaRPr lang="en-GB" sz="1600" dirty="0">
              <a:solidFill>
                <a:schemeClr val="tx1"/>
              </a:solidFill>
            </a:endParaRPr>
          </a:p>
          <a:p>
            <a:pPr marL="0" indent="0">
              <a:buFont typeface="Calibri" panose="020F0502020204030204" pitchFamily="34" charset="0"/>
              <a:buNone/>
            </a:pPr>
            <a:endParaRPr lang="en-GB" sz="1600" dirty="0">
              <a:solidFill>
                <a:schemeClr val="tx1"/>
              </a:solidFill>
            </a:endParaRPr>
          </a:p>
          <a:p>
            <a:pPr>
              <a:buFont typeface="Arial" panose="020B0604020202020204" pitchFamily="34" charset="0"/>
              <a:buChar char="•"/>
            </a:pPr>
            <a:endParaRPr lang="en-GB" sz="1600" dirty="0">
              <a:solidFill>
                <a:schemeClr val="tx1"/>
              </a:solidFill>
            </a:endParaRPr>
          </a:p>
          <a:p>
            <a:endParaRPr lang="en-GB" sz="1600" dirty="0">
              <a:solidFill>
                <a:schemeClr val="tx1"/>
              </a:solidFill>
            </a:endParaRPr>
          </a:p>
        </p:txBody>
      </p:sp>
      <p:sp>
        <p:nvSpPr>
          <p:cNvPr id="12" name="Content Placeholder 2"/>
          <p:cNvSpPr txBox="1">
            <a:spLocks/>
          </p:cNvSpPr>
          <p:nvPr/>
        </p:nvSpPr>
        <p:spPr>
          <a:xfrm>
            <a:off x="1258751" y="4590535"/>
            <a:ext cx="2753956" cy="355730"/>
          </a:xfrm>
          <a:prstGeom prst="rect">
            <a:avLst/>
          </a:prstGeom>
        </p:spPr>
        <p:txBody>
          <a:bodyPr vert="horz" lIns="0" tIns="45720" rIns="0" bIns="45720" rtlCol="0">
            <a:no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buNone/>
            </a:pPr>
            <a:r>
              <a:rPr lang="en-GB" sz="1600" dirty="0">
                <a:solidFill>
                  <a:srgbClr val="4D4D4B"/>
                </a:solidFill>
                <a:hlinkClick r:id="rId7"/>
              </a:rPr>
              <a:t>https://github.com/zan-tavcar</a:t>
            </a:r>
            <a:endParaRPr lang="en-GB" sz="1600" dirty="0">
              <a:solidFill>
                <a:srgbClr val="4D4D4B"/>
              </a:solidFill>
            </a:endParaRPr>
          </a:p>
        </p:txBody>
      </p:sp>
      <p:sp>
        <p:nvSpPr>
          <p:cNvPr id="14" name="Content Placeholder 2"/>
          <p:cNvSpPr txBox="1">
            <a:spLocks/>
          </p:cNvSpPr>
          <p:nvPr/>
        </p:nvSpPr>
        <p:spPr>
          <a:xfrm>
            <a:off x="1258752" y="5092047"/>
            <a:ext cx="2753956" cy="355730"/>
          </a:xfrm>
          <a:prstGeom prst="rect">
            <a:avLst/>
          </a:prstGeom>
        </p:spPr>
        <p:txBody>
          <a:bodyPr vert="horz" lIns="0" tIns="45720" rIns="0" bIns="45720" rtlCol="0">
            <a:no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10000"/>
              </a:lnSpc>
              <a:buNone/>
            </a:pPr>
            <a:r>
              <a:rPr lang="en-GB" sz="1600" dirty="0" smtClean="0">
                <a:solidFill>
                  <a:srgbClr val="4D4D4B"/>
                </a:solidFill>
                <a:hlinkClick r:id="rId8"/>
              </a:rPr>
              <a:t>tavcar.zan@outlook.com</a:t>
            </a:r>
            <a:endParaRPr lang="en-GB" sz="1600" dirty="0">
              <a:solidFill>
                <a:srgbClr val="4D4D4B"/>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extLst mod="1">
    <p:ext uri="{6950BFC3-D8DA-4A85-94F7-54DA5524770B}">
      <p188:commentRel xmlns="" xmlns:p188="http://schemas.microsoft.com/office/powerpoint/2018/8/main" r:id="rId9"/>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0556" y="1174876"/>
            <a:ext cx="9319394" cy="1950063"/>
          </a:xfrm>
        </p:spPr>
        <p:txBody>
          <a:bodyPr>
            <a:normAutofit/>
          </a:bodyPr>
          <a:lstStyle/>
          <a:p>
            <a:pPr>
              <a:defRPr sz="4400">
                <a:solidFill>
                  <a:srgbClr val="282828"/>
                </a:solidFill>
                <a:latin typeface="DIN"/>
              </a:defRPr>
            </a:pPr>
            <a:r>
              <a:rPr lang="en-US" sz="4400" dirty="0"/>
              <a:t>Grateful for your time — let’s keep learning, building, and sharing!</a:t>
            </a:r>
            <a:endParaRPr dirty="0"/>
          </a:p>
        </p:txBody>
      </p:sp>
      <p:sp>
        <p:nvSpPr>
          <p:cNvPr id="3" name="Subtitle 2"/>
          <p:cNvSpPr>
            <a:spLocks noGrp="1"/>
          </p:cNvSpPr>
          <p:nvPr>
            <p:ph type="subTitle" idx="1"/>
          </p:nvPr>
        </p:nvSpPr>
        <p:spPr>
          <a:xfrm>
            <a:off x="1099765" y="4455620"/>
            <a:ext cx="10441206" cy="1143000"/>
          </a:xfrm>
        </p:spPr>
        <p:txBody>
          <a:bodyPr/>
          <a:lstStyle/>
          <a:p>
            <a:pPr>
              <a:defRPr sz="2400">
                <a:solidFill>
                  <a:srgbClr val="464646"/>
                </a:solidFill>
                <a:latin typeface="DIN"/>
              </a:defRPr>
            </a:pPr>
            <a:r>
              <a:rPr lang="en-US" dirty="0"/>
              <a:t>And special thanks to my mentor: Marisol </a:t>
            </a:r>
            <a:r>
              <a:rPr lang="en-US" dirty="0" err="1"/>
              <a:t>Steinau</a:t>
            </a:r>
            <a:endParaRPr dirty="0"/>
          </a:p>
        </p:txBody>
      </p:sp>
      <p:pic>
        <p:nvPicPr>
          <p:cNvPr id="1026" name="Picture 2" descr="https://www.newstarsofdata.com/wp-content/uploads/2020/06/newstarsofdata_logo_2_colors_4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23" y="1441836"/>
            <a:ext cx="2100649" cy="210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5685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a:solidFill>
                  <a:srgbClr val="282828"/>
                </a:solidFill>
                <a:latin typeface="DIN"/>
              </a:defRPr>
            </a:pPr>
            <a:r>
              <a:rPr lang="en-GB" dirty="0"/>
              <a:t>Agenda</a:t>
            </a:r>
            <a:endParaRPr dirty="0"/>
          </a:p>
        </p:txBody>
      </p:sp>
      <p:sp>
        <p:nvSpPr>
          <p:cNvPr id="3" name="Content Placeholder 2"/>
          <p:cNvSpPr>
            <a:spLocks noGrp="1"/>
          </p:cNvSpPr>
          <p:nvPr>
            <p:ph idx="1"/>
          </p:nvPr>
        </p:nvSpPr>
        <p:spPr/>
        <p:txBody>
          <a:bodyPr/>
          <a:lstStyle/>
          <a:p>
            <a:pPr marL="457200" indent="-457200">
              <a:buFont typeface="+mj-lt"/>
              <a:buAutoNum type="arabicPeriod"/>
            </a:pPr>
            <a:r>
              <a:rPr lang="en-GB" dirty="0"/>
              <a:t>GIT integration</a:t>
            </a:r>
          </a:p>
          <a:p>
            <a:pPr marL="457200" indent="-457200">
              <a:buFont typeface="+mj-lt"/>
              <a:buAutoNum type="arabicPeriod"/>
            </a:pPr>
            <a:r>
              <a:rPr lang="en-GB" dirty="0"/>
              <a:t>Overview of demo project (Workspace Structure)</a:t>
            </a:r>
          </a:p>
          <a:p>
            <a:pPr marL="457200" indent="-457200">
              <a:buFont typeface="+mj-lt"/>
              <a:buAutoNum type="arabicPeriod"/>
            </a:pPr>
            <a:r>
              <a:rPr lang="en-GB" dirty="0"/>
              <a:t>Lifecycle management in theory</a:t>
            </a:r>
          </a:p>
          <a:p>
            <a:pPr marL="457200" indent="-457200">
              <a:buFont typeface="+mj-lt"/>
              <a:buAutoNum type="arabicPeriod"/>
            </a:pPr>
            <a:r>
              <a:rPr lang="en-GB" dirty="0"/>
              <a:t>Deployment examples with</a:t>
            </a:r>
            <a:br>
              <a:rPr lang="en-GB" dirty="0"/>
            </a:br>
            <a:r>
              <a:rPr lang="en-GB" dirty="0"/>
              <a:t>a) Deployment Pipelines</a:t>
            </a:r>
            <a:br>
              <a:rPr lang="en-GB" dirty="0"/>
            </a:br>
            <a:r>
              <a:rPr lang="en-GB" dirty="0"/>
              <a:t>b) Smart use of Fabric APIs &amp; </a:t>
            </a:r>
            <a:r>
              <a:rPr lang="en-GB" dirty="0" err="1"/>
              <a:t>abfss</a:t>
            </a:r>
            <a:r>
              <a:rPr lang="en-GB" dirty="0"/>
              <a:t> paths</a:t>
            </a:r>
            <a:br>
              <a:rPr lang="en-GB" dirty="0"/>
            </a:br>
            <a:r>
              <a:rPr lang="en-GB" dirty="0"/>
              <a:t>c) Azure DevOps pipelines with fabric-</a:t>
            </a:r>
            <a:r>
              <a:rPr lang="en-GB" dirty="0" err="1"/>
              <a:t>cicd</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a:solidFill>
                  <a:srgbClr val="282828"/>
                </a:solidFill>
                <a:latin typeface="DIN"/>
              </a:defRPr>
            </a:pPr>
            <a:r>
              <a:rPr lang="en-GB" dirty="0"/>
              <a:t>1. GIT Integration</a:t>
            </a:r>
            <a:endParaRPr dirty="0"/>
          </a:p>
        </p:txBody>
      </p:sp>
      <p:sp>
        <p:nvSpPr>
          <p:cNvPr id="3" name="Content Placeholder 2"/>
          <p:cNvSpPr>
            <a:spLocks noGrp="1"/>
          </p:cNvSpPr>
          <p:nvPr>
            <p:ph idx="1"/>
          </p:nvPr>
        </p:nvSpPr>
        <p:spPr/>
        <p:txBody>
          <a:bodyPr/>
          <a:lstStyle/>
          <a:p>
            <a:endParaRPr dirty="0"/>
          </a:p>
          <a:p>
            <a:pPr>
              <a:defRPr sz="2000">
                <a:solidFill>
                  <a:srgbClr val="464646"/>
                </a:solidFill>
                <a:latin typeface="DIN"/>
              </a:defRPr>
            </a:pPr>
            <a:r>
              <a:rPr lang="en-GB" dirty="0"/>
              <a:t>- </a:t>
            </a:r>
            <a:r>
              <a:rPr lang="en-GB" b="1" dirty="0"/>
              <a:t>Why? </a:t>
            </a:r>
            <a:r>
              <a:rPr lang="en-GB" i="1" dirty="0"/>
              <a:t>It enables version control, collaboration and CI/CD workflows</a:t>
            </a:r>
          </a:p>
          <a:p>
            <a:pPr>
              <a:defRPr sz="2000">
                <a:solidFill>
                  <a:srgbClr val="464646"/>
                </a:solidFill>
                <a:latin typeface="DIN"/>
              </a:defRPr>
            </a:pPr>
            <a:r>
              <a:rPr lang="en-GB" dirty="0"/>
              <a:t>- </a:t>
            </a:r>
            <a:r>
              <a:rPr lang="en-GB" b="1" dirty="0"/>
              <a:t>How? </a:t>
            </a:r>
            <a:r>
              <a:rPr lang="en-US" sz="2000" i="1" dirty="0"/>
              <a:t>By connecting workspaces to a GIT repository, allowing users to collaborate</a:t>
            </a:r>
          </a:p>
          <a:p>
            <a:pPr>
              <a:defRPr sz="2000">
                <a:solidFill>
                  <a:srgbClr val="464646"/>
                </a:solidFill>
                <a:latin typeface="DIN"/>
              </a:defRPr>
            </a:pPr>
            <a:r>
              <a:rPr lang="en-GB" sz="2000" b="1" i="1" dirty="0"/>
              <a:t>- </a:t>
            </a:r>
            <a:r>
              <a:rPr lang="en-GB" sz="2000" b="1" dirty="0"/>
              <a:t>Base Principles:</a:t>
            </a:r>
            <a:br>
              <a:rPr lang="en-GB" sz="2000" b="1" dirty="0"/>
            </a:br>
            <a:r>
              <a:rPr lang="en-GB" sz="2000" b="1" dirty="0"/>
              <a:t/>
            </a:r>
            <a:br>
              <a:rPr lang="en-GB" sz="2000" b="1" dirty="0"/>
            </a:br>
            <a:r>
              <a:rPr lang="en-GB" sz="2000" dirty="0"/>
              <a:t>a) Branching-out</a:t>
            </a:r>
            <a:r>
              <a:rPr lang="en-GB" sz="2000" b="1" i="1" dirty="0"/>
              <a:t/>
            </a:r>
            <a:br>
              <a:rPr lang="en-GB" sz="2000" b="1" i="1" dirty="0"/>
            </a:br>
            <a:r>
              <a:rPr lang="en-GB" sz="2000" dirty="0"/>
              <a:t>b) Commit</a:t>
            </a:r>
            <a:br>
              <a:rPr lang="en-GB" sz="2000" dirty="0"/>
            </a:br>
            <a:r>
              <a:rPr lang="en-GB" sz="2000" dirty="0"/>
              <a:t>c) Pull Request</a:t>
            </a:r>
          </a:p>
        </p:txBody>
      </p:sp>
      <p:pic>
        <p:nvPicPr>
          <p:cNvPr id="3074" name="Picture 2" descr="Using Microsoft Fabric with Azure DevOps Repos - ESPC Conference, 2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681" y="3228737"/>
            <a:ext cx="6185460" cy="2976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3927943" y="883339"/>
            <a:ext cx="5488444" cy="658689"/>
          </a:xfrm>
        </p:spPr>
        <p:txBody>
          <a:bodyPr>
            <a:normAutofit fontScale="90000"/>
          </a:bodyPr>
          <a:lstStyle/>
          <a:p>
            <a:r>
              <a:rPr lang="en-US" dirty="0" smtClean="0"/>
              <a:t>GIT Integration Demo</a:t>
            </a:r>
            <a:endParaRPr lang="en-US" dirty="0"/>
          </a:p>
        </p:txBody>
      </p:sp>
      <p:pic>
        <p:nvPicPr>
          <p:cNvPr id="1028" name="Picture 4" descr="Microsoft Fabric Services: Streamline Your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614" y="848177"/>
            <a:ext cx="589329" cy="58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6288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a:solidFill>
                  <a:srgbClr val="282828"/>
                </a:solidFill>
                <a:latin typeface="DIN"/>
              </a:defRPr>
            </a:pPr>
            <a:r>
              <a:rPr lang="en-GB" dirty="0"/>
              <a:t>2. Overview of Demo Project &amp; Workspace Structure</a:t>
            </a:r>
            <a:endParaRPr dirty="0"/>
          </a:p>
        </p:txBody>
      </p:sp>
      <p:sp>
        <p:nvSpPr>
          <p:cNvPr id="3" name="Content Placeholder 2"/>
          <p:cNvSpPr>
            <a:spLocks noGrp="1"/>
          </p:cNvSpPr>
          <p:nvPr>
            <p:ph idx="1"/>
          </p:nvPr>
        </p:nvSpPr>
        <p:spPr/>
        <p:txBody>
          <a:bodyPr/>
          <a:lstStyle/>
          <a:p>
            <a:r>
              <a:rPr lang="en-GB" dirty="0"/>
              <a:t>- Workspaces are separated into:</a:t>
            </a:r>
          </a:p>
          <a:p>
            <a:r>
              <a:rPr lang="en-GB" b="1" dirty="0"/>
              <a:t>Compute workspace </a:t>
            </a:r>
            <a:r>
              <a:rPr lang="en-GB" dirty="0"/>
              <a:t>(Notebooks, Pipelines)</a:t>
            </a:r>
            <a:br>
              <a:rPr lang="en-GB" dirty="0"/>
            </a:br>
            <a:r>
              <a:rPr lang="en-GB" b="1" dirty="0"/>
              <a:t>Storage workspace</a:t>
            </a:r>
            <a:r>
              <a:rPr lang="en-GB" dirty="0"/>
              <a:t>(Lakehouse, DWH)</a:t>
            </a:r>
            <a:br>
              <a:rPr lang="en-GB" dirty="0"/>
            </a:br>
            <a:r>
              <a:rPr lang="en-GB" b="1" dirty="0"/>
              <a:t>Report workspace</a:t>
            </a:r>
            <a:r>
              <a:rPr lang="en-GB" dirty="0"/>
              <a:t> (Semantic Model, Report)</a:t>
            </a:r>
          </a:p>
          <a:p>
            <a:r>
              <a:rPr lang="en-GB" sz="2000" b="1" i="1" dirty="0"/>
              <a:t>- </a:t>
            </a:r>
            <a:r>
              <a:rPr lang="en-GB" sz="2000" dirty="0"/>
              <a:t>Each workspace has </a:t>
            </a:r>
            <a:r>
              <a:rPr lang="en-GB" sz="2000" b="1" dirty="0"/>
              <a:t>development </a:t>
            </a:r>
            <a:r>
              <a:rPr lang="en-GB" sz="2000" dirty="0"/>
              <a:t>and </a:t>
            </a:r>
            <a:r>
              <a:rPr lang="en-GB" sz="2000" b="1" dirty="0"/>
              <a:t>production </a:t>
            </a:r>
            <a:r>
              <a:rPr lang="en-GB" sz="2000" dirty="0"/>
              <a:t>stage</a:t>
            </a:r>
            <a:endParaRPr lang="en-US" sz="2000" b="1" i="1" dirty="0"/>
          </a:p>
          <a:p>
            <a:pPr>
              <a:defRPr sz="2000">
                <a:solidFill>
                  <a:srgbClr val="464646"/>
                </a:solidFill>
                <a:latin typeface="DIN"/>
              </a:defRPr>
            </a:pPr>
            <a:endParaRPr lang="en-GB" i="1" dirty="0"/>
          </a:p>
        </p:txBody>
      </p:sp>
      <p:pic>
        <p:nvPicPr>
          <p:cNvPr id="4" name="Slika 3"/>
          <p:cNvPicPr>
            <a:picLocks noChangeAspect="1"/>
          </p:cNvPicPr>
          <p:nvPr/>
        </p:nvPicPr>
        <p:blipFill>
          <a:blip r:embed="rId2"/>
          <a:stretch>
            <a:fillRect/>
          </a:stretch>
        </p:blipFill>
        <p:spPr>
          <a:xfrm>
            <a:off x="1203920" y="3959083"/>
            <a:ext cx="9354856" cy="2105319"/>
          </a:xfrm>
          <a:prstGeom prst="rect">
            <a:avLst/>
          </a:prstGeom>
        </p:spPr>
      </p:pic>
    </p:spTree>
    <p:extLst>
      <p:ext uri="{BB962C8B-B14F-4D97-AF65-F5344CB8AC3E}">
        <p14:creationId xmlns:p14="http://schemas.microsoft.com/office/powerpoint/2010/main" val="261030371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2">
            <a:extLst>
              <a:ext uri="{FF2B5EF4-FFF2-40B4-BE49-F238E27FC236}">
                <a16:creationId xmlns:a16="http://schemas.microsoft.com/office/drawing/2014/main" id="{770BADE3-E684-59DF-E1A3-ED1E8E773462}"/>
              </a:ext>
            </a:extLst>
          </p:cNvPr>
          <p:cNvSpPr/>
          <p:nvPr/>
        </p:nvSpPr>
        <p:spPr>
          <a:xfrm>
            <a:off x="3381375" y="1136650"/>
            <a:ext cx="552450" cy="5283422"/>
          </a:xfrm>
          <a:prstGeom prst="roundRect">
            <a:avLst/>
          </a:prstGeom>
          <a:solidFill>
            <a:schemeClr val="bg2">
              <a:lumMod val="9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
            <a:extLst>
              <a:ext uri="{FF2B5EF4-FFF2-40B4-BE49-F238E27FC236}">
                <a16:creationId xmlns:a16="http://schemas.microsoft.com/office/drawing/2014/main" id="{6231D7ED-3667-7D23-5840-F76FDF616AF5}"/>
              </a:ext>
            </a:extLst>
          </p:cNvPr>
          <p:cNvSpPr/>
          <p:nvPr/>
        </p:nvSpPr>
        <p:spPr>
          <a:xfrm>
            <a:off x="7981952" y="1136650"/>
            <a:ext cx="552450" cy="5283422"/>
          </a:xfrm>
          <a:prstGeom prst="roundRect">
            <a:avLst/>
          </a:prstGeom>
          <a:solidFill>
            <a:schemeClr val="bg2">
              <a:lumMod val="9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5">
            <a:extLst>
              <a:ext uri="{FF2B5EF4-FFF2-40B4-BE49-F238E27FC236}">
                <a16:creationId xmlns:a16="http://schemas.microsoft.com/office/drawing/2014/main" id="{3FA98AB0-240C-6C4D-B1C4-C91E77DB433B}"/>
              </a:ext>
            </a:extLst>
          </p:cNvPr>
          <p:cNvSpPr/>
          <p:nvPr/>
        </p:nvSpPr>
        <p:spPr>
          <a:xfrm>
            <a:off x="1866900" y="1487763"/>
            <a:ext cx="8877300" cy="5334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6">
            <a:extLst>
              <a:ext uri="{FF2B5EF4-FFF2-40B4-BE49-F238E27FC236}">
                <a16:creationId xmlns:a16="http://schemas.microsoft.com/office/drawing/2014/main" id="{E7AA7970-B090-1996-1FF3-1C6A027AE185}"/>
              </a:ext>
            </a:extLst>
          </p:cNvPr>
          <p:cNvSpPr/>
          <p:nvPr/>
        </p:nvSpPr>
        <p:spPr>
          <a:xfrm>
            <a:off x="1866899" y="3613150"/>
            <a:ext cx="8877299" cy="5334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7">
            <a:extLst>
              <a:ext uri="{FF2B5EF4-FFF2-40B4-BE49-F238E27FC236}">
                <a16:creationId xmlns:a16="http://schemas.microsoft.com/office/drawing/2014/main" id="{6408E0E5-ACA4-1055-8A5C-D50B5E739DA9}"/>
              </a:ext>
            </a:extLst>
          </p:cNvPr>
          <p:cNvSpPr/>
          <p:nvPr/>
        </p:nvSpPr>
        <p:spPr>
          <a:xfrm>
            <a:off x="1866900" y="5461000"/>
            <a:ext cx="8877298" cy="533400"/>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10">
            <a:extLst>
              <a:ext uri="{FF2B5EF4-FFF2-40B4-BE49-F238E27FC236}">
                <a16:creationId xmlns:a16="http://schemas.microsoft.com/office/drawing/2014/main" id="{F6ADC61F-1D44-0122-76D2-700E46F430B2}"/>
              </a:ext>
            </a:extLst>
          </p:cNvPr>
          <p:cNvSpPr txBox="1"/>
          <p:nvPr/>
        </p:nvSpPr>
        <p:spPr>
          <a:xfrm>
            <a:off x="3308946" y="516233"/>
            <a:ext cx="697307" cy="461665"/>
          </a:xfrm>
          <a:prstGeom prst="rect">
            <a:avLst/>
          </a:prstGeom>
          <a:noFill/>
        </p:spPr>
        <p:txBody>
          <a:bodyPr wrap="none" rtlCol="0">
            <a:spAutoFit/>
          </a:bodyPr>
          <a:lstStyle/>
          <a:p>
            <a:r>
              <a:rPr lang="en-US" sz="2400"/>
              <a:t>Dev</a:t>
            </a:r>
          </a:p>
        </p:txBody>
      </p:sp>
      <p:sp>
        <p:nvSpPr>
          <p:cNvPr id="11" name="TextBox 12">
            <a:extLst>
              <a:ext uri="{FF2B5EF4-FFF2-40B4-BE49-F238E27FC236}">
                <a16:creationId xmlns:a16="http://schemas.microsoft.com/office/drawing/2014/main" id="{4C3F6E26-CA81-6FCC-4B78-92E569D6962A}"/>
              </a:ext>
            </a:extLst>
          </p:cNvPr>
          <p:cNvSpPr txBox="1"/>
          <p:nvPr/>
        </p:nvSpPr>
        <p:spPr>
          <a:xfrm>
            <a:off x="7857026" y="516234"/>
            <a:ext cx="800989" cy="461665"/>
          </a:xfrm>
          <a:prstGeom prst="rect">
            <a:avLst/>
          </a:prstGeom>
          <a:noFill/>
        </p:spPr>
        <p:txBody>
          <a:bodyPr wrap="none" rtlCol="0">
            <a:spAutoFit/>
          </a:bodyPr>
          <a:lstStyle/>
          <a:p>
            <a:r>
              <a:rPr lang="en-US" sz="2400"/>
              <a:t>Prod</a:t>
            </a:r>
          </a:p>
        </p:txBody>
      </p:sp>
      <p:pic>
        <p:nvPicPr>
          <p:cNvPr id="12" name="Picture 13" descr="A red and black logo&#10;&#10;Description automatically generated">
            <a:extLst>
              <a:ext uri="{FF2B5EF4-FFF2-40B4-BE49-F238E27FC236}">
                <a16:creationId xmlns:a16="http://schemas.microsoft.com/office/drawing/2014/main" id="{CB4B6ABB-B3D4-3A04-CB08-52C8C6A76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907942" y="549661"/>
            <a:ext cx="409575" cy="409575"/>
          </a:xfrm>
          <a:prstGeom prst="rect">
            <a:avLst/>
          </a:prstGeom>
        </p:spPr>
      </p:pic>
      <p:sp>
        <p:nvSpPr>
          <p:cNvPr id="14" name="Rectangle: Rounded Corners 16">
            <a:extLst>
              <a:ext uri="{FF2B5EF4-FFF2-40B4-BE49-F238E27FC236}">
                <a16:creationId xmlns:a16="http://schemas.microsoft.com/office/drawing/2014/main" id="{35E1759B-E696-A852-5E6B-50649DBE72FB}"/>
              </a:ext>
            </a:extLst>
          </p:cNvPr>
          <p:cNvSpPr/>
          <p:nvPr/>
        </p:nvSpPr>
        <p:spPr>
          <a:xfrm>
            <a:off x="2940632" y="1350884"/>
            <a:ext cx="1421896" cy="1352550"/>
          </a:xfrm>
          <a:prstGeom prst="roundRect">
            <a:avLst/>
          </a:prstGeom>
          <a:solidFill>
            <a:schemeClr val="bg1"/>
          </a:solidFill>
          <a:ln w="31750">
            <a:solidFill>
              <a:srgbClr val="178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p:txBody>
      </p:sp>
      <p:pic>
        <p:nvPicPr>
          <p:cNvPr id="15" name="Picture 17" descr="A group of people with green outline&#10;&#10;Description automatically generated">
            <a:extLst>
              <a:ext uri="{FF2B5EF4-FFF2-40B4-BE49-F238E27FC236}">
                <a16:creationId xmlns:a16="http://schemas.microsoft.com/office/drawing/2014/main" id="{61433721-62CC-25ED-2D5E-659B1A3BD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771" y="1425576"/>
            <a:ext cx="336550" cy="336550"/>
          </a:xfrm>
          <a:prstGeom prst="rect">
            <a:avLst/>
          </a:prstGeom>
        </p:spPr>
      </p:pic>
      <p:sp>
        <p:nvSpPr>
          <p:cNvPr id="16" name="Rectangle: Rounded Corners 20">
            <a:extLst>
              <a:ext uri="{FF2B5EF4-FFF2-40B4-BE49-F238E27FC236}">
                <a16:creationId xmlns:a16="http://schemas.microsoft.com/office/drawing/2014/main" id="{7956B164-4987-4CEE-BFE1-F74324063994}"/>
              </a:ext>
            </a:extLst>
          </p:cNvPr>
          <p:cNvSpPr/>
          <p:nvPr/>
        </p:nvSpPr>
        <p:spPr>
          <a:xfrm>
            <a:off x="7546572" y="1373555"/>
            <a:ext cx="1421896" cy="1352550"/>
          </a:xfrm>
          <a:prstGeom prst="roundRect">
            <a:avLst/>
          </a:prstGeom>
          <a:solidFill>
            <a:schemeClr val="bg1"/>
          </a:solidFill>
          <a:ln w="31750">
            <a:solidFill>
              <a:srgbClr val="178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Storage</a:t>
            </a:r>
          </a:p>
        </p:txBody>
      </p:sp>
      <p:pic>
        <p:nvPicPr>
          <p:cNvPr id="17" name="Picture 21" descr="A group of people with green outline&#10;&#10;Description automatically generated">
            <a:extLst>
              <a:ext uri="{FF2B5EF4-FFF2-40B4-BE49-F238E27FC236}">
                <a16:creationId xmlns:a16="http://schemas.microsoft.com/office/drawing/2014/main" id="{E86CC5D7-348F-717D-BD0B-3623558EC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400" y="1443406"/>
            <a:ext cx="336550" cy="336550"/>
          </a:xfrm>
          <a:prstGeom prst="rect">
            <a:avLst/>
          </a:prstGeom>
        </p:spPr>
      </p:pic>
      <p:pic>
        <p:nvPicPr>
          <p:cNvPr id="18" name="Picture 22" descr="A white and blue sign with a wave and a house&#10;&#10;Description automatically generated">
            <a:extLst>
              <a:ext uri="{FF2B5EF4-FFF2-40B4-BE49-F238E27FC236}">
                <a16:creationId xmlns:a16="http://schemas.microsoft.com/office/drawing/2014/main" id="{7A02B471-7D77-A4C9-11A5-BEB506BC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731" y="2217001"/>
            <a:ext cx="403593" cy="403593"/>
          </a:xfrm>
          <a:prstGeom prst="rect">
            <a:avLst/>
          </a:prstGeom>
        </p:spPr>
      </p:pic>
      <p:pic>
        <p:nvPicPr>
          <p:cNvPr id="19" name="Picture 24" descr="A white and blue sign with a wave and a house&#10;&#10;Description automatically generated">
            <a:extLst>
              <a:ext uri="{FF2B5EF4-FFF2-40B4-BE49-F238E27FC236}">
                <a16:creationId xmlns:a16="http://schemas.microsoft.com/office/drawing/2014/main" id="{3000C97C-C639-7754-F913-280600E64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3384" y="2217001"/>
            <a:ext cx="403593" cy="403593"/>
          </a:xfrm>
          <a:prstGeom prst="rect">
            <a:avLst/>
          </a:prstGeom>
        </p:spPr>
      </p:pic>
      <p:pic>
        <p:nvPicPr>
          <p:cNvPr id="20" name="Picture 26" descr="A white square with blue and black logo&#10;&#10;Description automatically generated">
            <a:extLst>
              <a:ext uri="{FF2B5EF4-FFF2-40B4-BE49-F238E27FC236}">
                <a16:creationId xmlns:a16="http://schemas.microsoft.com/office/drawing/2014/main" id="{680FDDA9-C294-1CD4-96DF-2F29F44144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0380" y="2217001"/>
            <a:ext cx="403593" cy="403593"/>
          </a:xfrm>
          <a:prstGeom prst="rect">
            <a:avLst/>
          </a:prstGeom>
        </p:spPr>
      </p:pic>
      <p:pic>
        <p:nvPicPr>
          <p:cNvPr id="21" name="Picture 27" descr="A white square with blue and black logo&#10;&#10;Description automatically generated">
            <a:extLst>
              <a:ext uri="{FF2B5EF4-FFF2-40B4-BE49-F238E27FC236}">
                <a16:creationId xmlns:a16="http://schemas.microsoft.com/office/drawing/2014/main" id="{EBDAFA8A-D8F2-6890-9EF0-44CE61814D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7662" y="2217001"/>
            <a:ext cx="403593" cy="403593"/>
          </a:xfrm>
          <a:prstGeom prst="rect">
            <a:avLst/>
          </a:prstGeom>
        </p:spPr>
      </p:pic>
      <p:pic>
        <p:nvPicPr>
          <p:cNvPr id="22" name="Picture 28" descr="A blue and white house with dots&#10;&#10;Description automatically generated">
            <a:extLst>
              <a:ext uri="{FF2B5EF4-FFF2-40B4-BE49-F238E27FC236}">
                <a16:creationId xmlns:a16="http://schemas.microsoft.com/office/drawing/2014/main" id="{36B12347-72DF-1E1A-6665-1E9E6199A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1207" y="2217001"/>
            <a:ext cx="403593" cy="403593"/>
          </a:xfrm>
          <a:prstGeom prst="rect">
            <a:avLst/>
          </a:prstGeom>
        </p:spPr>
      </p:pic>
      <p:pic>
        <p:nvPicPr>
          <p:cNvPr id="23" name="Picture 30" descr="A blue and white house with dots&#10;&#10;Description automatically generated">
            <a:extLst>
              <a:ext uri="{FF2B5EF4-FFF2-40B4-BE49-F238E27FC236}">
                <a16:creationId xmlns:a16="http://schemas.microsoft.com/office/drawing/2014/main" id="{5441D0C0-5806-86AE-3C51-59D9279056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5149" y="2217001"/>
            <a:ext cx="403593" cy="403593"/>
          </a:xfrm>
          <a:prstGeom prst="rect">
            <a:avLst/>
          </a:prstGeom>
        </p:spPr>
      </p:pic>
      <p:sp>
        <p:nvSpPr>
          <p:cNvPr id="24" name="Rectangle: Rounded Corners 31">
            <a:extLst>
              <a:ext uri="{FF2B5EF4-FFF2-40B4-BE49-F238E27FC236}">
                <a16:creationId xmlns:a16="http://schemas.microsoft.com/office/drawing/2014/main" id="{B05B70E7-7A6F-9C0D-132C-37F3D9F44C84}"/>
              </a:ext>
            </a:extLst>
          </p:cNvPr>
          <p:cNvSpPr/>
          <p:nvPr/>
        </p:nvSpPr>
        <p:spPr>
          <a:xfrm>
            <a:off x="2907942" y="3203575"/>
            <a:ext cx="1421896" cy="1352550"/>
          </a:xfrm>
          <a:prstGeom prst="roundRect">
            <a:avLst/>
          </a:prstGeom>
          <a:solidFill>
            <a:schemeClr val="bg1"/>
          </a:solidFill>
          <a:ln w="31750">
            <a:solidFill>
              <a:srgbClr val="178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p:txBody>
      </p:sp>
      <p:pic>
        <p:nvPicPr>
          <p:cNvPr id="25" name="Picture 32" descr="A group of people with green outline&#10;&#10;Description automatically generated">
            <a:extLst>
              <a:ext uri="{FF2B5EF4-FFF2-40B4-BE49-F238E27FC236}">
                <a16:creationId xmlns:a16="http://schemas.microsoft.com/office/drawing/2014/main" id="{E695455A-E877-0777-B747-8AF01EDD8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770" y="3273426"/>
            <a:ext cx="336550" cy="336550"/>
          </a:xfrm>
          <a:prstGeom prst="rect">
            <a:avLst/>
          </a:prstGeom>
        </p:spPr>
      </p:pic>
      <p:sp>
        <p:nvSpPr>
          <p:cNvPr id="26" name="Rectangle: Rounded Corners 35">
            <a:extLst>
              <a:ext uri="{FF2B5EF4-FFF2-40B4-BE49-F238E27FC236}">
                <a16:creationId xmlns:a16="http://schemas.microsoft.com/office/drawing/2014/main" id="{5FE7F483-7946-32FF-50BC-D21ED0227412}"/>
              </a:ext>
            </a:extLst>
          </p:cNvPr>
          <p:cNvSpPr/>
          <p:nvPr/>
        </p:nvSpPr>
        <p:spPr>
          <a:xfrm>
            <a:off x="7546572" y="3203575"/>
            <a:ext cx="1421896" cy="1352550"/>
          </a:xfrm>
          <a:prstGeom prst="roundRect">
            <a:avLst/>
          </a:prstGeom>
          <a:solidFill>
            <a:schemeClr val="bg1"/>
          </a:solidFill>
          <a:ln w="31750">
            <a:solidFill>
              <a:srgbClr val="178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p:txBody>
      </p:sp>
      <p:pic>
        <p:nvPicPr>
          <p:cNvPr id="27" name="Picture 36" descr="A group of people with green outline&#10;&#10;Description automatically generated">
            <a:extLst>
              <a:ext uri="{FF2B5EF4-FFF2-40B4-BE49-F238E27FC236}">
                <a16:creationId xmlns:a16="http://schemas.microsoft.com/office/drawing/2014/main" id="{C42275D0-FD1A-898B-8FA8-918180C83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400" y="3273426"/>
            <a:ext cx="336550" cy="336550"/>
          </a:xfrm>
          <a:prstGeom prst="rect">
            <a:avLst/>
          </a:prstGeom>
        </p:spPr>
      </p:pic>
      <p:pic>
        <p:nvPicPr>
          <p:cNvPr id="28" name="Picture 37" descr="A white book with green text&#10;&#10;Description automatically generated">
            <a:extLst>
              <a:ext uri="{FF2B5EF4-FFF2-40B4-BE49-F238E27FC236}">
                <a16:creationId xmlns:a16="http://schemas.microsoft.com/office/drawing/2014/main" id="{BACC1026-DE7A-1A98-A7B8-7C58461A77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7354" y="4029551"/>
            <a:ext cx="431324" cy="431324"/>
          </a:xfrm>
          <a:prstGeom prst="rect">
            <a:avLst/>
          </a:prstGeom>
        </p:spPr>
      </p:pic>
      <p:pic>
        <p:nvPicPr>
          <p:cNvPr id="29" name="Picture 39" descr="A white book with green text&#10;&#10;Description automatically generated">
            <a:extLst>
              <a:ext uri="{FF2B5EF4-FFF2-40B4-BE49-F238E27FC236}">
                <a16:creationId xmlns:a16="http://schemas.microsoft.com/office/drawing/2014/main" id="{954D0415-B235-FB0B-FAAD-AA84225DE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80309" y="4027468"/>
            <a:ext cx="431324" cy="431324"/>
          </a:xfrm>
          <a:prstGeom prst="rect">
            <a:avLst/>
          </a:prstGeom>
        </p:spPr>
      </p:pic>
      <p:pic>
        <p:nvPicPr>
          <p:cNvPr id="30" name="Picture 41">
            <a:extLst>
              <a:ext uri="{FF2B5EF4-FFF2-40B4-BE49-F238E27FC236}">
                <a16:creationId xmlns:a16="http://schemas.microsoft.com/office/drawing/2014/main" id="{501C4862-BFC4-9578-4CE4-167657FD17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8683" y="4020497"/>
            <a:ext cx="431324" cy="431324"/>
          </a:xfrm>
          <a:prstGeom prst="rect">
            <a:avLst/>
          </a:prstGeom>
        </p:spPr>
      </p:pic>
      <p:pic>
        <p:nvPicPr>
          <p:cNvPr id="31" name="Picture 42">
            <a:extLst>
              <a:ext uri="{FF2B5EF4-FFF2-40B4-BE49-F238E27FC236}">
                <a16:creationId xmlns:a16="http://schemas.microsoft.com/office/drawing/2014/main" id="{850BF69E-9498-D8D7-9BA5-23E3DDBB2A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4212" y="4019551"/>
            <a:ext cx="431324" cy="431324"/>
          </a:xfrm>
          <a:prstGeom prst="rect">
            <a:avLst/>
          </a:prstGeom>
        </p:spPr>
      </p:pic>
      <p:pic>
        <p:nvPicPr>
          <p:cNvPr id="32" name="Picture 46" descr="A green and white square with a black background&#10;&#10;Description automatically generated">
            <a:extLst>
              <a:ext uri="{FF2B5EF4-FFF2-40B4-BE49-F238E27FC236}">
                <a16:creationId xmlns:a16="http://schemas.microsoft.com/office/drawing/2014/main" id="{D310900F-EB76-13FF-E547-3007B051AD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4465" y="4013704"/>
            <a:ext cx="483317" cy="483317"/>
          </a:xfrm>
          <a:prstGeom prst="rect">
            <a:avLst/>
          </a:prstGeom>
        </p:spPr>
      </p:pic>
      <p:pic>
        <p:nvPicPr>
          <p:cNvPr id="33" name="Picture 51" descr="A green and white square with a black background&#10;&#10;Description automatically generated">
            <a:extLst>
              <a:ext uri="{FF2B5EF4-FFF2-40B4-BE49-F238E27FC236}">
                <a16:creationId xmlns:a16="http://schemas.microsoft.com/office/drawing/2014/main" id="{F57F4A74-34F9-8D8C-FE07-B89E40855A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97274" y="4020497"/>
            <a:ext cx="476524" cy="476524"/>
          </a:xfrm>
          <a:prstGeom prst="rect">
            <a:avLst/>
          </a:prstGeom>
        </p:spPr>
      </p:pic>
      <p:pic>
        <p:nvPicPr>
          <p:cNvPr id="34" name="Picture 2" descr="deployment pipeline&quot; Icon - Download for free – Iconduck">
            <a:extLst>
              <a:ext uri="{FF2B5EF4-FFF2-40B4-BE49-F238E27FC236}">
                <a16:creationId xmlns:a16="http://schemas.microsoft.com/office/drawing/2014/main" id="{2A1D6C87-46DD-2529-FA21-AC0EC384C4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3918" y="1793262"/>
            <a:ext cx="511407" cy="511407"/>
          </a:xfrm>
          <a:prstGeom prst="rect">
            <a:avLst/>
          </a:prstGeom>
          <a:noFill/>
          <a:ln>
            <a:noFill/>
          </a:ln>
        </p:spPr>
      </p:pic>
      <p:pic>
        <p:nvPicPr>
          <p:cNvPr id="35" name="Picture 2" descr="deployment pipeline&quot; Icon - Download for free – Iconduck">
            <a:extLst>
              <a:ext uri="{FF2B5EF4-FFF2-40B4-BE49-F238E27FC236}">
                <a16:creationId xmlns:a16="http://schemas.microsoft.com/office/drawing/2014/main" id="{98270BC6-58CA-B2D7-E753-5BB2C9D4D2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2972" y="3635143"/>
            <a:ext cx="511407" cy="511407"/>
          </a:xfrm>
          <a:prstGeom prst="rect">
            <a:avLst/>
          </a:prstGeom>
          <a:noFill/>
          <a:ln>
            <a:noFill/>
          </a:ln>
        </p:spPr>
      </p:pic>
      <p:pic>
        <p:nvPicPr>
          <p:cNvPr id="36" name="Picture 2" descr="deployment pipeline&quot; Icon - Download for free – Iconduck">
            <a:extLst>
              <a:ext uri="{FF2B5EF4-FFF2-40B4-BE49-F238E27FC236}">
                <a16:creationId xmlns:a16="http://schemas.microsoft.com/office/drawing/2014/main" id="{4ECC84DA-8AF1-2156-6ED7-6B5636AD62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0900" y="5482993"/>
            <a:ext cx="511407" cy="511407"/>
          </a:xfrm>
          <a:prstGeom prst="rect">
            <a:avLst/>
          </a:prstGeom>
          <a:noFill/>
          <a:ln>
            <a:noFill/>
          </a:ln>
        </p:spPr>
      </p:pic>
      <p:sp>
        <p:nvSpPr>
          <p:cNvPr id="37" name="Rectangle: Rounded Corners 1025">
            <a:extLst>
              <a:ext uri="{FF2B5EF4-FFF2-40B4-BE49-F238E27FC236}">
                <a16:creationId xmlns:a16="http://schemas.microsoft.com/office/drawing/2014/main" id="{E3E98EBE-A743-8F27-E0EA-5E172C1702D8}"/>
              </a:ext>
            </a:extLst>
          </p:cNvPr>
          <p:cNvSpPr/>
          <p:nvPr/>
        </p:nvSpPr>
        <p:spPr>
          <a:xfrm>
            <a:off x="2907942" y="5067522"/>
            <a:ext cx="1421896" cy="1352550"/>
          </a:xfrm>
          <a:prstGeom prst="roundRect">
            <a:avLst/>
          </a:prstGeom>
          <a:solidFill>
            <a:schemeClr val="bg1"/>
          </a:solidFill>
          <a:ln w="31750">
            <a:solidFill>
              <a:srgbClr val="178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Reports</a:t>
            </a:r>
          </a:p>
        </p:txBody>
      </p:sp>
      <p:pic>
        <p:nvPicPr>
          <p:cNvPr id="38" name="Picture 1045" descr="A group of people with green outline&#10;&#10;Description automatically generated">
            <a:extLst>
              <a:ext uri="{FF2B5EF4-FFF2-40B4-BE49-F238E27FC236}">
                <a16:creationId xmlns:a16="http://schemas.microsoft.com/office/drawing/2014/main" id="{00E10FA0-C36C-4568-337B-C352694D8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770" y="5137373"/>
            <a:ext cx="336550" cy="336550"/>
          </a:xfrm>
          <a:prstGeom prst="rect">
            <a:avLst/>
          </a:prstGeom>
        </p:spPr>
      </p:pic>
      <p:sp>
        <p:nvSpPr>
          <p:cNvPr id="39" name="Rectangle: Rounded Corners 1050">
            <a:extLst>
              <a:ext uri="{FF2B5EF4-FFF2-40B4-BE49-F238E27FC236}">
                <a16:creationId xmlns:a16="http://schemas.microsoft.com/office/drawing/2014/main" id="{15795B27-F519-6080-851C-0057324C8981}"/>
              </a:ext>
            </a:extLst>
          </p:cNvPr>
          <p:cNvSpPr/>
          <p:nvPr/>
        </p:nvSpPr>
        <p:spPr>
          <a:xfrm>
            <a:off x="7546572" y="5061304"/>
            <a:ext cx="1421896" cy="1352550"/>
          </a:xfrm>
          <a:prstGeom prst="roundRect">
            <a:avLst/>
          </a:prstGeom>
          <a:solidFill>
            <a:schemeClr val="bg1"/>
          </a:solidFill>
          <a:ln w="31750">
            <a:solidFill>
              <a:srgbClr val="178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Reports</a:t>
            </a:r>
          </a:p>
        </p:txBody>
      </p:sp>
      <p:pic>
        <p:nvPicPr>
          <p:cNvPr id="40" name="Picture 1051" descr="A group of people with green outline&#10;&#10;Description automatically generated">
            <a:extLst>
              <a:ext uri="{FF2B5EF4-FFF2-40B4-BE49-F238E27FC236}">
                <a16:creationId xmlns:a16="http://schemas.microsoft.com/office/drawing/2014/main" id="{013D8C21-DF23-9EA6-D55E-B44B31A1C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400" y="5131155"/>
            <a:ext cx="336550" cy="336550"/>
          </a:xfrm>
          <a:prstGeom prst="rect">
            <a:avLst/>
          </a:prstGeom>
        </p:spPr>
      </p:pic>
      <p:pic>
        <p:nvPicPr>
          <p:cNvPr id="41" name="Picture 1054" descr="A white square with a brown line on it&#10;&#10;Description automatically generated">
            <a:extLst>
              <a:ext uri="{FF2B5EF4-FFF2-40B4-BE49-F238E27FC236}">
                <a16:creationId xmlns:a16="http://schemas.microsoft.com/office/drawing/2014/main" id="{A721755D-29C8-901F-530E-258A3EBE381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6639" y="5921243"/>
            <a:ext cx="487573" cy="487573"/>
          </a:xfrm>
          <a:prstGeom prst="rect">
            <a:avLst/>
          </a:prstGeom>
        </p:spPr>
      </p:pic>
      <p:pic>
        <p:nvPicPr>
          <p:cNvPr id="42" name="Picture 1057" descr="A white paper with a square and a square with a square in the middle&#10;&#10;Description automatically generated">
            <a:extLst>
              <a:ext uri="{FF2B5EF4-FFF2-40B4-BE49-F238E27FC236}">
                <a16:creationId xmlns:a16="http://schemas.microsoft.com/office/drawing/2014/main" id="{AB56DC53-76EF-2D63-7E79-6BD3965E64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98804" y="5932966"/>
            <a:ext cx="464124" cy="464124"/>
          </a:xfrm>
          <a:prstGeom prst="rect">
            <a:avLst/>
          </a:prstGeom>
        </p:spPr>
      </p:pic>
      <p:pic>
        <p:nvPicPr>
          <p:cNvPr id="43" name="Picture 1060" descr="A white square with a yellow binoculars&#10;&#10;Description automatically generated">
            <a:extLst>
              <a:ext uri="{FF2B5EF4-FFF2-40B4-BE49-F238E27FC236}">
                <a16:creationId xmlns:a16="http://schemas.microsoft.com/office/drawing/2014/main" id="{B3B2FDF4-2202-BF09-003D-0618F523BB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6285" y="5902370"/>
            <a:ext cx="483787" cy="483787"/>
          </a:xfrm>
          <a:prstGeom prst="rect">
            <a:avLst/>
          </a:prstGeom>
        </p:spPr>
      </p:pic>
      <p:pic>
        <p:nvPicPr>
          <p:cNvPr id="44" name="Picture 1069" descr="A white square with a brown line on it&#10;&#10;Description automatically generated">
            <a:extLst>
              <a:ext uri="{FF2B5EF4-FFF2-40B4-BE49-F238E27FC236}">
                <a16:creationId xmlns:a16="http://schemas.microsoft.com/office/drawing/2014/main" id="{BB6E8067-CBF8-5714-F422-38653D9967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9096" y="5901549"/>
            <a:ext cx="487573" cy="487573"/>
          </a:xfrm>
          <a:prstGeom prst="rect">
            <a:avLst/>
          </a:prstGeom>
        </p:spPr>
      </p:pic>
      <p:pic>
        <p:nvPicPr>
          <p:cNvPr id="45" name="Picture 1070" descr="A white paper with a square and a square with a square in the middle&#10;&#10;Description automatically generated">
            <a:extLst>
              <a:ext uri="{FF2B5EF4-FFF2-40B4-BE49-F238E27FC236}">
                <a16:creationId xmlns:a16="http://schemas.microsoft.com/office/drawing/2014/main" id="{E8230903-5323-29F2-26E8-FA52EDDA358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41261" y="5913272"/>
            <a:ext cx="464124" cy="464124"/>
          </a:xfrm>
          <a:prstGeom prst="rect">
            <a:avLst/>
          </a:prstGeom>
        </p:spPr>
      </p:pic>
      <p:pic>
        <p:nvPicPr>
          <p:cNvPr id="46" name="Picture 1071" descr="A white square with a yellow binoculars&#10;&#10;Description automatically generated">
            <a:extLst>
              <a:ext uri="{FF2B5EF4-FFF2-40B4-BE49-F238E27FC236}">
                <a16:creationId xmlns:a16="http://schemas.microsoft.com/office/drawing/2014/main" id="{D38209AB-5E1C-B57A-82CD-D25308B797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48742" y="5882676"/>
            <a:ext cx="483787" cy="483787"/>
          </a:xfrm>
          <a:prstGeom prst="rect">
            <a:avLst/>
          </a:prstGeom>
        </p:spPr>
      </p:pic>
      <p:cxnSp>
        <p:nvCxnSpPr>
          <p:cNvPr id="47" name="Straight Connector 1072">
            <a:extLst>
              <a:ext uri="{FF2B5EF4-FFF2-40B4-BE49-F238E27FC236}">
                <a16:creationId xmlns:a16="http://schemas.microsoft.com/office/drawing/2014/main" id="{C70BD615-9BEF-8704-A241-A5214C5950B0}"/>
              </a:ext>
            </a:extLst>
          </p:cNvPr>
          <p:cNvCxnSpPr/>
          <p:nvPr/>
        </p:nvCxnSpPr>
        <p:spPr>
          <a:xfrm flipV="1">
            <a:off x="1696660" y="2945088"/>
            <a:ext cx="7885002" cy="26735"/>
          </a:xfrm>
          <a:prstGeom prst="line">
            <a:avLst/>
          </a:prstGeom>
          <a:ln w="254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8" name="Straight Connector 1073">
            <a:extLst>
              <a:ext uri="{FF2B5EF4-FFF2-40B4-BE49-F238E27FC236}">
                <a16:creationId xmlns:a16="http://schemas.microsoft.com/office/drawing/2014/main" id="{F5740C1E-B0CE-FBA3-D12A-57EA1FF7C8F9}"/>
              </a:ext>
            </a:extLst>
          </p:cNvPr>
          <p:cNvCxnSpPr>
            <a:cxnSpLocks/>
          </p:cNvCxnSpPr>
          <p:nvPr/>
        </p:nvCxnSpPr>
        <p:spPr>
          <a:xfrm>
            <a:off x="1694603" y="4852640"/>
            <a:ext cx="7963747" cy="0"/>
          </a:xfrm>
          <a:prstGeom prst="line">
            <a:avLst/>
          </a:prstGeom>
          <a:ln w="254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9" name="TextBox 1074">
            <a:extLst>
              <a:ext uri="{FF2B5EF4-FFF2-40B4-BE49-F238E27FC236}">
                <a16:creationId xmlns:a16="http://schemas.microsoft.com/office/drawing/2014/main" id="{A79B28A3-102B-7F8A-8A65-485EED8CA459}"/>
              </a:ext>
            </a:extLst>
          </p:cNvPr>
          <p:cNvSpPr txBox="1"/>
          <p:nvPr/>
        </p:nvSpPr>
        <p:spPr>
          <a:xfrm>
            <a:off x="1602030" y="260024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/Storage</a:t>
            </a:r>
          </a:p>
        </p:txBody>
      </p:sp>
      <p:sp>
        <p:nvSpPr>
          <p:cNvPr id="50" name="TextBox 1075">
            <a:extLst>
              <a:ext uri="{FF2B5EF4-FFF2-40B4-BE49-F238E27FC236}">
                <a16:creationId xmlns:a16="http://schemas.microsoft.com/office/drawing/2014/main" id="{74828534-EAFE-D85C-FB76-70B07CE64862}"/>
              </a:ext>
            </a:extLst>
          </p:cNvPr>
          <p:cNvSpPr txBox="1"/>
          <p:nvPr/>
        </p:nvSpPr>
        <p:spPr>
          <a:xfrm>
            <a:off x="1602030" y="302135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/Compute</a:t>
            </a:r>
          </a:p>
        </p:txBody>
      </p:sp>
      <p:sp>
        <p:nvSpPr>
          <p:cNvPr id="51" name="TextBox 1076">
            <a:extLst>
              <a:ext uri="{FF2B5EF4-FFF2-40B4-BE49-F238E27FC236}">
                <a16:creationId xmlns:a16="http://schemas.microsoft.com/office/drawing/2014/main" id="{F45C4179-9710-10CC-5514-7690E1B9CAC4}"/>
              </a:ext>
            </a:extLst>
          </p:cNvPr>
          <p:cNvSpPr txBox="1"/>
          <p:nvPr/>
        </p:nvSpPr>
        <p:spPr>
          <a:xfrm>
            <a:off x="1602030" y="44918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/Compute</a:t>
            </a:r>
          </a:p>
        </p:txBody>
      </p:sp>
      <p:sp>
        <p:nvSpPr>
          <p:cNvPr id="52" name="TextBox 1077">
            <a:extLst>
              <a:ext uri="{FF2B5EF4-FFF2-40B4-BE49-F238E27FC236}">
                <a16:creationId xmlns:a16="http://schemas.microsoft.com/office/drawing/2014/main" id="{BA28CD05-F1FC-251E-4AC5-8F233D3CE385}"/>
              </a:ext>
            </a:extLst>
          </p:cNvPr>
          <p:cNvSpPr txBox="1"/>
          <p:nvPr/>
        </p:nvSpPr>
        <p:spPr>
          <a:xfrm>
            <a:off x="1602029" y="485950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/Reports</a:t>
            </a:r>
          </a:p>
        </p:txBody>
      </p:sp>
    </p:spTree>
    <p:extLst>
      <p:ext uri="{BB962C8B-B14F-4D97-AF65-F5344CB8AC3E}">
        <p14:creationId xmlns:p14="http://schemas.microsoft.com/office/powerpoint/2010/main" val="31240064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a:solidFill>
                  <a:srgbClr val="282828"/>
                </a:solidFill>
                <a:latin typeface="DIN"/>
              </a:defRPr>
            </a:pPr>
            <a:r>
              <a:rPr lang="en-GB" dirty="0"/>
              <a:t>3. Lifecycle management in theory</a:t>
            </a:r>
            <a:endParaRPr dirty="0"/>
          </a:p>
        </p:txBody>
      </p:sp>
      <p:sp>
        <p:nvSpPr>
          <p:cNvPr id="3" name="Content Placeholder 2"/>
          <p:cNvSpPr>
            <a:spLocks noGrp="1"/>
          </p:cNvSpPr>
          <p:nvPr>
            <p:ph idx="1"/>
          </p:nvPr>
        </p:nvSpPr>
        <p:spPr>
          <a:xfrm>
            <a:off x="1096994" y="1845734"/>
            <a:ext cx="10328567" cy="4023360"/>
          </a:xfrm>
        </p:spPr>
        <p:txBody>
          <a:bodyPr/>
          <a:lstStyle/>
          <a:p>
            <a:endParaRPr dirty="0"/>
          </a:p>
          <a:p>
            <a:pPr>
              <a:defRPr sz="2000">
                <a:solidFill>
                  <a:srgbClr val="464646"/>
                </a:solidFill>
                <a:latin typeface="DIN"/>
              </a:defRPr>
            </a:pPr>
            <a:r>
              <a:rPr lang="en-GB" dirty="0"/>
              <a:t>- </a:t>
            </a:r>
            <a:r>
              <a:rPr lang="en-GB" b="1" dirty="0"/>
              <a:t>Scenario:</a:t>
            </a:r>
            <a:r>
              <a:rPr lang="en-GB" sz="2000" dirty="0"/>
              <a:t/>
            </a:r>
            <a:br>
              <a:rPr lang="en-GB" sz="2000" dirty="0"/>
            </a:br>
            <a:r>
              <a:rPr lang="en-GB" sz="2000" i="1" dirty="0"/>
              <a:t>We have development and production environment</a:t>
            </a:r>
          </a:p>
          <a:p>
            <a:pPr>
              <a:defRPr sz="2000">
                <a:solidFill>
                  <a:srgbClr val="464646"/>
                </a:solidFill>
                <a:latin typeface="DIN"/>
              </a:defRPr>
            </a:pPr>
            <a:r>
              <a:rPr lang="en-GB" sz="2000" b="1" dirty="0"/>
              <a:t>- Main goal:</a:t>
            </a:r>
          </a:p>
          <a:p>
            <a:pPr>
              <a:defRPr sz="2000">
                <a:solidFill>
                  <a:srgbClr val="464646"/>
                </a:solidFill>
                <a:latin typeface="DIN"/>
              </a:defRPr>
            </a:pPr>
            <a:r>
              <a:rPr lang="en-US" sz="2000" i="1" dirty="0"/>
              <a:t>The goal is to ensure that Fabric Items </a:t>
            </a:r>
            <a:r>
              <a:rPr lang="en-US" sz="2000" b="1" i="1" dirty="0"/>
              <a:t>dynamically</a:t>
            </a:r>
            <a:r>
              <a:rPr lang="en-US" sz="2000" i="1" dirty="0"/>
              <a:t> point to the right artifact — development items in the dev environment and production items in the prod environment.</a:t>
            </a:r>
          </a:p>
          <a:p>
            <a:pPr>
              <a:defRPr sz="2000">
                <a:solidFill>
                  <a:srgbClr val="464646"/>
                </a:solidFill>
                <a:latin typeface="DIN"/>
              </a:defRPr>
            </a:pPr>
            <a:endParaRPr lang="en-GB" i="1" dirty="0"/>
          </a:p>
        </p:txBody>
      </p:sp>
    </p:spTree>
    <p:extLst>
      <p:ext uri="{BB962C8B-B14F-4D97-AF65-F5344CB8AC3E}">
        <p14:creationId xmlns:p14="http://schemas.microsoft.com/office/powerpoint/2010/main" val="7422434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extLst>
    <p:ext uri="{6950BFC3-D8DA-4A85-94F7-54DA5524770B}">
      <p188:commentRel xmlns=""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GB" dirty="0"/>
              <a:t>Option A: Power BI Deployment Pipelines</a:t>
            </a:r>
            <a:endParaRPr lang="en-US" dirty="0"/>
          </a:p>
        </p:txBody>
      </p:sp>
      <p:sp>
        <p:nvSpPr>
          <p:cNvPr id="3" name="Označba mesta vsebine 2"/>
          <p:cNvSpPr>
            <a:spLocks noGrp="1"/>
          </p:cNvSpPr>
          <p:nvPr>
            <p:ph idx="1"/>
          </p:nvPr>
        </p:nvSpPr>
        <p:spPr/>
        <p:txBody>
          <a:bodyPr/>
          <a:lstStyle/>
          <a:p>
            <a:r>
              <a:rPr lang="en-GB" dirty="0"/>
              <a:t>-</a:t>
            </a:r>
            <a:r>
              <a:rPr lang="en-GB" b="1" dirty="0"/>
              <a:t> How?</a:t>
            </a:r>
            <a:r>
              <a:rPr lang="en-GB" dirty="0"/>
              <a:t> Assign workspace to an empty stage and </a:t>
            </a:r>
            <a:r>
              <a:rPr lang="en-US" b="1" dirty="0"/>
              <a:t>deploy</a:t>
            </a:r>
            <a:r>
              <a:rPr lang="en-US" dirty="0"/>
              <a:t> content from one stage to </a:t>
            </a:r>
            <a:r>
              <a:rPr lang="en-US" dirty="0" smtClean="0"/>
              <a:t>another</a:t>
            </a:r>
            <a:endParaRPr lang="en-GB" dirty="0"/>
          </a:p>
        </p:txBody>
      </p:sp>
      <p:pic>
        <p:nvPicPr>
          <p:cNvPr id="15" name="Picture 2" descr="deployment pipeline&quot; Icon - Download for free – Iconduck">
            <a:extLst>
              <a:ext uri="{FF2B5EF4-FFF2-40B4-BE49-F238E27FC236}">
                <a16:creationId xmlns:a16="http://schemas.microsoft.com/office/drawing/2014/main" id="{2A1D6C87-46DD-2529-FA21-AC0EC384C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030" y="1118560"/>
            <a:ext cx="511407" cy="511407"/>
          </a:xfrm>
          <a:prstGeom prst="rect">
            <a:avLst/>
          </a:prstGeom>
          <a:noFill/>
          <a:ln>
            <a:noFill/>
          </a:ln>
        </p:spPr>
      </p:pic>
      <p:pic>
        <p:nvPicPr>
          <p:cNvPr id="5" name="Slika 4"/>
          <p:cNvPicPr>
            <a:picLocks noChangeAspect="1"/>
          </p:cNvPicPr>
          <p:nvPr/>
        </p:nvPicPr>
        <p:blipFill>
          <a:blip r:embed="rId3"/>
          <a:stretch>
            <a:fillRect/>
          </a:stretch>
        </p:blipFill>
        <p:spPr>
          <a:xfrm>
            <a:off x="1096993" y="2482274"/>
            <a:ext cx="5101583" cy="3858558"/>
          </a:xfrm>
          <a:prstGeom prst="rect">
            <a:avLst/>
          </a:prstGeom>
        </p:spPr>
      </p:pic>
    </p:spTree>
    <p:extLst>
      <p:ext uri="{BB962C8B-B14F-4D97-AF65-F5344CB8AC3E}">
        <p14:creationId xmlns:p14="http://schemas.microsoft.com/office/powerpoint/2010/main" val="16129381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extLst mod="1">
    <p:ext uri="{6950BFC3-D8DA-4A85-94F7-54DA5524770B}">
      <p188:commentRel xmlns="" xmlns:p188="http://schemas.microsoft.com/office/powerpoint/2018/8/main" r:id="rId4"/>
    </p:ext>
  </p:extLst>
</p:sld>
</file>

<file path=ppt/theme/theme1.xml><?xml version="1.0" encoding="utf-8"?>
<a:theme xmlns:a="http://schemas.openxmlformats.org/drawingml/2006/main" name="Retrospektiva">
  <a:themeElements>
    <a:clrScheme name="Po meri 1">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595959"/>
      </a:hlink>
      <a:folHlink>
        <a:srgbClr val="800080"/>
      </a:folHlink>
    </a:clrScheme>
    <a:fontScheme name="Retrospek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2304</TotalTime>
  <Words>366</Words>
  <Application>Microsoft Office PowerPoint</Application>
  <PresentationFormat>Po meri</PresentationFormat>
  <Paragraphs>78</Paragraphs>
  <Slides>20</Slides>
  <Notes>0</Notes>
  <HiddenSlides>0</HiddenSlides>
  <MMClips>0</MMClips>
  <ScaleCrop>false</ScaleCrop>
  <HeadingPairs>
    <vt:vector size="6" baseType="variant">
      <vt:variant>
        <vt:lpstr>Uporabljene pisave</vt:lpstr>
      </vt:variant>
      <vt:variant>
        <vt:i4>5</vt:i4>
      </vt:variant>
      <vt:variant>
        <vt:lpstr>Tema</vt:lpstr>
      </vt:variant>
      <vt:variant>
        <vt:i4>1</vt:i4>
      </vt:variant>
      <vt:variant>
        <vt:lpstr>Naslovi diapozitivov</vt:lpstr>
      </vt:variant>
      <vt:variant>
        <vt:i4>20</vt:i4>
      </vt:variant>
    </vt:vector>
  </HeadingPairs>
  <TitlesOfParts>
    <vt:vector size="26" baseType="lpstr">
      <vt:lpstr>Arial</vt:lpstr>
      <vt:lpstr>Calibri</vt:lpstr>
      <vt:lpstr>Calibri Light</vt:lpstr>
      <vt:lpstr>DIN</vt:lpstr>
      <vt:lpstr>Wingdings</vt:lpstr>
      <vt:lpstr>Retrospektiva</vt:lpstr>
      <vt:lpstr>From Dev to Prod: Mastering Deployment in Microsoft Fabric</vt:lpstr>
      <vt:lpstr>Short Introduction</vt:lpstr>
      <vt:lpstr>Agenda</vt:lpstr>
      <vt:lpstr>1. GIT Integration</vt:lpstr>
      <vt:lpstr>GIT Integration Demo</vt:lpstr>
      <vt:lpstr>2. Overview of Demo Project &amp; Workspace Structure</vt:lpstr>
      <vt:lpstr>PowerPointova predstavitev</vt:lpstr>
      <vt:lpstr>3. Lifecycle management in theory</vt:lpstr>
      <vt:lpstr>Option A: Power BI Deployment Pipelines</vt:lpstr>
      <vt:lpstr>Option A: Power BI Deployment Pipelines</vt:lpstr>
      <vt:lpstr>Option A: Demo</vt:lpstr>
      <vt:lpstr>Option A: Pros and Cons</vt:lpstr>
      <vt:lpstr>Option B: Fabric REST API &amp; ABFSS Paths</vt:lpstr>
      <vt:lpstr>Option B: Demo</vt:lpstr>
      <vt:lpstr>Option B: Pros and Cons</vt:lpstr>
      <vt:lpstr>Option C: DevOps pipelines with fabric-cicd library </vt:lpstr>
      <vt:lpstr>Option C: Demo</vt:lpstr>
      <vt:lpstr>Option C: Pros and Cons</vt:lpstr>
      <vt:lpstr>Summary</vt:lpstr>
      <vt:lpstr>Grateful for your time — let’s keep learning, building, and sharing!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Dev to Prod: Mastering Deployment in Microsoft Fabric</dc:title>
  <dc:subject/>
  <dc:creator>Zan</dc:creator>
  <cp:keywords/>
  <dc:description>generated using python-pptx</dc:description>
  <cp:lastModifiedBy>Zan</cp:lastModifiedBy>
  <cp:revision>36</cp:revision>
  <dcterms:created xsi:type="dcterms:W3CDTF">2013-01-27T09:14:16Z</dcterms:created>
  <dcterms:modified xsi:type="dcterms:W3CDTF">2025-05-16T09:10:16Z</dcterms:modified>
  <cp:category/>
</cp:coreProperties>
</file>