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8">
  <p:sldMasterIdLst>
    <p:sldMasterId id="2147483740" r:id="rId1"/>
  </p:sldMasterIdLst>
  <p:notesMasterIdLst>
    <p:notesMasterId r:id="rId22"/>
  </p:notesMasterIdLst>
  <p:sldIdLst>
    <p:sldId id="256" r:id="rId2"/>
    <p:sldId id="262" r:id="rId3"/>
    <p:sldId id="257" r:id="rId4"/>
    <p:sldId id="288" r:id="rId5"/>
    <p:sldId id="295" r:id="rId6"/>
    <p:sldId id="296" r:id="rId7"/>
    <p:sldId id="258" r:id="rId8"/>
    <p:sldId id="267" r:id="rId9"/>
    <p:sldId id="298" r:id="rId10"/>
    <p:sldId id="286" r:id="rId11"/>
    <p:sldId id="259" r:id="rId12"/>
    <p:sldId id="281" r:id="rId13"/>
    <p:sldId id="282" r:id="rId14"/>
    <p:sldId id="283" r:id="rId15"/>
    <p:sldId id="284" r:id="rId16"/>
    <p:sldId id="285" r:id="rId17"/>
    <p:sldId id="280" r:id="rId18"/>
    <p:sldId id="289" r:id="rId19"/>
    <p:sldId id="297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Żaneta G" initials="ŻG" lastIdx="5" clrIdx="0">
    <p:extLst>
      <p:ext uri="{19B8F6BF-5375-455C-9EA6-DF929625EA0E}">
        <p15:presenceInfo xmlns:p15="http://schemas.microsoft.com/office/powerpoint/2012/main" userId="402803d4f66d71b4" providerId="Windows Live"/>
      </p:ext>
    </p:extLst>
  </p:cmAuthor>
  <p:cmAuthor id="2" name="Marcin" initials="M" lastIdx="1" clrIdx="1">
    <p:extLst>
      <p:ext uri="{19B8F6BF-5375-455C-9EA6-DF929625EA0E}">
        <p15:presenceInfo xmlns:p15="http://schemas.microsoft.com/office/powerpoint/2012/main" userId="Marc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3D2"/>
    <a:srgbClr val="941414"/>
    <a:srgbClr val="F2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05" autoAdjust="0"/>
  </p:normalViewPr>
  <p:slideViewPr>
    <p:cSldViewPr snapToGrid="0">
      <p:cViewPr varScale="1">
        <p:scale>
          <a:sx n="65" d="100"/>
          <a:sy n="65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21:56:09.786" idx="3">
    <p:pos x="5501" y="1279"/>
    <p:text>Czy to wsytarczy?</p:text>
    <p:extLst>
      <p:ext uri="{C676402C-5697-4E1C-873F-D02D1690AC5C}">
        <p15:threadingInfo xmlns:p15="http://schemas.microsoft.com/office/powerpoint/2012/main" timeZoneBias="-60"/>
      </p:ext>
    </p:extLst>
  </p:cm>
  <p:cm authorId="2" dt="2018-01-06T11:35:32.003" idx="1">
    <p:pos x="5501" y="1415"/>
    <p:text>Tak. Prosze tylko tu nadmienić że skupi się Pani na kotle dwuciśnieniowym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21:56:33.402" idx="4">
    <p:pos x="10" y="10"/>
    <p:text>Chciałam te równania w ten sposób pokazać, ale wyadje mi się, że nie zdążę. (W związku z tym nie dokończyłam dopisywać równań na tych ukrytych slajdach)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953B-3816-4C95-A3C3-1D3F490902E4}" type="datetimeFigureOut">
              <a:rPr lang="pl-PL" smtClean="0"/>
              <a:t>2018-01-07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1B5D-F84C-4F1A-BB45-F1EA24B2FB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44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1B5D-F84C-4F1A-BB45-F1EA24B2FB9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29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1B5D-F84C-4F1A-BB45-F1EA24B2FB9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634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2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6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4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32229" y="1361526"/>
            <a:ext cx="8911771" cy="1505712"/>
          </a:xfrm>
        </p:spPr>
        <p:txBody>
          <a:bodyPr>
            <a:noAutofit/>
          </a:bodyPr>
          <a:lstStyle/>
          <a:p>
            <a:pPr algn="ctr"/>
            <a:r>
              <a:rPr lang="pl-PL" sz="2800" dirty="0" smtClean="0">
                <a:solidFill>
                  <a:schemeClr val="tx2"/>
                </a:solidFill>
              </a:rPr>
              <a:t>Uwiarygodnianie pomiarów eksploatacyjnych z wykorzystaniem  rachunku wyrównawczego </a:t>
            </a:r>
            <a:br>
              <a:rPr lang="pl-PL" sz="2800" dirty="0" smtClean="0">
                <a:solidFill>
                  <a:schemeClr val="tx2"/>
                </a:solidFill>
              </a:rPr>
            </a:br>
            <a:r>
              <a:rPr lang="pl-PL" sz="2800" dirty="0" smtClean="0">
                <a:solidFill>
                  <a:schemeClr val="tx2"/>
                </a:solidFill>
              </a:rPr>
              <a:t>z linearyzacją i bez linearyzacji równań warunków</a:t>
            </a:r>
            <a:endParaRPr lang="pl-PL" sz="2800" dirty="0">
              <a:solidFill>
                <a:schemeClr val="tx2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94360" y="3565738"/>
            <a:ext cx="7989752" cy="2676036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Żaneta Gremlowska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Opiekun pracy: prof. Dr hab. inż. Henryk Rusinowski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Gliwice,  08.01.17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3074" name="Picture 2" descr="Znalezione obrazy dla zapytania itc logo pol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73" y="4678182"/>
            <a:ext cx="2015863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8671" y="3500399"/>
            <a:ext cx="7989751" cy="1504844"/>
          </a:xfrm>
        </p:spPr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60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3" y="689120"/>
            <a:ext cx="8985407" cy="3642031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</p:pic>
      <p:sp>
        <p:nvSpPr>
          <p:cNvPr id="3" name="Prostokąt 2"/>
          <p:cNvSpPr/>
          <p:nvPr/>
        </p:nvSpPr>
        <p:spPr>
          <a:xfrm>
            <a:off x="0" y="336029"/>
            <a:ext cx="9198054" cy="39951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noFill/>
            </a:endParaRP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99" y="2333590"/>
            <a:ext cx="1590675" cy="1676400"/>
          </a:xfrm>
          <a:prstGeom prst="rect">
            <a:avLst/>
          </a:prstGeom>
          <a:ln w="28575">
            <a:solidFill>
              <a:srgbClr val="941414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754724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pPr marL="0" marR="0" lvl="0" indent="185738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r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b="0" dirty="0">
                              <a:effectLst/>
                            </a:rPr>
                            <a:t>592.95</a:t>
                          </a:r>
                          <a:endParaRPr lang="pl-PL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r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dirty="0">
                              <a:effectLst/>
                            </a:rPr>
                            <a:t>564.70</a:t>
                          </a:r>
                          <a:endParaRPr lang="pl-PL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748.20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564.50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pPr marL="0" marR="0" lvl="0" indent="269875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𝜟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𝒌𝑨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26.18%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754724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54795" r="-200428" b="-271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r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b="0" dirty="0">
                              <a:effectLst/>
                            </a:rPr>
                            <a:t>592.95</a:t>
                          </a:r>
                          <a:endParaRPr lang="pl-PL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r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dirty="0">
                              <a:effectLst/>
                            </a:rPr>
                            <a:t>564.70</a:t>
                          </a:r>
                          <a:endParaRPr lang="pl-PL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44737" r="-200428" b="-16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748.20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564.50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16529" r="-200428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26.18%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Prostokąt 42"/>
          <p:cNvSpPr/>
          <p:nvPr/>
        </p:nvSpPr>
        <p:spPr>
          <a:xfrm>
            <a:off x="277770" y="92765"/>
            <a:ext cx="8720455" cy="59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58593" y="92765"/>
            <a:ext cx="883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tx2"/>
                </a:solidFill>
              </a:rPr>
              <a:t>PODGRZEWACZ PIERWSZEGO STOPNIA</a:t>
            </a:r>
            <a:endParaRPr lang="pl-PL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/>
              <p:cNvSpPr txBox="1"/>
              <p:nvPr/>
            </p:nvSpPr>
            <p:spPr>
              <a:xfrm>
                <a:off x="1524638" y="2134647"/>
                <a:ext cx="3126658" cy="11748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pl-PL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pl-PL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pl-PL" sz="3600" dirty="0"/>
              </a:p>
            </p:txBody>
          </p:sp>
        </mc:Choice>
        <mc:Fallback>
          <p:sp>
            <p:nvSpPr>
              <p:cNvPr id="2" name="pole tekstow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38" y="2134647"/>
                <a:ext cx="3126658" cy="11748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4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3" y="689120"/>
            <a:ext cx="8985407" cy="3642031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</p:pic>
      <p:sp>
        <p:nvSpPr>
          <p:cNvPr id="3" name="Prostokąt 2"/>
          <p:cNvSpPr/>
          <p:nvPr/>
        </p:nvSpPr>
        <p:spPr>
          <a:xfrm>
            <a:off x="0" y="336029"/>
            <a:ext cx="9198054" cy="39951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noFill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277770" y="92765"/>
            <a:ext cx="8720455" cy="59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58593" y="92765"/>
            <a:ext cx="883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tx2"/>
                </a:solidFill>
              </a:rPr>
              <a:t>PAROWACZ NISKOPRĘŻNY</a:t>
            </a:r>
            <a:endParaRPr lang="pl-PL" sz="2000" dirty="0">
              <a:solidFill>
                <a:schemeClr val="tx2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60" y="1955646"/>
            <a:ext cx="952500" cy="2571750"/>
          </a:xfrm>
          <a:prstGeom prst="rect">
            <a:avLst/>
          </a:prstGeom>
          <a:ln w="28575">
            <a:solidFill>
              <a:srgbClr val="941414"/>
            </a:solidFill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465408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pPr marL="0" marR="0" lvl="0" indent="185738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386.74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392.60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386.70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392.50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pPr marL="0" marR="0" lvl="0" indent="269875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𝜟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𝒌𝑨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465408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54795" r="-200428" b="-3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386.74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392.60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44737" r="-200428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386.70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392.50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16529" r="-200428" b="-19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1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3" y="689120"/>
            <a:ext cx="8985407" cy="3642031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</p:pic>
      <p:sp>
        <p:nvSpPr>
          <p:cNvPr id="3" name="Prostokąt 2"/>
          <p:cNvSpPr/>
          <p:nvPr/>
        </p:nvSpPr>
        <p:spPr>
          <a:xfrm>
            <a:off x="0" y="336029"/>
            <a:ext cx="9198054" cy="39951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931630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pPr marL="0" marR="0" lvl="0" indent="185738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pPr marL="0" marR="0" lvl="0" indent="269875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𝜟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𝒌𝑨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931630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54795" r="-200428" b="-3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44737" r="-200428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16529" r="-200428" b="-19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Prostokąt 42"/>
          <p:cNvSpPr/>
          <p:nvPr/>
        </p:nvSpPr>
        <p:spPr>
          <a:xfrm>
            <a:off x="277770" y="92765"/>
            <a:ext cx="8720455" cy="59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58593" y="92765"/>
            <a:ext cx="883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tx2"/>
                </a:solidFill>
              </a:rPr>
              <a:t>PRZEGRZEWACZ NISKOPRĘŻNY</a:t>
            </a:r>
            <a:endParaRPr lang="pl-PL" sz="2000" dirty="0">
              <a:solidFill>
                <a:schemeClr val="tx2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 rotWithShape="1">
          <a:blip r:embed="rId5"/>
          <a:srcRect r="2834"/>
          <a:stretch/>
        </p:blipFill>
        <p:spPr>
          <a:xfrm>
            <a:off x="4578409" y="2333590"/>
            <a:ext cx="972051" cy="1714500"/>
          </a:xfrm>
          <a:prstGeom prst="rect">
            <a:avLst/>
          </a:prstGeom>
          <a:ln w="28575">
            <a:solidFill>
              <a:srgbClr val="941414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184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3" y="689120"/>
            <a:ext cx="8985407" cy="3642031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</p:pic>
      <p:sp>
        <p:nvSpPr>
          <p:cNvPr id="3" name="Prostokąt 2"/>
          <p:cNvSpPr/>
          <p:nvPr/>
        </p:nvSpPr>
        <p:spPr>
          <a:xfrm>
            <a:off x="0" y="336029"/>
            <a:ext cx="9198054" cy="39951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184767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pPr marL="0" marR="0" lvl="0" indent="185738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456.53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376.50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338.80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376.40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pPr marL="0" marR="0" lvl="0" indent="269875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𝜟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𝒌𝑨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l-PL" sz="1800" u="none" strike="noStrike" dirty="0" smtClean="0">
                              <a:effectLst/>
                            </a:rPr>
                            <a:t>25.78%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l-PL" sz="1800" u="none" strike="noStrike" dirty="0" smtClean="0">
                              <a:effectLst/>
                            </a:rPr>
                            <a:t>0.03%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184767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54795" r="-200428" b="-3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456.53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376.50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44737" r="-200428" b="-1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338.80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376.40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16529" r="-200428" b="-19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l-PL" sz="1800" u="none" strike="noStrike" dirty="0" smtClean="0">
                              <a:effectLst/>
                            </a:rPr>
                            <a:t>25.78%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l-PL" sz="1800" u="none" strike="noStrike" dirty="0" smtClean="0">
                              <a:effectLst/>
                            </a:rPr>
                            <a:t>0.03%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Prostokąt 42"/>
          <p:cNvSpPr/>
          <p:nvPr/>
        </p:nvSpPr>
        <p:spPr>
          <a:xfrm>
            <a:off x="277770" y="92765"/>
            <a:ext cx="8720455" cy="59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58593" y="92765"/>
            <a:ext cx="883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tx2"/>
                </a:solidFill>
              </a:rPr>
              <a:t>WYSOKOPRĘŻNY PODGRZEWACZ DRUGIEGO STOPNIA</a:t>
            </a:r>
            <a:endParaRPr lang="pl-PL" sz="2000" dirty="0">
              <a:solidFill>
                <a:schemeClr val="tx2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626" y="2445082"/>
            <a:ext cx="1485900" cy="1476375"/>
          </a:xfrm>
          <a:prstGeom prst="rect">
            <a:avLst/>
          </a:prstGeom>
          <a:ln w="28575">
            <a:solidFill>
              <a:srgbClr val="941414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02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3" y="689120"/>
            <a:ext cx="8985407" cy="3642031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</p:pic>
      <p:sp>
        <p:nvSpPr>
          <p:cNvPr id="3" name="Prostokąt 2"/>
          <p:cNvSpPr/>
          <p:nvPr/>
        </p:nvSpPr>
        <p:spPr>
          <a:xfrm>
            <a:off x="0" y="336029"/>
            <a:ext cx="9198054" cy="39951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noFill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277770" y="92765"/>
            <a:ext cx="8720455" cy="59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58593" y="92765"/>
            <a:ext cx="883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tx2"/>
                </a:solidFill>
              </a:rPr>
              <a:t>PAROWACZ WYSOKOPRĘŻNY</a:t>
            </a:r>
            <a:endParaRPr lang="pl-PL" sz="2000" dirty="0">
              <a:solidFill>
                <a:schemeClr val="tx2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 rotWithShape="1">
          <a:blip r:embed="rId3"/>
          <a:srcRect l="3774"/>
          <a:stretch/>
        </p:blipFill>
        <p:spPr>
          <a:xfrm>
            <a:off x="2808000" y="1818000"/>
            <a:ext cx="971550" cy="2628900"/>
          </a:xfrm>
          <a:prstGeom prst="rect">
            <a:avLst/>
          </a:prstGeom>
          <a:ln w="28575">
            <a:solidFill>
              <a:srgbClr val="941414"/>
            </a:solidFill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790878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pPr marL="0" marR="0" lvl="0" indent="185738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997.46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841.80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997.50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841.60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pPr marL="0" marR="0" lvl="0" indent="269875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𝜟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𝒌𝑨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790878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54795" r="-200428" b="-3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997.46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841.80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44737" r="-200428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997.50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841.60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216529" r="-200428" b="-19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85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3" y="689120"/>
            <a:ext cx="8985407" cy="3642031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</p:pic>
      <p:sp>
        <p:nvSpPr>
          <p:cNvPr id="3" name="Prostokąt 2"/>
          <p:cNvSpPr/>
          <p:nvPr/>
        </p:nvSpPr>
        <p:spPr>
          <a:xfrm>
            <a:off x="0" y="336029"/>
            <a:ext cx="9198054" cy="39951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208548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pPr marL="0" marR="0" lvl="0" indent="185738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217.87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227.60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311.00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227.50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pPr marL="0" marR="0" lvl="0" indent="269875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𝜟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𝒌𝑨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42.75%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208548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54795" r="-200428" b="-3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217.87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227.60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44737" r="-200428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311.00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227.50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16529" r="-200428" b="-19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42.75%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Prostokąt 42"/>
          <p:cNvSpPr/>
          <p:nvPr/>
        </p:nvSpPr>
        <p:spPr>
          <a:xfrm>
            <a:off x="277770" y="92765"/>
            <a:ext cx="8720455" cy="59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58593" y="92765"/>
            <a:ext cx="883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tx2"/>
                </a:solidFill>
              </a:rPr>
              <a:t>WYSOKOPRĘŻNY PRZEGRZEWACZ PIERWSZEGO STOPNIA</a:t>
            </a:r>
            <a:endParaRPr lang="pl-PL" sz="2000" dirty="0">
              <a:solidFill>
                <a:schemeClr val="tx2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000" y="2448000"/>
            <a:ext cx="993734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3" y="689120"/>
            <a:ext cx="8985407" cy="3642031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</p:spPr>
      </p:pic>
      <p:sp>
        <p:nvSpPr>
          <p:cNvPr id="3" name="Prostokąt 2"/>
          <p:cNvSpPr/>
          <p:nvPr/>
        </p:nvSpPr>
        <p:spPr>
          <a:xfrm>
            <a:off x="0" y="336029"/>
            <a:ext cx="9198054" cy="39951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313513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pPr marL="0" marR="0" lvl="0" indent="185738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kumimoji="0" lang="pl-PL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kumimoji="0" lang="pl-PL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pl-PL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43.83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pPr marL="0" marR="0" lvl="0" indent="269875" algn="r" defTabSz="4572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𝜟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𝒌𝑨</m:t>
                                </m:r>
                                <m:r>
                                  <a:rPr lang="pl-PL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pl-PL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pl-PL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70.80%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313513"/>
                  </p:ext>
                </p:extLst>
              </p:nvPr>
            </p:nvGraphicFramePr>
            <p:xfrm>
              <a:off x="277771" y="4331151"/>
              <a:ext cx="8534403" cy="232640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2844801"/>
                    <a:gridCol w="2844801"/>
                    <a:gridCol w="2844801"/>
                  </a:tblGrid>
                  <a:tr h="684244">
                    <a:tc>
                      <a:txBody>
                        <a:bodyPr/>
                        <a:lstStyle/>
                        <a:p>
                          <a:pPr indent="26987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pl-PL" sz="1600" b="1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Przed</a:t>
                          </a:r>
                          <a:r>
                            <a:rPr lang="pl-PL" sz="1400" b="1" cap="small" spc="0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400" b="1" cap="small" spc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uzgodnieniem</a:t>
                          </a:r>
                          <a:endParaRPr lang="pl-PL" sz="1600" b="1" cap="small" spc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400" b="1" cap="small" spc="0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Po uzgodnieniu</a:t>
                          </a:r>
                          <a:endParaRPr lang="pl-PL" sz="1600" b="1" cap="small" spc="0" baseline="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41414"/>
                        </a:solidFill>
                      </a:tcPr>
                    </a:tc>
                  </a:tr>
                  <a:tr h="4430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54795" r="-200428" b="-3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150.12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652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44737" r="-200428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43.83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150.20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383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16529" r="-200428" b="-19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70.80%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269875" algn="r" defTabSz="457200" rtl="0" eaLnBrk="1" fontAlgn="b" latinLnBrk="0" hangingPunct="1">
                            <a:lnSpc>
                              <a:spcPct val="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0.03%</a:t>
                          </a:r>
                          <a:endParaRPr lang="pl-PL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Prostokąt 42"/>
          <p:cNvSpPr/>
          <p:nvPr/>
        </p:nvSpPr>
        <p:spPr>
          <a:xfrm>
            <a:off x="277770" y="92765"/>
            <a:ext cx="8720455" cy="59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/>
          <p:cNvSpPr txBox="1"/>
          <p:nvPr/>
        </p:nvSpPr>
        <p:spPr>
          <a:xfrm>
            <a:off x="158593" y="92765"/>
            <a:ext cx="883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tx2"/>
                </a:solidFill>
              </a:rPr>
              <a:t>WYSOKOPRĘŻNY PRZEGRZEWACZ </a:t>
            </a:r>
            <a:r>
              <a:rPr lang="pl-PL" sz="2000" dirty="0" smtClean="0">
                <a:solidFill>
                  <a:schemeClr val="tx2"/>
                </a:solidFill>
              </a:rPr>
              <a:t>DRUGIEGO </a:t>
            </a:r>
            <a:r>
              <a:rPr lang="pl-PL" sz="2000" dirty="0">
                <a:solidFill>
                  <a:schemeClr val="tx2"/>
                </a:solidFill>
              </a:rPr>
              <a:t>STOPNIA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800" y="2430000"/>
            <a:ext cx="1200150" cy="1504950"/>
          </a:xfrm>
          <a:prstGeom prst="rect">
            <a:avLst/>
          </a:prstGeom>
          <a:ln w="28575">
            <a:solidFill>
              <a:srgbClr val="941414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71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1924" y="3579912"/>
            <a:ext cx="7989751" cy="1504844"/>
          </a:xfrm>
        </p:spPr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89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423351" y="688062"/>
            <a:ext cx="8529850" cy="587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>
                <a:solidFill>
                  <a:schemeClr val="tx2"/>
                </a:solidFill>
              </a:defRPr>
            </a:lvl1pPr>
            <a:lvl2pPr marL="630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pl-PL" sz="1800" dirty="0"/>
              <a:t>Uwiarygodnianie wyników pomiarów eksploatacyjnych pozwoliło 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zmniejszenie niezgodności równań warunków do wartości bliskich zeru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wyznaczenie najbardziej prawdopodobnych wartości strumieni wymienianego ciepła w analizowanych wymiennikach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wyznaczenie najbardziej prawdopodobnych wartości iloczynu współczynnika przenikania ciepła i powierzchni wymiany ciepła w analizowanych </a:t>
            </a:r>
            <a:r>
              <a:rPr lang="pl-PL" sz="1800" dirty="0" smtClean="0"/>
              <a:t>wymiennikach</a:t>
            </a:r>
          </a:p>
          <a:p>
            <a:r>
              <a:rPr lang="pl-PL" sz="1800" dirty="0" smtClean="0"/>
              <a:t>Poprawne określenie powyższych wartości pozwala ocenić stopień degradacji powierzchni wymienników ciepła. </a:t>
            </a:r>
          </a:p>
          <a:p>
            <a:r>
              <a:rPr lang="pl-PL" sz="1800" dirty="0" smtClean="0"/>
              <a:t>Zastosowanie rachunku wyrównawczego umożliwia również: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800" dirty="0"/>
              <a:t>kontrolę dotrzymania założonej dokładności pomiarów,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800" dirty="0"/>
              <a:t>detekcję występowania błędów grubych pomiarów,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800" dirty="0"/>
              <a:t>poprawę całkowitej dokładności modelu przez eliminację niezgodności równań bilansowych, w przypadku gdy dostępność i jakość danych pomiarowych jest stosunkowo uboga oraz w przypadku relatywnie dużej niepewności pomiarów</a:t>
            </a:r>
            <a:r>
              <a:rPr lang="pl-PL" sz="1800" dirty="0" smtClean="0"/>
              <a:t>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938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7085" y="2045369"/>
            <a:ext cx="8197965" cy="3813430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Wyniki pomiarów zawsze są obarczone błędami, w związku z tym będą się one różnić od rzeczywistej wartości wielkości mierzonych, która nigdy nie jest znana. </a:t>
            </a:r>
            <a:endParaRPr lang="pl-PL" sz="2000" dirty="0" smtClean="0"/>
          </a:p>
          <a:p>
            <a:pPr algn="just"/>
            <a:endParaRPr lang="pl-PL" sz="2000" dirty="0" smtClean="0"/>
          </a:p>
          <a:p>
            <a:pPr algn="just"/>
            <a:r>
              <a:rPr lang="pl-PL" sz="2000" dirty="0" smtClean="0"/>
              <a:t>Przeprowadzenie </a:t>
            </a:r>
            <a:r>
              <a:rPr lang="pl-PL" sz="2000" dirty="0"/>
              <a:t>pomiaru pozwala jedynie na określenie przybliżonej wartości wielkości mierzonej. Zastosowanie rachunku wyrównawczego pozwala na wyznaczenie najbardziej prawdopodobnych wartości wyników pomiarów i uzyskanie zamknięcia równań bilansowych, a także kontrolę dokładności przyrządów pomiarowych. 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36176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87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4060" y="825501"/>
            <a:ext cx="7543800" cy="647700"/>
          </a:xfrm>
        </p:spPr>
        <p:txBody>
          <a:bodyPr>
            <a:normAutofit/>
          </a:bodyPr>
          <a:lstStyle/>
          <a:p>
            <a:r>
              <a:rPr lang="pl-PL" sz="3600" dirty="0" smtClean="0"/>
              <a:t>CEL PRACY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238" y="2224585"/>
            <a:ext cx="8280400" cy="4517409"/>
          </a:xfrm>
        </p:spPr>
        <p:txBody>
          <a:bodyPr>
            <a:noAutofit/>
          </a:bodyPr>
          <a:lstStyle/>
          <a:p>
            <a:r>
              <a:rPr lang="pl-PL" sz="2200" dirty="0" smtClean="0"/>
              <a:t>Celem </a:t>
            </a:r>
            <a:r>
              <a:rPr lang="pl-PL" sz="2200" dirty="0"/>
              <a:t>pracy </a:t>
            </a:r>
            <a:r>
              <a:rPr lang="pl-PL" sz="2200" dirty="0" smtClean="0"/>
              <a:t>jest </a:t>
            </a:r>
            <a:r>
              <a:rPr lang="pl-PL" sz="2200" dirty="0"/>
              <a:t>sformułowanie zadania wyrównawczego, opracowanie metod rozwiązywania, oraz zastosowanie opracowanych algorytmów i programów do uzgadniania wyników pomiarów eksploatacyjnych. </a:t>
            </a:r>
          </a:p>
          <a:p>
            <a:r>
              <a:rPr lang="pl-PL" sz="2200" dirty="0"/>
              <a:t>Poszukiwanie najbardziej prawdopodobnych wyników pomiarów odbywa się z wykorzystaniem rachunku wyrównawczego, który opiera się na maksymalizacji funkcji wiarygodności </a:t>
            </a:r>
            <a:r>
              <a:rPr lang="pl-PL" sz="2200" dirty="0" smtClean="0"/>
              <a:t>Gaussa. </a:t>
            </a:r>
            <a:r>
              <a:rPr lang="pl-PL" sz="2200" dirty="0"/>
              <a:t>W celu wyznaczenia powyższego ekstremum warunkowego przy ograniczeniach wynikających z równań bilansowych zastosowano program Engineering </a:t>
            </a:r>
            <a:r>
              <a:rPr lang="pl-PL" sz="2200" dirty="0" err="1"/>
              <a:t>Equation</a:t>
            </a:r>
            <a:r>
              <a:rPr lang="pl-PL" sz="2200" dirty="0"/>
              <a:t> </a:t>
            </a:r>
            <a:r>
              <a:rPr lang="pl-PL" sz="2200" dirty="0" err="1"/>
              <a:t>Solver</a:t>
            </a:r>
            <a:r>
              <a:rPr lang="pl-PL" sz="2200" dirty="0"/>
              <a:t> (EES</a:t>
            </a:r>
            <a:r>
              <a:rPr lang="pl-PL" sz="2200" dirty="0" smtClean="0"/>
              <a:t>).</a:t>
            </a:r>
            <a:r>
              <a:rPr lang="pl-PL" sz="2400" dirty="0"/>
              <a:t/>
            </a:r>
            <a:br>
              <a:rPr lang="pl-PL" sz="2400" dirty="0"/>
            </a:b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873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8671" y="3487147"/>
            <a:ext cx="7989751" cy="1504844"/>
          </a:xfrm>
        </p:spPr>
        <p:txBody>
          <a:bodyPr/>
          <a:lstStyle/>
          <a:p>
            <a:r>
              <a:rPr lang="pl-PL" dirty="0" smtClean="0"/>
              <a:t>Uwiarygodnianie wyników pomiarów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9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8979" y="49090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72978" y="920820"/>
            <a:ext cx="8277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dirty="0">
                <a:solidFill>
                  <a:schemeClr val="tx2"/>
                </a:solidFill>
              </a:rPr>
              <a:t>Funkcja wiarygodności dla zmiennych pomiarowych o rozkładzie normalnym ma postać:</a:t>
            </a:r>
          </a:p>
        </p:txBody>
      </p:sp>
      <p:graphicFrame>
        <p:nvGraphicFramePr>
          <p:cNvPr id="15" name="Obi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144156"/>
              </p:ext>
            </p:extLst>
          </p:nvPr>
        </p:nvGraphicFramePr>
        <p:xfrm>
          <a:off x="539552" y="1916832"/>
          <a:ext cx="8020830" cy="121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Równanie" r:id="rId3" imgW="3835400" imgH="584200" progId="Equation.3">
                  <p:embed/>
                </p:oleObj>
              </mc:Choice>
              <mc:Fallback>
                <p:oleObj name="Równanie" r:id="rId3" imgW="383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16832"/>
                        <a:ext cx="8020830" cy="1214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trzałka w dół 15"/>
          <p:cNvSpPr/>
          <p:nvPr/>
        </p:nvSpPr>
        <p:spPr bwMode="auto">
          <a:xfrm>
            <a:off x="3892351" y="2995354"/>
            <a:ext cx="703385" cy="1090246"/>
          </a:xfrm>
          <a:prstGeom prst="downArrow">
            <a:avLst/>
          </a:prstGeom>
          <a:solidFill>
            <a:srgbClr val="1162E3"/>
          </a:solidFill>
          <a:ln w="25400" cap="flat" cmpd="sng" algn="ctr">
            <a:solidFill>
              <a:srgbClr val="1162E3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200" b="0" i="0" u="none" strike="noStrike" kern="0" cap="none" spc="0" normalizeH="0" baseline="0" noProof="0" smtClean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Prostokąt 16"/>
          <p:cNvSpPr/>
          <p:nvPr/>
        </p:nvSpPr>
        <p:spPr bwMode="auto">
          <a:xfrm>
            <a:off x="1735305" y="4273169"/>
            <a:ext cx="5005755" cy="1652954"/>
          </a:xfrm>
          <a:prstGeom prst="rect">
            <a:avLst/>
          </a:prstGeom>
          <a:solidFill>
            <a:srgbClr val="FFFFFF">
              <a:lumMod val="75000"/>
              <a:alpha val="20000"/>
            </a:srgbClr>
          </a:solidFill>
          <a:ln w="38100" cap="flat" cmpd="sng" algn="ctr">
            <a:solidFill>
              <a:srgbClr val="555555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200" b="0" i="0" u="none" strike="noStrike" kern="0" cap="none" spc="0" normalizeH="0" baseline="0" noProof="0" smtClean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8" name="Obi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86768"/>
              </p:ext>
            </p:extLst>
          </p:nvPr>
        </p:nvGraphicFramePr>
        <p:xfrm>
          <a:off x="3135770" y="4327710"/>
          <a:ext cx="2354327" cy="94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Równanie" r:id="rId5" imgW="1320227" imgH="520474" progId="Equation.3">
                  <p:embed/>
                </p:oleObj>
              </mc:Choice>
              <mc:Fallback>
                <p:oleObj name="Równanie" r:id="rId5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770" y="4327710"/>
                        <a:ext cx="2354327" cy="945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i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93226"/>
              </p:ext>
            </p:extLst>
          </p:nvPr>
        </p:nvGraphicFramePr>
        <p:xfrm>
          <a:off x="1886259" y="5335156"/>
          <a:ext cx="4853349" cy="539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Równanie" r:id="rId7" imgW="2324100" imgH="241300" progId="Equation.3">
                  <p:embed/>
                </p:oleObj>
              </mc:Choice>
              <mc:Fallback>
                <p:oleObj name="Równanie" r:id="rId7" imgW="232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259" y="5335156"/>
                        <a:ext cx="4853349" cy="539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35600"/>
            <a:ext cx="7989752" cy="1083329"/>
          </a:xfrm>
        </p:spPr>
        <p:txBody>
          <a:bodyPr>
            <a:normAutofit/>
          </a:bodyPr>
          <a:lstStyle/>
          <a:p>
            <a:r>
              <a:rPr lang="pl-PL" dirty="0" smtClean="0"/>
              <a:t>Uwiarygodnianie wyników pomiarów</a:t>
            </a:r>
            <a:br>
              <a:rPr lang="pl-PL" dirty="0" smtClean="0"/>
            </a:br>
            <a:r>
              <a:rPr lang="pl-PL" dirty="0" smtClean="0"/>
              <a:t>bez linearyzacji równań warunków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4069" y="2030964"/>
            <a:ext cx="8309113" cy="3584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Zagadnienie uzgadniania pomiarów eksploatacyjnych  przedstawiono na przykładach:</a:t>
            </a:r>
          </a:p>
          <a:p>
            <a:r>
              <a:rPr lang="pl-PL" sz="2400" dirty="0"/>
              <a:t>wymienników regeneracyjnych, </a:t>
            </a:r>
          </a:p>
          <a:p>
            <a:r>
              <a:rPr lang="pl-PL" sz="2400" dirty="0"/>
              <a:t>kotła odzyskowego jednociśnieniowego,</a:t>
            </a:r>
          </a:p>
          <a:p>
            <a:r>
              <a:rPr lang="pl-PL" sz="2400" b="1" dirty="0">
                <a:solidFill>
                  <a:schemeClr val="tx1"/>
                </a:solidFill>
              </a:rPr>
              <a:t>kotła odzyskowego dwuciśnieniowego.</a:t>
            </a:r>
            <a:endParaRPr lang="pl-P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 txBox="1">
            <a:spLocks/>
          </p:cNvSpPr>
          <p:nvPr/>
        </p:nvSpPr>
        <p:spPr>
          <a:xfrm>
            <a:off x="330200" y="804334"/>
            <a:ext cx="8280400" cy="1380066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" y="2301260"/>
            <a:ext cx="8985407" cy="364203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kotła odzyskowego dwuciśnieniowego</a:t>
            </a:r>
            <a:endParaRPr lang="pl-PL" dirty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330200" y="6182981"/>
            <a:ext cx="8813800" cy="483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/>
              <a:t>Dla powyższego zadania wyrównawczego sformułowano równania warunków i kryterium estymacji</a:t>
            </a:r>
            <a:r>
              <a:rPr lang="pl-PL" b="1" dirty="0" smtClean="0">
                <a:solidFill>
                  <a:schemeClr val="tx1"/>
                </a:solidFill>
              </a:rPr>
              <a:t>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/>
          <p:nvPr/>
        </p:nvPicPr>
        <p:blipFill>
          <a:blip r:embed="rId2"/>
          <a:stretch>
            <a:fillRect/>
          </a:stretch>
        </p:blipFill>
        <p:spPr>
          <a:xfrm>
            <a:off x="4391123" y="3613391"/>
            <a:ext cx="4536000" cy="298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dtytuł 1"/>
              <p:cNvSpPr txBox="1">
                <a:spLocks/>
              </p:cNvSpPr>
              <p:nvPr/>
            </p:nvSpPr>
            <p:spPr>
              <a:xfrm>
                <a:off x="0" y="811560"/>
                <a:ext cx="8731045" cy="26100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2200">
                    <a:solidFill>
                      <a:schemeClr val="tx2"/>
                    </a:solidFill>
                  </a:defRPr>
                </a:lvl1pPr>
                <a:lvl2pPr marL="630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>
                    <a:solidFill>
                      <a:schemeClr val="tx2"/>
                    </a:solidFill>
                  </a:defRPr>
                </a:lvl2pPr>
                <a:lvl3pPr marL="900000" indent="-270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>
                    <a:solidFill>
                      <a:schemeClr val="tx2"/>
                    </a:solidFill>
                  </a:defRPr>
                </a:lvl3pPr>
                <a:lvl4pPr marL="1242000" indent="-234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>
                    <a:solidFill>
                      <a:schemeClr val="tx2"/>
                    </a:solidFill>
                  </a:defRPr>
                </a:lvl4pPr>
                <a:lvl5pPr marL="1602000" indent="-234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>
                    <a:solidFill>
                      <a:schemeClr val="tx2"/>
                    </a:solidFill>
                  </a:defRPr>
                </a:lvl5pPr>
                <a:lvl6pPr marL="1900000" indent="-2286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>
                    <a:solidFill>
                      <a:schemeClr val="tx2"/>
                    </a:solidFill>
                  </a:defRPr>
                </a:lvl6pPr>
                <a:lvl7pPr marL="2200000" indent="-2286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>
                    <a:solidFill>
                      <a:schemeClr val="tx2"/>
                    </a:solidFill>
                  </a:defRPr>
                </a:lvl7pPr>
                <a:lvl8pPr marL="2500000" indent="-2286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>
                    <a:solidFill>
                      <a:schemeClr val="tx2"/>
                    </a:solidFill>
                  </a:defRPr>
                </a:lvl8pPr>
                <a:lvl9pPr marL="2800000" indent="-2286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>
                    <a:solidFill>
                      <a:schemeClr val="tx2"/>
                    </a:solidFill>
                  </a:defRPr>
                </a:lvl9pPr>
              </a:lstStyle>
              <a:p>
                <a:r>
                  <a:rPr lang="pl-PL" sz="1800" dirty="0" smtClean="0"/>
                  <a:t>Równania więzów dla podgrzewacza wody WP i NP :</a:t>
                </a:r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-  równanie bilansu substancji: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0</m:t>
                          </m:r>
                        </m:sub>
                      </m:sSub>
                      <m:r>
                        <a:rPr lang="pl-PL" sz="1800"/>
                        <m:t>=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𝑤</m:t>
                          </m:r>
                          <m:r>
                            <a:rPr lang="pl-PL" sz="1800"/>
                            <m:t>1 </m:t>
                          </m:r>
                          <m:r>
                            <a:rPr lang="pl-PL" sz="1800"/>
                            <m:t>𝑊</m:t>
                          </m:r>
                          <m:r>
                            <a:rPr lang="pl-PL" sz="1800"/>
                            <m:t>𝑃</m:t>
                          </m:r>
                        </m:sub>
                      </m:sSub>
                      <m:r>
                        <a:rPr lang="pl-PL" sz="1800"/>
                        <m:t>+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𝑤𝑡𝑟</m:t>
                          </m:r>
                        </m:sub>
                      </m:sSub>
                    </m:oMath>
                  </m:oMathPara>
                </a14:m>
                <a:endParaRPr lang="pl-PL" sz="1800" dirty="0"/>
              </a:p>
              <a:p>
                <a:r>
                  <a:rPr lang="pl-PL" sz="1800" dirty="0"/>
                  <a:t> - równanie bilansu energii: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𝐸𝐶𝑂𝐼</m:t>
                          </m:r>
                          <m:r>
                            <a:rPr lang="pl-PL" sz="1800"/>
                            <m:t>  </m:t>
                          </m:r>
                          <m:r>
                            <a:rPr lang="pl-PL" sz="1800"/>
                            <m:t>𝑊𝑃</m:t>
                          </m:r>
                        </m:sub>
                      </m:sSub>
                      <m:r>
                        <a:rPr lang="pl-PL" sz="1800"/>
                        <m:t>=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𝑠𝑝</m:t>
                          </m:r>
                          <m:r>
                            <a:rPr lang="pl-PL" sz="1800"/>
                            <m:t> </m:t>
                          </m:r>
                          <m:r>
                            <a:rPr lang="pl-PL" sz="1800"/>
                            <m:t>𝐸𝐶𝑂𝐼</m:t>
                          </m:r>
                          <m:r>
                            <a:rPr lang="pl-PL" sz="1800"/>
                            <m:t> </m:t>
                          </m:r>
                          <m:r>
                            <a:rPr lang="pl-PL" sz="1800"/>
                            <m:t>𝑊𝑃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r>
                            <a:rPr lang="pl-PL" sz="1800"/>
                            <m:t>𝑐</m:t>
                          </m:r>
                        </m:e>
                        <m:sub>
                          <m:r>
                            <a:rPr lang="pl-PL" sz="1800"/>
                            <m:t>𝑝</m:t>
                          </m:r>
                          <m:r>
                            <a:rPr lang="pl-PL" sz="1800"/>
                            <m:t> </m:t>
                          </m:r>
                          <m:r>
                            <a:rPr lang="pl-PL" sz="1800"/>
                            <m:t>𝐸𝐶𝑂𝐼</m:t>
                          </m:r>
                          <m:r>
                            <a:rPr lang="pl-PL" sz="1800"/>
                            <m:t> </m:t>
                          </m:r>
                          <m:r>
                            <a:rPr lang="pl-PL" sz="1800"/>
                            <m:t>𝑊𝑃</m:t>
                          </m:r>
                          <m:r>
                            <a:rPr lang="pl-PL" sz="1800"/>
                            <m:t> 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r>
                            <a:rPr lang="pl-PL" sz="1800">
                              <a:sym typeface="Symbol" panose="05050102010706020507" pitchFamily="18" charset="2"/>
                            </a:rPr>
                            <m:t></m:t>
                          </m:r>
                        </m:e>
                        <m:sub>
                          <m:r>
                            <a:rPr lang="pl-PL" sz="1800"/>
                            <m:t>𝑤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d>
                        <m:dPr>
                          <m:ctrlPr>
                            <a:rPr lang="pl-PL" sz="1800"/>
                          </m:ctrlPr>
                        </m:dPr>
                        <m:e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800"/>
                                <m:t>sp</m:t>
                              </m:r>
                              <m:r>
                                <a:rPr lang="pl-PL" sz="1800"/>
                                <m:t> 7</m:t>
                              </m:r>
                            </m:sub>
                          </m:sSub>
                          <m:r>
                            <a:rPr lang="pl-PL" sz="1800"/>
                            <m:t>−</m:t>
                          </m:r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800"/>
                                <m:t>sp</m:t>
                              </m:r>
                              <m:r>
                                <a:rPr lang="pl-PL" sz="1800"/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pl-PL" sz="1800"/>
                        <m:t>=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𝑤</m:t>
                          </m:r>
                          <m:r>
                            <a:rPr lang="pl-PL" sz="1800"/>
                            <m:t>1 </m:t>
                          </m:r>
                          <m:r>
                            <a:rPr lang="pl-PL" sz="1800"/>
                            <m:t>𝑊𝑃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d>
                        <m:dPr>
                          <m:ctrlPr>
                            <a:rPr lang="pl-PL" sz="1800"/>
                          </m:ctrlPr>
                        </m:dPr>
                        <m:e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𝑖</m:t>
                              </m:r>
                            </m:e>
                            <m:sub>
                              <m:r>
                                <a:rPr lang="pl-PL" sz="1800"/>
                                <m:t>𝑤</m:t>
                              </m:r>
                              <m:r>
                                <a:rPr lang="pl-PL" sz="1800"/>
                                <m:t>2 </m:t>
                              </m:r>
                              <m:r>
                                <a:rPr lang="pl-PL" sz="1800"/>
                                <m:t>𝑊𝑃</m:t>
                              </m:r>
                            </m:sub>
                          </m:sSub>
                          <m:r>
                            <a:rPr lang="pl-PL" sz="1800"/>
                            <m:t>−</m:t>
                          </m:r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𝑖</m:t>
                              </m:r>
                            </m:e>
                            <m:sub>
                              <m:r>
                                <a:rPr lang="pl-PL" sz="1800"/>
                                <m:t>𝑤</m:t>
                              </m:r>
                              <m:r>
                                <a:rPr lang="pl-PL" sz="1800"/>
                                <m:t>1 </m:t>
                              </m:r>
                              <m:r>
                                <a:rPr lang="pl-PL" sz="1800"/>
                                <m:t>𝑊𝑃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𝐸𝐶𝑂</m:t>
                          </m:r>
                          <m:r>
                            <a:rPr lang="pl-PL" sz="1800"/>
                            <m:t> </m:t>
                          </m:r>
                          <m:r>
                            <a:rPr lang="pl-PL" sz="1800"/>
                            <m:t>𝑁𝑃</m:t>
                          </m:r>
                        </m:sub>
                      </m:sSub>
                      <m:r>
                        <a:rPr lang="pl-PL" sz="1800"/>
                        <m:t>=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𝑠𝑝</m:t>
                          </m:r>
                          <m:r>
                            <a:rPr lang="pl-PL" sz="1800"/>
                            <m:t> </m:t>
                          </m:r>
                          <m:r>
                            <a:rPr lang="pl-PL" sz="1800"/>
                            <m:t>𝐸𝐶𝑂𝑁𝑃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r>
                            <a:rPr lang="pl-PL" sz="1800"/>
                            <m:t>𝑐</m:t>
                          </m:r>
                        </m:e>
                        <m:sub>
                          <m:r>
                            <a:rPr lang="pl-PL" sz="1800"/>
                            <m:t>𝑝</m:t>
                          </m:r>
                          <m:r>
                            <a:rPr lang="pl-PL" sz="1800"/>
                            <m:t> </m:t>
                          </m:r>
                          <m:r>
                            <a:rPr lang="pl-PL" sz="1800"/>
                            <m:t>𝐸𝐶𝑂</m:t>
                          </m:r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</a:rPr>
                            <m:t>NP</m:t>
                          </m:r>
                          <m:r>
                            <a:rPr lang="pl-PL" sz="1800"/>
                            <m:t> 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r>
                            <a:rPr lang="pl-PL" sz="1800">
                              <a:sym typeface="Symbol" panose="05050102010706020507" pitchFamily="18" charset="2"/>
                            </a:rPr>
                            <m:t></m:t>
                          </m:r>
                        </m:e>
                        <m:sub>
                          <m:r>
                            <a:rPr lang="pl-PL" sz="1800"/>
                            <m:t>𝑤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d>
                        <m:dPr>
                          <m:ctrlPr>
                            <a:rPr lang="pl-PL" sz="1800"/>
                          </m:ctrlPr>
                        </m:dPr>
                        <m:e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800"/>
                                <m:t>sp</m:t>
                              </m:r>
                              <m:r>
                                <a:rPr lang="pl-PL" sz="1800"/>
                                <m:t> </m:t>
                              </m:r>
                              <m:r>
                                <a:rPr lang="pl-PL" sz="1800"/>
                                <m:t>7</m:t>
                              </m:r>
                            </m:sub>
                          </m:sSub>
                          <m:r>
                            <a:rPr lang="pl-PL" sz="1800"/>
                            <m:t>−</m:t>
                          </m:r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800"/>
                                <m:t>sp</m:t>
                              </m:r>
                              <m:r>
                                <a:rPr lang="pl-PL" sz="1800"/>
                                <m:t> </m:t>
                              </m:r>
                              <m:r>
                                <a:rPr lang="pl-PL" sz="1800"/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pl-PL" sz="1800"/>
                        <m:t>=</m:t>
                      </m:r>
                      <m:sSub>
                        <m:sSubPr>
                          <m:ctrlPr>
                            <a:rPr lang="pl-PL" sz="1800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sz="1800"/>
                              </m:ctrlPr>
                            </m:accPr>
                            <m:e>
                              <m:r>
                                <a:rPr lang="pl-PL" sz="1800"/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l-PL" sz="1800"/>
                            <m:t>𝑤</m:t>
                          </m:r>
                          <m:r>
                            <a:rPr lang="pl-PL" sz="1800"/>
                            <m:t> 1</m:t>
                          </m:r>
                          <m:r>
                            <a:rPr lang="pl-PL" sz="1800"/>
                            <m:t>𝑁𝑃</m:t>
                          </m:r>
                        </m:sub>
                      </m:sSub>
                      <m:r>
                        <a:rPr lang="pl-PL" sz="1800"/>
                        <m:t>∙</m:t>
                      </m:r>
                      <m:d>
                        <m:dPr>
                          <m:ctrlPr>
                            <a:rPr lang="pl-PL" sz="1800"/>
                          </m:ctrlPr>
                        </m:dPr>
                        <m:e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𝑖</m:t>
                              </m:r>
                            </m:e>
                            <m:sub>
                              <m:r>
                                <a:rPr lang="pl-PL" sz="1800"/>
                                <m:t>𝑤</m:t>
                              </m:r>
                              <m:r>
                                <a:rPr lang="pl-PL" sz="1800"/>
                                <m:t>2 </m:t>
                              </m:r>
                              <m:r>
                                <a:rPr lang="pl-PL" sz="1800"/>
                                <m:t>𝑁𝑃</m:t>
                              </m:r>
                            </m:sub>
                          </m:sSub>
                          <m:r>
                            <a:rPr lang="pl-PL" sz="1800"/>
                            <m:t>−</m:t>
                          </m:r>
                          <m:sSub>
                            <m:sSubPr>
                              <m:ctrlPr>
                                <a:rPr lang="pl-PL" sz="1800"/>
                              </m:ctrlPr>
                            </m:sSubPr>
                            <m:e>
                              <m:r>
                                <a:rPr lang="pl-PL" sz="1800"/>
                                <m:t>𝑖</m:t>
                              </m:r>
                            </m:e>
                            <m:sub>
                              <m:r>
                                <a:rPr lang="pl-PL" sz="1800"/>
                                <m:t>𝑤</m:t>
                              </m:r>
                              <m:r>
                                <a:rPr lang="pl-PL" sz="1800"/>
                                <m:t>1 </m:t>
                              </m:r>
                              <m:r>
                                <a:rPr lang="pl-PL" sz="1800"/>
                                <m:t>𝑁𝑃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 </a:t>
                </a:r>
                <a:endParaRPr lang="pl-PL" sz="1800" dirty="0"/>
              </a:p>
            </p:txBody>
          </p:sp>
        </mc:Choice>
        <mc:Fallback>
          <p:sp>
            <p:nvSpPr>
              <p:cNvPr id="10" name="Podtytu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1560"/>
                <a:ext cx="8731045" cy="2610066"/>
              </a:xfrm>
              <a:prstGeom prst="rect">
                <a:avLst/>
              </a:prstGeom>
              <a:blipFill rotWithShape="0">
                <a:blip r:embed="rId3"/>
                <a:stretch>
                  <a:fillRect l="-559" t="-35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/>
              <p:cNvSpPr txBox="1"/>
              <p:nvPr/>
            </p:nvSpPr>
            <p:spPr>
              <a:xfrm>
                <a:off x="7905135" y="4431890"/>
                <a:ext cx="416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l-PL" b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" name="pole tekstow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5" y="4431890"/>
                <a:ext cx="41671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zadania wyrównawczego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8" y="2076450"/>
            <a:ext cx="84963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442</Words>
  <Application>Microsoft Office PowerPoint</Application>
  <PresentationFormat>Pokaz na ekranie (4:3)</PresentationFormat>
  <Paragraphs>132</Paragraphs>
  <Slides>20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Symbol</vt:lpstr>
      <vt:lpstr>Times New Roman</vt:lpstr>
      <vt:lpstr>Wingdings 2</vt:lpstr>
      <vt:lpstr>Dywidenda</vt:lpstr>
      <vt:lpstr>Równanie</vt:lpstr>
      <vt:lpstr>Uwiarygodnianie pomiarów eksploatacyjnych z wykorzystaniem  rachunku wyrównawczego  z linearyzacją i bez linearyzacji równań warunków</vt:lpstr>
      <vt:lpstr>wprowadzenie</vt:lpstr>
      <vt:lpstr>CEL PRACY</vt:lpstr>
      <vt:lpstr>Uwiarygodnianie wyników pomiarów</vt:lpstr>
      <vt:lpstr>Prezentacja programu PowerPoint</vt:lpstr>
      <vt:lpstr>Uwiarygodnianie wyników pomiarów bez linearyzacji równań warunków</vt:lpstr>
      <vt:lpstr>Schemat kotła odzyskowego dwuciśnieniowego</vt:lpstr>
      <vt:lpstr>Prezentacja programu PowerPoint</vt:lpstr>
      <vt:lpstr>Rozwiązanie zadania wyrównawczego</vt:lpstr>
      <vt:lpstr>wyniki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wnioski</vt:lpstr>
      <vt:lpstr>Prezentacja programu PowerPoint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Uwiarygadnianie pomiarów eksploatacyjnych</dc:title>
  <dc:creator>Żaneta G</dc:creator>
  <cp:lastModifiedBy>Żaneta G</cp:lastModifiedBy>
  <cp:revision>59</cp:revision>
  <dcterms:created xsi:type="dcterms:W3CDTF">2018-01-02T17:51:08Z</dcterms:created>
  <dcterms:modified xsi:type="dcterms:W3CDTF">2018-01-08T09:47:44Z</dcterms:modified>
</cp:coreProperties>
</file>