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8"/>
  </p:notesMasterIdLst>
  <p:sldIdLst>
    <p:sldId id="256" r:id="rId3"/>
    <p:sldId id="257" r:id="rId4"/>
    <p:sldId id="267" r:id="rId5"/>
    <p:sldId id="259" r:id="rId6"/>
    <p:sldId id="260" r:id="rId7"/>
    <p:sldId id="268" r:id="rId8"/>
    <p:sldId id="261" r:id="rId9"/>
    <p:sldId id="269" r:id="rId10"/>
    <p:sldId id="262" r:id="rId11"/>
    <p:sldId id="270" r:id="rId12"/>
    <p:sldId id="271" r:id="rId13"/>
    <p:sldId id="263"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BE38"/>
    <a:srgbClr val="40B6A8"/>
    <a:srgbClr val="C57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7C861-53BC-45F2-BD71-32832CFAA1EB}" type="datetimeFigureOut">
              <a:rPr lang="en-IN" smtClean="0"/>
              <a:t>15-08-2024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D930E-1C0D-40A4-8797-09102CA9C611}" type="slidenum">
              <a:rPr lang="en-IN" smtClean="0"/>
              <a:t>‹#›</a:t>
            </a:fld>
            <a:endParaRPr lang="en-IN"/>
          </a:p>
        </p:txBody>
      </p:sp>
    </p:spTree>
    <p:extLst>
      <p:ext uri="{BB962C8B-B14F-4D97-AF65-F5344CB8AC3E}">
        <p14:creationId xmlns:p14="http://schemas.microsoft.com/office/powerpoint/2010/main" val="196932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A4BE38">
            <a:alpha val="2000"/>
          </a:srgb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E85430-178E-1E99-635D-AFEDCE604A1A}"/>
              </a:ext>
            </a:extLst>
          </p:cNvPr>
          <p:cNvSpPr>
            <a:spLocks noGrp="1"/>
          </p:cNvSpPr>
          <p:nvPr>
            <p:ph type="dt" sz="half" idx="10"/>
          </p:nvPr>
        </p:nvSpPr>
        <p:spPr>
          <a:xfrm>
            <a:off x="1432859" y="6356350"/>
            <a:ext cx="2743200" cy="365125"/>
          </a:xfrm>
          <a:prstGeom prst="rect">
            <a:avLst/>
          </a:prstGeom>
        </p:spPr>
        <p:txBody>
          <a:bodyPr/>
          <a:lstStyle/>
          <a:p>
            <a:fld id="{6521246E-1E36-4820-A804-9579070ABA77}" type="datetime1">
              <a:rPr lang="en-IN" smtClean="0"/>
              <a:t>15-08-2024</a:t>
            </a:fld>
            <a:endParaRPr lang="en-IN"/>
          </a:p>
        </p:txBody>
      </p:sp>
      <p:sp>
        <p:nvSpPr>
          <p:cNvPr id="5" name="Footer Placeholder 4">
            <a:extLst>
              <a:ext uri="{FF2B5EF4-FFF2-40B4-BE49-F238E27FC236}">
                <a16:creationId xmlns:a16="http://schemas.microsoft.com/office/drawing/2014/main" id="{A8F2DA09-0C8D-5590-2FEA-7C315B33134E}"/>
              </a:ext>
            </a:extLst>
          </p:cNvPr>
          <p:cNvSpPr>
            <a:spLocks noGrp="1"/>
          </p:cNvSpPr>
          <p:nvPr>
            <p:ph type="ftr" sz="quarter" idx="11"/>
          </p:nvPr>
        </p:nvSpPr>
        <p:spPr>
          <a:xfrm>
            <a:off x="4530012" y="6356350"/>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6BCD2B9E-70DC-491C-3D3D-892DCB8F5DDD}"/>
              </a:ext>
            </a:extLst>
          </p:cNvPr>
          <p:cNvSpPr>
            <a:spLocks noGrp="1"/>
          </p:cNvSpPr>
          <p:nvPr>
            <p:ph type="sldNum" sz="quarter" idx="12"/>
          </p:nvPr>
        </p:nvSpPr>
        <p:spPr>
          <a:xfrm>
            <a:off x="8998765" y="6331436"/>
            <a:ext cx="2743200" cy="365125"/>
          </a:xfrm>
        </p:spPr>
        <p:txBody>
          <a:bodyPr/>
          <a:lstStyle/>
          <a:p>
            <a:fld id="{00A2D872-5107-4608-AAD6-461D36C60BE4}" type="slidenum">
              <a:rPr lang="en-IN" smtClean="0"/>
              <a:t>‹#›</a:t>
            </a:fld>
            <a:endParaRPr lang="en-IN"/>
          </a:p>
        </p:txBody>
      </p:sp>
      <p:sp>
        <p:nvSpPr>
          <p:cNvPr id="7" name="Rectangle 6">
            <a:extLst>
              <a:ext uri="{FF2B5EF4-FFF2-40B4-BE49-F238E27FC236}">
                <a16:creationId xmlns:a16="http://schemas.microsoft.com/office/drawing/2014/main" id="{E8D8E7A2-642B-A755-8B76-418BDCA58F8D}"/>
              </a:ext>
            </a:extLst>
          </p:cNvPr>
          <p:cNvSpPr/>
          <p:nvPr userDrawn="1"/>
        </p:nvSpPr>
        <p:spPr>
          <a:xfrm>
            <a:off x="-10510" y="0"/>
            <a:ext cx="12197260" cy="86490"/>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C7E9B3B-D443-14A1-1CFE-E414AF6CDAD7}"/>
              </a:ext>
            </a:extLst>
          </p:cNvPr>
          <p:cNvSpPr/>
          <p:nvPr userDrawn="1"/>
        </p:nvSpPr>
        <p:spPr>
          <a:xfrm>
            <a:off x="528574" y="153758"/>
            <a:ext cx="11663425" cy="100787"/>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9407637-0203-B4C5-4AC7-6867FA3D9108}"/>
              </a:ext>
            </a:extLst>
          </p:cNvPr>
          <p:cNvSpPr/>
          <p:nvPr userDrawn="1"/>
        </p:nvSpPr>
        <p:spPr>
          <a:xfrm>
            <a:off x="340332" y="-4"/>
            <a:ext cx="94594" cy="5994404"/>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0DA359F6-CAC5-8DB8-B945-D5F565869186}"/>
              </a:ext>
            </a:extLst>
          </p:cNvPr>
          <p:cNvSpPr/>
          <p:nvPr userDrawn="1"/>
        </p:nvSpPr>
        <p:spPr>
          <a:xfrm>
            <a:off x="528575" y="244034"/>
            <a:ext cx="94594" cy="2142327"/>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9E4FDD99-4C45-2FBC-27D5-D8F572FAF2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38200" y="650633"/>
            <a:ext cx="1066800" cy="645871"/>
          </a:xfrm>
          <a:prstGeom prst="rect">
            <a:avLst/>
          </a:prstGeom>
        </p:spPr>
      </p:pic>
      <p:pic>
        <p:nvPicPr>
          <p:cNvPr id="18" name="Picture 17">
            <a:extLst>
              <a:ext uri="{FF2B5EF4-FFF2-40B4-BE49-F238E27FC236}">
                <a16:creationId xmlns:a16="http://schemas.microsoft.com/office/drawing/2014/main" id="{DCF7E014-6005-37D1-84EB-3F5BD4DCBDF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560906" y="386108"/>
            <a:ext cx="928916" cy="1031905"/>
          </a:xfrm>
          <a:prstGeom prst="rect">
            <a:avLst/>
          </a:prstGeom>
        </p:spPr>
      </p:pic>
      <p:sp>
        <p:nvSpPr>
          <p:cNvPr id="2" name="TextBox 1">
            <a:extLst>
              <a:ext uri="{FF2B5EF4-FFF2-40B4-BE49-F238E27FC236}">
                <a16:creationId xmlns:a16="http://schemas.microsoft.com/office/drawing/2014/main" id="{F4F7D90D-C733-7A9B-1507-D4BFCD5F467E}"/>
              </a:ext>
            </a:extLst>
          </p:cNvPr>
          <p:cNvSpPr txBox="1"/>
          <p:nvPr userDrawn="1"/>
        </p:nvSpPr>
        <p:spPr>
          <a:xfrm>
            <a:off x="391765" y="2405900"/>
            <a:ext cx="840136" cy="3139321"/>
          </a:xfrm>
          <a:prstGeom prst="rect">
            <a:avLst/>
          </a:prstGeom>
          <a:noFill/>
        </p:spPr>
        <p:txBody>
          <a:bodyPr wrap="square" rtlCol="0">
            <a:spAutoFit/>
          </a:bodyPr>
          <a:lstStyle/>
          <a:p>
            <a:r>
              <a:rPr lang="en-US" sz="1800" b="1" dirty="0">
                <a:solidFill>
                  <a:schemeClr val="accent3">
                    <a:lumMod val="50000"/>
                  </a:schemeClr>
                </a:solidFill>
              </a:rPr>
              <a:t>A</a:t>
            </a:r>
          </a:p>
          <a:p>
            <a:r>
              <a:rPr lang="en-US" sz="1800" b="1" dirty="0">
                <a:solidFill>
                  <a:schemeClr val="accent3">
                    <a:lumMod val="50000"/>
                  </a:schemeClr>
                </a:solidFill>
              </a:rPr>
              <a:t>I</a:t>
            </a:r>
          </a:p>
          <a:p>
            <a:r>
              <a:rPr lang="en-US" sz="1800" b="1" dirty="0">
                <a:solidFill>
                  <a:schemeClr val="accent3">
                    <a:lumMod val="50000"/>
                  </a:schemeClr>
                </a:solidFill>
              </a:rPr>
              <a:t>M</a:t>
            </a:r>
          </a:p>
          <a:p>
            <a:r>
              <a:rPr lang="en-US" sz="1800" b="1" dirty="0">
                <a:solidFill>
                  <a:schemeClr val="accent3">
                    <a:lumMod val="50000"/>
                  </a:schemeClr>
                </a:solidFill>
              </a:rPr>
              <a:t>L</a:t>
            </a:r>
          </a:p>
          <a:p>
            <a:r>
              <a:rPr lang="en-US" sz="1800" b="1" dirty="0">
                <a:solidFill>
                  <a:schemeClr val="accent3">
                    <a:lumMod val="50000"/>
                  </a:schemeClr>
                </a:solidFill>
              </a:rPr>
              <a:t>P</a:t>
            </a:r>
          </a:p>
          <a:p>
            <a:r>
              <a:rPr lang="en-US" sz="1800" b="1" dirty="0">
                <a:solidFill>
                  <a:schemeClr val="accent3">
                    <a:lumMod val="50000"/>
                  </a:schemeClr>
                </a:solidFill>
              </a:rPr>
              <a:t>R</a:t>
            </a:r>
          </a:p>
          <a:p>
            <a:r>
              <a:rPr lang="en-US" sz="1800" b="1" dirty="0">
                <a:solidFill>
                  <a:schemeClr val="accent3">
                    <a:lumMod val="50000"/>
                  </a:schemeClr>
                </a:solidFill>
              </a:rPr>
              <a:t>O</a:t>
            </a:r>
          </a:p>
          <a:p>
            <a:r>
              <a:rPr lang="en-US" sz="1800" b="1" dirty="0">
                <a:solidFill>
                  <a:schemeClr val="accent3">
                    <a:lumMod val="50000"/>
                  </a:schemeClr>
                </a:solidFill>
              </a:rPr>
              <a:t>J</a:t>
            </a:r>
          </a:p>
          <a:p>
            <a:r>
              <a:rPr lang="en-US" sz="1800" b="1" dirty="0">
                <a:solidFill>
                  <a:schemeClr val="accent3">
                    <a:lumMod val="50000"/>
                  </a:schemeClr>
                </a:solidFill>
              </a:rPr>
              <a:t>E</a:t>
            </a:r>
          </a:p>
          <a:p>
            <a:r>
              <a:rPr lang="en-US" sz="1800" b="1" dirty="0">
                <a:solidFill>
                  <a:schemeClr val="accent3">
                    <a:lumMod val="50000"/>
                  </a:schemeClr>
                </a:solidFill>
              </a:rPr>
              <a:t>C</a:t>
            </a:r>
          </a:p>
          <a:p>
            <a:r>
              <a:rPr lang="en-US" sz="1800" b="1" dirty="0">
                <a:solidFill>
                  <a:schemeClr val="accent3">
                    <a:lumMod val="50000"/>
                  </a:schemeClr>
                </a:solidFill>
              </a:rPr>
              <a:t>T</a:t>
            </a:r>
          </a:p>
        </p:txBody>
      </p:sp>
      <p:sp>
        <p:nvSpPr>
          <p:cNvPr id="55" name="Partial Circle 54">
            <a:extLst>
              <a:ext uri="{FF2B5EF4-FFF2-40B4-BE49-F238E27FC236}">
                <a16:creationId xmlns:a16="http://schemas.microsoft.com/office/drawing/2014/main" id="{C47BA1E2-719A-026E-824D-E67BA7A2ECEA}"/>
              </a:ext>
            </a:extLst>
          </p:cNvPr>
          <p:cNvSpPr/>
          <p:nvPr userDrawn="1"/>
        </p:nvSpPr>
        <p:spPr>
          <a:xfrm rot="14921968">
            <a:off x="689790" y="6341633"/>
            <a:ext cx="512543" cy="518291"/>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6" name="Partial Circle 55">
            <a:extLst>
              <a:ext uri="{FF2B5EF4-FFF2-40B4-BE49-F238E27FC236}">
                <a16:creationId xmlns:a16="http://schemas.microsoft.com/office/drawing/2014/main" id="{A4FF86C9-BB8D-8613-8924-D3D80C7A2015}"/>
              </a:ext>
            </a:extLst>
          </p:cNvPr>
          <p:cNvSpPr/>
          <p:nvPr userDrawn="1"/>
        </p:nvSpPr>
        <p:spPr>
          <a:xfrm rot="17617724">
            <a:off x="460082" y="6344533"/>
            <a:ext cx="781417" cy="532996"/>
          </a:xfrm>
          <a:prstGeom prst="pie">
            <a:avLst>
              <a:gd name="adj1" fmla="val 14596488"/>
              <a:gd name="adj2" fmla="val 1954226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3" name="Partial Circle 62">
            <a:extLst>
              <a:ext uri="{FF2B5EF4-FFF2-40B4-BE49-F238E27FC236}">
                <a16:creationId xmlns:a16="http://schemas.microsoft.com/office/drawing/2014/main" id="{BD388636-4392-C0E5-AE86-45968C393617}"/>
              </a:ext>
            </a:extLst>
          </p:cNvPr>
          <p:cNvSpPr/>
          <p:nvPr userDrawn="1"/>
        </p:nvSpPr>
        <p:spPr>
          <a:xfrm rot="1159135" flipV="1">
            <a:off x="429422" y="6574322"/>
            <a:ext cx="448008" cy="295955"/>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6" name="Partial Circle 65">
            <a:extLst>
              <a:ext uri="{FF2B5EF4-FFF2-40B4-BE49-F238E27FC236}">
                <a16:creationId xmlns:a16="http://schemas.microsoft.com/office/drawing/2014/main" id="{0CC721C5-21AF-61A6-CC08-E4426C443798}"/>
              </a:ext>
            </a:extLst>
          </p:cNvPr>
          <p:cNvSpPr/>
          <p:nvPr userDrawn="1"/>
        </p:nvSpPr>
        <p:spPr>
          <a:xfrm rot="9209085" flipH="1">
            <a:off x="-49951" y="6275942"/>
            <a:ext cx="550328" cy="642238"/>
          </a:xfrm>
          <a:prstGeom prst="pie">
            <a:avLst>
              <a:gd name="adj1" fmla="val 21048729"/>
              <a:gd name="adj2" fmla="val 3389774"/>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7" name="Partial Circle 66">
            <a:extLst>
              <a:ext uri="{FF2B5EF4-FFF2-40B4-BE49-F238E27FC236}">
                <a16:creationId xmlns:a16="http://schemas.microsoft.com/office/drawing/2014/main" id="{209E137D-623D-8E45-5C54-21FE37108643}"/>
              </a:ext>
            </a:extLst>
          </p:cNvPr>
          <p:cNvSpPr/>
          <p:nvPr userDrawn="1"/>
        </p:nvSpPr>
        <p:spPr>
          <a:xfrm rot="17426336" flipH="1">
            <a:off x="-79563" y="5877993"/>
            <a:ext cx="442193" cy="365051"/>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9" name="Partial Circle 68">
            <a:extLst>
              <a:ext uri="{FF2B5EF4-FFF2-40B4-BE49-F238E27FC236}">
                <a16:creationId xmlns:a16="http://schemas.microsoft.com/office/drawing/2014/main" id="{FE620318-E46C-30EF-F06A-F149E238F95B}"/>
              </a:ext>
            </a:extLst>
          </p:cNvPr>
          <p:cNvSpPr/>
          <p:nvPr userDrawn="1"/>
        </p:nvSpPr>
        <p:spPr>
          <a:xfrm>
            <a:off x="13798" y="6423067"/>
            <a:ext cx="332947" cy="427504"/>
          </a:xfrm>
          <a:prstGeom prst="pie">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0" name="Partial Circle 69">
            <a:extLst>
              <a:ext uri="{FF2B5EF4-FFF2-40B4-BE49-F238E27FC236}">
                <a16:creationId xmlns:a16="http://schemas.microsoft.com/office/drawing/2014/main" id="{4B71FE79-E860-066B-A28D-70371881FD48}"/>
              </a:ext>
            </a:extLst>
          </p:cNvPr>
          <p:cNvSpPr/>
          <p:nvPr userDrawn="1"/>
        </p:nvSpPr>
        <p:spPr>
          <a:xfrm rot="15815042">
            <a:off x="388247" y="6094483"/>
            <a:ext cx="288182" cy="28030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1" name="Partial Circle 70">
            <a:extLst>
              <a:ext uri="{FF2B5EF4-FFF2-40B4-BE49-F238E27FC236}">
                <a16:creationId xmlns:a16="http://schemas.microsoft.com/office/drawing/2014/main" id="{5C51A49A-0BDD-4B11-DF40-B429C34BAF92}"/>
              </a:ext>
            </a:extLst>
          </p:cNvPr>
          <p:cNvSpPr/>
          <p:nvPr userDrawn="1"/>
        </p:nvSpPr>
        <p:spPr>
          <a:xfrm rot="5400000" flipV="1">
            <a:off x="341046" y="6018601"/>
            <a:ext cx="304806" cy="369920"/>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3" name="Partial Circle 72">
            <a:extLst>
              <a:ext uri="{FF2B5EF4-FFF2-40B4-BE49-F238E27FC236}">
                <a16:creationId xmlns:a16="http://schemas.microsoft.com/office/drawing/2014/main" id="{A96DCBAB-1973-F2C4-E54C-3D9DF1BB6E9F}"/>
              </a:ext>
            </a:extLst>
          </p:cNvPr>
          <p:cNvSpPr/>
          <p:nvPr userDrawn="1"/>
        </p:nvSpPr>
        <p:spPr>
          <a:xfrm rot="13822610">
            <a:off x="21599" y="5843200"/>
            <a:ext cx="240937" cy="271075"/>
          </a:xfrm>
          <a:prstGeom prst="pie">
            <a:avLst>
              <a:gd name="adj1" fmla="val 14596488"/>
              <a:gd name="adj2" fmla="val 11017826"/>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6" name="Partial Circle 75">
            <a:extLst>
              <a:ext uri="{FF2B5EF4-FFF2-40B4-BE49-F238E27FC236}">
                <a16:creationId xmlns:a16="http://schemas.microsoft.com/office/drawing/2014/main" id="{CB5E3E16-B4FA-BF5B-BE0E-985E8CE21EB5}"/>
              </a:ext>
            </a:extLst>
          </p:cNvPr>
          <p:cNvSpPr/>
          <p:nvPr userDrawn="1"/>
        </p:nvSpPr>
        <p:spPr>
          <a:xfrm rot="18592055" flipH="1">
            <a:off x="358962" y="6426907"/>
            <a:ext cx="267881" cy="248853"/>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7" name="Partial Circle 76">
            <a:extLst>
              <a:ext uri="{FF2B5EF4-FFF2-40B4-BE49-F238E27FC236}">
                <a16:creationId xmlns:a16="http://schemas.microsoft.com/office/drawing/2014/main" id="{B0C312F2-B5E9-B66C-1D04-4C43F2E8C092}"/>
              </a:ext>
            </a:extLst>
          </p:cNvPr>
          <p:cNvSpPr/>
          <p:nvPr userDrawn="1"/>
        </p:nvSpPr>
        <p:spPr>
          <a:xfrm rot="16890281">
            <a:off x="22704" y="5564357"/>
            <a:ext cx="275709" cy="22486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8" name="Partial Circle 77">
            <a:extLst>
              <a:ext uri="{FF2B5EF4-FFF2-40B4-BE49-F238E27FC236}">
                <a16:creationId xmlns:a16="http://schemas.microsoft.com/office/drawing/2014/main" id="{11048A68-7ED8-93E9-6DD1-6F087F99895E}"/>
              </a:ext>
            </a:extLst>
          </p:cNvPr>
          <p:cNvSpPr/>
          <p:nvPr userDrawn="1"/>
        </p:nvSpPr>
        <p:spPr>
          <a:xfrm rot="11274452" flipV="1">
            <a:off x="-155302" y="5351902"/>
            <a:ext cx="502360" cy="497937"/>
          </a:xfrm>
          <a:prstGeom prst="pie">
            <a:avLst>
              <a:gd name="adj1" fmla="val 14751598"/>
              <a:gd name="adj2" fmla="val 17619878"/>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704357BC-3846-D254-95C6-F6DFC3C464EC}"/>
              </a:ext>
            </a:extLst>
          </p:cNvPr>
          <p:cNvSpPr txBox="1"/>
          <p:nvPr userDrawn="1"/>
        </p:nvSpPr>
        <p:spPr>
          <a:xfrm>
            <a:off x="838201" y="1558408"/>
            <a:ext cx="10883900" cy="2308324"/>
          </a:xfrm>
          <a:prstGeom prst="rect">
            <a:avLst/>
          </a:prstGeom>
          <a:solidFill>
            <a:srgbClr val="A4BE38">
              <a:alpha val="8000"/>
            </a:srgbClr>
          </a:solidFill>
        </p:spPr>
        <p:txBody>
          <a:bodyPr wrap="square" rtlCol="0">
            <a:spAutoFit/>
          </a:bodyPr>
          <a:lstStyle/>
          <a:p>
            <a:pPr algn="ctr"/>
            <a:endParaRPr lang="en-IN" sz="4800" i="1" dirty="0">
              <a:solidFill>
                <a:srgbClr val="002060"/>
              </a:solidFill>
              <a:latin typeface="Times New Roman" panose="02020603050405020304" pitchFamily="18" charset="0"/>
              <a:cs typeface="Times New Roman" panose="02020603050405020304" pitchFamily="18" charset="0"/>
            </a:endParaRPr>
          </a:p>
          <a:p>
            <a:pPr algn="ctr"/>
            <a:endParaRPr lang="en-IN" sz="4800" dirty="0">
              <a:solidFill>
                <a:srgbClr val="002060"/>
              </a:solidFill>
              <a:latin typeface="Times New Roman" panose="02020603050405020304" pitchFamily="18" charset="0"/>
              <a:cs typeface="Times New Roman" panose="02020603050405020304" pitchFamily="18" charset="0"/>
            </a:endParaRPr>
          </a:p>
          <a:p>
            <a:pPr algn="ctr"/>
            <a:endParaRPr lang="en-IN" sz="4800" dirty="0">
              <a:solidFill>
                <a:srgbClr val="00206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E0EEED7-2AF7-A186-0968-38136D523A03}"/>
              </a:ext>
            </a:extLst>
          </p:cNvPr>
          <p:cNvSpPr txBox="1"/>
          <p:nvPr userDrawn="1"/>
        </p:nvSpPr>
        <p:spPr>
          <a:xfrm>
            <a:off x="838200" y="4054992"/>
            <a:ext cx="10883900" cy="1384995"/>
          </a:xfrm>
          <a:prstGeom prst="rect">
            <a:avLst/>
          </a:prstGeom>
          <a:solidFill>
            <a:srgbClr val="40B6A8">
              <a:alpha val="8000"/>
            </a:srgbClr>
          </a:solidFill>
        </p:spPr>
        <p:txBody>
          <a:bodyPr wrap="square" rtlCol="0">
            <a:spAutoFit/>
          </a:bodyPr>
          <a:lstStyle/>
          <a:p>
            <a:pPr algn="ctr"/>
            <a:endParaRPr lang="en-IN" sz="2800" i="1"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en-IN" sz="2800" i="1"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9" name="Moon 18">
            <a:extLst>
              <a:ext uri="{FF2B5EF4-FFF2-40B4-BE49-F238E27FC236}">
                <a16:creationId xmlns:a16="http://schemas.microsoft.com/office/drawing/2014/main" id="{21B3BA54-5441-0F82-8F9B-418381543480}"/>
              </a:ext>
            </a:extLst>
          </p:cNvPr>
          <p:cNvSpPr/>
          <p:nvPr userDrawn="1"/>
        </p:nvSpPr>
        <p:spPr>
          <a:xfrm rot="16624801">
            <a:off x="65503" y="69739"/>
            <a:ext cx="371983" cy="512213"/>
          </a:xfrm>
          <a:prstGeom prst="moon">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Moon 20">
            <a:extLst>
              <a:ext uri="{FF2B5EF4-FFF2-40B4-BE49-F238E27FC236}">
                <a16:creationId xmlns:a16="http://schemas.microsoft.com/office/drawing/2014/main" id="{5F9377EF-5D20-5F74-401E-D0A328B39D5A}"/>
              </a:ext>
            </a:extLst>
          </p:cNvPr>
          <p:cNvSpPr/>
          <p:nvPr userDrawn="1"/>
        </p:nvSpPr>
        <p:spPr>
          <a:xfrm rot="3332933">
            <a:off x="80177" y="112553"/>
            <a:ext cx="440507" cy="488513"/>
          </a:xfrm>
          <a:prstGeom prst="moon">
            <a:avLst>
              <a:gd name="adj" fmla="val 26852"/>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78E0DC73-A6E0-448B-6AC6-6051DBA557C1}"/>
              </a:ext>
            </a:extLst>
          </p:cNvPr>
          <p:cNvSpPr/>
          <p:nvPr userDrawn="1"/>
        </p:nvSpPr>
        <p:spPr>
          <a:xfrm>
            <a:off x="120912" y="730906"/>
            <a:ext cx="94594" cy="4454183"/>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452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861B-A5F4-3DDA-5B76-8969826F819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9D5D8-7B1E-A920-3B60-5962BEED379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9D6F1B-5DA9-F059-9BC5-359063306780}"/>
              </a:ext>
            </a:extLst>
          </p:cNvPr>
          <p:cNvSpPr>
            <a:spLocks noGrp="1"/>
          </p:cNvSpPr>
          <p:nvPr>
            <p:ph type="dt" sz="half" idx="10"/>
          </p:nvPr>
        </p:nvSpPr>
        <p:spPr>
          <a:xfrm>
            <a:off x="838200" y="6356350"/>
            <a:ext cx="2743200" cy="365125"/>
          </a:xfrm>
          <a:prstGeom prst="rect">
            <a:avLst/>
          </a:prstGeom>
        </p:spPr>
        <p:txBody>
          <a:bodyPr/>
          <a:lstStyle/>
          <a:p>
            <a:fld id="{3EB2472E-F25C-4E54-B9CD-434451C29687}" type="datetime1">
              <a:rPr lang="en-IN" smtClean="0"/>
              <a:t>15-08-2024</a:t>
            </a:fld>
            <a:endParaRPr lang="en-IN"/>
          </a:p>
        </p:txBody>
      </p:sp>
      <p:sp>
        <p:nvSpPr>
          <p:cNvPr id="5" name="Footer Placeholder 4">
            <a:extLst>
              <a:ext uri="{FF2B5EF4-FFF2-40B4-BE49-F238E27FC236}">
                <a16:creationId xmlns:a16="http://schemas.microsoft.com/office/drawing/2014/main" id="{E1EA07DF-F6D3-13C2-A028-1924C6389D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59744-ED64-961C-528C-6F98C321A9DE}"/>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228884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ED0ED-29CA-9B3B-8E83-48063F156C79}"/>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DC7F01-B56D-27FB-7731-B94EB5869C3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E2CF4-3EA0-BB98-ED60-6C06EC0ACE6A}"/>
              </a:ext>
            </a:extLst>
          </p:cNvPr>
          <p:cNvSpPr>
            <a:spLocks noGrp="1"/>
          </p:cNvSpPr>
          <p:nvPr>
            <p:ph type="dt" sz="half" idx="10"/>
          </p:nvPr>
        </p:nvSpPr>
        <p:spPr>
          <a:xfrm>
            <a:off x="838200" y="6356350"/>
            <a:ext cx="2743200" cy="365125"/>
          </a:xfrm>
          <a:prstGeom prst="rect">
            <a:avLst/>
          </a:prstGeom>
        </p:spPr>
        <p:txBody>
          <a:bodyPr/>
          <a:lstStyle/>
          <a:p>
            <a:fld id="{D0B9BE43-3615-4ABA-BC31-E2DAB5CBB0F5}" type="datetime1">
              <a:rPr lang="en-IN" smtClean="0"/>
              <a:t>15-08-2024</a:t>
            </a:fld>
            <a:endParaRPr lang="en-IN"/>
          </a:p>
        </p:txBody>
      </p:sp>
      <p:sp>
        <p:nvSpPr>
          <p:cNvPr id="5" name="Footer Placeholder 4">
            <a:extLst>
              <a:ext uri="{FF2B5EF4-FFF2-40B4-BE49-F238E27FC236}">
                <a16:creationId xmlns:a16="http://schemas.microsoft.com/office/drawing/2014/main" id="{2A8FC7C7-EB56-2ED9-5B54-9E16B0DA0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B4F847-6D3B-EB77-3BB6-2FB1482849CA}"/>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4050649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852B-D802-BEF0-9476-80B6F9EA4A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A3042E-8EBE-EB09-03B3-36E5E0CC7C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E90A25-E61A-8DBA-595E-00838DEC2643}"/>
              </a:ext>
            </a:extLst>
          </p:cNvPr>
          <p:cNvSpPr>
            <a:spLocks noGrp="1"/>
          </p:cNvSpPr>
          <p:nvPr>
            <p:ph type="dt" sz="half" idx="10"/>
          </p:nvPr>
        </p:nvSpPr>
        <p:spPr/>
        <p:txBody>
          <a:bodyPr/>
          <a:lstStyle/>
          <a:p>
            <a:fld id="{5BBB1392-11DA-4975-AE4F-7DCF8FE2C178}" type="datetime1">
              <a:rPr lang="en-IN" smtClean="0"/>
              <a:t>15-08-2024</a:t>
            </a:fld>
            <a:endParaRPr lang="en-IN"/>
          </a:p>
        </p:txBody>
      </p:sp>
      <p:sp>
        <p:nvSpPr>
          <p:cNvPr id="5" name="Footer Placeholder 4">
            <a:extLst>
              <a:ext uri="{FF2B5EF4-FFF2-40B4-BE49-F238E27FC236}">
                <a16:creationId xmlns:a16="http://schemas.microsoft.com/office/drawing/2014/main" id="{7D8DBCD1-44C9-6A08-BD38-21593BD75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9E2FA3-C3B3-DFE5-8CE5-D221A703D1B5}"/>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387426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4E43-73FC-F48C-B317-7F5A01B63F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784202-D0A4-55DD-1253-229ADB86AB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9C3CA6-38E5-BE78-1D06-D179112069BD}"/>
              </a:ext>
            </a:extLst>
          </p:cNvPr>
          <p:cNvSpPr>
            <a:spLocks noGrp="1"/>
          </p:cNvSpPr>
          <p:nvPr>
            <p:ph type="dt" sz="half" idx="10"/>
          </p:nvPr>
        </p:nvSpPr>
        <p:spPr/>
        <p:txBody>
          <a:bodyPr/>
          <a:lstStyle/>
          <a:p>
            <a:fld id="{26595A3D-C27F-4E9C-80D1-DAC1D9AA0A85}" type="datetime1">
              <a:rPr lang="en-IN" smtClean="0"/>
              <a:t>15-08-2024</a:t>
            </a:fld>
            <a:endParaRPr lang="en-IN"/>
          </a:p>
        </p:txBody>
      </p:sp>
      <p:sp>
        <p:nvSpPr>
          <p:cNvPr id="5" name="Footer Placeholder 4">
            <a:extLst>
              <a:ext uri="{FF2B5EF4-FFF2-40B4-BE49-F238E27FC236}">
                <a16:creationId xmlns:a16="http://schemas.microsoft.com/office/drawing/2014/main" id="{BF021412-C7AF-E1A8-36CD-9AE94352B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A7B42-7EA2-19AE-616F-46F0992106AA}"/>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3021425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3829-17CD-C4AC-82AD-6D949E937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258CE3-B2F6-C775-544E-5A12B1AEA2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D3CA8-D979-5AE1-BB6C-E7A00BD26B23}"/>
              </a:ext>
            </a:extLst>
          </p:cNvPr>
          <p:cNvSpPr>
            <a:spLocks noGrp="1"/>
          </p:cNvSpPr>
          <p:nvPr>
            <p:ph type="dt" sz="half" idx="10"/>
          </p:nvPr>
        </p:nvSpPr>
        <p:spPr/>
        <p:txBody>
          <a:bodyPr/>
          <a:lstStyle/>
          <a:p>
            <a:fld id="{A75246AC-CE13-41EA-8993-ABDE7B2AFEFC}" type="datetime1">
              <a:rPr lang="en-IN" smtClean="0"/>
              <a:t>15-08-2024</a:t>
            </a:fld>
            <a:endParaRPr lang="en-IN"/>
          </a:p>
        </p:txBody>
      </p:sp>
      <p:sp>
        <p:nvSpPr>
          <p:cNvPr id="5" name="Footer Placeholder 4">
            <a:extLst>
              <a:ext uri="{FF2B5EF4-FFF2-40B4-BE49-F238E27FC236}">
                <a16:creationId xmlns:a16="http://schemas.microsoft.com/office/drawing/2014/main" id="{0B0993D4-3B8F-99A4-CBA7-9F46D1384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4300D-6808-A2D0-D5CA-7CB266974B61}"/>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105736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2720-A959-9BC8-34F9-E2321F4BA1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2DB1B8-4BE5-427F-98AF-8A135A6C4B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0CE8DF-EA8E-F91A-BEB3-95993D064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749AC9-4EBD-216D-2D62-19DFEE1B42A8}"/>
              </a:ext>
            </a:extLst>
          </p:cNvPr>
          <p:cNvSpPr>
            <a:spLocks noGrp="1"/>
          </p:cNvSpPr>
          <p:nvPr>
            <p:ph type="dt" sz="half" idx="10"/>
          </p:nvPr>
        </p:nvSpPr>
        <p:spPr/>
        <p:txBody>
          <a:bodyPr/>
          <a:lstStyle/>
          <a:p>
            <a:fld id="{5789A460-111C-4963-B36E-D3B8BF95BC4E}" type="datetime1">
              <a:rPr lang="en-IN" smtClean="0"/>
              <a:t>15-08-2024</a:t>
            </a:fld>
            <a:endParaRPr lang="en-IN"/>
          </a:p>
        </p:txBody>
      </p:sp>
      <p:sp>
        <p:nvSpPr>
          <p:cNvPr id="6" name="Footer Placeholder 5">
            <a:extLst>
              <a:ext uri="{FF2B5EF4-FFF2-40B4-BE49-F238E27FC236}">
                <a16:creationId xmlns:a16="http://schemas.microsoft.com/office/drawing/2014/main" id="{57400F24-ECF1-5615-E009-DB1D316673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9132D3-E89D-EB00-935D-CFC02BF58EF6}"/>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1244490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38D8-D212-B2BF-2EBD-495344DAA6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285DCE-2559-B7C8-0A41-6C62871BF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4C782-16B6-3101-AC32-D0895387F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EFAA2E-E340-F085-3B41-1814CFC105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ADD812-9B20-F67C-9AF6-7C8E20D00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6C38DD-12ED-3DD4-CFCD-01F0EC4D8701}"/>
              </a:ext>
            </a:extLst>
          </p:cNvPr>
          <p:cNvSpPr>
            <a:spLocks noGrp="1"/>
          </p:cNvSpPr>
          <p:nvPr>
            <p:ph type="dt" sz="half" idx="10"/>
          </p:nvPr>
        </p:nvSpPr>
        <p:spPr/>
        <p:txBody>
          <a:bodyPr/>
          <a:lstStyle/>
          <a:p>
            <a:fld id="{9DBCD4FB-8DD2-4BF8-82AC-680BD73B1B80}" type="datetime1">
              <a:rPr lang="en-IN" smtClean="0"/>
              <a:t>15-08-2024</a:t>
            </a:fld>
            <a:endParaRPr lang="en-IN"/>
          </a:p>
        </p:txBody>
      </p:sp>
      <p:sp>
        <p:nvSpPr>
          <p:cNvPr id="8" name="Footer Placeholder 7">
            <a:extLst>
              <a:ext uri="{FF2B5EF4-FFF2-40B4-BE49-F238E27FC236}">
                <a16:creationId xmlns:a16="http://schemas.microsoft.com/office/drawing/2014/main" id="{38CAA16E-E426-2294-879B-FC23A6E98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742CFA-1DA5-3DC7-3E13-43979C3BC51C}"/>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1729991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B914-F6D2-6FBD-F49A-B40F661F45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ADFF73-5CC7-6B9D-D15C-42B15B6EA80D}"/>
              </a:ext>
            </a:extLst>
          </p:cNvPr>
          <p:cNvSpPr>
            <a:spLocks noGrp="1"/>
          </p:cNvSpPr>
          <p:nvPr>
            <p:ph type="dt" sz="half" idx="10"/>
          </p:nvPr>
        </p:nvSpPr>
        <p:spPr/>
        <p:txBody>
          <a:bodyPr/>
          <a:lstStyle/>
          <a:p>
            <a:fld id="{8580D0E7-C19F-4E98-AE18-CF122C68666F}" type="datetime1">
              <a:rPr lang="en-IN" smtClean="0"/>
              <a:t>15-08-2024</a:t>
            </a:fld>
            <a:endParaRPr lang="en-IN"/>
          </a:p>
        </p:txBody>
      </p:sp>
      <p:sp>
        <p:nvSpPr>
          <p:cNvPr id="4" name="Footer Placeholder 3">
            <a:extLst>
              <a:ext uri="{FF2B5EF4-FFF2-40B4-BE49-F238E27FC236}">
                <a16:creationId xmlns:a16="http://schemas.microsoft.com/office/drawing/2014/main" id="{7CD3B092-C39C-2D44-4149-77826630AE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55ECFD-E832-1F1A-67D6-0C1DF6D38F2D}"/>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3964389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3154D-604A-EF59-ADA5-F51C07B44CA1}"/>
              </a:ext>
            </a:extLst>
          </p:cNvPr>
          <p:cNvSpPr>
            <a:spLocks noGrp="1"/>
          </p:cNvSpPr>
          <p:nvPr>
            <p:ph type="dt" sz="half" idx="10"/>
          </p:nvPr>
        </p:nvSpPr>
        <p:spPr/>
        <p:txBody>
          <a:bodyPr/>
          <a:lstStyle/>
          <a:p>
            <a:fld id="{08EB7953-BC10-409A-B683-B67B6005E516}" type="datetime1">
              <a:rPr lang="en-IN" smtClean="0"/>
              <a:t>15-08-2024</a:t>
            </a:fld>
            <a:endParaRPr lang="en-IN"/>
          </a:p>
        </p:txBody>
      </p:sp>
      <p:sp>
        <p:nvSpPr>
          <p:cNvPr id="3" name="Footer Placeholder 2">
            <a:extLst>
              <a:ext uri="{FF2B5EF4-FFF2-40B4-BE49-F238E27FC236}">
                <a16:creationId xmlns:a16="http://schemas.microsoft.com/office/drawing/2014/main" id="{AD8EF669-3D9C-43A9-909F-43E9334868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2D58A3-DB7A-7E34-5317-6770DABBB0C5}"/>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4198621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1427-61AC-1716-30A1-7226ACF0A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B652F2-CD43-DFA8-8466-DFF8244AD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76407D-E3C4-AD43-8C62-6556CC4E1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7D709-81C2-25DF-5330-F82EC2DA26BD}"/>
              </a:ext>
            </a:extLst>
          </p:cNvPr>
          <p:cNvSpPr>
            <a:spLocks noGrp="1"/>
          </p:cNvSpPr>
          <p:nvPr>
            <p:ph type="dt" sz="half" idx="10"/>
          </p:nvPr>
        </p:nvSpPr>
        <p:spPr/>
        <p:txBody>
          <a:bodyPr/>
          <a:lstStyle/>
          <a:p>
            <a:fld id="{B9A62C8B-DA13-48DE-8891-A964FAB50A37}" type="datetime1">
              <a:rPr lang="en-IN" smtClean="0"/>
              <a:t>15-08-2024</a:t>
            </a:fld>
            <a:endParaRPr lang="en-IN"/>
          </a:p>
        </p:txBody>
      </p:sp>
      <p:sp>
        <p:nvSpPr>
          <p:cNvPr id="6" name="Footer Placeholder 5">
            <a:extLst>
              <a:ext uri="{FF2B5EF4-FFF2-40B4-BE49-F238E27FC236}">
                <a16:creationId xmlns:a16="http://schemas.microsoft.com/office/drawing/2014/main" id="{D919846B-5270-F728-9B28-3F9C0A9C40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384C0E-4FFD-5766-0270-B98025982E8B}"/>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69239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AB94-4DF2-B879-E389-BAD1ABD3415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ACA92E-5595-0A3B-0BAB-5B63B3CCE06B}"/>
              </a:ext>
            </a:extLst>
          </p:cNvPr>
          <p:cNvSpPr>
            <a:spLocks noGrp="1"/>
          </p:cNvSpPr>
          <p:nvPr>
            <p:ph idx="1"/>
          </p:nvPr>
        </p:nvSpPr>
        <p:spPr>
          <a:xfrm>
            <a:off x="838200" y="1825625"/>
            <a:ext cx="10515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71425817-1315-1748-F2AA-94D524FA29ED}"/>
              </a:ext>
            </a:extLst>
          </p:cNvPr>
          <p:cNvSpPr>
            <a:spLocks noGrp="1"/>
          </p:cNvSpPr>
          <p:nvPr>
            <p:ph type="dt" sz="half" idx="10"/>
          </p:nvPr>
        </p:nvSpPr>
        <p:spPr>
          <a:xfrm>
            <a:off x="838200" y="6356350"/>
            <a:ext cx="2743200" cy="365125"/>
          </a:xfrm>
          <a:prstGeom prst="rect">
            <a:avLst/>
          </a:prstGeom>
        </p:spPr>
        <p:txBody>
          <a:bodyPr/>
          <a:lstStyle/>
          <a:p>
            <a:fld id="{C344C51F-0F02-4144-A0BE-3155FBC18648}" type="datetime1">
              <a:rPr lang="en-IN" smtClean="0"/>
              <a:t>15-08-2024</a:t>
            </a:fld>
            <a:endParaRPr lang="en-IN"/>
          </a:p>
        </p:txBody>
      </p:sp>
      <p:sp>
        <p:nvSpPr>
          <p:cNvPr id="5" name="Footer Placeholder 4">
            <a:extLst>
              <a:ext uri="{FF2B5EF4-FFF2-40B4-BE49-F238E27FC236}">
                <a16:creationId xmlns:a16="http://schemas.microsoft.com/office/drawing/2014/main" id="{D0DA3AA0-7477-2679-1D2D-F0564F2C3E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D4A141-49F7-523F-65CE-40B587D71ACC}"/>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96856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2294-2160-40D3-A7C6-94123A6D3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F77D2B-0DC0-5ABB-A7F8-CF1EBFB1B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AF067F-7D47-FC4B-13B3-EEAB398E9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361AA-395C-EDB6-54DB-413FD0A2C54A}"/>
              </a:ext>
            </a:extLst>
          </p:cNvPr>
          <p:cNvSpPr>
            <a:spLocks noGrp="1"/>
          </p:cNvSpPr>
          <p:nvPr>
            <p:ph type="dt" sz="half" idx="10"/>
          </p:nvPr>
        </p:nvSpPr>
        <p:spPr/>
        <p:txBody>
          <a:bodyPr/>
          <a:lstStyle/>
          <a:p>
            <a:fld id="{91FAB40A-0895-42FB-B26E-B6FD0FA089AC}" type="datetime1">
              <a:rPr lang="en-IN" smtClean="0"/>
              <a:t>15-08-2024</a:t>
            </a:fld>
            <a:endParaRPr lang="en-IN"/>
          </a:p>
        </p:txBody>
      </p:sp>
      <p:sp>
        <p:nvSpPr>
          <p:cNvPr id="6" name="Footer Placeholder 5">
            <a:extLst>
              <a:ext uri="{FF2B5EF4-FFF2-40B4-BE49-F238E27FC236}">
                <a16:creationId xmlns:a16="http://schemas.microsoft.com/office/drawing/2014/main" id="{95E5F6F7-38B8-4920-AA05-EFCFDBD18F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BF0D20-CF9E-FA23-9F3D-4346EE59E358}"/>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4004320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D4C9-637E-B631-EED8-31CBB310CD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C35EEA-A60C-E391-1235-97C9DF1C8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D45B3F-C5A3-5C28-2445-FFE6688251A1}"/>
              </a:ext>
            </a:extLst>
          </p:cNvPr>
          <p:cNvSpPr>
            <a:spLocks noGrp="1"/>
          </p:cNvSpPr>
          <p:nvPr>
            <p:ph type="dt" sz="half" idx="10"/>
          </p:nvPr>
        </p:nvSpPr>
        <p:spPr/>
        <p:txBody>
          <a:bodyPr/>
          <a:lstStyle/>
          <a:p>
            <a:fld id="{5C7AAFBA-9708-45D3-9948-A61C1E3AF8CC}" type="datetime1">
              <a:rPr lang="en-IN" smtClean="0"/>
              <a:t>15-08-2024</a:t>
            </a:fld>
            <a:endParaRPr lang="en-IN"/>
          </a:p>
        </p:txBody>
      </p:sp>
      <p:sp>
        <p:nvSpPr>
          <p:cNvPr id="5" name="Footer Placeholder 4">
            <a:extLst>
              <a:ext uri="{FF2B5EF4-FFF2-40B4-BE49-F238E27FC236}">
                <a16:creationId xmlns:a16="http://schemas.microsoft.com/office/drawing/2014/main" id="{4CF478EA-AB2B-2CD4-A0A7-6FA0F69AB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B3567C-68F2-060A-C77F-189AAB2B95AA}"/>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767052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035D0F-69D5-0EEC-2910-347F0C47E5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CFEAEE-5976-6902-8F79-5D957C337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A641D-C28E-B7D2-7283-521B2EE0E401}"/>
              </a:ext>
            </a:extLst>
          </p:cNvPr>
          <p:cNvSpPr>
            <a:spLocks noGrp="1"/>
          </p:cNvSpPr>
          <p:nvPr>
            <p:ph type="dt" sz="half" idx="10"/>
          </p:nvPr>
        </p:nvSpPr>
        <p:spPr/>
        <p:txBody>
          <a:bodyPr/>
          <a:lstStyle/>
          <a:p>
            <a:fld id="{3C7A4FC3-DEE2-4323-9633-FAB06608A254}" type="datetime1">
              <a:rPr lang="en-IN" smtClean="0"/>
              <a:t>15-08-2024</a:t>
            </a:fld>
            <a:endParaRPr lang="en-IN"/>
          </a:p>
        </p:txBody>
      </p:sp>
      <p:sp>
        <p:nvSpPr>
          <p:cNvPr id="5" name="Footer Placeholder 4">
            <a:extLst>
              <a:ext uri="{FF2B5EF4-FFF2-40B4-BE49-F238E27FC236}">
                <a16:creationId xmlns:a16="http://schemas.microsoft.com/office/drawing/2014/main" id="{D84CA027-4EC3-C5AE-E762-BC5A46A1A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2487E-419E-A963-0005-5ADF3E0CAE48}"/>
              </a:ext>
            </a:extLst>
          </p:cNvPr>
          <p:cNvSpPr>
            <a:spLocks noGrp="1"/>
          </p:cNvSpPr>
          <p:nvPr>
            <p:ph type="sldNum" sz="quarter" idx="12"/>
          </p:nvPr>
        </p:nvSpPr>
        <p:spPr/>
        <p:txBody>
          <a:bodyPr/>
          <a:lstStyle/>
          <a:p>
            <a:fld id="{7FCED696-F920-4E98-9C64-44FE405B63CC}" type="slidenum">
              <a:rPr lang="en-IN" smtClean="0"/>
              <a:t>‹#›</a:t>
            </a:fld>
            <a:endParaRPr lang="en-IN"/>
          </a:p>
        </p:txBody>
      </p:sp>
    </p:spTree>
    <p:extLst>
      <p:ext uri="{BB962C8B-B14F-4D97-AF65-F5344CB8AC3E}">
        <p14:creationId xmlns:p14="http://schemas.microsoft.com/office/powerpoint/2010/main" val="211664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52A3-97D4-4DDC-C46C-1025D4012F4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8C7A09-E18F-32BC-905E-77763FEF32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03585-0B3F-98C7-3EB5-2C1F60574AA4}"/>
              </a:ext>
            </a:extLst>
          </p:cNvPr>
          <p:cNvSpPr>
            <a:spLocks noGrp="1"/>
          </p:cNvSpPr>
          <p:nvPr>
            <p:ph type="dt" sz="half" idx="10"/>
          </p:nvPr>
        </p:nvSpPr>
        <p:spPr>
          <a:xfrm>
            <a:off x="838200" y="6356350"/>
            <a:ext cx="2743200" cy="365125"/>
          </a:xfrm>
          <a:prstGeom prst="rect">
            <a:avLst/>
          </a:prstGeom>
        </p:spPr>
        <p:txBody>
          <a:bodyPr/>
          <a:lstStyle/>
          <a:p>
            <a:fld id="{951ECB98-E19D-4297-90E3-0E05FFC6ABAF}" type="datetime1">
              <a:rPr lang="en-IN" smtClean="0"/>
              <a:t>15-08-2024</a:t>
            </a:fld>
            <a:endParaRPr lang="en-IN"/>
          </a:p>
        </p:txBody>
      </p:sp>
      <p:sp>
        <p:nvSpPr>
          <p:cNvPr id="5" name="Footer Placeholder 4">
            <a:extLst>
              <a:ext uri="{FF2B5EF4-FFF2-40B4-BE49-F238E27FC236}">
                <a16:creationId xmlns:a16="http://schemas.microsoft.com/office/drawing/2014/main" id="{7F0F8635-F558-B356-850F-CA6DD1357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4B382-9CE1-53A4-646D-893F5691D13F}"/>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77705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511E-78BB-E258-0A49-4E6AB060846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BF3350-15BB-7EF6-A22E-A4154ABE6F6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6911D8-2904-9B71-00CC-BF6B1C0CA2FF}"/>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CD6A71-6969-8B82-9710-A72AA9F1CA83}"/>
              </a:ext>
            </a:extLst>
          </p:cNvPr>
          <p:cNvSpPr>
            <a:spLocks noGrp="1"/>
          </p:cNvSpPr>
          <p:nvPr>
            <p:ph type="dt" sz="half" idx="10"/>
          </p:nvPr>
        </p:nvSpPr>
        <p:spPr>
          <a:xfrm>
            <a:off x="838200" y="6356350"/>
            <a:ext cx="2743200" cy="365125"/>
          </a:xfrm>
          <a:prstGeom prst="rect">
            <a:avLst/>
          </a:prstGeom>
        </p:spPr>
        <p:txBody>
          <a:bodyPr/>
          <a:lstStyle/>
          <a:p>
            <a:fld id="{FD5B9C98-5D7F-450A-B8BC-21A14EE9E047}" type="datetime1">
              <a:rPr lang="en-IN" smtClean="0"/>
              <a:t>15-08-2024</a:t>
            </a:fld>
            <a:endParaRPr lang="en-IN"/>
          </a:p>
        </p:txBody>
      </p:sp>
      <p:sp>
        <p:nvSpPr>
          <p:cNvPr id="6" name="Footer Placeholder 5">
            <a:extLst>
              <a:ext uri="{FF2B5EF4-FFF2-40B4-BE49-F238E27FC236}">
                <a16:creationId xmlns:a16="http://schemas.microsoft.com/office/drawing/2014/main" id="{C438AA8F-8A26-60C7-8CFD-E52AF53981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044CC7-A107-D5E0-002C-666D81C11CBD}"/>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369460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53C7-C129-857B-BC74-AFE2514EE98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7A8FFC-E855-C300-324C-B983726F78B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E12570-1D62-9BF0-28CD-29AD6580E57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525307-B7FB-B8E0-35DD-9AA0580689B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AD5D5-D7CA-3932-63FD-FE1586E02C3C}"/>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C310FB-9BA3-612A-6D1E-743E5B652AA9}"/>
              </a:ext>
            </a:extLst>
          </p:cNvPr>
          <p:cNvSpPr>
            <a:spLocks noGrp="1"/>
          </p:cNvSpPr>
          <p:nvPr>
            <p:ph type="dt" sz="half" idx="10"/>
          </p:nvPr>
        </p:nvSpPr>
        <p:spPr>
          <a:xfrm>
            <a:off x="838200" y="6356350"/>
            <a:ext cx="2743200" cy="365125"/>
          </a:xfrm>
          <a:prstGeom prst="rect">
            <a:avLst/>
          </a:prstGeom>
        </p:spPr>
        <p:txBody>
          <a:bodyPr/>
          <a:lstStyle/>
          <a:p>
            <a:fld id="{9C47661D-258C-4D01-8B4C-B6CD99B8CB2F}" type="datetime1">
              <a:rPr lang="en-IN" smtClean="0"/>
              <a:t>15-08-2024</a:t>
            </a:fld>
            <a:endParaRPr lang="en-IN"/>
          </a:p>
        </p:txBody>
      </p:sp>
      <p:sp>
        <p:nvSpPr>
          <p:cNvPr id="8" name="Footer Placeholder 7">
            <a:extLst>
              <a:ext uri="{FF2B5EF4-FFF2-40B4-BE49-F238E27FC236}">
                <a16:creationId xmlns:a16="http://schemas.microsoft.com/office/drawing/2014/main" id="{3B12A07C-8F86-1E0B-2922-EB0F1F3AFD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90D1D0-2459-76E4-B86C-804A132F2A4B}"/>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384943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FA1B-D866-014A-EA7B-3A0A4A8B9B4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ABCFD2-C354-A5FC-A9F0-4D994E9AEC10}"/>
              </a:ext>
            </a:extLst>
          </p:cNvPr>
          <p:cNvSpPr>
            <a:spLocks noGrp="1"/>
          </p:cNvSpPr>
          <p:nvPr>
            <p:ph type="dt" sz="half" idx="10"/>
          </p:nvPr>
        </p:nvSpPr>
        <p:spPr>
          <a:xfrm>
            <a:off x="838200" y="6356350"/>
            <a:ext cx="2743200" cy="365125"/>
          </a:xfrm>
          <a:prstGeom prst="rect">
            <a:avLst/>
          </a:prstGeom>
        </p:spPr>
        <p:txBody>
          <a:bodyPr/>
          <a:lstStyle/>
          <a:p>
            <a:fld id="{C743530D-2866-4AF4-A456-CDCF42DA1F5A}" type="datetime1">
              <a:rPr lang="en-IN" smtClean="0"/>
              <a:t>15-08-2024</a:t>
            </a:fld>
            <a:endParaRPr lang="en-IN"/>
          </a:p>
        </p:txBody>
      </p:sp>
      <p:sp>
        <p:nvSpPr>
          <p:cNvPr id="4" name="Footer Placeholder 3">
            <a:extLst>
              <a:ext uri="{FF2B5EF4-FFF2-40B4-BE49-F238E27FC236}">
                <a16:creationId xmlns:a16="http://schemas.microsoft.com/office/drawing/2014/main" id="{EA36E9CB-69AA-8615-24D0-12A96054B7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29E875-5E66-2BF5-0E7B-EEF38AEE7DA7}"/>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19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4F9F5B-60EC-B75E-0C74-6CFA4B747300}"/>
              </a:ext>
            </a:extLst>
          </p:cNvPr>
          <p:cNvSpPr>
            <a:spLocks noGrp="1"/>
          </p:cNvSpPr>
          <p:nvPr>
            <p:ph type="dt" sz="half" idx="10"/>
          </p:nvPr>
        </p:nvSpPr>
        <p:spPr>
          <a:xfrm>
            <a:off x="838200" y="6356350"/>
            <a:ext cx="2743200" cy="365125"/>
          </a:xfrm>
          <a:prstGeom prst="rect">
            <a:avLst/>
          </a:prstGeom>
        </p:spPr>
        <p:txBody>
          <a:bodyPr/>
          <a:lstStyle/>
          <a:p>
            <a:fld id="{73A1C1CF-C624-4290-BFBB-96B09DE52931}" type="datetime1">
              <a:rPr lang="en-IN" smtClean="0"/>
              <a:t>15-08-2024</a:t>
            </a:fld>
            <a:endParaRPr lang="en-IN"/>
          </a:p>
        </p:txBody>
      </p:sp>
      <p:sp>
        <p:nvSpPr>
          <p:cNvPr id="3" name="Footer Placeholder 2">
            <a:extLst>
              <a:ext uri="{FF2B5EF4-FFF2-40B4-BE49-F238E27FC236}">
                <a16:creationId xmlns:a16="http://schemas.microsoft.com/office/drawing/2014/main" id="{41FFDF28-8C20-6086-A204-B6F43BCB49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0625C6-0D47-16E3-5BC9-348F7EF32651}"/>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72679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9DE4-4F88-F907-3169-21AB89BCAD7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09BBD9-82B8-35D5-9DBB-A1E7D14C257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ACFD78-02B1-8C7D-7F26-6D65E60F761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285AE-D0AB-3A29-F4AB-CEE3B3A9B7ED}"/>
              </a:ext>
            </a:extLst>
          </p:cNvPr>
          <p:cNvSpPr>
            <a:spLocks noGrp="1"/>
          </p:cNvSpPr>
          <p:nvPr>
            <p:ph type="dt" sz="half" idx="10"/>
          </p:nvPr>
        </p:nvSpPr>
        <p:spPr>
          <a:xfrm>
            <a:off x="838200" y="6356350"/>
            <a:ext cx="2743200" cy="365125"/>
          </a:xfrm>
          <a:prstGeom prst="rect">
            <a:avLst/>
          </a:prstGeom>
        </p:spPr>
        <p:txBody>
          <a:bodyPr/>
          <a:lstStyle/>
          <a:p>
            <a:fld id="{4148FCA2-245B-4317-A416-6CF9378F20CA}" type="datetime1">
              <a:rPr lang="en-IN" smtClean="0"/>
              <a:t>15-08-2024</a:t>
            </a:fld>
            <a:endParaRPr lang="en-IN"/>
          </a:p>
        </p:txBody>
      </p:sp>
      <p:sp>
        <p:nvSpPr>
          <p:cNvPr id="6" name="Footer Placeholder 5">
            <a:extLst>
              <a:ext uri="{FF2B5EF4-FFF2-40B4-BE49-F238E27FC236}">
                <a16:creationId xmlns:a16="http://schemas.microsoft.com/office/drawing/2014/main" id="{C3DDCC03-C186-8C75-5CA1-DBA241D415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5CAEB0-D9D2-052A-3960-283D17AEA3E5}"/>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249503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E20E-D358-C246-2C44-FC1C4DC7AAB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BB43EA-ACBD-DE69-68DB-D3C58BF2EE1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F38626-B713-71AC-2678-62AF82D0B1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801BB-C8ED-9DE6-2471-EA9761D8F3E5}"/>
              </a:ext>
            </a:extLst>
          </p:cNvPr>
          <p:cNvSpPr>
            <a:spLocks noGrp="1"/>
          </p:cNvSpPr>
          <p:nvPr>
            <p:ph type="dt" sz="half" idx="10"/>
          </p:nvPr>
        </p:nvSpPr>
        <p:spPr>
          <a:xfrm>
            <a:off x="838200" y="6356350"/>
            <a:ext cx="2743200" cy="365125"/>
          </a:xfrm>
          <a:prstGeom prst="rect">
            <a:avLst/>
          </a:prstGeom>
        </p:spPr>
        <p:txBody>
          <a:bodyPr/>
          <a:lstStyle/>
          <a:p>
            <a:fld id="{E5C2738A-3B8C-4B77-87F6-4716FE3EC1C0}" type="datetime1">
              <a:rPr lang="en-IN" smtClean="0"/>
              <a:t>15-08-2024</a:t>
            </a:fld>
            <a:endParaRPr lang="en-IN"/>
          </a:p>
        </p:txBody>
      </p:sp>
      <p:sp>
        <p:nvSpPr>
          <p:cNvPr id="6" name="Footer Placeholder 5">
            <a:extLst>
              <a:ext uri="{FF2B5EF4-FFF2-40B4-BE49-F238E27FC236}">
                <a16:creationId xmlns:a16="http://schemas.microsoft.com/office/drawing/2014/main" id="{3EB9A1E0-70DB-B77E-E2DA-D48A4BAAEA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41BA98-D683-7459-8515-BC679E789D53}"/>
              </a:ext>
            </a:extLst>
          </p:cNvPr>
          <p:cNvSpPr>
            <a:spLocks noGrp="1"/>
          </p:cNvSpPr>
          <p:nvPr>
            <p:ph type="sldNum" sz="quarter" idx="12"/>
          </p:nvPr>
        </p:nvSpPr>
        <p:spPr/>
        <p:txBody>
          <a:bodyPr/>
          <a:lstStyle/>
          <a:p>
            <a:fld id="{00A2D872-5107-4608-AAD6-461D36C60BE4}" type="slidenum">
              <a:rPr lang="en-IN" smtClean="0"/>
              <a:t>‹#›</a:t>
            </a:fld>
            <a:endParaRPr lang="en-IN"/>
          </a:p>
        </p:txBody>
      </p:sp>
    </p:spTree>
    <p:extLst>
      <p:ext uri="{BB962C8B-B14F-4D97-AF65-F5344CB8AC3E}">
        <p14:creationId xmlns:p14="http://schemas.microsoft.com/office/powerpoint/2010/main" val="132521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54C5BCA-086B-964D-67BA-55F27F7EB0E9}"/>
              </a:ext>
            </a:extLst>
          </p:cNvPr>
          <p:cNvSpPr>
            <a:spLocks noGrp="1"/>
          </p:cNvSpPr>
          <p:nvPr>
            <p:ph type="dt" sz="half" idx="2"/>
          </p:nvPr>
        </p:nvSpPr>
        <p:spPr>
          <a:xfrm>
            <a:off x="1434508" y="636877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CC83-821C-47D8-92FB-7971B7FEB443}" type="datetime1">
              <a:rPr lang="en-IN" smtClean="0"/>
              <a:t>15-08-2024</a:t>
            </a:fld>
            <a:endParaRPr lang="en-IN" dirty="0"/>
          </a:p>
        </p:txBody>
      </p:sp>
      <p:sp>
        <p:nvSpPr>
          <p:cNvPr id="5" name="Footer Placeholder 4">
            <a:extLst>
              <a:ext uri="{FF2B5EF4-FFF2-40B4-BE49-F238E27FC236}">
                <a16:creationId xmlns:a16="http://schemas.microsoft.com/office/drawing/2014/main" id="{4E7F8C5C-3721-F408-AB71-0963ED23E2FB}"/>
              </a:ext>
            </a:extLst>
          </p:cNvPr>
          <p:cNvSpPr>
            <a:spLocks noGrp="1"/>
          </p:cNvSpPr>
          <p:nvPr>
            <p:ph type="ftr" sz="quarter" idx="3"/>
          </p:nvPr>
        </p:nvSpPr>
        <p:spPr>
          <a:xfrm>
            <a:off x="4574094" y="635596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6A10B25-F469-B414-3C9A-88A6E6218493}"/>
              </a:ext>
            </a:extLst>
          </p:cNvPr>
          <p:cNvSpPr>
            <a:spLocks noGrp="1"/>
          </p:cNvSpPr>
          <p:nvPr>
            <p:ph type="sldNum" sz="quarter" idx="4"/>
          </p:nvPr>
        </p:nvSpPr>
        <p:spPr>
          <a:xfrm>
            <a:off x="9055720" y="635596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2D872-5107-4608-AAD6-461D36C60BE4}" type="slidenum">
              <a:rPr lang="en-IN" smtClean="0"/>
              <a:t>‹#›</a:t>
            </a:fld>
            <a:endParaRPr lang="en-IN"/>
          </a:p>
        </p:txBody>
      </p:sp>
      <p:sp>
        <p:nvSpPr>
          <p:cNvPr id="9" name="Rectangle 8">
            <a:extLst>
              <a:ext uri="{FF2B5EF4-FFF2-40B4-BE49-F238E27FC236}">
                <a16:creationId xmlns:a16="http://schemas.microsoft.com/office/drawing/2014/main" id="{C3C8E8DD-1B0B-D58B-B6D7-097F236C9D0A}"/>
              </a:ext>
            </a:extLst>
          </p:cNvPr>
          <p:cNvSpPr/>
          <p:nvPr userDrawn="1"/>
        </p:nvSpPr>
        <p:spPr>
          <a:xfrm>
            <a:off x="-10510" y="0"/>
            <a:ext cx="12197260" cy="86490"/>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F4A3E9C-2778-B581-1228-EC3198C2804E}"/>
              </a:ext>
            </a:extLst>
          </p:cNvPr>
          <p:cNvSpPr/>
          <p:nvPr userDrawn="1"/>
        </p:nvSpPr>
        <p:spPr>
          <a:xfrm>
            <a:off x="147140" y="157545"/>
            <a:ext cx="12044860" cy="86490"/>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E864F0D-EF68-D673-5533-7BA97B0E3010}"/>
              </a:ext>
            </a:extLst>
          </p:cNvPr>
          <p:cNvSpPr/>
          <p:nvPr userDrawn="1"/>
        </p:nvSpPr>
        <p:spPr>
          <a:xfrm>
            <a:off x="340332" y="-4"/>
            <a:ext cx="94594" cy="5994404"/>
          </a:xfrm>
          <a:prstGeom prst="rect">
            <a:avLst/>
          </a:prstGeom>
          <a:solidFill>
            <a:srgbClr val="A4BE3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7BF1B71-1D48-0686-FC37-3F38B9284D17}"/>
              </a:ext>
            </a:extLst>
          </p:cNvPr>
          <p:cNvSpPr/>
          <p:nvPr userDrawn="1"/>
        </p:nvSpPr>
        <p:spPr>
          <a:xfrm>
            <a:off x="528575" y="244034"/>
            <a:ext cx="94594" cy="2142327"/>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7A365E53-4786-8C81-3166-03077B78212B}"/>
              </a:ext>
            </a:extLst>
          </p:cNvPr>
          <p:cNvSpPr txBox="1"/>
          <p:nvPr userDrawn="1"/>
        </p:nvSpPr>
        <p:spPr>
          <a:xfrm>
            <a:off x="391765" y="2405900"/>
            <a:ext cx="840136" cy="3139321"/>
          </a:xfrm>
          <a:prstGeom prst="rect">
            <a:avLst/>
          </a:prstGeom>
          <a:noFill/>
        </p:spPr>
        <p:txBody>
          <a:bodyPr wrap="square" rtlCol="0">
            <a:spAutoFit/>
          </a:bodyPr>
          <a:lstStyle/>
          <a:p>
            <a:r>
              <a:rPr lang="en-US" sz="1800" b="1" dirty="0">
                <a:solidFill>
                  <a:schemeClr val="accent3">
                    <a:lumMod val="50000"/>
                  </a:schemeClr>
                </a:solidFill>
              </a:rPr>
              <a:t>A</a:t>
            </a:r>
          </a:p>
          <a:p>
            <a:r>
              <a:rPr lang="en-US" sz="1800" b="1" dirty="0">
                <a:solidFill>
                  <a:schemeClr val="accent3">
                    <a:lumMod val="50000"/>
                  </a:schemeClr>
                </a:solidFill>
              </a:rPr>
              <a:t>I</a:t>
            </a:r>
          </a:p>
          <a:p>
            <a:r>
              <a:rPr lang="en-US" sz="1800" b="1" dirty="0">
                <a:solidFill>
                  <a:schemeClr val="accent3">
                    <a:lumMod val="50000"/>
                  </a:schemeClr>
                </a:solidFill>
              </a:rPr>
              <a:t>M</a:t>
            </a:r>
          </a:p>
          <a:p>
            <a:r>
              <a:rPr lang="en-US" sz="1800" b="1" dirty="0">
                <a:solidFill>
                  <a:schemeClr val="accent3">
                    <a:lumMod val="50000"/>
                  </a:schemeClr>
                </a:solidFill>
              </a:rPr>
              <a:t>L</a:t>
            </a:r>
          </a:p>
          <a:p>
            <a:r>
              <a:rPr lang="en-US" sz="1800" b="1" dirty="0">
                <a:solidFill>
                  <a:schemeClr val="accent3">
                    <a:lumMod val="50000"/>
                  </a:schemeClr>
                </a:solidFill>
              </a:rPr>
              <a:t>P</a:t>
            </a:r>
          </a:p>
          <a:p>
            <a:r>
              <a:rPr lang="en-US" sz="1800" b="1" dirty="0">
                <a:solidFill>
                  <a:schemeClr val="accent3">
                    <a:lumMod val="50000"/>
                  </a:schemeClr>
                </a:solidFill>
              </a:rPr>
              <a:t>R</a:t>
            </a:r>
          </a:p>
          <a:p>
            <a:r>
              <a:rPr lang="en-US" sz="1800" b="1" dirty="0">
                <a:solidFill>
                  <a:schemeClr val="accent3">
                    <a:lumMod val="50000"/>
                  </a:schemeClr>
                </a:solidFill>
              </a:rPr>
              <a:t>O</a:t>
            </a:r>
          </a:p>
          <a:p>
            <a:r>
              <a:rPr lang="en-US" sz="1800" b="1" dirty="0">
                <a:solidFill>
                  <a:schemeClr val="accent3">
                    <a:lumMod val="50000"/>
                  </a:schemeClr>
                </a:solidFill>
              </a:rPr>
              <a:t>J</a:t>
            </a:r>
          </a:p>
          <a:p>
            <a:r>
              <a:rPr lang="en-US" sz="1800" b="1" dirty="0">
                <a:solidFill>
                  <a:schemeClr val="accent3">
                    <a:lumMod val="50000"/>
                  </a:schemeClr>
                </a:solidFill>
              </a:rPr>
              <a:t>E</a:t>
            </a:r>
          </a:p>
          <a:p>
            <a:r>
              <a:rPr lang="en-US" sz="1800" b="1" dirty="0">
                <a:solidFill>
                  <a:schemeClr val="accent3">
                    <a:lumMod val="50000"/>
                  </a:schemeClr>
                </a:solidFill>
              </a:rPr>
              <a:t>C</a:t>
            </a:r>
          </a:p>
          <a:p>
            <a:r>
              <a:rPr lang="en-US" sz="1800" b="1" dirty="0">
                <a:solidFill>
                  <a:schemeClr val="accent3">
                    <a:lumMod val="50000"/>
                  </a:schemeClr>
                </a:solidFill>
              </a:rPr>
              <a:t>T</a:t>
            </a:r>
          </a:p>
        </p:txBody>
      </p:sp>
      <p:sp>
        <p:nvSpPr>
          <p:cNvPr id="17" name="Partial Circle 16">
            <a:extLst>
              <a:ext uri="{FF2B5EF4-FFF2-40B4-BE49-F238E27FC236}">
                <a16:creationId xmlns:a16="http://schemas.microsoft.com/office/drawing/2014/main" id="{B596076D-7B91-2E8C-43CA-5F7C64DABFD7}"/>
              </a:ext>
            </a:extLst>
          </p:cNvPr>
          <p:cNvSpPr/>
          <p:nvPr userDrawn="1"/>
        </p:nvSpPr>
        <p:spPr>
          <a:xfrm rot="14921968">
            <a:off x="689790" y="6341633"/>
            <a:ext cx="512543" cy="518291"/>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Partial Circle 17">
            <a:extLst>
              <a:ext uri="{FF2B5EF4-FFF2-40B4-BE49-F238E27FC236}">
                <a16:creationId xmlns:a16="http://schemas.microsoft.com/office/drawing/2014/main" id="{FFB6FAF4-DFAC-E340-2A64-1F7F9CC6A4EF}"/>
              </a:ext>
            </a:extLst>
          </p:cNvPr>
          <p:cNvSpPr/>
          <p:nvPr userDrawn="1"/>
        </p:nvSpPr>
        <p:spPr>
          <a:xfrm rot="17617724">
            <a:off x="460082" y="6344533"/>
            <a:ext cx="781417" cy="532996"/>
          </a:xfrm>
          <a:prstGeom prst="pie">
            <a:avLst>
              <a:gd name="adj1" fmla="val 14596488"/>
              <a:gd name="adj2" fmla="val 1954226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Partial Circle 19">
            <a:extLst>
              <a:ext uri="{FF2B5EF4-FFF2-40B4-BE49-F238E27FC236}">
                <a16:creationId xmlns:a16="http://schemas.microsoft.com/office/drawing/2014/main" id="{C7531CA9-14A9-06B7-0844-1DB35381A9D0}"/>
              </a:ext>
            </a:extLst>
          </p:cNvPr>
          <p:cNvSpPr/>
          <p:nvPr userDrawn="1"/>
        </p:nvSpPr>
        <p:spPr>
          <a:xfrm rot="1159135" flipV="1">
            <a:off x="429422" y="6574322"/>
            <a:ext cx="448008" cy="295955"/>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Partial Circle 21">
            <a:extLst>
              <a:ext uri="{FF2B5EF4-FFF2-40B4-BE49-F238E27FC236}">
                <a16:creationId xmlns:a16="http://schemas.microsoft.com/office/drawing/2014/main" id="{02FB1BD8-34B3-3753-710E-AD0A454585E0}"/>
              </a:ext>
            </a:extLst>
          </p:cNvPr>
          <p:cNvSpPr/>
          <p:nvPr userDrawn="1"/>
        </p:nvSpPr>
        <p:spPr>
          <a:xfrm rot="9209085" flipH="1">
            <a:off x="-49951" y="6275942"/>
            <a:ext cx="550328" cy="642238"/>
          </a:xfrm>
          <a:prstGeom prst="pie">
            <a:avLst>
              <a:gd name="adj1" fmla="val 21048729"/>
              <a:gd name="adj2" fmla="val 3389774"/>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Partial Circle 22">
            <a:extLst>
              <a:ext uri="{FF2B5EF4-FFF2-40B4-BE49-F238E27FC236}">
                <a16:creationId xmlns:a16="http://schemas.microsoft.com/office/drawing/2014/main" id="{6B2429FE-FE46-2ABE-37F7-49C4DB0B6413}"/>
              </a:ext>
            </a:extLst>
          </p:cNvPr>
          <p:cNvSpPr/>
          <p:nvPr userDrawn="1"/>
        </p:nvSpPr>
        <p:spPr>
          <a:xfrm rot="17426336" flipH="1">
            <a:off x="-79563" y="5877993"/>
            <a:ext cx="442193" cy="365051"/>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Partial Circle 23">
            <a:extLst>
              <a:ext uri="{FF2B5EF4-FFF2-40B4-BE49-F238E27FC236}">
                <a16:creationId xmlns:a16="http://schemas.microsoft.com/office/drawing/2014/main" id="{D3B1A401-9415-F5EA-7E88-2CCC958C6AB3}"/>
              </a:ext>
            </a:extLst>
          </p:cNvPr>
          <p:cNvSpPr/>
          <p:nvPr userDrawn="1"/>
        </p:nvSpPr>
        <p:spPr>
          <a:xfrm>
            <a:off x="13798" y="6423067"/>
            <a:ext cx="332947" cy="427504"/>
          </a:xfrm>
          <a:prstGeom prst="pie">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Partial Circle 24">
            <a:extLst>
              <a:ext uri="{FF2B5EF4-FFF2-40B4-BE49-F238E27FC236}">
                <a16:creationId xmlns:a16="http://schemas.microsoft.com/office/drawing/2014/main" id="{FA523D96-5D89-3284-EC1C-5618EE08BC93}"/>
              </a:ext>
            </a:extLst>
          </p:cNvPr>
          <p:cNvSpPr/>
          <p:nvPr userDrawn="1"/>
        </p:nvSpPr>
        <p:spPr>
          <a:xfrm rot="15815042">
            <a:off x="388247" y="6094483"/>
            <a:ext cx="288182" cy="28030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Partial Circle 25">
            <a:extLst>
              <a:ext uri="{FF2B5EF4-FFF2-40B4-BE49-F238E27FC236}">
                <a16:creationId xmlns:a16="http://schemas.microsoft.com/office/drawing/2014/main" id="{79CB9FFC-7AD0-7EFD-F607-3485DEBBB0A0}"/>
              </a:ext>
            </a:extLst>
          </p:cNvPr>
          <p:cNvSpPr/>
          <p:nvPr userDrawn="1"/>
        </p:nvSpPr>
        <p:spPr>
          <a:xfrm rot="5400000" flipV="1">
            <a:off x="341046" y="6018601"/>
            <a:ext cx="304806" cy="369920"/>
          </a:xfrm>
          <a:prstGeom prst="pie">
            <a:avLst>
              <a:gd name="adj1" fmla="val 11907535"/>
              <a:gd name="adj2" fmla="val 16200000"/>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Partial Circle 26">
            <a:extLst>
              <a:ext uri="{FF2B5EF4-FFF2-40B4-BE49-F238E27FC236}">
                <a16:creationId xmlns:a16="http://schemas.microsoft.com/office/drawing/2014/main" id="{E260DC7A-EF93-8FB9-0B31-4599E2D7E57D}"/>
              </a:ext>
            </a:extLst>
          </p:cNvPr>
          <p:cNvSpPr/>
          <p:nvPr userDrawn="1"/>
        </p:nvSpPr>
        <p:spPr>
          <a:xfrm rot="13822610">
            <a:off x="21599" y="5843200"/>
            <a:ext cx="240937" cy="271075"/>
          </a:xfrm>
          <a:prstGeom prst="pie">
            <a:avLst>
              <a:gd name="adj1" fmla="val 14596488"/>
              <a:gd name="adj2" fmla="val 11017826"/>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8" name="Partial Circle 27">
            <a:extLst>
              <a:ext uri="{FF2B5EF4-FFF2-40B4-BE49-F238E27FC236}">
                <a16:creationId xmlns:a16="http://schemas.microsoft.com/office/drawing/2014/main" id="{51330DD6-9DA7-AEB4-4711-55CB5089BCA7}"/>
              </a:ext>
            </a:extLst>
          </p:cNvPr>
          <p:cNvSpPr/>
          <p:nvPr userDrawn="1"/>
        </p:nvSpPr>
        <p:spPr>
          <a:xfrm rot="18592055" flipH="1">
            <a:off x="358962" y="6426907"/>
            <a:ext cx="267881" cy="248853"/>
          </a:xfrm>
          <a:prstGeom prst="pie">
            <a:avLst>
              <a:gd name="adj1" fmla="val 0"/>
              <a:gd name="adj2" fmla="val 3877832"/>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Partial Circle 28">
            <a:extLst>
              <a:ext uri="{FF2B5EF4-FFF2-40B4-BE49-F238E27FC236}">
                <a16:creationId xmlns:a16="http://schemas.microsoft.com/office/drawing/2014/main" id="{11C60787-4B0F-6B60-1B6B-3E7F399187C8}"/>
              </a:ext>
            </a:extLst>
          </p:cNvPr>
          <p:cNvSpPr/>
          <p:nvPr userDrawn="1"/>
        </p:nvSpPr>
        <p:spPr>
          <a:xfrm rot="16890281">
            <a:off x="22704" y="5564357"/>
            <a:ext cx="275709" cy="224868"/>
          </a:xfrm>
          <a:prstGeom prst="pie">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Partial Circle 29">
            <a:extLst>
              <a:ext uri="{FF2B5EF4-FFF2-40B4-BE49-F238E27FC236}">
                <a16:creationId xmlns:a16="http://schemas.microsoft.com/office/drawing/2014/main" id="{76352354-81EF-91A3-1735-4CC7EF565DC2}"/>
              </a:ext>
            </a:extLst>
          </p:cNvPr>
          <p:cNvSpPr/>
          <p:nvPr userDrawn="1"/>
        </p:nvSpPr>
        <p:spPr>
          <a:xfrm rot="11274452" flipV="1">
            <a:off x="-155302" y="5351902"/>
            <a:ext cx="502360" cy="497937"/>
          </a:xfrm>
          <a:prstGeom prst="pie">
            <a:avLst>
              <a:gd name="adj1" fmla="val 14751598"/>
              <a:gd name="adj2" fmla="val 17619878"/>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Moon 32">
            <a:extLst>
              <a:ext uri="{FF2B5EF4-FFF2-40B4-BE49-F238E27FC236}">
                <a16:creationId xmlns:a16="http://schemas.microsoft.com/office/drawing/2014/main" id="{B28F1243-97E8-64F1-BBE4-AC6424767423}"/>
              </a:ext>
            </a:extLst>
          </p:cNvPr>
          <p:cNvSpPr/>
          <p:nvPr userDrawn="1"/>
        </p:nvSpPr>
        <p:spPr>
          <a:xfrm rot="16624801">
            <a:off x="65503" y="69739"/>
            <a:ext cx="371983" cy="512213"/>
          </a:xfrm>
          <a:prstGeom prst="moon">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Moon 33">
            <a:extLst>
              <a:ext uri="{FF2B5EF4-FFF2-40B4-BE49-F238E27FC236}">
                <a16:creationId xmlns:a16="http://schemas.microsoft.com/office/drawing/2014/main" id="{31288297-46CA-6824-C48E-8C54B96F507F}"/>
              </a:ext>
            </a:extLst>
          </p:cNvPr>
          <p:cNvSpPr/>
          <p:nvPr userDrawn="1"/>
        </p:nvSpPr>
        <p:spPr>
          <a:xfrm rot="3332933">
            <a:off x="80177" y="112553"/>
            <a:ext cx="440507" cy="488513"/>
          </a:xfrm>
          <a:prstGeom prst="moon">
            <a:avLst>
              <a:gd name="adj" fmla="val 26852"/>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EAE20E77-D5B0-5DDE-CCC8-616FA6421D3D}"/>
              </a:ext>
            </a:extLst>
          </p:cNvPr>
          <p:cNvSpPr/>
          <p:nvPr userDrawn="1"/>
        </p:nvSpPr>
        <p:spPr>
          <a:xfrm>
            <a:off x="120912" y="730906"/>
            <a:ext cx="94594" cy="4454183"/>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227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A0DA6-3013-E5B6-CCFC-64857E0FA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85F15C-626C-BEF5-6803-95B6289D2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537C87-AE68-54ED-69BA-84505D88B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36933-00C8-4932-999E-8105AC809315}" type="datetime1">
              <a:rPr lang="en-IN" smtClean="0"/>
              <a:t>15-08-2024</a:t>
            </a:fld>
            <a:endParaRPr lang="en-IN"/>
          </a:p>
        </p:txBody>
      </p:sp>
      <p:sp>
        <p:nvSpPr>
          <p:cNvPr id="5" name="Footer Placeholder 4">
            <a:extLst>
              <a:ext uri="{FF2B5EF4-FFF2-40B4-BE49-F238E27FC236}">
                <a16:creationId xmlns:a16="http://schemas.microsoft.com/office/drawing/2014/main" id="{D587E6EB-82F1-4583-C587-98F18F90E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0C44A5-9414-1BA7-C4DF-D06D4DDB0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ED696-F920-4E98-9C64-44FE405B63CC}" type="slidenum">
              <a:rPr lang="en-IN" smtClean="0"/>
              <a:t>‹#›</a:t>
            </a:fld>
            <a:endParaRPr lang="en-IN"/>
          </a:p>
        </p:txBody>
      </p:sp>
    </p:spTree>
    <p:extLst>
      <p:ext uri="{BB962C8B-B14F-4D97-AF65-F5344CB8AC3E}">
        <p14:creationId xmlns:p14="http://schemas.microsoft.com/office/powerpoint/2010/main" val="1968547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geeksforgeeks.org/" TargetMode="External"/><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138B50-3422-08BF-9838-474CD772BFB3}"/>
              </a:ext>
            </a:extLst>
          </p:cNvPr>
          <p:cNvSpPr txBox="1"/>
          <p:nvPr/>
        </p:nvSpPr>
        <p:spPr>
          <a:xfrm>
            <a:off x="838201" y="1545770"/>
            <a:ext cx="10883899" cy="2324035"/>
          </a:xfrm>
          <a:prstGeom prst="rect">
            <a:avLst/>
          </a:prstGeom>
          <a:solidFill>
            <a:schemeClr val="bg1">
              <a:alpha val="8000"/>
            </a:schemeClr>
          </a:solidFill>
          <a:ln>
            <a:solidFill>
              <a:schemeClr val="bg1"/>
            </a:solidFill>
          </a:ln>
        </p:spPr>
        <p:txBody>
          <a:bodyPr wrap="square" rtlCol="0">
            <a:spAutoFit/>
          </a:bodyPr>
          <a:lstStyle/>
          <a:p>
            <a:pPr algn="ctr"/>
            <a:endParaRPr lang="en-IN" sz="4800" i="1" dirty="0">
              <a:solidFill>
                <a:srgbClr val="002060"/>
              </a:solidFill>
              <a:latin typeface="Times New Roman" panose="02020603050405020304" pitchFamily="18" charset="0"/>
              <a:cs typeface="Times New Roman" panose="02020603050405020304" pitchFamily="18" charset="0"/>
            </a:endParaRPr>
          </a:p>
          <a:p>
            <a:pPr algn="ctr"/>
            <a:r>
              <a:rPr lang="en-IN" sz="4800" i="1" dirty="0">
                <a:solidFill>
                  <a:srgbClr val="002060"/>
                </a:solidFill>
                <a:latin typeface="Times New Roman" panose="02020603050405020304" pitchFamily="18" charset="0"/>
                <a:cs typeface="Times New Roman" panose="02020603050405020304" pitchFamily="18" charset="0"/>
              </a:rPr>
              <a:t>Digit Recognition using MNIST Dataset</a:t>
            </a:r>
          </a:p>
          <a:p>
            <a:pPr algn="ctr"/>
            <a:endParaRPr lang="en-IN" sz="4800"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E19993-FE5D-362E-D32F-E9D11D06FFAB}"/>
              </a:ext>
            </a:extLst>
          </p:cNvPr>
          <p:cNvSpPr txBox="1"/>
          <p:nvPr/>
        </p:nvSpPr>
        <p:spPr>
          <a:xfrm>
            <a:off x="838200" y="4054992"/>
            <a:ext cx="10883900" cy="1384995"/>
          </a:xfrm>
          <a:prstGeom prst="rect">
            <a:avLst/>
          </a:prstGeom>
          <a:solidFill>
            <a:schemeClr val="bg1">
              <a:alpha val="8000"/>
            </a:schemeClr>
          </a:solidFill>
          <a:ln>
            <a:solidFill>
              <a:schemeClr val="bg1"/>
            </a:solidFill>
          </a:ln>
        </p:spPr>
        <p:txBody>
          <a:bodyPr wrap="square" rtlCol="0">
            <a:spAutoFit/>
          </a:bodyPr>
          <a:lstStyle/>
          <a:p>
            <a:pPr algn="r"/>
            <a:r>
              <a:rPr lang="en-IN" sz="2800" i="1" dirty="0">
                <a:solidFill>
                  <a:schemeClr val="accent5">
                    <a:lumMod val="50000"/>
                  </a:schemeClr>
                </a:solidFill>
                <a:latin typeface="Times New Roman" panose="02020603050405020304" pitchFamily="18" charset="0"/>
                <a:cs typeface="Times New Roman" panose="02020603050405020304" pitchFamily="18" charset="0"/>
              </a:rPr>
              <a:t>By: Mohammed Zanan</a:t>
            </a:r>
          </a:p>
          <a:p>
            <a:pPr algn="r"/>
            <a:r>
              <a:rPr lang="en-IN" sz="2800" i="1" dirty="0">
                <a:solidFill>
                  <a:schemeClr val="accent5">
                    <a:lumMod val="50000"/>
                  </a:schemeClr>
                </a:solidFill>
                <a:latin typeface="Times New Roman" panose="02020603050405020304" pitchFamily="18" charset="0"/>
                <a:cs typeface="Times New Roman" panose="02020603050405020304" pitchFamily="18" charset="0"/>
              </a:rPr>
              <a:t>Roll no: EEAWBCA028</a:t>
            </a:r>
          </a:p>
          <a:p>
            <a:pPr algn="ct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 name="Moon 1">
            <a:extLst>
              <a:ext uri="{FF2B5EF4-FFF2-40B4-BE49-F238E27FC236}">
                <a16:creationId xmlns:a16="http://schemas.microsoft.com/office/drawing/2014/main" id="{8DA263D1-7964-348C-66E7-82FAFC990D01}"/>
              </a:ext>
            </a:extLst>
          </p:cNvPr>
          <p:cNvSpPr/>
          <p:nvPr/>
        </p:nvSpPr>
        <p:spPr>
          <a:xfrm rot="16624801">
            <a:off x="65503" y="69739"/>
            <a:ext cx="371983" cy="512213"/>
          </a:xfrm>
          <a:prstGeom prst="moon">
            <a:avLst/>
          </a:prstGeom>
          <a:solidFill>
            <a:srgbClr val="40B6A8"/>
          </a:solidFill>
          <a:ln>
            <a:solidFill>
              <a:srgbClr val="40B6A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Moon 2">
            <a:extLst>
              <a:ext uri="{FF2B5EF4-FFF2-40B4-BE49-F238E27FC236}">
                <a16:creationId xmlns:a16="http://schemas.microsoft.com/office/drawing/2014/main" id="{A245DC09-7F52-8B33-F999-8BDD4F58ED72}"/>
              </a:ext>
            </a:extLst>
          </p:cNvPr>
          <p:cNvSpPr/>
          <p:nvPr/>
        </p:nvSpPr>
        <p:spPr>
          <a:xfrm rot="3332933">
            <a:off x="80177" y="112553"/>
            <a:ext cx="440507" cy="488513"/>
          </a:xfrm>
          <a:prstGeom prst="moon">
            <a:avLst>
              <a:gd name="adj" fmla="val 26852"/>
            </a:avLst>
          </a:prstGeom>
          <a:solidFill>
            <a:srgbClr val="A4BE38"/>
          </a:solidFill>
          <a:ln>
            <a:solidFill>
              <a:srgbClr val="A4BE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F83A771-4134-91DE-6172-51ABABFE8FD8}"/>
              </a:ext>
            </a:extLst>
          </p:cNvPr>
          <p:cNvSpPr/>
          <p:nvPr/>
        </p:nvSpPr>
        <p:spPr>
          <a:xfrm>
            <a:off x="120912" y="730906"/>
            <a:ext cx="94594" cy="4454183"/>
          </a:xfrm>
          <a:prstGeom prst="rect">
            <a:avLst/>
          </a:prstGeom>
          <a:solidFill>
            <a:srgbClr val="40B6A8">
              <a:alpha val="5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524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FE9F-C302-4498-B420-1299C8F13FC2}"/>
              </a:ext>
            </a:extLst>
          </p:cNvPr>
          <p:cNvSpPr>
            <a:spLocks noGrp="1"/>
          </p:cNvSpPr>
          <p:nvPr>
            <p:ph type="title"/>
          </p:nvPr>
        </p:nvSpPr>
        <p:spPr>
          <a:xfrm>
            <a:off x="838200" y="365126"/>
            <a:ext cx="10515600" cy="654378"/>
          </a:xfrm>
        </p:spPr>
        <p:txBody>
          <a:bodyPr/>
          <a:lstStyle/>
          <a:p>
            <a:r>
              <a:rPr lang="en-US" dirty="0"/>
              <a:t>Pipeline Overview</a:t>
            </a:r>
            <a:endParaRPr lang="en-AE" dirty="0"/>
          </a:p>
        </p:txBody>
      </p:sp>
      <p:sp>
        <p:nvSpPr>
          <p:cNvPr id="4" name="Slide Number Placeholder 3">
            <a:extLst>
              <a:ext uri="{FF2B5EF4-FFF2-40B4-BE49-F238E27FC236}">
                <a16:creationId xmlns:a16="http://schemas.microsoft.com/office/drawing/2014/main" id="{29271AD7-E6DA-4F00-99E3-FA4F31B85110}"/>
              </a:ext>
            </a:extLst>
          </p:cNvPr>
          <p:cNvSpPr>
            <a:spLocks noGrp="1"/>
          </p:cNvSpPr>
          <p:nvPr>
            <p:ph type="sldNum" sz="quarter" idx="12"/>
          </p:nvPr>
        </p:nvSpPr>
        <p:spPr/>
        <p:txBody>
          <a:bodyPr/>
          <a:lstStyle/>
          <a:p>
            <a:fld id="{00A2D872-5107-4608-AAD6-461D36C60BE4}" type="slidenum">
              <a:rPr lang="en-IN" smtClean="0"/>
              <a:t>10</a:t>
            </a:fld>
            <a:endParaRPr lang="en-IN"/>
          </a:p>
        </p:txBody>
      </p:sp>
      <p:sp>
        <p:nvSpPr>
          <p:cNvPr id="5" name="Rectangle 1">
            <a:extLst>
              <a:ext uri="{FF2B5EF4-FFF2-40B4-BE49-F238E27FC236}">
                <a16:creationId xmlns:a16="http://schemas.microsoft.com/office/drawing/2014/main" id="{784DE0EB-BACE-46B4-8969-D69D57393342}"/>
              </a:ext>
            </a:extLst>
          </p:cNvPr>
          <p:cNvSpPr>
            <a:spLocks noGrp="1" noChangeArrowheads="1"/>
          </p:cNvSpPr>
          <p:nvPr>
            <p:ph idx="1"/>
          </p:nvPr>
        </p:nvSpPr>
        <p:spPr bwMode="auto">
          <a:xfrm>
            <a:off x="704850" y="1013996"/>
            <a:ext cx="11245412"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Data Loading</a:t>
            </a:r>
            <a:r>
              <a:rPr kumimoji="0" lang="en-US" altLang="en-US" sz="2000" b="0" i="0" u="none" strike="noStrike" cap="none" normalizeH="0" baseline="0" dirty="0">
                <a:ln>
                  <a:noFill/>
                </a:ln>
                <a:solidFill>
                  <a:schemeClr val="tx1"/>
                </a:solidFill>
                <a:effectLst/>
              </a:rPr>
              <a:t>: MNIST dataset is loaded into training and test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Data Preprocessing</a:t>
            </a:r>
            <a:r>
              <a:rPr kumimoji="0" lang="en-US" altLang="en-US" sz="2000" b="0" i="0" u="none" strike="noStrike" cap="none" normalizeH="0" baseline="0" dirty="0">
                <a:ln>
                  <a:noFill/>
                </a:ln>
                <a:solidFill>
                  <a:schemeClr val="tx1"/>
                </a:solidFill>
                <a:effectLst/>
              </a:rPr>
              <a:t>: Images are normalized by scaling pixel values to the range [0,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Exploratory Data Analysis (EDA)</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t>Visualizing predictions and the confusion matrix provides valuable insights into model performance and areas where it may need improvement.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Inspect sample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Model Building</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Define a Sequential neural network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Add layers: Flatten, Dense (</a:t>
            </a:r>
            <a:r>
              <a:rPr kumimoji="0" lang="en-US" altLang="en-US" sz="2000" b="0" i="0" u="none" strike="noStrike" cap="none" normalizeH="0" baseline="0" dirty="0" err="1">
                <a:ln>
                  <a:noFill/>
                </a:ln>
                <a:solidFill>
                  <a:schemeClr val="tx1"/>
                </a:solidFill>
                <a:effectLst/>
              </a:rPr>
              <a:t>ReLU</a:t>
            </a:r>
            <a:r>
              <a:rPr kumimoji="0" lang="en-US" altLang="en-US" sz="2000" b="0" i="0" u="none" strike="noStrike" cap="none" normalizeH="0" baseline="0" dirty="0">
                <a:ln>
                  <a:noFill/>
                </a:ln>
                <a:solidFill>
                  <a:schemeClr val="tx1"/>
                </a:solidFill>
                <a:effectLst/>
              </a:rPr>
              <a:t>), Dropout, and Dense (</a:t>
            </a:r>
            <a:r>
              <a:rPr kumimoji="0" lang="en-US" altLang="en-US" sz="2000" b="0" i="0" u="none" strike="noStrike" cap="none" normalizeH="0" baseline="0" dirty="0" err="1">
                <a:ln>
                  <a:noFill/>
                </a:ln>
                <a:solidFill>
                  <a:schemeClr val="tx1"/>
                </a:solidFill>
                <a:effectLst/>
              </a:rPr>
              <a:t>softmax</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Model Training</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Compile the model using the Adam optimizer and sparse categorical cross-entropy loss.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Train the model over 5 epochs.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Model Evaluation</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Evaluate the model's performance on the test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Prediction and Visualization</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Predict on test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Visualize predictions alongside true labels.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116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AE8B-4B0B-4346-BFEF-86E028810BE7}"/>
              </a:ext>
            </a:extLst>
          </p:cNvPr>
          <p:cNvSpPr>
            <a:spLocks noGrp="1"/>
          </p:cNvSpPr>
          <p:nvPr>
            <p:ph type="title"/>
          </p:nvPr>
        </p:nvSpPr>
        <p:spPr>
          <a:xfrm>
            <a:off x="838200" y="365126"/>
            <a:ext cx="10515600" cy="748972"/>
          </a:xfrm>
        </p:spPr>
        <p:txBody>
          <a:bodyPr/>
          <a:lstStyle/>
          <a:p>
            <a:r>
              <a:rPr lang="en-US" dirty="0"/>
              <a:t>Challenges Faced</a:t>
            </a:r>
            <a:endParaRPr lang="en-AE" dirty="0"/>
          </a:p>
        </p:txBody>
      </p:sp>
      <p:sp>
        <p:nvSpPr>
          <p:cNvPr id="4" name="Slide Number Placeholder 3">
            <a:extLst>
              <a:ext uri="{FF2B5EF4-FFF2-40B4-BE49-F238E27FC236}">
                <a16:creationId xmlns:a16="http://schemas.microsoft.com/office/drawing/2014/main" id="{50BD8036-E223-4B09-9B33-57C23B1AC311}"/>
              </a:ext>
            </a:extLst>
          </p:cNvPr>
          <p:cNvSpPr>
            <a:spLocks noGrp="1"/>
          </p:cNvSpPr>
          <p:nvPr>
            <p:ph type="sldNum" sz="quarter" idx="12"/>
          </p:nvPr>
        </p:nvSpPr>
        <p:spPr/>
        <p:txBody>
          <a:bodyPr/>
          <a:lstStyle/>
          <a:p>
            <a:fld id="{00A2D872-5107-4608-AAD6-461D36C60BE4}" type="slidenum">
              <a:rPr lang="en-IN" smtClean="0"/>
              <a:t>11</a:t>
            </a:fld>
            <a:endParaRPr lang="en-IN"/>
          </a:p>
        </p:txBody>
      </p:sp>
      <p:sp>
        <p:nvSpPr>
          <p:cNvPr id="6" name="Rectangle 2">
            <a:extLst>
              <a:ext uri="{FF2B5EF4-FFF2-40B4-BE49-F238E27FC236}">
                <a16:creationId xmlns:a16="http://schemas.microsoft.com/office/drawing/2014/main" id="{56B1A83B-72AF-46A4-A09E-49E592D8B21F}"/>
              </a:ext>
            </a:extLst>
          </p:cNvPr>
          <p:cNvSpPr>
            <a:spLocks noGrp="1" noChangeArrowheads="1"/>
          </p:cNvSpPr>
          <p:nvPr>
            <p:ph idx="1"/>
          </p:nvPr>
        </p:nvSpPr>
        <p:spPr bwMode="auto">
          <a:xfrm>
            <a:off x="838200" y="1343849"/>
            <a:ext cx="109607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Overfitting</a:t>
            </a:r>
            <a:r>
              <a:rPr kumimoji="0" lang="en-US" altLang="en-US" sz="2400" b="0" i="0" u="none" strike="noStrike" cap="none" normalizeH="0" baseline="0" dirty="0">
                <a:ln>
                  <a:noFill/>
                </a:ln>
                <a:solidFill>
                  <a:schemeClr val="tx1"/>
                </a:solidFill>
                <a:effectLst/>
                <a:latin typeface="Arial" panose="020B0604020202020204" pitchFamily="34" charset="0"/>
              </a:rPr>
              <a:t>: The model could potentially overfit on the training data, especially with a limited number of epochs or without proper regularization. The Dropout layer helps mitigate this risk.</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Hyperparameter Tuning</a:t>
            </a:r>
            <a:r>
              <a:rPr kumimoji="0" lang="en-US" altLang="en-US" sz="2400" b="0" i="0" u="none" strike="noStrike" cap="none" normalizeH="0" baseline="0" dirty="0">
                <a:ln>
                  <a:noFill/>
                </a:ln>
                <a:solidFill>
                  <a:schemeClr val="tx1"/>
                </a:solidFill>
                <a:effectLst/>
                <a:latin typeface="Arial" panose="020B0604020202020204" pitchFamily="34" charset="0"/>
              </a:rPr>
              <a:t>: Selecting the optimal number of neurons, dropout rate, and learning rate can be challenging and usually requires experimentation.</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Model Generalization</a:t>
            </a:r>
            <a:r>
              <a:rPr kumimoji="0" lang="en-US" altLang="en-US" sz="2400" b="0" i="0" u="none" strike="noStrike" cap="none" normalizeH="0" baseline="0" dirty="0">
                <a:ln>
                  <a:noFill/>
                </a:ln>
                <a:solidFill>
                  <a:schemeClr val="tx1"/>
                </a:solidFill>
                <a:effectLst/>
                <a:latin typeface="Arial" panose="020B0604020202020204" pitchFamily="34" charset="0"/>
              </a:rPr>
              <a:t>: Ensuring that the model generalizes well to unseen data, especially when training on a small dataset or with limited epochs.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02288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b="1" u="sng" dirty="0"/>
              <a:t>Results</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a:xfrm>
            <a:off x="683172" y="1292772"/>
            <a:ext cx="11508828" cy="5428317"/>
          </a:xfrm>
        </p:spPr>
        <p:txBody>
          <a:bodyPr/>
          <a:lstStyle/>
          <a:p>
            <a:r>
              <a:rPr lang="en-US" sz="2400" b="1" dirty="0"/>
              <a:t>Model Accuracy:</a:t>
            </a:r>
          </a:p>
          <a:p>
            <a:pPr marL="0" indent="0">
              <a:buNone/>
            </a:pPr>
            <a:r>
              <a:rPr lang="en-US" sz="2000" dirty="0"/>
              <a:t>The model achieves a high accuracy on the test set, indicating it performs well in recognizing digits.</a:t>
            </a:r>
          </a:p>
          <a:p>
            <a:r>
              <a:rPr lang="en-US" sz="2400" b="1" dirty="0"/>
              <a:t>Confusion Matrix Insights:</a:t>
            </a:r>
          </a:p>
          <a:p>
            <a:r>
              <a:rPr lang="en-US" sz="2000" dirty="0"/>
              <a:t>Observation: Shows the number of correct and incorrect predictions for each digit class.</a:t>
            </a:r>
          </a:p>
          <a:p>
            <a:r>
              <a:rPr lang="en-US" sz="2000" dirty="0"/>
              <a:t>Key Findings: Helps in understanding which digits are often confused and where the model’s performance could be improved.</a:t>
            </a:r>
          </a:p>
          <a:p>
            <a:r>
              <a:rPr lang="en-US" sz="2400" b="1" dirty="0"/>
              <a:t>Visualizations:</a:t>
            </a:r>
          </a:p>
          <a:p>
            <a:r>
              <a:rPr lang="en-US" sz="2000" dirty="0"/>
              <a:t>Sample Images: Validate that the images are correctly loaded and provide a visual understanding of the dataset.</a:t>
            </a:r>
          </a:p>
          <a:p>
            <a:r>
              <a:rPr lang="en-US" sz="2000" dirty="0"/>
              <a:t>Confusion Matrix: Provides detailed insights into the model's classification performance and areas for improvement.</a:t>
            </a:r>
            <a:endParaRPr lang="en-IN" sz="2000"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12</a:t>
            </a:fld>
            <a:endParaRPr lang="en-IN"/>
          </a:p>
        </p:txBody>
      </p:sp>
    </p:spTree>
    <p:extLst>
      <p:ext uri="{BB962C8B-B14F-4D97-AF65-F5344CB8AC3E}">
        <p14:creationId xmlns:p14="http://schemas.microsoft.com/office/powerpoint/2010/main" val="3332980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a:xfrm>
            <a:off x="725214" y="1282261"/>
            <a:ext cx="11073706" cy="5210613"/>
          </a:xfrm>
        </p:spPr>
        <p:txBody>
          <a:bodyPr/>
          <a:lstStyle/>
          <a:p>
            <a:r>
              <a:rPr lang="en-US" sz="2400" b="1" dirty="0"/>
              <a:t>Error Analysis:</a:t>
            </a:r>
          </a:p>
          <a:p>
            <a:pPr marL="0" indent="0">
              <a:buNone/>
            </a:pPr>
            <a:r>
              <a:rPr lang="en-US" sz="2000" dirty="0"/>
              <a:t> The confusion matrix highlights which digits are often confused, providing insight into where the model's performance can be improved. For example, if '1' is frequently misclassified as '7', it might indicate that these digits look visually similar and the model could benefit from more training data or enhanced features.</a:t>
            </a:r>
          </a:p>
          <a:p>
            <a:r>
              <a:rPr lang="en-US" sz="2400" b="1" dirty="0"/>
              <a:t>Model Strengths and Weaknesses:</a:t>
            </a:r>
          </a:p>
          <a:p>
            <a:pPr marL="0" indent="0">
              <a:buNone/>
            </a:pPr>
            <a:r>
              <a:rPr lang="en-US" sz="2000" dirty="0"/>
              <a:t>The high accuracy suggests that the model is generally effective at classifying digits. However, the confusion matrix provides detailed feedback on which digits the model handles well and which it does not.</a:t>
            </a:r>
          </a:p>
          <a:p>
            <a:r>
              <a:rPr lang="en-US" sz="2400" b="1" dirty="0"/>
              <a:t>Data Quality and Representation:</a:t>
            </a:r>
          </a:p>
          <a:p>
            <a:pPr marL="0" indent="0">
              <a:buNone/>
            </a:pPr>
            <a:r>
              <a:rPr lang="en-US" sz="2000" dirty="0"/>
              <a:t>The EDA and confusion matrix can also reflect the quality of the dataset. If certain digits are consistently misclassified, it might indicate that the dataset does not adequately represent those digits, or there could be issues with the image quality for those digits.</a:t>
            </a:r>
            <a:endParaRPr lang="en-IN" sz="2000"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13</a:t>
            </a:fld>
            <a:endParaRPr lang="en-IN"/>
          </a:p>
        </p:txBody>
      </p:sp>
    </p:spTree>
    <p:extLst>
      <p:ext uri="{BB962C8B-B14F-4D97-AF65-F5344CB8AC3E}">
        <p14:creationId xmlns:p14="http://schemas.microsoft.com/office/powerpoint/2010/main" val="3118123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a:xfrm>
            <a:off x="838200" y="935421"/>
            <a:ext cx="11122572" cy="5785668"/>
          </a:xfrm>
        </p:spPr>
        <p:txBody>
          <a:bodyPr/>
          <a:lstStyle/>
          <a:p>
            <a:r>
              <a:rPr lang="en-US" sz="2400" b="1" dirty="0"/>
              <a:t>Further Research:</a:t>
            </a:r>
          </a:p>
          <a:p>
            <a:pPr marL="0" indent="0">
              <a:buNone/>
            </a:pPr>
            <a:r>
              <a:rPr lang="en-US" sz="2000" dirty="0"/>
              <a:t>The results could lead to further research into why specific digits are misclassified and how to address these issues. This could involve collecting more training data, implementing advanced preprocessing techniques, or exploring different machine learning models.</a:t>
            </a:r>
          </a:p>
          <a:p>
            <a:endParaRPr lang="en-US" sz="2000" dirty="0"/>
          </a:p>
          <a:p>
            <a:r>
              <a:rPr lang="en-US" sz="2400" b="1" dirty="0"/>
              <a:t>Practical Applications:</a:t>
            </a:r>
          </a:p>
          <a:p>
            <a:pPr marL="0" indent="0">
              <a:buNone/>
            </a:pPr>
            <a:r>
              <a:rPr lang="en-US" sz="2000" dirty="0"/>
              <a:t>For practical applications, such as digit recognition systems in real-world scenarios (e.g., OCR systems for digit reading), understanding and addressing model weaknesses is crucial to ensure reliable and accurate performance in production.</a:t>
            </a:r>
          </a:p>
          <a:p>
            <a:endParaRPr lang="en-US" sz="2000" dirty="0"/>
          </a:p>
          <a:p>
            <a:r>
              <a:rPr lang="en-US" sz="2400" b="1" dirty="0"/>
              <a:t>Future Work:</a:t>
            </a:r>
          </a:p>
          <a:p>
            <a:pPr marL="0" indent="0">
              <a:buNone/>
            </a:pPr>
            <a:r>
              <a:rPr lang="en-US" sz="2000" dirty="0"/>
              <a:t>Future work might involve experimenting with more complex architectures (e.g., convolutional neural networks) or incorporating additional features to enhance the model’s performance.</a:t>
            </a:r>
            <a:endParaRPr lang="en-IN" sz="2000"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14</a:t>
            </a:fld>
            <a:endParaRPr lang="en-IN"/>
          </a:p>
        </p:txBody>
      </p:sp>
    </p:spTree>
    <p:extLst>
      <p:ext uri="{BB962C8B-B14F-4D97-AF65-F5344CB8AC3E}">
        <p14:creationId xmlns:p14="http://schemas.microsoft.com/office/powerpoint/2010/main" val="169717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a:t>References</a:t>
            </a:r>
            <a:endParaRPr lang="en-IN" dirty="0"/>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a:xfrm>
            <a:off x="838200" y="1439917"/>
            <a:ext cx="10515600" cy="4737046"/>
          </a:xfrm>
        </p:spPr>
        <p:txBody>
          <a:bodyPr/>
          <a:lstStyle/>
          <a:p>
            <a:r>
              <a:rPr lang="en-US" dirty="0"/>
              <a:t>Kaggle - </a:t>
            </a:r>
            <a:r>
              <a:rPr lang="en-US" dirty="0">
                <a:hlinkClick r:id="rId2"/>
              </a:rPr>
              <a:t>www.kaggle.com</a:t>
            </a:r>
            <a:endParaRPr lang="en-US" dirty="0"/>
          </a:p>
          <a:p>
            <a:r>
              <a:rPr lang="en-US" dirty="0" err="1"/>
              <a:t>GeeksforGeeks</a:t>
            </a:r>
            <a:r>
              <a:rPr lang="en-US" dirty="0"/>
              <a:t> - </a:t>
            </a:r>
            <a:r>
              <a:rPr lang="en-US" dirty="0">
                <a:hlinkClick r:id="rId3"/>
              </a:rPr>
              <a:t>www.geeksforgeeks.org</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15</a:t>
            </a:fld>
            <a:endParaRPr lang="en-IN"/>
          </a:p>
        </p:txBody>
      </p:sp>
    </p:spTree>
    <p:extLst>
      <p:ext uri="{BB962C8B-B14F-4D97-AF65-F5344CB8AC3E}">
        <p14:creationId xmlns:p14="http://schemas.microsoft.com/office/powerpoint/2010/main" val="178564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a:xfrm>
            <a:off x="838200" y="275625"/>
            <a:ext cx="10515600" cy="591316"/>
          </a:xfrm>
        </p:spPr>
        <p:txBody>
          <a:bodyPr/>
          <a:lstStyle/>
          <a:p>
            <a:r>
              <a:rPr lang="en-IN" dirty="0"/>
              <a:t>Introduction</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a:xfrm>
            <a:off x="838199" y="866941"/>
            <a:ext cx="11091041" cy="5220522"/>
          </a:xfrm>
        </p:spPr>
        <p:txBody>
          <a:bodyPr/>
          <a:lstStyle/>
          <a:p>
            <a:pPr marL="0" indent="0">
              <a:buNone/>
            </a:pPr>
            <a:r>
              <a:rPr lang="en-IN" sz="2400" u="sng" dirty="0"/>
              <a:t>Background and Context:</a:t>
            </a:r>
          </a:p>
          <a:p>
            <a:pPr marL="0" indent="0">
              <a:buNone/>
            </a:pPr>
            <a:r>
              <a:rPr lang="en-US" sz="2000" dirty="0"/>
              <a:t>The code builds a simple neural network for digit recognition using the MNIST dataset. It trains the model, evaluates its performance, and visualizes the predictions on the test set.</a:t>
            </a:r>
          </a:p>
          <a:p>
            <a:pPr marL="0" indent="0">
              <a:buNone/>
            </a:pPr>
            <a:r>
              <a:rPr lang="en-US" sz="2000" dirty="0"/>
              <a:t>MNIST (Modified National Institute of Standards and Technology) is a large database of handwritten digits commonly used for training various image processing systems. It consists of 70,000 grayscale images of digits (0-9), each sized at 28x28 pixels. The dataset is divided into 60,000 training images and 10,000 testing images.</a:t>
            </a:r>
          </a:p>
          <a:p>
            <a:pPr marL="0" indent="0">
              <a:buNone/>
            </a:pPr>
            <a:r>
              <a:rPr lang="en-US" sz="2000" dirty="0"/>
              <a:t>The goal of using the MNIST dataset is to train a model that can accurately classify new, unseen images of handwritten digits.</a:t>
            </a:r>
          </a:p>
          <a:p>
            <a:pPr marL="0" indent="0">
              <a:buNone/>
            </a:pPr>
            <a:r>
              <a:rPr lang="en-US" sz="2000" dirty="0"/>
              <a:t>Why Use MNIST?</a:t>
            </a:r>
          </a:p>
          <a:p>
            <a:pPr marL="0" indent="0">
              <a:buNone/>
            </a:pPr>
            <a:r>
              <a:rPr lang="en-US" sz="2000" dirty="0"/>
              <a:t>Ease of Access: The dataset is pre-processed and formatted, making it easy to use. TensorFlow and other frameworks include it as part of their libraries.</a:t>
            </a:r>
          </a:p>
          <a:p>
            <a:pPr marL="0" indent="0">
              <a:buNone/>
            </a:pPr>
            <a:r>
              <a:rPr lang="en-US" sz="2000" dirty="0"/>
              <a:t>Well-Understood Benchmark: Since it's been widely used, it allows for easy comparison between different machine learning models.</a:t>
            </a:r>
          </a:p>
          <a:p>
            <a:pPr marL="0" indent="0">
              <a:buNone/>
            </a:pPr>
            <a:r>
              <a:rPr lang="en-US" sz="2000" dirty="0"/>
              <a:t>Scalability: Though simple, it scales well to more complex models and techniques, providing a stepping stone to more challenging tasks.</a:t>
            </a:r>
            <a:endParaRPr lang="en-IN" sz="2000" dirty="0"/>
          </a:p>
          <a:p>
            <a:endParaRPr lang="en-IN" dirty="0"/>
          </a:p>
          <a:p>
            <a:endParaRPr lang="en-IN" dirty="0"/>
          </a:p>
          <a:p>
            <a:r>
              <a:rPr lang="en-IN" dirty="0"/>
              <a:t>Problem Statement</a:t>
            </a:r>
          </a:p>
          <a:p>
            <a:r>
              <a:rPr lang="en-IN" dirty="0"/>
              <a:t>Motivation and Objectives</a:t>
            </a:r>
          </a:p>
          <a:p>
            <a:endParaRPr lang="en-IN"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2</a:t>
            </a:fld>
            <a:endParaRPr lang="en-IN"/>
          </a:p>
        </p:txBody>
      </p:sp>
    </p:spTree>
    <p:extLst>
      <p:ext uri="{BB962C8B-B14F-4D97-AF65-F5344CB8AC3E}">
        <p14:creationId xmlns:p14="http://schemas.microsoft.com/office/powerpoint/2010/main" val="21762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A4A3-1F74-483F-856E-FA8F0DDA7463}"/>
              </a:ext>
            </a:extLst>
          </p:cNvPr>
          <p:cNvSpPr>
            <a:spLocks noGrp="1"/>
          </p:cNvSpPr>
          <p:nvPr>
            <p:ph type="title"/>
          </p:nvPr>
        </p:nvSpPr>
        <p:spPr>
          <a:xfrm>
            <a:off x="838199" y="220717"/>
            <a:ext cx="10515600" cy="580806"/>
          </a:xfrm>
        </p:spPr>
        <p:txBody>
          <a:bodyPr/>
          <a:lstStyle/>
          <a:p>
            <a:r>
              <a:rPr lang="en-US" dirty="0"/>
              <a:t>Problem Statement</a:t>
            </a:r>
            <a:endParaRPr lang="en-AE" dirty="0"/>
          </a:p>
        </p:txBody>
      </p:sp>
      <p:sp>
        <p:nvSpPr>
          <p:cNvPr id="3" name="Content Placeholder 2">
            <a:extLst>
              <a:ext uri="{FF2B5EF4-FFF2-40B4-BE49-F238E27FC236}">
                <a16:creationId xmlns:a16="http://schemas.microsoft.com/office/drawing/2014/main" id="{C5F55B0C-4142-4619-AEB8-EE4626E31F34}"/>
              </a:ext>
            </a:extLst>
          </p:cNvPr>
          <p:cNvSpPr>
            <a:spLocks noGrp="1"/>
          </p:cNvSpPr>
          <p:nvPr>
            <p:ph idx="1"/>
          </p:nvPr>
        </p:nvSpPr>
        <p:spPr>
          <a:xfrm>
            <a:off x="838199" y="945932"/>
            <a:ext cx="11154103" cy="5633544"/>
          </a:xfrm>
        </p:spPr>
        <p:txBody>
          <a:bodyPr/>
          <a:lstStyle/>
          <a:p>
            <a:r>
              <a:rPr lang="en-US" sz="2400" b="1" dirty="0"/>
              <a:t>Objective</a:t>
            </a:r>
            <a:r>
              <a:rPr lang="en-US" sz="2400" dirty="0"/>
              <a:t>:</a:t>
            </a:r>
            <a:br>
              <a:rPr lang="en-US" sz="2000" dirty="0"/>
            </a:br>
            <a:r>
              <a:rPr lang="en-US" sz="2000" dirty="0"/>
              <a:t>Develop a machine learning model that can accurately classify images of handwritten digits (0 through 9) from the MNIST dataset.</a:t>
            </a:r>
          </a:p>
          <a:p>
            <a:pPr marL="0" indent="0">
              <a:buNone/>
            </a:pPr>
            <a:endParaRPr lang="en-US" sz="2000" dirty="0"/>
          </a:p>
          <a:p>
            <a:r>
              <a:rPr lang="en-US" sz="2400" b="1" dirty="0"/>
              <a:t>Tasks</a:t>
            </a:r>
            <a:r>
              <a:rPr lang="en-US" sz="2400" dirty="0"/>
              <a:t>:</a:t>
            </a:r>
          </a:p>
          <a:p>
            <a:pPr>
              <a:buFont typeface="+mj-lt"/>
              <a:buAutoNum type="arabicPeriod"/>
            </a:pPr>
            <a:r>
              <a:rPr lang="en-US" sz="2000" dirty="0"/>
              <a:t>Preprocess and normalize the dataset.</a:t>
            </a:r>
          </a:p>
          <a:p>
            <a:pPr>
              <a:buFont typeface="+mj-lt"/>
              <a:buAutoNum type="arabicPeriod"/>
            </a:pPr>
            <a:r>
              <a:rPr lang="en-US" sz="2000" dirty="0"/>
              <a:t>Design and train a neural network to recognize digits.</a:t>
            </a:r>
          </a:p>
          <a:p>
            <a:pPr>
              <a:buFont typeface="+mj-lt"/>
              <a:buAutoNum type="arabicPeriod"/>
            </a:pPr>
            <a:r>
              <a:rPr lang="en-US" sz="2000" dirty="0"/>
              <a:t>Evaluate the model's accuracy on test data.</a:t>
            </a:r>
          </a:p>
          <a:p>
            <a:pPr>
              <a:buFont typeface="+mj-lt"/>
              <a:buAutoNum type="arabicPeriod"/>
            </a:pPr>
            <a:r>
              <a:rPr lang="en-US" sz="2000" dirty="0"/>
              <a:t>Visualize predictions and compare them with true labels.</a:t>
            </a:r>
          </a:p>
          <a:p>
            <a:pPr marL="0" indent="0">
              <a:buNone/>
            </a:pPr>
            <a:endParaRPr lang="en-US" sz="2000" dirty="0"/>
          </a:p>
          <a:p>
            <a:r>
              <a:rPr lang="en-US" sz="2400" b="1" dirty="0"/>
              <a:t>Outcome</a:t>
            </a:r>
            <a:r>
              <a:rPr lang="en-US" sz="2400" dirty="0"/>
              <a:t>: </a:t>
            </a:r>
          </a:p>
          <a:p>
            <a:pPr marL="0" indent="0">
              <a:buNone/>
            </a:pPr>
            <a:r>
              <a:rPr lang="en-US" sz="2000" dirty="0"/>
              <a:t>The model should accurately classify the digits and provide visualizations of its predictions.</a:t>
            </a:r>
          </a:p>
          <a:p>
            <a:pPr marL="0" indent="0">
              <a:buNone/>
            </a:pPr>
            <a:endParaRPr lang="en-AE" sz="2000" dirty="0"/>
          </a:p>
        </p:txBody>
      </p:sp>
      <p:sp>
        <p:nvSpPr>
          <p:cNvPr id="4" name="Slide Number Placeholder 3">
            <a:extLst>
              <a:ext uri="{FF2B5EF4-FFF2-40B4-BE49-F238E27FC236}">
                <a16:creationId xmlns:a16="http://schemas.microsoft.com/office/drawing/2014/main" id="{AB006F15-0EF6-4C26-80FD-93BFEDDDC95D}"/>
              </a:ext>
            </a:extLst>
          </p:cNvPr>
          <p:cNvSpPr>
            <a:spLocks noGrp="1"/>
          </p:cNvSpPr>
          <p:nvPr>
            <p:ph type="sldNum" sz="quarter" idx="12"/>
          </p:nvPr>
        </p:nvSpPr>
        <p:spPr/>
        <p:txBody>
          <a:bodyPr/>
          <a:lstStyle/>
          <a:p>
            <a:fld id="{00A2D872-5107-4608-AAD6-461D36C60BE4}" type="slidenum">
              <a:rPr lang="en-IN" smtClean="0"/>
              <a:t>3</a:t>
            </a:fld>
            <a:endParaRPr lang="en-IN"/>
          </a:p>
        </p:txBody>
      </p:sp>
    </p:spTree>
    <p:extLst>
      <p:ext uri="{BB962C8B-B14F-4D97-AF65-F5344CB8AC3E}">
        <p14:creationId xmlns:p14="http://schemas.microsoft.com/office/powerpoint/2010/main" val="161970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a:xfrm>
            <a:off x="838200" y="1072055"/>
            <a:ext cx="10515600" cy="5649034"/>
          </a:xfrm>
        </p:spPr>
        <p:txBody>
          <a:bodyPr/>
          <a:lstStyle/>
          <a:p>
            <a:r>
              <a:rPr lang="en-US" sz="2400" b="1" dirty="0"/>
              <a:t>Key Insights from Previous Research</a:t>
            </a:r>
          </a:p>
          <a:p>
            <a:pPr>
              <a:buFont typeface="Arial" panose="020B0604020202020204" pitchFamily="34" charset="0"/>
              <a:buChar char="•"/>
            </a:pPr>
            <a:r>
              <a:rPr lang="en-US" sz="2000" dirty="0"/>
              <a:t>CNNs are key for capturing spatial features.</a:t>
            </a:r>
          </a:p>
          <a:p>
            <a:pPr>
              <a:buFont typeface="Arial" panose="020B0604020202020204" pitchFamily="34" charset="0"/>
              <a:buChar char="•"/>
            </a:pPr>
            <a:r>
              <a:rPr lang="en-US" sz="2000" dirty="0"/>
              <a:t>Deep Learning reduces the need for manual feature engineering.</a:t>
            </a:r>
          </a:p>
          <a:p>
            <a:pPr>
              <a:buFont typeface="Arial" panose="020B0604020202020204" pitchFamily="34" charset="0"/>
              <a:buChar char="•"/>
            </a:pPr>
            <a:r>
              <a:rPr lang="en-US" sz="2000" dirty="0"/>
              <a:t>Regularization techniques like dropout are crucial to prevent overfitting.</a:t>
            </a:r>
          </a:p>
          <a:p>
            <a:pPr>
              <a:buFont typeface="Arial" panose="020B0604020202020204" pitchFamily="34" charset="0"/>
              <a:buChar char="•"/>
            </a:pPr>
            <a:r>
              <a:rPr lang="en-US" sz="2000" dirty="0"/>
              <a:t>Ensembles improve accuracy by leveraging multiple models.</a:t>
            </a:r>
          </a:p>
          <a:p>
            <a:r>
              <a:rPr lang="en-US" sz="2400" b="1" dirty="0"/>
              <a:t>Gap in the Literature</a:t>
            </a:r>
          </a:p>
          <a:p>
            <a:pPr>
              <a:buFont typeface="Arial" panose="020B0604020202020204" pitchFamily="34" charset="0"/>
              <a:buChar char="•"/>
            </a:pPr>
            <a:r>
              <a:rPr lang="en-US" sz="2000" dirty="0"/>
              <a:t>Real-World Application: Limited testing on noisy, real-world datasets.</a:t>
            </a:r>
          </a:p>
          <a:p>
            <a:pPr>
              <a:buFont typeface="Arial" panose="020B0604020202020204" pitchFamily="34" charset="0"/>
              <a:buChar char="•"/>
            </a:pPr>
            <a:r>
              <a:rPr lang="en-US" sz="2000" dirty="0"/>
              <a:t>Scalability: Challenges in applying models to more complex handwriting tasks.</a:t>
            </a:r>
          </a:p>
          <a:p>
            <a:pPr>
              <a:buFont typeface="Arial" panose="020B0604020202020204" pitchFamily="34" charset="0"/>
              <a:buChar char="•"/>
            </a:pPr>
            <a:r>
              <a:rPr lang="en-US" sz="2000" dirty="0"/>
              <a:t>Model Interpretability: A need for models that explain their predictions.</a:t>
            </a:r>
          </a:p>
          <a:p>
            <a:pPr>
              <a:buFont typeface="Arial" panose="020B0604020202020204" pitchFamily="34" charset="0"/>
              <a:buChar char="•"/>
            </a:pPr>
            <a:r>
              <a:rPr lang="en-US" sz="2000" dirty="0"/>
              <a:t>Resource Efficiency: Research is needed on lightweight models for resource-constrained environments.</a:t>
            </a:r>
          </a:p>
          <a:p>
            <a:endParaRPr lang="en-IN"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4</a:t>
            </a:fld>
            <a:endParaRPr lang="en-IN"/>
          </a:p>
        </p:txBody>
      </p:sp>
    </p:spTree>
    <p:extLst>
      <p:ext uri="{BB962C8B-B14F-4D97-AF65-F5344CB8AC3E}">
        <p14:creationId xmlns:p14="http://schemas.microsoft.com/office/powerpoint/2010/main" val="406454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Data Overview</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a:xfrm>
            <a:off x="838199" y="1051034"/>
            <a:ext cx="11154103" cy="5670055"/>
          </a:xfrm>
        </p:spPr>
        <p:txBody>
          <a:bodyPr/>
          <a:lstStyle/>
          <a:p>
            <a:r>
              <a:rPr lang="en-US" sz="2000" b="1" dirty="0"/>
              <a:t>Data Sources</a:t>
            </a:r>
          </a:p>
          <a:p>
            <a:pPr marL="0" indent="0">
              <a:buNone/>
            </a:pPr>
            <a:r>
              <a:rPr lang="en-US" sz="2000" dirty="0"/>
              <a:t>MNIST Dataset: The MNIST (Modified National Institute of Standards and Technology) dataset is the primary data source used in the code. It consists of 70,000 grayscale images of handwritten digits (0-9), with 60,000 images for training and 10,000 images for testing. Each image is 28x28 pixels in size, representing a single digit.</a:t>
            </a:r>
          </a:p>
          <a:p>
            <a:r>
              <a:rPr lang="en-US" sz="2000" b="1" dirty="0"/>
              <a:t>Data Preprocessing Techniques</a:t>
            </a:r>
          </a:p>
          <a:p>
            <a:pPr marL="0" indent="0">
              <a:buNone/>
            </a:pPr>
            <a:r>
              <a:rPr lang="en-US" sz="2000" dirty="0"/>
              <a:t>Loading the Data:</a:t>
            </a:r>
          </a:p>
          <a:p>
            <a:pPr marL="0" indent="0">
              <a:buNone/>
            </a:pPr>
            <a:r>
              <a:rPr lang="en-US" sz="2000" dirty="0"/>
              <a:t>The dataset is loaded using TensorFlow's </a:t>
            </a:r>
            <a:r>
              <a:rPr lang="en-US" sz="2000" dirty="0" err="1"/>
              <a:t>Keras</a:t>
            </a:r>
            <a:r>
              <a:rPr lang="en-US" sz="2000" dirty="0"/>
              <a:t> API with the command </a:t>
            </a:r>
            <a:r>
              <a:rPr lang="en-US" sz="2000" dirty="0" err="1"/>
              <a:t>datasets.mnist.load_data</a:t>
            </a:r>
            <a:r>
              <a:rPr lang="en-US" sz="2000" dirty="0"/>
              <a:t>(). This splits the data into training and testing sets.</a:t>
            </a:r>
          </a:p>
          <a:p>
            <a:pPr marL="0" indent="0">
              <a:buNone/>
            </a:pPr>
            <a:r>
              <a:rPr lang="en-US" sz="2000" dirty="0"/>
              <a:t>Normalization:</a:t>
            </a:r>
          </a:p>
          <a:p>
            <a:pPr marL="0" indent="0">
              <a:buNone/>
            </a:pPr>
            <a:r>
              <a:rPr lang="en-US" sz="2000" dirty="0"/>
              <a:t>Pixel Normalization: The pixel values of the images are originally in the range [0, 255]. To improve the model's performance and training speed, these values are normalized to the range [0, 1] by dividing by 255.0</a:t>
            </a:r>
            <a:endParaRPr lang="en-IN" sz="2000"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5</a:t>
            </a:fld>
            <a:endParaRPr lang="en-IN"/>
          </a:p>
        </p:txBody>
      </p:sp>
    </p:spTree>
    <p:extLst>
      <p:ext uri="{BB962C8B-B14F-4D97-AF65-F5344CB8AC3E}">
        <p14:creationId xmlns:p14="http://schemas.microsoft.com/office/powerpoint/2010/main" val="211079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F162-A0CA-46E0-972A-1A49F314AD77}"/>
              </a:ext>
            </a:extLst>
          </p:cNvPr>
          <p:cNvSpPr>
            <a:spLocks noGrp="1"/>
          </p:cNvSpPr>
          <p:nvPr>
            <p:ph type="title"/>
          </p:nvPr>
        </p:nvSpPr>
        <p:spPr>
          <a:xfrm>
            <a:off x="838200" y="365125"/>
            <a:ext cx="10515600" cy="727951"/>
          </a:xfrm>
        </p:spPr>
        <p:txBody>
          <a:bodyPr/>
          <a:lstStyle/>
          <a:p>
            <a:r>
              <a:rPr lang="en-US" dirty="0"/>
              <a:t>Exploratory Data Analysis</a:t>
            </a:r>
            <a:endParaRPr lang="en-AE" dirty="0"/>
          </a:p>
        </p:txBody>
      </p:sp>
      <p:sp>
        <p:nvSpPr>
          <p:cNvPr id="3" name="Content Placeholder 2">
            <a:extLst>
              <a:ext uri="{FF2B5EF4-FFF2-40B4-BE49-F238E27FC236}">
                <a16:creationId xmlns:a16="http://schemas.microsoft.com/office/drawing/2014/main" id="{16501B62-B655-41D7-A92C-E72C8EAD55EB}"/>
              </a:ext>
            </a:extLst>
          </p:cNvPr>
          <p:cNvSpPr>
            <a:spLocks noGrp="1"/>
          </p:cNvSpPr>
          <p:nvPr>
            <p:ph idx="1"/>
          </p:nvPr>
        </p:nvSpPr>
        <p:spPr>
          <a:xfrm>
            <a:off x="662153" y="966952"/>
            <a:ext cx="11330150" cy="5675586"/>
          </a:xfrm>
        </p:spPr>
        <p:txBody>
          <a:bodyPr/>
          <a:lstStyle/>
          <a:p>
            <a:r>
              <a:rPr lang="en-US" b="1" dirty="0"/>
              <a:t>Visualizing Sample Images</a:t>
            </a:r>
            <a:r>
              <a:rPr lang="en-US" dirty="0"/>
              <a:t>:</a:t>
            </a:r>
          </a:p>
          <a:p>
            <a:pPr marL="0" indent="0">
              <a:buNone/>
            </a:pPr>
            <a:r>
              <a:rPr lang="en-US" sz="2000" dirty="0"/>
              <a:t>The code visualizes the first 25 images from the training dataset using Matplotlib. This visualization helps in confirming that the data is loaded correctly and that the images are readable and correctly labeled. It also gives an impression of the variation in handwriting styles, which the model needs to learn to generalize well.</a:t>
            </a:r>
          </a:p>
          <a:p>
            <a:r>
              <a:rPr lang="en-US" b="1" dirty="0"/>
              <a:t>Confusion Matrix</a:t>
            </a:r>
          </a:p>
          <a:p>
            <a:pPr marL="0" indent="0">
              <a:buNone/>
            </a:pPr>
            <a:r>
              <a:rPr lang="en-US" sz="2000" dirty="0"/>
              <a:t>It analyze the model’s performance and identify misclassifications across different digit classes. A confusion matrix is plotted to show how often each digit was predicted correctly or confused with other digits</a:t>
            </a:r>
            <a:r>
              <a:rPr lang="en-US" sz="1400" dirty="0"/>
              <a:t>.</a:t>
            </a:r>
          </a:p>
          <a:p>
            <a:pPr marL="0" indent="0">
              <a:buNone/>
            </a:pPr>
            <a:endParaRPr lang="en-US" sz="2000" dirty="0"/>
          </a:p>
        </p:txBody>
      </p:sp>
      <p:sp>
        <p:nvSpPr>
          <p:cNvPr id="4" name="Slide Number Placeholder 3">
            <a:extLst>
              <a:ext uri="{FF2B5EF4-FFF2-40B4-BE49-F238E27FC236}">
                <a16:creationId xmlns:a16="http://schemas.microsoft.com/office/drawing/2014/main" id="{4E625E73-46DB-4AFE-B070-02BC1964266B}"/>
              </a:ext>
            </a:extLst>
          </p:cNvPr>
          <p:cNvSpPr>
            <a:spLocks noGrp="1"/>
          </p:cNvSpPr>
          <p:nvPr>
            <p:ph type="sldNum" sz="quarter" idx="12"/>
          </p:nvPr>
        </p:nvSpPr>
        <p:spPr/>
        <p:txBody>
          <a:bodyPr/>
          <a:lstStyle/>
          <a:p>
            <a:fld id="{00A2D872-5107-4608-AAD6-461D36C60BE4}" type="slidenum">
              <a:rPr lang="en-IN" smtClean="0"/>
              <a:t>6</a:t>
            </a:fld>
            <a:endParaRPr lang="en-IN"/>
          </a:p>
        </p:txBody>
      </p:sp>
      <p:sp>
        <p:nvSpPr>
          <p:cNvPr id="7" name="Rectangle 3">
            <a:extLst>
              <a:ext uri="{FF2B5EF4-FFF2-40B4-BE49-F238E27FC236}">
                <a16:creationId xmlns:a16="http://schemas.microsoft.com/office/drawing/2014/main" id="{86A022FA-49B2-41F4-86D0-2C0E29D7B5D4}"/>
              </a:ext>
            </a:extLst>
          </p:cNvPr>
          <p:cNvSpPr>
            <a:spLocks noChangeArrowheads="1"/>
          </p:cNvSpPr>
          <p:nvPr/>
        </p:nvSpPr>
        <p:spPr bwMode="auto">
          <a:xfrm>
            <a:off x="662153" y="3973703"/>
            <a:ext cx="1133015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Balanced Dataset</a:t>
            </a:r>
            <a:r>
              <a:rPr kumimoji="0" lang="en-US" altLang="en-US" sz="2000" b="0" i="0" u="none" strike="noStrike" cap="none" normalizeH="0" baseline="0" dirty="0">
                <a:ln>
                  <a:noFill/>
                </a:ln>
                <a:solidFill>
                  <a:schemeClr val="tx1"/>
                </a:solidFill>
                <a:effectLst/>
              </a:rPr>
              <a:t>: The MNIST dataset is balanced, which is ideal for training and evaluating the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Visualization</a:t>
            </a:r>
            <a:r>
              <a:rPr kumimoji="0" lang="en-US" altLang="en-US" sz="2400" b="0"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Helps verify data integrity and provides insights into how well the model performs across different digit classes.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Model Evaluation</a:t>
            </a:r>
            <a:r>
              <a:rPr kumimoji="0" lang="en-US" altLang="en-US" sz="2000" b="0" i="0" u="none" strike="noStrike" cap="none" normalizeH="0" baseline="0" dirty="0">
                <a:ln>
                  <a:noFill/>
                </a:ln>
                <a:solidFill>
                  <a:schemeClr val="tx1"/>
                </a:solidFill>
                <a:effectLst/>
              </a:rPr>
              <a:t>: The confusion matrix offers a detailed view of the model’s strengths and weaknesses in classification, guiding further model improvement or tuning</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3989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a:xfrm>
            <a:off x="641131" y="977462"/>
            <a:ext cx="11403724" cy="5515413"/>
          </a:xfrm>
        </p:spPr>
        <p:txBody>
          <a:bodyPr/>
          <a:lstStyle/>
          <a:p>
            <a:r>
              <a:rPr lang="en-US" sz="2400" b="1" dirty="0"/>
              <a:t>Machine Learning Algorithms/Models Used</a:t>
            </a:r>
          </a:p>
          <a:p>
            <a:pPr>
              <a:buFont typeface="Arial" panose="020B0604020202020204" pitchFamily="34" charset="0"/>
              <a:buChar char="•"/>
            </a:pPr>
            <a:r>
              <a:rPr lang="en-US" sz="2000" b="1" dirty="0"/>
              <a:t>Model Type</a:t>
            </a:r>
            <a:r>
              <a:rPr lang="en-US" sz="2000" dirty="0"/>
              <a:t>: A simple feedforward neural network (multi-layer perceptron) is used for digit classification.</a:t>
            </a:r>
          </a:p>
          <a:p>
            <a:pPr>
              <a:buFont typeface="Arial" panose="020B0604020202020204" pitchFamily="34" charset="0"/>
              <a:buChar char="•"/>
            </a:pPr>
            <a:r>
              <a:rPr lang="en-US" b="1" dirty="0"/>
              <a:t>Architecture</a:t>
            </a:r>
            <a:r>
              <a:rPr lang="en-US" dirty="0"/>
              <a:t>:</a:t>
            </a:r>
          </a:p>
          <a:p>
            <a:pPr marL="742950" lvl="1" indent="-285750">
              <a:buFont typeface="Arial" panose="020B0604020202020204" pitchFamily="34" charset="0"/>
              <a:buChar char="•"/>
            </a:pPr>
            <a:r>
              <a:rPr lang="en-US" sz="2000" b="1" dirty="0"/>
              <a:t>Flatten Layer</a:t>
            </a:r>
            <a:r>
              <a:rPr lang="en-US" sz="2000" dirty="0"/>
              <a:t>: Converts the 28x28 image into a 784-dimensional vector.</a:t>
            </a:r>
          </a:p>
          <a:p>
            <a:pPr marL="742950" lvl="1" indent="-285750">
              <a:buFont typeface="Arial" panose="020B0604020202020204" pitchFamily="34" charset="0"/>
              <a:buChar char="•"/>
            </a:pPr>
            <a:r>
              <a:rPr lang="en-US" sz="2000" b="1" dirty="0"/>
              <a:t>Dense Layer</a:t>
            </a:r>
            <a:r>
              <a:rPr lang="en-US" sz="2000" dirty="0"/>
              <a:t>: 128 neurons with </a:t>
            </a:r>
            <a:r>
              <a:rPr lang="en-US" sz="2000" dirty="0" err="1"/>
              <a:t>ReLU</a:t>
            </a:r>
            <a:r>
              <a:rPr lang="en-US" sz="2000" dirty="0"/>
              <a:t> activation for learning complex patterns.</a:t>
            </a:r>
          </a:p>
          <a:p>
            <a:pPr marL="742950" lvl="1" indent="-285750">
              <a:buFont typeface="Arial" panose="020B0604020202020204" pitchFamily="34" charset="0"/>
              <a:buChar char="•"/>
            </a:pPr>
            <a:r>
              <a:rPr lang="en-US" sz="2000" b="1" dirty="0"/>
              <a:t>Dropout Layer</a:t>
            </a:r>
            <a:r>
              <a:rPr lang="en-US" sz="2000" dirty="0"/>
              <a:t>: Regularizes the model by preventing overfitting.</a:t>
            </a:r>
          </a:p>
          <a:p>
            <a:pPr marL="742950" lvl="1" indent="-285750">
              <a:buFont typeface="Arial" panose="020B0604020202020204" pitchFamily="34" charset="0"/>
              <a:buChar char="•"/>
            </a:pPr>
            <a:r>
              <a:rPr lang="en-US" sz="2000" b="1" dirty="0"/>
              <a:t>Output Layer</a:t>
            </a:r>
            <a:r>
              <a:rPr lang="en-US" sz="2000" dirty="0"/>
              <a:t>: 10 neurons with </a:t>
            </a:r>
            <a:r>
              <a:rPr lang="en-US" sz="2000" dirty="0" err="1"/>
              <a:t>softmax</a:t>
            </a:r>
            <a:r>
              <a:rPr lang="en-US" sz="2000" dirty="0"/>
              <a:t> activation for predicting digit classes (0-9).</a:t>
            </a:r>
          </a:p>
          <a:p>
            <a:r>
              <a:rPr lang="en-US" sz="2400" b="1" dirty="0"/>
              <a:t>Feature Selection/Engineering</a:t>
            </a:r>
          </a:p>
          <a:p>
            <a:pPr>
              <a:buFont typeface="Arial" panose="020B0604020202020204" pitchFamily="34" charset="0"/>
              <a:buChar char="•"/>
            </a:pPr>
            <a:r>
              <a:rPr lang="en-US" sz="2000" b="1" dirty="0"/>
              <a:t>Feature Engineering</a:t>
            </a:r>
            <a:r>
              <a:rPr lang="en-US" sz="2000" dirty="0"/>
              <a:t>:</a:t>
            </a:r>
          </a:p>
          <a:p>
            <a:pPr marL="742950" lvl="1" indent="-285750">
              <a:buFont typeface="Arial" panose="020B0604020202020204" pitchFamily="34" charset="0"/>
              <a:buChar char="•"/>
            </a:pPr>
            <a:r>
              <a:rPr lang="en-US" sz="2000" b="1" dirty="0"/>
              <a:t>Normalization</a:t>
            </a:r>
            <a:r>
              <a:rPr lang="en-US" sz="2000" dirty="0"/>
              <a:t>: Pixel values of the images are normalized to the range [0, 1] to ensure that the model trains efficiently.</a:t>
            </a:r>
          </a:p>
          <a:p>
            <a:pPr>
              <a:buFont typeface="Arial" panose="020B0604020202020204" pitchFamily="34" charset="0"/>
              <a:buChar char="•"/>
            </a:pPr>
            <a:r>
              <a:rPr lang="en-US" sz="2000" b="1" dirty="0"/>
              <a:t>Feature Selection</a:t>
            </a:r>
            <a:r>
              <a:rPr lang="en-US" sz="2000" dirty="0"/>
              <a:t>: The input features are directly the pixel values of the MNIST images, with no additional feature selection needed.</a:t>
            </a:r>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7</a:t>
            </a:fld>
            <a:endParaRPr lang="en-IN"/>
          </a:p>
        </p:txBody>
      </p:sp>
    </p:spTree>
    <p:extLst>
      <p:ext uri="{BB962C8B-B14F-4D97-AF65-F5344CB8AC3E}">
        <p14:creationId xmlns:p14="http://schemas.microsoft.com/office/powerpoint/2010/main" val="815728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7789-8AEF-4383-B582-3AAF729C3AB4}"/>
              </a:ext>
            </a:extLst>
          </p:cNvPr>
          <p:cNvSpPr>
            <a:spLocks noGrp="1"/>
          </p:cNvSpPr>
          <p:nvPr>
            <p:ph type="title"/>
          </p:nvPr>
        </p:nvSpPr>
        <p:spPr>
          <a:xfrm>
            <a:off x="838200" y="365126"/>
            <a:ext cx="10515600" cy="402130"/>
          </a:xfrm>
        </p:spPr>
        <p:txBody>
          <a:bodyPr/>
          <a:lstStyle/>
          <a:p>
            <a:r>
              <a:rPr lang="en-US" b="1" dirty="0"/>
              <a:t>Model Training and Validation Approach</a:t>
            </a:r>
            <a:br>
              <a:rPr lang="en-US" b="1" dirty="0"/>
            </a:br>
            <a:endParaRPr lang="en-AE" dirty="0"/>
          </a:p>
        </p:txBody>
      </p:sp>
      <p:sp>
        <p:nvSpPr>
          <p:cNvPr id="3" name="Content Placeholder 2">
            <a:extLst>
              <a:ext uri="{FF2B5EF4-FFF2-40B4-BE49-F238E27FC236}">
                <a16:creationId xmlns:a16="http://schemas.microsoft.com/office/drawing/2014/main" id="{2328C327-2184-4417-9C98-A0B74F93C580}"/>
              </a:ext>
            </a:extLst>
          </p:cNvPr>
          <p:cNvSpPr>
            <a:spLocks noGrp="1"/>
          </p:cNvSpPr>
          <p:nvPr>
            <p:ph idx="1"/>
          </p:nvPr>
        </p:nvSpPr>
        <p:spPr>
          <a:xfrm>
            <a:off x="672661" y="1145627"/>
            <a:ext cx="11414235" cy="5575461"/>
          </a:xfrm>
        </p:spPr>
        <p:txBody>
          <a:bodyPr/>
          <a:lstStyle/>
          <a:p>
            <a:pPr>
              <a:buFont typeface="Arial" panose="020B0604020202020204" pitchFamily="34" charset="0"/>
              <a:buChar char="•"/>
            </a:pPr>
            <a:r>
              <a:rPr lang="en-US" b="1" dirty="0"/>
              <a:t>Training</a:t>
            </a:r>
            <a:r>
              <a:rPr lang="en-US" dirty="0"/>
              <a:t>:</a:t>
            </a:r>
          </a:p>
          <a:p>
            <a:pPr marL="742950" lvl="1" indent="-285750">
              <a:buFont typeface="Arial" panose="020B0604020202020204" pitchFamily="34" charset="0"/>
              <a:buChar char="•"/>
            </a:pPr>
            <a:r>
              <a:rPr lang="en-US" b="1" dirty="0"/>
              <a:t>Loss Function</a:t>
            </a:r>
            <a:r>
              <a:rPr lang="en-US" sz="2000" dirty="0"/>
              <a:t>: Sparse categorical cross-entropy, suitable for multi-class classification tasks.</a:t>
            </a:r>
          </a:p>
          <a:p>
            <a:pPr marL="742950" lvl="1" indent="-285750">
              <a:buFont typeface="Arial" panose="020B0604020202020204" pitchFamily="34" charset="0"/>
              <a:buChar char="•"/>
            </a:pPr>
            <a:r>
              <a:rPr lang="en-US" b="1" dirty="0"/>
              <a:t>Optimizer</a:t>
            </a:r>
            <a:r>
              <a:rPr lang="en-US" dirty="0"/>
              <a:t>:</a:t>
            </a:r>
            <a:r>
              <a:rPr lang="en-US" sz="2000" dirty="0"/>
              <a:t> Adam, an adaptive learning rate optimization algorithm.</a:t>
            </a:r>
          </a:p>
          <a:p>
            <a:pPr marL="742950" lvl="1" indent="-285750">
              <a:buFont typeface="Arial" panose="020B0604020202020204" pitchFamily="34" charset="0"/>
              <a:buChar char="•"/>
            </a:pPr>
            <a:r>
              <a:rPr lang="en-US" b="1" dirty="0"/>
              <a:t>Metrics</a:t>
            </a:r>
            <a:r>
              <a:rPr lang="en-US" dirty="0"/>
              <a:t>:</a:t>
            </a:r>
            <a:r>
              <a:rPr lang="en-US" sz="2000" dirty="0"/>
              <a:t> Accuracy, to evaluate model performance during training.</a:t>
            </a:r>
          </a:p>
          <a:p>
            <a:pPr marL="742950" lvl="1" indent="-285750">
              <a:buFont typeface="Arial" panose="020B0604020202020204" pitchFamily="34" charset="0"/>
              <a:buChar char="•"/>
            </a:pPr>
            <a:r>
              <a:rPr lang="en-US" b="1" dirty="0"/>
              <a:t>Epochs</a:t>
            </a:r>
            <a:r>
              <a:rPr lang="en-US" dirty="0"/>
              <a:t>: </a:t>
            </a:r>
            <a:r>
              <a:rPr lang="en-US" sz="2000" dirty="0"/>
              <a:t>The model is trained for 5 epochs.</a:t>
            </a:r>
          </a:p>
          <a:p>
            <a:pPr>
              <a:buFont typeface="Arial" panose="020B0604020202020204" pitchFamily="34" charset="0"/>
              <a:buChar char="•"/>
            </a:pPr>
            <a:r>
              <a:rPr lang="en-US" b="1" dirty="0"/>
              <a:t>Validation</a:t>
            </a:r>
            <a:r>
              <a:rPr lang="en-US" dirty="0"/>
              <a:t>:</a:t>
            </a:r>
          </a:p>
          <a:p>
            <a:pPr marL="742950" lvl="1" indent="-285750">
              <a:buFont typeface="Arial" panose="020B0604020202020204" pitchFamily="34" charset="0"/>
              <a:buChar char="•"/>
            </a:pPr>
            <a:r>
              <a:rPr lang="en-US" b="1" dirty="0"/>
              <a:t>Validation Set</a:t>
            </a:r>
            <a:r>
              <a:rPr lang="en-US" sz="2000" dirty="0"/>
              <a:t>: The test set is used for evaluating model performance after training.</a:t>
            </a:r>
          </a:p>
          <a:p>
            <a:pPr marL="742950" lvl="1" indent="-285750">
              <a:buFont typeface="Arial" panose="020B0604020202020204" pitchFamily="34" charset="0"/>
              <a:buChar char="•"/>
            </a:pPr>
            <a:r>
              <a:rPr lang="en-US" b="1" dirty="0"/>
              <a:t>Evaluation Metrics</a:t>
            </a:r>
            <a:r>
              <a:rPr lang="en-US" sz="2000" dirty="0"/>
              <a:t>: Accuracy on the test set provides a measure of how well the model generalizes to unseen data.</a:t>
            </a:r>
          </a:p>
          <a:p>
            <a:endParaRPr lang="en-AE" dirty="0"/>
          </a:p>
        </p:txBody>
      </p:sp>
      <p:sp>
        <p:nvSpPr>
          <p:cNvPr id="4" name="Slide Number Placeholder 3">
            <a:extLst>
              <a:ext uri="{FF2B5EF4-FFF2-40B4-BE49-F238E27FC236}">
                <a16:creationId xmlns:a16="http://schemas.microsoft.com/office/drawing/2014/main" id="{C497C86C-5A92-4469-8179-82EFD97DF998}"/>
              </a:ext>
            </a:extLst>
          </p:cNvPr>
          <p:cNvSpPr>
            <a:spLocks noGrp="1"/>
          </p:cNvSpPr>
          <p:nvPr>
            <p:ph type="sldNum" sz="quarter" idx="12"/>
          </p:nvPr>
        </p:nvSpPr>
        <p:spPr/>
        <p:txBody>
          <a:bodyPr/>
          <a:lstStyle/>
          <a:p>
            <a:fld id="{00A2D872-5107-4608-AAD6-461D36C60BE4}" type="slidenum">
              <a:rPr lang="en-IN" smtClean="0"/>
              <a:t>8</a:t>
            </a:fld>
            <a:endParaRPr lang="en-IN"/>
          </a:p>
        </p:txBody>
      </p:sp>
    </p:spTree>
    <p:extLst>
      <p:ext uri="{BB962C8B-B14F-4D97-AF65-F5344CB8AC3E}">
        <p14:creationId xmlns:p14="http://schemas.microsoft.com/office/powerpoint/2010/main" val="35916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1E47-77C3-4727-403D-28EBFC9802F7}"/>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1A481374-300F-DC5C-5618-A2D76E31E798}"/>
              </a:ext>
            </a:extLst>
          </p:cNvPr>
          <p:cNvSpPr>
            <a:spLocks noGrp="1"/>
          </p:cNvSpPr>
          <p:nvPr>
            <p:ph idx="1"/>
          </p:nvPr>
        </p:nvSpPr>
        <p:spPr>
          <a:xfrm>
            <a:off x="641131" y="1219199"/>
            <a:ext cx="11298621" cy="5501889"/>
          </a:xfrm>
        </p:spPr>
        <p:txBody>
          <a:bodyPr/>
          <a:lstStyle/>
          <a:p>
            <a:r>
              <a:rPr lang="en-US" b="1" dirty="0"/>
              <a:t>Tools and Libraries Used</a:t>
            </a:r>
          </a:p>
          <a:p>
            <a:pPr>
              <a:buFont typeface="Arial" panose="020B0604020202020204" pitchFamily="34" charset="0"/>
              <a:buChar char="•"/>
            </a:pPr>
            <a:r>
              <a:rPr lang="en-US" sz="2000" b="1" dirty="0"/>
              <a:t>TensorFlow and </a:t>
            </a:r>
            <a:r>
              <a:rPr lang="en-US" sz="2000" b="1" dirty="0" err="1"/>
              <a:t>Keras</a:t>
            </a:r>
            <a:r>
              <a:rPr lang="en-US" sz="2000" dirty="0"/>
              <a:t>: Used for building, training, and evaluating the neural network model.</a:t>
            </a:r>
          </a:p>
          <a:p>
            <a:pPr>
              <a:buFont typeface="Arial" panose="020B0604020202020204" pitchFamily="34" charset="0"/>
              <a:buChar char="•"/>
            </a:pPr>
            <a:r>
              <a:rPr lang="en-US" sz="2000" b="1" dirty="0"/>
              <a:t>Matplotlib</a:t>
            </a:r>
            <a:r>
              <a:rPr lang="en-US" sz="2000" dirty="0"/>
              <a:t>: Utilized for visualizing data distributions, sample images, and prediction results.</a:t>
            </a:r>
          </a:p>
          <a:p>
            <a:r>
              <a:rPr lang="en-US" b="1" dirty="0"/>
              <a:t>Model Architecture (Deep Learning)</a:t>
            </a:r>
          </a:p>
          <a:p>
            <a:pPr>
              <a:buFont typeface="Arial" panose="020B0604020202020204" pitchFamily="34" charset="0"/>
              <a:buChar char="•"/>
            </a:pPr>
            <a:r>
              <a:rPr lang="en-US" sz="2400" b="1" dirty="0"/>
              <a:t>Type</a:t>
            </a:r>
            <a:r>
              <a:rPr lang="en-US" sz="2400" dirty="0"/>
              <a:t>:</a:t>
            </a:r>
            <a:r>
              <a:rPr lang="en-US" sz="2000" dirty="0"/>
              <a:t> Feedforward Neural Network (Sequential Model).</a:t>
            </a:r>
          </a:p>
          <a:p>
            <a:pPr>
              <a:buFont typeface="Arial" panose="020B0604020202020204" pitchFamily="34" charset="0"/>
              <a:buChar char="•"/>
            </a:pPr>
            <a:r>
              <a:rPr lang="en-US" sz="2400" b="1" dirty="0"/>
              <a:t>Layers</a:t>
            </a:r>
            <a:r>
              <a:rPr lang="en-US" sz="2400" dirty="0"/>
              <a:t>:</a:t>
            </a:r>
          </a:p>
          <a:p>
            <a:pPr marL="742950" lvl="1" indent="-285750">
              <a:buFont typeface="Arial" panose="020B0604020202020204" pitchFamily="34" charset="0"/>
              <a:buChar char="•"/>
            </a:pPr>
            <a:r>
              <a:rPr lang="en-US" sz="2000" b="1" dirty="0"/>
              <a:t>Flatten Layer</a:t>
            </a:r>
            <a:r>
              <a:rPr lang="en-US" sz="2000" dirty="0"/>
              <a:t>: Converts the 28x28 pixel images into a 784-dimensional vector.</a:t>
            </a:r>
          </a:p>
          <a:p>
            <a:pPr marL="742950" lvl="1" indent="-285750">
              <a:buFont typeface="Arial" panose="020B0604020202020204" pitchFamily="34" charset="0"/>
              <a:buChar char="•"/>
            </a:pPr>
            <a:r>
              <a:rPr lang="en-US" sz="2000" b="1" dirty="0"/>
              <a:t>Dense Layer (Hidden)</a:t>
            </a:r>
            <a:r>
              <a:rPr lang="en-US" sz="2000" dirty="0"/>
              <a:t>: Contains 128 neurons with </a:t>
            </a:r>
            <a:r>
              <a:rPr lang="en-US" sz="2000" dirty="0" err="1"/>
              <a:t>ReLU</a:t>
            </a:r>
            <a:r>
              <a:rPr lang="en-US" sz="2000" dirty="0"/>
              <a:t> activation to capture complex patterns in the data.</a:t>
            </a:r>
          </a:p>
          <a:p>
            <a:pPr marL="742950" lvl="1" indent="-285750">
              <a:buFont typeface="Arial" panose="020B0604020202020204" pitchFamily="34" charset="0"/>
              <a:buChar char="•"/>
            </a:pPr>
            <a:r>
              <a:rPr lang="en-US" sz="2000" b="1" dirty="0"/>
              <a:t>Dropout Layer</a:t>
            </a:r>
            <a:r>
              <a:rPr lang="en-US" sz="2000" dirty="0"/>
              <a:t>: Applied to reduce overfitting by randomly setting 20% of the input units to zero during training.</a:t>
            </a:r>
          </a:p>
          <a:p>
            <a:pPr marL="742950" lvl="1" indent="-285750">
              <a:buFont typeface="Arial" panose="020B0604020202020204" pitchFamily="34" charset="0"/>
              <a:buChar char="•"/>
            </a:pPr>
            <a:r>
              <a:rPr lang="en-US" sz="2000" b="1" dirty="0"/>
              <a:t>Dense Layer (Output)</a:t>
            </a:r>
            <a:r>
              <a:rPr lang="en-US" sz="2000" dirty="0"/>
              <a:t>: Consists of 10 neurons with </a:t>
            </a:r>
            <a:r>
              <a:rPr lang="en-US" sz="2000" dirty="0" err="1"/>
              <a:t>softmax</a:t>
            </a:r>
            <a:r>
              <a:rPr lang="en-US" sz="2000" dirty="0"/>
              <a:t> activation for multi-class classification, outputting probabilities for each digit class (0-9).</a:t>
            </a:r>
          </a:p>
          <a:p>
            <a:endParaRPr lang="en-IN" sz="2000" dirty="0"/>
          </a:p>
        </p:txBody>
      </p:sp>
      <p:sp>
        <p:nvSpPr>
          <p:cNvPr id="5" name="Slide Number Placeholder 4">
            <a:extLst>
              <a:ext uri="{FF2B5EF4-FFF2-40B4-BE49-F238E27FC236}">
                <a16:creationId xmlns:a16="http://schemas.microsoft.com/office/drawing/2014/main" id="{A51367BC-01B5-5DEF-C96F-97470C7B221A}"/>
              </a:ext>
            </a:extLst>
          </p:cNvPr>
          <p:cNvSpPr>
            <a:spLocks noGrp="1"/>
          </p:cNvSpPr>
          <p:nvPr>
            <p:ph type="sldNum" sz="quarter" idx="12"/>
          </p:nvPr>
        </p:nvSpPr>
        <p:spPr/>
        <p:txBody>
          <a:bodyPr/>
          <a:lstStyle/>
          <a:p>
            <a:fld id="{00A2D872-5107-4608-AAD6-461D36C60BE4}" type="slidenum">
              <a:rPr lang="en-IN" smtClean="0"/>
              <a:t>9</a:t>
            </a:fld>
            <a:endParaRPr lang="en-IN"/>
          </a:p>
        </p:txBody>
      </p:sp>
    </p:spTree>
    <p:extLst>
      <p:ext uri="{BB962C8B-B14F-4D97-AF65-F5344CB8AC3E}">
        <p14:creationId xmlns:p14="http://schemas.microsoft.com/office/powerpoint/2010/main" val="896592526"/>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510</TotalTime>
  <Words>1672</Words>
  <Application>Microsoft Office PowerPoint</Application>
  <PresentationFormat>Widescreen</PresentationFormat>
  <Paragraphs>154</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Aptos</vt:lpstr>
      <vt:lpstr>Arial</vt:lpstr>
      <vt:lpstr>Calibri</vt:lpstr>
      <vt:lpstr>Calibri Light</vt:lpstr>
      <vt:lpstr>Times New Roman</vt:lpstr>
      <vt:lpstr>Office Theme</vt:lpstr>
      <vt:lpstr>Custom Design</vt:lpstr>
      <vt:lpstr>PowerPoint Presentation</vt:lpstr>
      <vt:lpstr>Introduction</vt:lpstr>
      <vt:lpstr>Problem Statement</vt:lpstr>
      <vt:lpstr>Related Work</vt:lpstr>
      <vt:lpstr>Data Overview</vt:lpstr>
      <vt:lpstr>Exploratory Data Analysis</vt:lpstr>
      <vt:lpstr>Methodology</vt:lpstr>
      <vt:lpstr>Model Training and Validation Approach </vt:lpstr>
      <vt:lpstr>Implementation</vt:lpstr>
      <vt:lpstr>Pipeline Overview</vt:lpstr>
      <vt:lpstr>Challenges Faced</vt:lpstr>
      <vt:lpstr>Results</vt:lpstr>
      <vt:lpstr>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Olivia Zacharia</dc:creator>
  <cp:lastModifiedBy>Mohammed Zanan</cp:lastModifiedBy>
  <cp:revision>43</cp:revision>
  <dcterms:created xsi:type="dcterms:W3CDTF">2024-07-05T11:35:34Z</dcterms:created>
  <dcterms:modified xsi:type="dcterms:W3CDTF">2024-08-15T07:41:37Z</dcterms:modified>
</cp:coreProperties>
</file>